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D55F3-E3BB-40DF-8DE1-4A7F996AA643}" type="datetimeFigureOut">
              <a:rPr lang="en-IN" smtClean="0"/>
              <a:t>25-07-2023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35E18-5E22-4617-9EE7-4DAE93B47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83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4800600"/>
            <a:ext cx="1396746" cy="8892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79293" y="939800"/>
            <a:ext cx="6585412" cy="1365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90600" y="228600"/>
            <a:ext cx="7543800" cy="76200"/>
          </a:xfrm>
          <a:custGeom>
            <a:avLst/>
            <a:gdLst/>
            <a:ahLst/>
            <a:cxnLst/>
            <a:rect l="l" t="t" r="r" b="b"/>
            <a:pathLst>
              <a:path w="7543800" h="76200">
                <a:moveTo>
                  <a:pt x="7543800" y="76199"/>
                </a:moveTo>
                <a:lnTo>
                  <a:pt x="7543800" y="0"/>
                </a:lnTo>
                <a:lnTo>
                  <a:pt x="0" y="0"/>
                </a:lnTo>
                <a:lnTo>
                  <a:pt x="0" y="76199"/>
                </a:lnTo>
                <a:lnTo>
                  <a:pt x="7543800" y="7619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981200" y="6172200"/>
            <a:ext cx="6096000" cy="152400"/>
          </a:xfrm>
          <a:custGeom>
            <a:avLst/>
            <a:gdLst/>
            <a:ahLst/>
            <a:cxnLst/>
            <a:rect l="l" t="t" r="r" b="b"/>
            <a:pathLst>
              <a:path w="6096000" h="152400">
                <a:moveTo>
                  <a:pt x="6096000" y="152400"/>
                </a:moveTo>
                <a:lnTo>
                  <a:pt x="6096000" y="0"/>
                </a:lnTo>
                <a:lnTo>
                  <a:pt x="0" y="0"/>
                </a:lnTo>
                <a:lnTo>
                  <a:pt x="0" y="152400"/>
                </a:lnTo>
                <a:lnTo>
                  <a:pt x="6096000" y="152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600" y="5943598"/>
            <a:ext cx="1123950" cy="7147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3427" y="379730"/>
            <a:ext cx="305714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4221" y="3206113"/>
            <a:ext cx="4577080" cy="2456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8190" y="6376105"/>
            <a:ext cx="330834" cy="306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66900" y="2133600"/>
            <a:ext cx="5410200" cy="6870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73455">
              <a:lnSpc>
                <a:spcPct val="120100"/>
              </a:lnSpc>
              <a:spcBef>
                <a:spcPts val="100"/>
              </a:spcBef>
            </a:pPr>
            <a:r>
              <a:rPr lang="en-IN" sz="4000" spc="-5" dirty="0">
                <a:solidFill>
                  <a:srgbClr val="0000FF"/>
                </a:solidFill>
                <a:latin typeface="Times New Roman"/>
                <a:cs typeface="Times New Roman"/>
              </a:rPr>
              <a:t>Image</a:t>
            </a:r>
            <a:r>
              <a:rPr lang="en-IN" sz="40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0000FF"/>
                </a:solidFill>
                <a:latin typeface="Times New Roman"/>
                <a:cs typeface="Times New Roman"/>
              </a:rPr>
              <a:t>Segmentation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8888" y="379730"/>
            <a:ext cx="2731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Edge</a:t>
            </a:r>
            <a:r>
              <a:rPr spc="-60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901" y="1165351"/>
            <a:ext cx="7888605" cy="369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621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The magnitude of the first derivative can be used to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detect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an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edge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The sign (zero crossing) of the second derivative can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be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used to detect an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edge.</a:t>
            </a:r>
            <a:endParaRPr sz="2800">
              <a:latin typeface="Times New Roman"/>
              <a:cs typeface="Times New Roman"/>
            </a:endParaRPr>
          </a:p>
          <a:p>
            <a:pPr marL="355600" marR="108331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The same idea can be extended into 2-D. 2-D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derivatives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should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be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used.</a:t>
            </a:r>
            <a:endParaRPr sz="2800">
              <a:latin typeface="Times New Roman"/>
              <a:cs typeface="Times New Roman"/>
            </a:endParaRPr>
          </a:p>
          <a:p>
            <a:pPr marL="355600" marR="103378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The magnitude of the gradient and sign of the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Laplacian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are used.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28598"/>
            <a:ext cx="7772398" cy="6400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7709" y="379730"/>
            <a:ext cx="32969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Gradient</a:t>
            </a:r>
            <a:r>
              <a:rPr spc="-35" dirty="0"/>
              <a:t> </a:t>
            </a:r>
            <a:r>
              <a:rPr spc="-10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6302" y="2841752"/>
            <a:ext cx="2675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Gradient</a:t>
            </a:r>
            <a:r>
              <a:rPr sz="24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magnitude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99432" y="1565910"/>
            <a:ext cx="318135" cy="0"/>
          </a:xfrm>
          <a:custGeom>
            <a:avLst/>
            <a:gdLst/>
            <a:ahLst/>
            <a:cxnLst/>
            <a:rect l="l" t="t" r="r" b="b"/>
            <a:pathLst>
              <a:path w="318135">
                <a:moveTo>
                  <a:pt x="0" y="0"/>
                </a:moveTo>
                <a:lnTo>
                  <a:pt x="317753" y="0"/>
                </a:lnTo>
              </a:path>
            </a:pathLst>
          </a:custGeom>
          <a:ln w="145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6429" y="1146707"/>
            <a:ext cx="612140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50" spc="120" baseline="-4830" dirty="0">
                <a:latin typeface="Symbol"/>
                <a:cs typeface="Symbol"/>
              </a:rPr>
              <a:t></a:t>
            </a:r>
            <a:r>
              <a:rPr sz="2300" spc="80" dirty="0">
                <a:latin typeface="Symbol"/>
                <a:cs typeface="Symbol"/>
              </a:rPr>
              <a:t></a:t>
            </a:r>
            <a:r>
              <a:rPr sz="2300" i="1" spc="80" dirty="0">
                <a:latin typeface="Times New Roman"/>
                <a:cs typeface="Times New Roman"/>
              </a:rPr>
              <a:t>f</a:t>
            </a:r>
            <a:r>
              <a:rPr sz="2300" i="1" spc="155" dirty="0">
                <a:latin typeface="Times New Roman"/>
                <a:cs typeface="Times New Roman"/>
              </a:rPr>
              <a:t> </a:t>
            </a:r>
            <a:r>
              <a:rPr sz="3450" spc="7" baseline="-4830" dirty="0">
                <a:latin typeface="Symbol"/>
                <a:cs typeface="Symbol"/>
              </a:rPr>
              <a:t></a:t>
            </a:r>
            <a:endParaRPr sz="3450" baseline="-483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1779" y="1523892"/>
            <a:ext cx="654685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300" spc="15" dirty="0">
                <a:latin typeface="Symbol"/>
                <a:cs typeface="Symbol"/>
              </a:rPr>
              <a:t></a:t>
            </a:r>
            <a:r>
              <a:rPr sz="3450" i="1" spc="22" baseline="3623" dirty="0">
                <a:latin typeface="Times New Roman"/>
                <a:cs typeface="Times New Roman"/>
              </a:rPr>
              <a:t>G</a:t>
            </a:r>
            <a:r>
              <a:rPr sz="2025" i="1" spc="22" baseline="-16460" dirty="0">
                <a:latin typeface="Times New Roman"/>
                <a:cs typeface="Times New Roman"/>
              </a:rPr>
              <a:t>x</a:t>
            </a:r>
            <a:r>
              <a:rPr sz="2025" i="1" spc="104" baseline="-1646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Symbol"/>
                <a:cs typeface="Symbol"/>
              </a:rPr>
              <a:t>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1029" y="1451507"/>
            <a:ext cx="662940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300" spc="5" dirty="0">
                <a:latin typeface="Symbol"/>
                <a:cs typeface="Symbol"/>
              </a:rPr>
              <a:t></a:t>
            </a:r>
            <a:r>
              <a:rPr sz="2300" spc="-275" dirty="0">
                <a:latin typeface="Times New Roman"/>
                <a:cs typeface="Times New Roman"/>
              </a:rPr>
              <a:t> </a:t>
            </a:r>
            <a:r>
              <a:rPr sz="3450" spc="-30" baseline="-20531" dirty="0">
                <a:latin typeface="Symbol"/>
                <a:cs typeface="Symbol"/>
              </a:rPr>
              <a:t></a:t>
            </a:r>
            <a:r>
              <a:rPr sz="3450" i="1" spc="7" baseline="-20531" dirty="0">
                <a:latin typeface="Times New Roman"/>
                <a:cs typeface="Times New Roman"/>
              </a:rPr>
              <a:t>x</a:t>
            </a:r>
            <a:r>
              <a:rPr sz="3450" i="1" spc="-292" baseline="-20531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6429" y="2016149"/>
            <a:ext cx="612140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60375" algn="l"/>
              </a:tabLst>
            </a:pPr>
            <a:r>
              <a:rPr sz="2300" spc="140" dirty="0">
                <a:latin typeface="Symbol"/>
                <a:cs typeface="Symbol"/>
              </a:rPr>
              <a:t></a:t>
            </a:r>
            <a:r>
              <a:rPr sz="2300" u="heavy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300" spc="5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7179" y="2064916"/>
            <a:ext cx="138430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5" dirty="0">
                <a:latin typeface="Symbol"/>
                <a:cs typeface="Symbol"/>
              </a:rPr>
              <a:t>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0860" y="2028334"/>
            <a:ext cx="315595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350" i="1" spc="-5" dirty="0">
                <a:latin typeface="Times New Roman"/>
                <a:cs typeface="Times New Roman"/>
              </a:rPr>
              <a:t>y</a:t>
            </a:r>
            <a:r>
              <a:rPr sz="1350" i="1" dirty="0">
                <a:latin typeface="Times New Roman"/>
                <a:cs typeface="Times New Roman"/>
              </a:rPr>
              <a:t> </a:t>
            </a:r>
            <a:r>
              <a:rPr sz="3450" spc="7" baseline="-7246" dirty="0">
                <a:latin typeface="Symbol"/>
                <a:cs typeface="Symbol"/>
              </a:rPr>
              <a:t></a:t>
            </a:r>
            <a:endParaRPr sz="3450" baseline="-7246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1029" y="2298089"/>
            <a:ext cx="662940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300" spc="-885" dirty="0">
                <a:latin typeface="Symbol"/>
                <a:cs typeface="Symbol"/>
              </a:rPr>
              <a:t></a:t>
            </a:r>
            <a:r>
              <a:rPr sz="3450" spc="7" baseline="-22946" dirty="0">
                <a:latin typeface="Symbol"/>
                <a:cs typeface="Symbol"/>
              </a:rPr>
              <a:t></a:t>
            </a:r>
            <a:r>
              <a:rPr sz="3450" spc="-434" baseline="-22946" dirty="0">
                <a:latin typeface="Times New Roman"/>
                <a:cs typeface="Times New Roman"/>
              </a:rPr>
              <a:t> </a:t>
            </a:r>
            <a:r>
              <a:rPr sz="3450" spc="-30" baseline="-10869" dirty="0">
                <a:latin typeface="Symbol"/>
                <a:cs typeface="Symbol"/>
              </a:rPr>
              <a:t></a:t>
            </a:r>
            <a:r>
              <a:rPr sz="3450" i="1" spc="7" baseline="-10869" dirty="0">
                <a:latin typeface="Times New Roman"/>
                <a:cs typeface="Times New Roman"/>
              </a:rPr>
              <a:t>y</a:t>
            </a:r>
            <a:r>
              <a:rPr sz="3450" i="1" spc="-270" baseline="-10869" dirty="0">
                <a:latin typeface="Times New Roman"/>
                <a:cs typeface="Times New Roman"/>
              </a:rPr>
              <a:t> </a:t>
            </a:r>
            <a:r>
              <a:rPr sz="2300" spc="-885" dirty="0">
                <a:latin typeface="Symbol"/>
                <a:cs typeface="Symbol"/>
              </a:rPr>
              <a:t></a:t>
            </a:r>
            <a:r>
              <a:rPr sz="3450" spc="7" baseline="-22946" dirty="0">
                <a:latin typeface="Symbol"/>
                <a:cs typeface="Symbol"/>
              </a:rPr>
              <a:t></a:t>
            </a:r>
            <a:endParaRPr sz="3450" baseline="-22946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2549" y="1744104"/>
            <a:ext cx="2200910" cy="379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151890" algn="l"/>
              </a:tabLst>
            </a:pPr>
            <a:r>
              <a:rPr sz="2300" spc="15" dirty="0">
                <a:latin typeface="Symbol"/>
                <a:cs typeface="Symbol"/>
              </a:rPr>
              <a:t></a:t>
            </a:r>
            <a:r>
              <a:rPr sz="2300" b="1" spc="15" dirty="0">
                <a:latin typeface="Times New Roman"/>
                <a:cs typeface="Times New Roman"/>
              </a:rPr>
              <a:t>f</a:t>
            </a:r>
            <a:r>
              <a:rPr sz="2300" b="1" spc="24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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3450" spc="30" baseline="-12077" dirty="0">
                <a:latin typeface="Symbol"/>
                <a:cs typeface="Symbol"/>
              </a:rPr>
              <a:t></a:t>
            </a:r>
            <a:r>
              <a:rPr sz="3450" i="1" spc="30" baseline="-39855" dirty="0">
                <a:latin typeface="Times New Roman"/>
                <a:cs typeface="Times New Roman"/>
              </a:rPr>
              <a:t>G	</a:t>
            </a:r>
            <a:r>
              <a:rPr sz="3450" spc="7" baseline="-12077" dirty="0">
                <a:latin typeface="Symbol"/>
                <a:cs typeface="Symbol"/>
              </a:rPr>
              <a:t></a:t>
            </a:r>
            <a:r>
              <a:rPr sz="3450" spc="-7" baseline="-12077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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3450" spc="120" baseline="2415" dirty="0">
                <a:latin typeface="Symbol"/>
                <a:cs typeface="Symbol"/>
              </a:rPr>
              <a:t></a:t>
            </a:r>
            <a:r>
              <a:rPr sz="3450" spc="120" baseline="-37439" dirty="0">
                <a:latin typeface="Symbol"/>
                <a:cs typeface="Symbol"/>
              </a:rPr>
              <a:t></a:t>
            </a:r>
            <a:r>
              <a:rPr sz="3450" i="1" spc="120" baseline="-37439" dirty="0">
                <a:latin typeface="Times New Roman"/>
                <a:cs typeface="Times New Roman"/>
              </a:rPr>
              <a:t>f</a:t>
            </a:r>
            <a:r>
              <a:rPr sz="3450" i="1" spc="315" baseline="-37439" dirty="0">
                <a:latin typeface="Times New Roman"/>
                <a:cs typeface="Times New Roman"/>
              </a:rPr>
              <a:t> </a:t>
            </a:r>
            <a:r>
              <a:rPr sz="3450" spc="7" baseline="2415" dirty="0">
                <a:latin typeface="Symbol"/>
                <a:cs typeface="Symbol"/>
              </a:rPr>
              <a:t></a:t>
            </a:r>
            <a:endParaRPr sz="3450" baseline="2415">
              <a:latin typeface="Symbol"/>
              <a:cs typeface="Symbo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52038" y="3503676"/>
            <a:ext cx="1692275" cy="565785"/>
            <a:chOff x="3352038" y="3503676"/>
            <a:chExt cx="1692275" cy="565785"/>
          </a:xfrm>
        </p:grpSpPr>
        <p:sp>
          <p:nvSpPr>
            <p:cNvPr id="14" name="object 14"/>
            <p:cNvSpPr/>
            <p:nvPr/>
          </p:nvSpPr>
          <p:spPr>
            <a:xfrm>
              <a:off x="3355848" y="3511296"/>
              <a:ext cx="1687830" cy="558165"/>
            </a:xfrm>
            <a:custGeom>
              <a:avLst/>
              <a:gdLst/>
              <a:ahLst/>
              <a:cxnLst/>
              <a:rect l="l" t="t" r="r" b="b"/>
              <a:pathLst>
                <a:path w="1687829" h="558164">
                  <a:moveTo>
                    <a:pt x="0" y="375665"/>
                  </a:moveTo>
                  <a:lnTo>
                    <a:pt x="32003" y="346709"/>
                  </a:lnTo>
                  <a:lnTo>
                    <a:pt x="110489" y="557783"/>
                  </a:lnTo>
                  <a:lnTo>
                    <a:pt x="198119" y="0"/>
                  </a:lnTo>
                  <a:lnTo>
                    <a:pt x="16878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52038" y="3503676"/>
              <a:ext cx="1691639" cy="565785"/>
            </a:xfrm>
            <a:custGeom>
              <a:avLst/>
              <a:gdLst/>
              <a:ahLst/>
              <a:cxnLst/>
              <a:rect l="l" t="t" r="r" b="b"/>
              <a:pathLst>
                <a:path w="1691639" h="565785">
                  <a:moveTo>
                    <a:pt x="1691639" y="16001"/>
                  </a:moveTo>
                  <a:lnTo>
                    <a:pt x="1691639" y="0"/>
                  </a:lnTo>
                  <a:lnTo>
                    <a:pt x="195072" y="0"/>
                  </a:lnTo>
                  <a:lnTo>
                    <a:pt x="114300" y="516636"/>
                  </a:lnTo>
                  <a:lnTo>
                    <a:pt x="44958" y="339851"/>
                  </a:lnTo>
                  <a:lnTo>
                    <a:pt x="0" y="379475"/>
                  </a:lnTo>
                  <a:lnTo>
                    <a:pt x="6858" y="387096"/>
                  </a:lnTo>
                  <a:lnTo>
                    <a:pt x="27432" y="369570"/>
                  </a:lnTo>
                  <a:lnTo>
                    <a:pt x="106679" y="565403"/>
                  </a:lnTo>
                  <a:lnTo>
                    <a:pt x="122682" y="565403"/>
                  </a:lnTo>
                  <a:lnTo>
                    <a:pt x="208787" y="16001"/>
                  </a:lnTo>
                  <a:lnTo>
                    <a:pt x="1691639" y="160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67546" y="3363576"/>
            <a:ext cx="4029075" cy="66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340"/>
              </a:lnSpc>
              <a:spcBef>
                <a:spcPts val="100"/>
              </a:spcBef>
              <a:tabLst>
                <a:tab pos="509270" algn="l"/>
                <a:tab pos="2489200" algn="l"/>
                <a:tab pos="3130550" algn="l"/>
                <a:tab pos="3858260" algn="l"/>
              </a:tabLst>
            </a:pPr>
            <a:r>
              <a:rPr sz="2550" spc="20" dirty="0">
                <a:latin typeface="Symbol"/>
                <a:cs typeface="Symbol"/>
              </a:rPr>
              <a:t></a:t>
            </a:r>
            <a:r>
              <a:rPr sz="2550" i="1" dirty="0">
                <a:latin typeface="Times New Roman"/>
                <a:cs typeface="Times New Roman"/>
              </a:rPr>
              <a:t>f	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i="1" spc="-5" dirty="0">
                <a:latin typeface="Times New Roman"/>
                <a:cs typeface="Times New Roman"/>
              </a:rPr>
              <a:t>ma</a:t>
            </a:r>
            <a:r>
              <a:rPr sz="2550" i="1" spc="200" dirty="0">
                <a:latin typeface="Times New Roman"/>
                <a:cs typeface="Times New Roman"/>
              </a:rPr>
              <a:t>g</a:t>
            </a:r>
            <a:r>
              <a:rPr sz="2550" spc="-20" dirty="0">
                <a:latin typeface="Times New Roman"/>
                <a:cs typeface="Times New Roman"/>
              </a:rPr>
              <a:t>(</a:t>
            </a:r>
            <a:r>
              <a:rPr sz="2550" spc="25" dirty="0">
                <a:latin typeface="Symbol"/>
                <a:cs typeface="Symbol"/>
              </a:rPr>
              <a:t></a:t>
            </a:r>
            <a:r>
              <a:rPr sz="2550" b="1" spc="5" dirty="0">
                <a:latin typeface="Times New Roman"/>
                <a:cs typeface="Times New Roman"/>
              </a:rPr>
              <a:t>f</a:t>
            </a:r>
            <a:r>
              <a:rPr sz="2550" b="1" spc="-29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)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6075" spc="-569" baseline="-4115" dirty="0">
                <a:latin typeface="Symbol"/>
                <a:cs typeface="Symbol"/>
              </a:rPr>
              <a:t></a:t>
            </a:r>
            <a:r>
              <a:rPr sz="2550" i="1" spc="10" dirty="0">
                <a:latin typeface="Times New Roman"/>
                <a:cs typeface="Times New Roman"/>
              </a:rPr>
              <a:t>G</a:t>
            </a:r>
            <a:r>
              <a:rPr sz="2175" i="1" spc="22" baseline="-24904" dirty="0">
                <a:latin typeface="Times New Roman"/>
                <a:cs typeface="Times New Roman"/>
              </a:rPr>
              <a:t>x</a:t>
            </a:r>
            <a:r>
              <a:rPr sz="2175" i="1" baseline="-24904" dirty="0">
                <a:latin typeface="Times New Roman"/>
                <a:cs typeface="Times New Roman"/>
              </a:rPr>
              <a:t>	</a:t>
            </a:r>
            <a:r>
              <a:rPr sz="2550" spc="5" dirty="0">
                <a:latin typeface="Symbol"/>
                <a:cs typeface="Symbol"/>
              </a:rPr>
              <a:t></a:t>
            </a:r>
            <a:r>
              <a:rPr sz="2550" spc="-235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G</a:t>
            </a:r>
            <a:r>
              <a:rPr sz="2550" i="1" dirty="0">
                <a:latin typeface="Times New Roman"/>
                <a:cs typeface="Times New Roman"/>
              </a:rPr>
              <a:t>	</a:t>
            </a:r>
            <a:r>
              <a:rPr sz="6075" spc="-765" baseline="-4115" dirty="0">
                <a:latin typeface="Symbol"/>
                <a:cs typeface="Symbol"/>
              </a:rPr>
              <a:t></a:t>
            </a:r>
            <a:endParaRPr sz="6075" baseline="-4115">
              <a:latin typeface="Symbol"/>
              <a:cs typeface="Symbol"/>
            </a:endParaRPr>
          </a:p>
          <a:p>
            <a:pPr marR="215265" algn="r">
              <a:lnSpc>
                <a:spcPts val="855"/>
              </a:lnSpc>
              <a:tabLst>
                <a:tab pos="760095" algn="l"/>
              </a:tabLst>
            </a:pPr>
            <a:r>
              <a:rPr sz="1450" spc="15" dirty="0">
                <a:latin typeface="Times New Roman"/>
                <a:cs typeface="Times New Roman"/>
              </a:rPr>
              <a:t>2	2</a:t>
            </a:r>
            <a:endParaRPr sz="1450">
              <a:latin typeface="Times New Roman"/>
              <a:cs typeface="Times New Roman"/>
            </a:endParaRPr>
          </a:p>
          <a:p>
            <a:pPr marR="330835" algn="r">
              <a:lnSpc>
                <a:spcPct val="100000"/>
              </a:lnSpc>
              <a:spcBef>
                <a:spcPts val="65"/>
              </a:spcBef>
            </a:pPr>
            <a:r>
              <a:rPr sz="1450" i="1" spc="15" dirty="0">
                <a:latin typeface="Times New Roman"/>
                <a:cs typeface="Times New Roman"/>
              </a:rPr>
              <a:t>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6302" y="1774952"/>
            <a:ext cx="121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Gradient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43678" y="5462778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480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23077" y="5460740"/>
            <a:ext cx="409575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650" i="1" spc="10" dirty="0">
                <a:latin typeface="Times New Roman"/>
                <a:cs typeface="Times New Roman"/>
              </a:rPr>
              <a:t>G</a:t>
            </a:r>
            <a:r>
              <a:rPr sz="2325" i="1" spc="15" baseline="-25089" dirty="0">
                <a:latin typeface="Times New Roman"/>
                <a:cs typeface="Times New Roman"/>
              </a:rPr>
              <a:t>x</a:t>
            </a:r>
            <a:endParaRPr sz="2325" baseline="-2508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0902" y="4365752"/>
            <a:ext cx="4502150" cy="126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Gradient</a:t>
            </a:r>
            <a:r>
              <a:rPr sz="24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direction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1799589">
              <a:lnSpc>
                <a:spcPct val="100000"/>
              </a:lnSpc>
            </a:pPr>
            <a:r>
              <a:rPr sz="2800" spc="-80" dirty="0">
                <a:latin typeface="Symbol"/>
                <a:cs typeface="Symbol"/>
              </a:rPr>
              <a:t></a:t>
            </a:r>
            <a:r>
              <a:rPr sz="2800" spc="-385" dirty="0">
                <a:latin typeface="Times New Roman"/>
                <a:cs typeface="Times New Roman"/>
              </a:rPr>
              <a:t> </a:t>
            </a:r>
            <a:r>
              <a:rPr sz="2650" spc="190" dirty="0">
                <a:latin typeface="Times New Roman"/>
                <a:cs typeface="Times New Roman"/>
              </a:rPr>
              <a:t>(</a:t>
            </a:r>
            <a:r>
              <a:rPr sz="2650" i="1" spc="30" dirty="0">
                <a:latin typeface="Times New Roman"/>
                <a:cs typeface="Times New Roman"/>
              </a:rPr>
              <a:t>x</a:t>
            </a:r>
            <a:r>
              <a:rPr sz="2650" spc="5" dirty="0">
                <a:latin typeface="Times New Roman"/>
                <a:cs typeface="Times New Roman"/>
              </a:rPr>
              <a:t>,</a:t>
            </a:r>
            <a:r>
              <a:rPr sz="2650" spc="-80" dirty="0">
                <a:latin typeface="Times New Roman"/>
                <a:cs typeface="Times New Roman"/>
              </a:rPr>
              <a:t> </a:t>
            </a:r>
            <a:r>
              <a:rPr sz="2650" i="1" spc="114" dirty="0">
                <a:latin typeface="Times New Roman"/>
                <a:cs typeface="Times New Roman"/>
              </a:rPr>
              <a:t>y</a:t>
            </a:r>
            <a:r>
              <a:rPr sz="2650" spc="5" dirty="0">
                <a:latin typeface="Times New Roman"/>
                <a:cs typeface="Times New Roman"/>
              </a:rPr>
              <a:t>)</a:t>
            </a:r>
            <a:r>
              <a:rPr sz="2650" spc="-55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Symbol"/>
                <a:cs typeface="Symbol"/>
              </a:rPr>
              <a:t>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Times New Roman"/>
                <a:cs typeface="Times New Roman"/>
              </a:rPr>
              <a:t>t</a:t>
            </a:r>
            <a:r>
              <a:rPr sz="2650" spc="-10" dirty="0">
                <a:latin typeface="Times New Roman"/>
                <a:cs typeface="Times New Roman"/>
              </a:rPr>
              <a:t>a</a:t>
            </a:r>
            <a:r>
              <a:rPr sz="2650" spc="195" dirty="0">
                <a:latin typeface="Times New Roman"/>
                <a:cs typeface="Times New Roman"/>
              </a:rPr>
              <a:t>n</a:t>
            </a:r>
            <a:r>
              <a:rPr sz="2325" spc="-15" baseline="43010" dirty="0">
                <a:latin typeface="Symbol"/>
                <a:cs typeface="Symbol"/>
              </a:rPr>
              <a:t></a:t>
            </a:r>
            <a:r>
              <a:rPr sz="2325" spc="-7" baseline="43010" dirty="0">
                <a:latin typeface="Times New Roman"/>
                <a:cs typeface="Times New Roman"/>
              </a:rPr>
              <a:t>1</a:t>
            </a:r>
            <a:r>
              <a:rPr sz="2325" spc="-322" baseline="43010" dirty="0">
                <a:latin typeface="Times New Roman"/>
                <a:cs typeface="Times New Roman"/>
              </a:rPr>
              <a:t> </a:t>
            </a:r>
            <a:r>
              <a:rPr sz="2650" spc="195" dirty="0">
                <a:latin typeface="Times New Roman"/>
                <a:cs typeface="Times New Roman"/>
              </a:rPr>
              <a:t>(</a:t>
            </a:r>
            <a:r>
              <a:rPr sz="3975" i="1" spc="150" baseline="42976" dirty="0">
                <a:latin typeface="Times New Roman"/>
                <a:cs typeface="Times New Roman"/>
              </a:rPr>
              <a:t>G</a:t>
            </a:r>
            <a:r>
              <a:rPr sz="2325" i="1" spc="-7" baseline="48387" dirty="0">
                <a:latin typeface="Times New Roman"/>
                <a:cs typeface="Times New Roman"/>
              </a:rPr>
              <a:t>y</a:t>
            </a:r>
            <a:r>
              <a:rPr sz="2325" i="1" spc="277" baseline="48387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69202" y="3595878"/>
            <a:ext cx="0" cy="387985"/>
          </a:xfrm>
          <a:custGeom>
            <a:avLst/>
            <a:gdLst/>
            <a:ahLst/>
            <a:cxnLst/>
            <a:rect l="l" t="t" r="r" b="b"/>
            <a:pathLst>
              <a:path h="387985">
                <a:moveTo>
                  <a:pt x="0" y="0"/>
                </a:moveTo>
                <a:lnTo>
                  <a:pt x="0" y="387858"/>
                </a:lnTo>
              </a:path>
            </a:pathLst>
          </a:custGeom>
          <a:ln w="16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84492" y="3595878"/>
            <a:ext cx="0" cy="387985"/>
          </a:xfrm>
          <a:custGeom>
            <a:avLst/>
            <a:gdLst/>
            <a:ahLst/>
            <a:cxnLst/>
            <a:rect l="l" t="t" r="r" b="b"/>
            <a:pathLst>
              <a:path h="387985">
                <a:moveTo>
                  <a:pt x="0" y="0"/>
                </a:moveTo>
                <a:lnTo>
                  <a:pt x="0" y="387858"/>
                </a:lnTo>
              </a:path>
            </a:pathLst>
          </a:custGeom>
          <a:ln w="16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14438" y="3557778"/>
            <a:ext cx="0" cy="464184"/>
          </a:xfrm>
          <a:custGeom>
            <a:avLst/>
            <a:gdLst/>
            <a:ahLst/>
            <a:cxnLst/>
            <a:rect l="l" t="t" r="r" b="b"/>
            <a:pathLst>
              <a:path h="464185">
                <a:moveTo>
                  <a:pt x="0" y="0"/>
                </a:moveTo>
                <a:lnTo>
                  <a:pt x="0" y="464058"/>
                </a:lnTo>
              </a:path>
            </a:pathLst>
          </a:custGeom>
          <a:ln w="16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41919" y="3557778"/>
            <a:ext cx="0" cy="464184"/>
          </a:xfrm>
          <a:custGeom>
            <a:avLst/>
            <a:gdLst/>
            <a:ahLst/>
            <a:cxnLst/>
            <a:rect l="l" t="t" r="r" b="b"/>
            <a:pathLst>
              <a:path h="464185">
                <a:moveTo>
                  <a:pt x="0" y="0"/>
                </a:moveTo>
                <a:lnTo>
                  <a:pt x="0" y="464058"/>
                </a:lnTo>
              </a:path>
            </a:pathLst>
          </a:custGeom>
          <a:ln w="16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79258" y="3532748"/>
            <a:ext cx="1945005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521970" algn="l"/>
                <a:tab pos="1282700" algn="l"/>
              </a:tabLst>
            </a:pPr>
            <a:r>
              <a:rPr sz="2550" spc="10" dirty="0">
                <a:latin typeface="Symbol"/>
                <a:cs typeface="Symbol"/>
              </a:rPr>
              <a:t></a:t>
            </a:r>
            <a:r>
              <a:rPr sz="2550" i="1" spc="10" dirty="0">
                <a:latin typeface="Times New Roman"/>
                <a:cs typeface="Times New Roman"/>
              </a:rPr>
              <a:t>f	</a:t>
            </a:r>
            <a:r>
              <a:rPr sz="2550" spc="10" dirty="0">
                <a:latin typeface="Symbol"/>
                <a:cs typeface="Symbol"/>
              </a:rPr>
              <a:t></a:t>
            </a:r>
            <a:r>
              <a:rPr sz="2550" spc="29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G</a:t>
            </a:r>
            <a:r>
              <a:rPr sz="2175" i="1" spc="15" baseline="-24904" dirty="0">
                <a:latin typeface="Times New Roman"/>
                <a:cs typeface="Times New Roman"/>
              </a:rPr>
              <a:t>x	</a:t>
            </a:r>
            <a:r>
              <a:rPr sz="2550" spc="10" dirty="0">
                <a:latin typeface="Symbol"/>
                <a:cs typeface="Symbol"/>
              </a:rPr>
              <a:t></a:t>
            </a:r>
            <a:r>
              <a:rPr sz="2550" spc="110" dirty="0">
                <a:latin typeface="Times New Roman"/>
                <a:cs typeface="Times New Roman"/>
              </a:rPr>
              <a:t> </a:t>
            </a:r>
            <a:r>
              <a:rPr sz="2550" i="1" spc="50" dirty="0">
                <a:latin typeface="Times New Roman"/>
                <a:cs typeface="Times New Roman"/>
              </a:rPr>
              <a:t>G</a:t>
            </a:r>
            <a:r>
              <a:rPr sz="2175" i="1" spc="75" baseline="-24904" dirty="0">
                <a:latin typeface="Times New Roman"/>
                <a:cs typeface="Times New Roman"/>
              </a:rPr>
              <a:t>y</a:t>
            </a:r>
            <a:endParaRPr sz="2175" baseline="-2490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76200"/>
            <a:ext cx="7619998" cy="66293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294" y="838199"/>
            <a:ext cx="7916903" cy="494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758" y="1040083"/>
            <a:ext cx="7567812" cy="45599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553" y="798575"/>
            <a:ext cx="7843445" cy="47716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541" y="1723644"/>
            <a:ext cx="8007657" cy="24909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520" y="379730"/>
            <a:ext cx="176148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Laplacian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901" y="1012951"/>
            <a:ext cx="7520305" cy="3357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Laplacian in its original form is not used for edge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detection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because:</a:t>
            </a:r>
            <a:endParaRPr sz="2800">
              <a:latin typeface="Times New Roman"/>
              <a:cs typeface="Times New Roman"/>
            </a:endParaRPr>
          </a:p>
          <a:p>
            <a:pPr marL="850265" lvl="1" indent="-38100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8509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It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very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sensitive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noise</a:t>
            </a:r>
            <a:endParaRPr sz="2800">
              <a:latin typeface="Times New Roman"/>
              <a:cs typeface="Times New Roman"/>
            </a:endParaRPr>
          </a:p>
          <a:p>
            <a:pPr marL="850265" lvl="1" indent="-3810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8509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It’s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magnitude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produces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double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edges</a:t>
            </a:r>
            <a:endParaRPr sz="2800">
              <a:latin typeface="Times New Roman"/>
              <a:cs typeface="Times New Roman"/>
            </a:endParaRPr>
          </a:p>
          <a:p>
            <a:pPr marL="849630" lvl="1" indent="-38036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850265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Unable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detect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direction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an edge.</a:t>
            </a:r>
            <a:endParaRPr sz="2800">
              <a:latin typeface="Times New Roman"/>
              <a:cs typeface="Times New Roman"/>
            </a:endParaRPr>
          </a:p>
          <a:p>
            <a:pPr marL="469900" marR="104775" indent="-457200">
              <a:lnSpc>
                <a:spcPct val="100000"/>
              </a:lnSpc>
              <a:spcBef>
                <a:spcPts val="67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To solve the first problem, the image is low-pass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filtered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before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using the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Laplacian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operator.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2696" y="4910328"/>
            <a:ext cx="1054735" cy="528320"/>
          </a:xfrm>
          <a:prstGeom prst="rect">
            <a:avLst/>
          </a:prstGeom>
          <a:ln w="9525">
            <a:solidFill>
              <a:srgbClr val="0000F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h(x,y)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2446" y="4914900"/>
            <a:ext cx="616585" cy="528955"/>
          </a:xfrm>
          <a:prstGeom prst="rect">
            <a:avLst/>
          </a:prstGeom>
          <a:ln w="9525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8745">
              <a:lnSpc>
                <a:spcPts val="2465"/>
              </a:lnSpc>
            </a:pPr>
            <a:r>
              <a:rPr sz="4050" spc="112" baseline="-24691" dirty="0">
                <a:solidFill>
                  <a:srgbClr val="0000FF"/>
                </a:solidFill>
                <a:latin typeface="Symbol"/>
                <a:cs typeface="Symbol"/>
              </a:rPr>
              <a:t></a:t>
            </a:r>
            <a:r>
              <a:rPr sz="1550" spc="7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8253" y="5145023"/>
            <a:ext cx="767080" cy="76200"/>
          </a:xfrm>
          <a:custGeom>
            <a:avLst/>
            <a:gdLst/>
            <a:ahLst/>
            <a:cxnLst/>
            <a:rect l="l" t="t" r="r" b="b"/>
            <a:pathLst>
              <a:path w="767079" h="76200">
                <a:moveTo>
                  <a:pt x="707898" y="38100"/>
                </a:moveTo>
                <a:lnTo>
                  <a:pt x="706374" y="34289"/>
                </a:lnTo>
                <a:lnTo>
                  <a:pt x="703326" y="33527"/>
                </a:lnTo>
                <a:lnTo>
                  <a:pt x="4572" y="32003"/>
                </a:lnTo>
                <a:lnTo>
                  <a:pt x="762" y="33527"/>
                </a:lnTo>
                <a:lnTo>
                  <a:pt x="0" y="36575"/>
                </a:lnTo>
                <a:lnTo>
                  <a:pt x="762" y="39624"/>
                </a:lnTo>
                <a:lnTo>
                  <a:pt x="4572" y="41148"/>
                </a:lnTo>
                <a:lnTo>
                  <a:pt x="703326" y="42672"/>
                </a:lnTo>
                <a:lnTo>
                  <a:pt x="706374" y="41148"/>
                </a:lnTo>
                <a:lnTo>
                  <a:pt x="707898" y="38100"/>
                </a:lnTo>
                <a:close/>
              </a:path>
              <a:path w="767079" h="76200">
                <a:moveTo>
                  <a:pt x="766572" y="38100"/>
                </a:moveTo>
                <a:lnTo>
                  <a:pt x="690372" y="0"/>
                </a:lnTo>
                <a:lnTo>
                  <a:pt x="690372" y="33499"/>
                </a:lnTo>
                <a:lnTo>
                  <a:pt x="703326" y="33527"/>
                </a:lnTo>
                <a:lnTo>
                  <a:pt x="706374" y="34289"/>
                </a:lnTo>
                <a:lnTo>
                  <a:pt x="707898" y="38100"/>
                </a:lnTo>
                <a:lnTo>
                  <a:pt x="707898" y="67437"/>
                </a:lnTo>
                <a:lnTo>
                  <a:pt x="766572" y="38100"/>
                </a:lnTo>
                <a:close/>
              </a:path>
              <a:path w="767079" h="76200">
                <a:moveTo>
                  <a:pt x="707898" y="67437"/>
                </a:moveTo>
                <a:lnTo>
                  <a:pt x="707898" y="38100"/>
                </a:lnTo>
                <a:lnTo>
                  <a:pt x="706374" y="41148"/>
                </a:lnTo>
                <a:lnTo>
                  <a:pt x="703326" y="42672"/>
                </a:lnTo>
                <a:lnTo>
                  <a:pt x="690372" y="42643"/>
                </a:lnTo>
                <a:lnTo>
                  <a:pt x="690372" y="76200"/>
                </a:lnTo>
                <a:lnTo>
                  <a:pt x="707898" y="6743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3570" y="5143500"/>
            <a:ext cx="462915" cy="76200"/>
          </a:xfrm>
          <a:custGeom>
            <a:avLst/>
            <a:gdLst/>
            <a:ahLst/>
            <a:cxnLst/>
            <a:rect l="l" t="t" r="r" b="b"/>
            <a:pathLst>
              <a:path w="462914" h="76200">
                <a:moveTo>
                  <a:pt x="386006" y="32741"/>
                </a:moveTo>
                <a:lnTo>
                  <a:pt x="5333" y="32003"/>
                </a:lnTo>
                <a:lnTo>
                  <a:pt x="1524" y="32765"/>
                </a:lnTo>
                <a:lnTo>
                  <a:pt x="0" y="36575"/>
                </a:lnTo>
                <a:lnTo>
                  <a:pt x="1524" y="39624"/>
                </a:lnTo>
                <a:lnTo>
                  <a:pt x="5333" y="41148"/>
                </a:lnTo>
                <a:lnTo>
                  <a:pt x="385907" y="42623"/>
                </a:lnTo>
                <a:lnTo>
                  <a:pt x="386006" y="32741"/>
                </a:lnTo>
                <a:close/>
              </a:path>
              <a:path w="462914" h="76200">
                <a:moveTo>
                  <a:pt x="403859" y="67146"/>
                </a:moveTo>
                <a:lnTo>
                  <a:pt x="403859" y="38100"/>
                </a:lnTo>
                <a:lnTo>
                  <a:pt x="402335" y="41148"/>
                </a:lnTo>
                <a:lnTo>
                  <a:pt x="398525" y="42672"/>
                </a:lnTo>
                <a:lnTo>
                  <a:pt x="385907" y="42623"/>
                </a:lnTo>
                <a:lnTo>
                  <a:pt x="385572" y="76200"/>
                </a:lnTo>
                <a:lnTo>
                  <a:pt x="403859" y="67146"/>
                </a:lnTo>
                <a:close/>
              </a:path>
              <a:path w="462914" h="76200">
                <a:moveTo>
                  <a:pt x="403859" y="38100"/>
                </a:moveTo>
                <a:lnTo>
                  <a:pt x="402335" y="34289"/>
                </a:lnTo>
                <a:lnTo>
                  <a:pt x="398525" y="32765"/>
                </a:lnTo>
                <a:lnTo>
                  <a:pt x="386006" y="32741"/>
                </a:lnTo>
                <a:lnTo>
                  <a:pt x="385907" y="42623"/>
                </a:lnTo>
                <a:lnTo>
                  <a:pt x="398525" y="42672"/>
                </a:lnTo>
                <a:lnTo>
                  <a:pt x="402335" y="41148"/>
                </a:lnTo>
                <a:lnTo>
                  <a:pt x="403859" y="38100"/>
                </a:lnTo>
                <a:close/>
              </a:path>
              <a:path w="462914" h="76200">
                <a:moveTo>
                  <a:pt x="462533" y="38100"/>
                </a:moveTo>
                <a:lnTo>
                  <a:pt x="386333" y="0"/>
                </a:lnTo>
                <a:lnTo>
                  <a:pt x="386006" y="32741"/>
                </a:lnTo>
                <a:lnTo>
                  <a:pt x="398525" y="32765"/>
                </a:lnTo>
                <a:lnTo>
                  <a:pt x="402335" y="34289"/>
                </a:lnTo>
                <a:lnTo>
                  <a:pt x="403859" y="38100"/>
                </a:lnTo>
                <a:lnTo>
                  <a:pt x="403859" y="67146"/>
                </a:lnTo>
                <a:lnTo>
                  <a:pt x="462533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07970" y="5130546"/>
            <a:ext cx="462915" cy="76200"/>
          </a:xfrm>
          <a:custGeom>
            <a:avLst/>
            <a:gdLst/>
            <a:ahLst/>
            <a:cxnLst/>
            <a:rect l="l" t="t" r="r" b="b"/>
            <a:pathLst>
              <a:path w="462914" h="76200">
                <a:moveTo>
                  <a:pt x="385999" y="33479"/>
                </a:moveTo>
                <a:lnTo>
                  <a:pt x="5333" y="32003"/>
                </a:lnTo>
                <a:lnTo>
                  <a:pt x="1524" y="33527"/>
                </a:lnTo>
                <a:lnTo>
                  <a:pt x="0" y="36575"/>
                </a:lnTo>
                <a:lnTo>
                  <a:pt x="1524" y="40386"/>
                </a:lnTo>
                <a:lnTo>
                  <a:pt x="5333" y="41148"/>
                </a:lnTo>
                <a:lnTo>
                  <a:pt x="385907" y="42623"/>
                </a:lnTo>
                <a:lnTo>
                  <a:pt x="385999" y="33479"/>
                </a:lnTo>
                <a:close/>
              </a:path>
              <a:path w="462914" h="76200">
                <a:moveTo>
                  <a:pt x="403859" y="67146"/>
                </a:moveTo>
                <a:lnTo>
                  <a:pt x="403859" y="38100"/>
                </a:lnTo>
                <a:lnTo>
                  <a:pt x="402335" y="41909"/>
                </a:lnTo>
                <a:lnTo>
                  <a:pt x="398525" y="42671"/>
                </a:lnTo>
                <a:lnTo>
                  <a:pt x="385907" y="42623"/>
                </a:lnTo>
                <a:lnTo>
                  <a:pt x="385571" y="76200"/>
                </a:lnTo>
                <a:lnTo>
                  <a:pt x="403859" y="67146"/>
                </a:lnTo>
                <a:close/>
              </a:path>
              <a:path w="462914" h="76200">
                <a:moveTo>
                  <a:pt x="403859" y="38100"/>
                </a:moveTo>
                <a:lnTo>
                  <a:pt x="402335" y="35051"/>
                </a:lnTo>
                <a:lnTo>
                  <a:pt x="398525" y="33527"/>
                </a:lnTo>
                <a:lnTo>
                  <a:pt x="385999" y="33479"/>
                </a:lnTo>
                <a:lnTo>
                  <a:pt x="385907" y="42623"/>
                </a:lnTo>
                <a:lnTo>
                  <a:pt x="398525" y="42671"/>
                </a:lnTo>
                <a:lnTo>
                  <a:pt x="402335" y="41909"/>
                </a:lnTo>
                <a:lnTo>
                  <a:pt x="403859" y="38100"/>
                </a:lnTo>
                <a:close/>
              </a:path>
              <a:path w="462914" h="76200">
                <a:moveTo>
                  <a:pt x="462533" y="38100"/>
                </a:moveTo>
                <a:lnTo>
                  <a:pt x="386333" y="0"/>
                </a:lnTo>
                <a:lnTo>
                  <a:pt x="385999" y="33479"/>
                </a:lnTo>
                <a:lnTo>
                  <a:pt x="398525" y="33527"/>
                </a:lnTo>
                <a:lnTo>
                  <a:pt x="402335" y="35051"/>
                </a:lnTo>
                <a:lnTo>
                  <a:pt x="403859" y="38100"/>
                </a:lnTo>
                <a:lnTo>
                  <a:pt x="403859" y="67146"/>
                </a:lnTo>
                <a:lnTo>
                  <a:pt x="462533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71548" y="4899152"/>
            <a:ext cx="82676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f(x,y)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6273787" y="4927335"/>
            <a:ext cx="8851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g(x,y)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2738437"/>
            <a:ext cx="7391400" cy="3920490"/>
            <a:chOff x="609600" y="2738437"/>
            <a:chExt cx="7391400" cy="39204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007" y="4114799"/>
              <a:ext cx="7183990" cy="18272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062221" y="3115818"/>
              <a:ext cx="831850" cy="967740"/>
            </a:xfrm>
            <a:custGeom>
              <a:avLst/>
              <a:gdLst/>
              <a:ahLst/>
              <a:cxnLst/>
              <a:rect l="l" t="t" r="r" b="b"/>
              <a:pathLst>
                <a:path w="831850" h="967739">
                  <a:moveTo>
                    <a:pt x="831341" y="893826"/>
                  </a:moveTo>
                  <a:lnTo>
                    <a:pt x="240791" y="195834"/>
                  </a:lnTo>
                  <a:lnTo>
                    <a:pt x="284225" y="159258"/>
                  </a:lnTo>
                  <a:lnTo>
                    <a:pt x="0" y="0"/>
                  </a:lnTo>
                  <a:lnTo>
                    <a:pt x="109727" y="306324"/>
                  </a:lnTo>
                  <a:lnTo>
                    <a:pt x="153162" y="269748"/>
                  </a:lnTo>
                  <a:lnTo>
                    <a:pt x="743712" y="967740"/>
                  </a:lnTo>
                  <a:lnTo>
                    <a:pt x="831341" y="89382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62221" y="3115818"/>
              <a:ext cx="831850" cy="967740"/>
            </a:xfrm>
            <a:custGeom>
              <a:avLst/>
              <a:gdLst/>
              <a:ahLst/>
              <a:cxnLst/>
              <a:rect l="l" t="t" r="r" b="b"/>
              <a:pathLst>
                <a:path w="831850" h="967739">
                  <a:moveTo>
                    <a:pt x="284225" y="159258"/>
                  </a:moveTo>
                  <a:lnTo>
                    <a:pt x="240791" y="195834"/>
                  </a:lnTo>
                  <a:lnTo>
                    <a:pt x="831341" y="893826"/>
                  </a:lnTo>
                  <a:lnTo>
                    <a:pt x="743712" y="967740"/>
                  </a:lnTo>
                  <a:lnTo>
                    <a:pt x="153162" y="269748"/>
                  </a:lnTo>
                  <a:lnTo>
                    <a:pt x="109727" y="306324"/>
                  </a:lnTo>
                  <a:lnTo>
                    <a:pt x="0" y="0"/>
                  </a:lnTo>
                  <a:lnTo>
                    <a:pt x="284225" y="159258"/>
                  </a:lnTo>
                  <a:close/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34200" y="2743200"/>
              <a:ext cx="228600" cy="1295400"/>
            </a:xfrm>
            <a:custGeom>
              <a:avLst/>
              <a:gdLst/>
              <a:ahLst/>
              <a:cxnLst/>
              <a:rect l="l" t="t" r="r" b="b"/>
              <a:pathLst>
                <a:path w="228600" h="1295400">
                  <a:moveTo>
                    <a:pt x="228600" y="323849"/>
                  </a:moveTo>
                  <a:lnTo>
                    <a:pt x="114300" y="0"/>
                  </a:lnTo>
                  <a:lnTo>
                    <a:pt x="0" y="323849"/>
                  </a:lnTo>
                  <a:lnTo>
                    <a:pt x="57150" y="323849"/>
                  </a:lnTo>
                  <a:lnTo>
                    <a:pt x="57150" y="1295399"/>
                  </a:lnTo>
                  <a:lnTo>
                    <a:pt x="171450" y="1295399"/>
                  </a:lnTo>
                  <a:lnTo>
                    <a:pt x="171450" y="323849"/>
                  </a:lnTo>
                  <a:lnTo>
                    <a:pt x="228600" y="3238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34200" y="2743200"/>
              <a:ext cx="228600" cy="1295400"/>
            </a:xfrm>
            <a:custGeom>
              <a:avLst/>
              <a:gdLst/>
              <a:ahLst/>
              <a:cxnLst/>
              <a:rect l="l" t="t" r="r" b="b"/>
              <a:pathLst>
                <a:path w="228600" h="1295400">
                  <a:moveTo>
                    <a:pt x="0" y="323849"/>
                  </a:moveTo>
                  <a:lnTo>
                    <a:pt x="57150" y="323849"/>
                  </a:lnTo>
                  <a:lnTo>
                    <a:pt x="57150" y="1295399"/>
                  </a:lnTo>
                  <a:lnTo>
                    <a:pt x="171450" y="1295399"/>
                  </a:lnTo>
                  <a:lnTo>
                    <a:pt x="171450" y="323849"/>
                  </a:lnTo>
                  <a:lnTo>
                    <a:pt x="228600" y="323849"/>
                  </a:lnTo>
                  <a:lnTo>
                    <a:pt x="114300" y="0"/>
                  </a:lnTo>
                  <a:lnTo>
                    <a:pt x="0" y="323849"/>
                  </a:lnTo>
                  <a:close/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33520" y="379730"/>
            <a:ext cx="176148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Laplacian</a:t>
            </a:r>
          </a:p>
        </p:txBody>
      </p:sp>
      <p:sp>
        <p:nvSpPr>
          <p:cNvPr id="9" name="object 9"/>
          <p:cNvSpPr/>
          <p:nvPr/>
        </p:nvSpPr>
        <p:spPr>
          <a:xfrm>
            <a:off x="1934717" y="1511808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4">
                <a:moveTo>
                  <a:pt x="0" y="0"/>
                </a:moveTo>
                <a:lnTo>
                  <a:pt x="582168" y="0"/>
                </a:lnTo>
              </a:path>
            </a:pathLst>
          </a:custGeom>
          <a:ln w="17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7594" y="1511808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5">
                <a:moveTo>
                  <a:pt x="0" y="0"/>
                </a:moveTo>
                <a:lnTo>
                  <a:pt x="582167" y="0"/>
                </a:lnTo>
              </a:path>
            </a:pathLst>
          </a:custGeom>
          <a:ln w="17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99939" y="1019309"/>
            <a:ext cx="1487805" cy="4425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963930" algn="l"/>
              </a:tabLst>
            </a:pPr>
            <a:r>
              <a:rPr sz="2700" spc="95" dirty="0">
                <a:latin typeface="Symbol"/>
                <a:cs typeface="Symbol"/>
              </a:rPr>
              <a:t></a:t>
            </a:r>
            <a:r>
              <a:rPr sz="2325" spc="142" baseline="43010" dirty="0">
                <a:latin typeface="Times New Roman"/>
                <a:cs typeface="Times New Roman"/>
              </a:rPr>
              <a:t>2</a:t>
            </a:r>
            <a:r>
              <a:rPr sz="2325" spc="390" baseline="43010" dirty="0">
                <a:latin typeface="Times New Roman"/>
                <a:cs typeface="Times New Roman"/>
              </a:rPr>
              <a:t> </a:t>
            </a:r>
            <a:r>
              <a:rPr sz="2700" i="1" spc="5" dirty="0">
                <a:latin typeface="Times New Roman"/>
                <a:cs typeface="Times New Roman"/>
              </a:rPr>
              <a:t>f	</a:t>
            </a:r>
            <a:r>
              <a:rPr sz="2700" spc="95" dirty="0">
                <a:latin typeface="Symbol"/>
                <a:cs typeface="Symbol"/>
              </a:rPr>
              <a:t></a:t>
            </a:r>
            <a:r>
              <a:rPr sz="2325" spc="142" baseline="43010" dirty="0">
                <a:latin typeface="Times New Roman"/>
                <a:cs typeface="Times New Roman"/>
              </a:rPr>
              <a:t>2</a:t>
            </a:r>
            <a:r>
              <a:rPr sz="2325" spc="307" baseline="43010" dirty="0">
                <a:latin typeface="Times New Roman"/>
                <a:cs typeface="Times New Roman"/>
              </a:rPr>
              <a:t> </a:t>
            </a:r>
            <a:r>
              <a:rPr sz="2700" i="1" spc="5" dirty="0">
                <a:latin typeface="Times New Roman"/>
                <a:cs typeface="Times New Roman"/>
              </a:rPr>
              <a:t>f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918228" y="1082558"/>
            <a:ext cx="440055" cy="4425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4050" spc="112" baseline="-24691" dirty="0">
                <a:latin typeface="Symbol"/>
                <a:cs typeface="Symbol"/>
              </a:rPr>
              <a:t></a:t>
            </a:r>
            <a:r>
              <a:rPr sz="1550" spc="7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3977" y="1238017"/>
            <a:ext cx="1102995" cy="4425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292100" algn="l"/>
                <a:tab pos="624205" algn="l"/>
              </a:tabLst>
            </a:pPr>
            <a:r>
              <a:rPr sz="2700" i="1" spc="5" dirty="0">
                <a:latin typeface="Times New Roman"/>
                <a:cs typeface="Times New Roman"/>
              </a:rPr>
              <a:t>f	</a:t>
            </a:r>
            <a:r>
              <a:rPr sz="2700" spc="15" dirty="0">
                <a:latin typeface="Symbol"/>
                <a:cs typeface="Symbol"/>
              </a:rPr>
              <a:t></a:t>
            </a:r>
            <a:r>
              <a:rPr sz="2700" spc="15" dirty="0">
                <a:latin typeface="Times New Roman"/>
                <a:cs typeface="Times New Roman"/>
              </a:rPr>
              <a:t>	</a:t>
            </a:r>
            <a:r>
              <a:rPr sz="4050" spc="75" baseline="-44238" dirty="0">
                <a:latin typeface="Symbol"/>
                <a:cs typeface="Symbol"/>
              </a:rPr>
              <a:t></a:t>
            </a:r>
            <a:r>
              <a:rPr sz="4050" i="1" spc="75" baseline="-44238" dirty="0">
                <a:latin typeface="Times New Roman"/>
                <a:cs typeface="Times New Roman"/>
              </a:rPr>
              <a:t>x</a:t>
            </a:r>
            <a:r>
              <a:rPr sz="2325" spc="75" baseline="-32258" dirty="0">
                <a:latin typeface="Times New Roman"/>
                <a:cs typeface="Times New Roman"/>
              </a:rPr>
              <a:t>2</a:t>
            </a:r>
            <a:endParaRPr sz="2325" baseline="-3225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7980" y="1509292"/>
            <a:ext cx="835660" cy="4425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4050" spc="22" baseline="44238" dirty="0">
                <a:latin typeface="Symbol"/>
                <a:cs typeface="Symbol"/>
              </a:rPr>
              <a:t></a:t>
            </a:r>
            <a:r>
              <a:rPr sz="4050" spc="322" baseline="44238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Symbol"/>
                <a:cs typeface="Symbol"/>
              </a:rPr>
              <a:t></a:t>
            </a:r>
            <a:r>
              <a:rPr sz="2700" i="1" spc="65" dirty="0">
                <a:latin typeface="Times New Roman"/>
                <a:cs typeface="Times New Roman"/>
              </a:rPr>
              <a:t>y</a:t>
            </a:r>
            <a:r>
              <a:rPr sz="2325" spc="97" baseline="43010" dirty="0">
                <a:latin typeface="Times New Roman"/>
                <a:cs typeface="Times New Roman"/>
              </a:rPr>
              <a:t>2</a:t>
            </a:r>
            <a:endParaRPr sz="2325" baseline="4301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23597" y="2767094"/>
            <a:ext cx="126364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latin typeface="Times New Roman"/>
                <a:cs typeface="Times New Roman"/>
              </a:rPr>
              <a:t>5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1393" y="2767094"/>
            <a:ext cx="126364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47949" y="2767094"/>
            <a:ext cx="126364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latin typeface="Times New Roman"/>
                <a:cs typeface="Times New Roman"/>
              </a:rPr>
              <a:t>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51446" y="2767094"/>
            <a:ext cx="126364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latin typeface="Times New Roman"/>
                <a:cs typeface="Times New Roman"/>
              </a:rPr>
              <a:t>6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49613" y="2767094"/>
            <a:ext cx="126364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5" dirty="0">
                <a:latin typeface="Times New Roman"/>
                <a:cs typeface="Times New Roman"/>
              </a:rPr>
              <a:t>8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4404" y="2531139"/>
            <a:ext cx="1381125" cy="443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  <a:tabLst>
                <a:tab pos="737870" algn="l"/>
              </a:tabLst>
            </a:pPr>
            <a:r>
              <a:rPr sz="2700" spc="80" dirty="0">
                <a:latin typeface="Symbol"/>
                <a:cs typeface="Symbol"/>
              </a:rPr>
              <a:t></a:t>
            </a:r>
            <a:r>
              <a:rPr sz="2325" spc="120" baseline="44802" dirty="0">
                <a:latin typeface="Times New Roman"/>
                <a:cs typeface="Times New Roman"/>
              </a:rPr>
              <a:t>2</a:t>
            </a:r>
            <a:r>
              <a:rPr sz="2325" spc="382" baseline="44802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f	</a:t>
            </a:r>
            <a:r>
              <a:rPr sz="2700" spc="20" dirty="0">
                <a:latin typeface="Symbol"/>
                <a:cs typeface="Symbol"/>
              </a:rPr>
              <a:t>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spc="100" dirty="0">
                <a:latin typeface="Times New Roman"/>
                <a:cs typeface="Times New Roman"/>
              </a:rPr>
              <a:t>4</a:t>
            </a:r>
            <a:r>
              <a:rPr sz="2700" i="1" spc="100" dirty="0">
                <a:latin typeface="Times New Roman"/>
                <a:cs typeface="Times New Roman"/>
              </a:rPr>
              <a:t>z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13156" y="2531139"/>
            <a:ext cx="1155065" cy="443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7810" indent="-245745">
              <a:lnSpc>
                <a:spcPct val="100000"/>
              </a:lnSpc>
              <a:spcBef>
                <a:spcPts val="140"/>
              </a:spcBef>
              <a:buFont typeface="Symbol"/>
              <a:buChar char=""/>
              <a:tabLst>
                <a:tab pos="258445" algn="l"/>
                <a:tab pos="732790" algn="l"/>
              </a:tabLst>
            </a:pPr>
            <a:r>
              <a:rPr sz="2700" spc="110" dirty="0">
                <a:latin typeface="Times New Roman"/>
                <a:cs typeface="Times New Roman"/>
              </a:rPr>
              <a:t>(</a:t>
            </a:r>
            <a:r>
              <a:rPr sz="2700" i="1" spc="110" dirty="0">
                <a:latin typeface="Times New Roman"/>
                <a:cs typeface="Times New Roman"/>
              </a:rPr>
              <a:t>z	</a:t>
            </a:r>
            <a:r>
              <a:rPr sz="2700" spc="20" dirty="0">
                <a:latin typeface="Symbol"/>
                <a:cs typeface="Symbol"/>
              </a:rPr>
              <a:t>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z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9997" y="2531139"/>
            <a:ext cx="1287780" cy="443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140"/>
              </a:spcBef>
              <a:buFont typeface="Symbol"/>
              <a:buChar char=""/>
              <a:tabLst>
                <a:tab pos="286385" algn="l"/>
                <a:tab pos="616585" algn="l"/>
                <a:tab pos="1158240" algn="l"/>
              </a:tabLst>
            </a:pPr>
            <a:r>
              <a:rPr sz="2700" i="1" spc="15" dirty="0">
                <a:latin typeface="Times New Roman"/>
                <a:cs typeface="Times New Roman"/>
              </a:rPr>
              <a:t>z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spc="20" dirty="0">
                <a:latin typeface="Symbol"/>
                <a:cs typeface="Symbol"/>
              </a:rPr>
              <a:t>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z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spc="10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49031" y="1841221"/>
            <a:ext cx="126364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15" dirty="0">
                <a:latin typeface="Times New Roman"/>
                <a:cs typeface="Times New Roman"/>
              </a:rPr>
              <a:t>8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78290" y="2284709"/>
            <a:ext cx="108902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19810" algn="l"/>
              </a:tabLst>
            </a:pPr>
            <a:r>
              <a:rPr sz="1550" spc="15" dirty="0">
                <a:latin typeface="Times New Roman"/>
                <a:cs typeface="Times New Roman"/>
              </a:rPr>
              <a:t>5	</a:t>
            </a:r>
            <a:r>
              <a:rPr sz="1550" i="1" spc="5" dirty="0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71310" y="2524727"/>
            <a:ext cx="29845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125" dirty="0">
                <a:latin typeface="Times New Roman"/>
                <a:cs typeface="Times New Roman"/>
              </a:rPr>
              <a:t>i</a:t>
            </a:r>
            <a:r>
              <a:rPr sz="1550" spc="-65" dirty="0">
                <a:latin typeface="Symbol"/>
                <a:cs typeface="Symbol"/>
              </a:rPr>
              <a:t></a:t>
            </a:r>
            <a:r>
              <a:rPr sz="1550" spc="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71209" y="1873967"/>
            <a:ext cx="2366010" cy="652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737870" algn="l"/>
                <a:tab pos="1508760" algn="l"/>
              </a:tabLst>
            </a:pPr>
            <a:r>
              <a:rPr sz="2750" spc="105" dirty="0">
                <a:latin typeface="Symbol"/>
                <a:cs typeface="Symbol"/>
              </a:rPr>
              <a:t></a:t>
            </a:r>
            <a:r>
              <a:rPr sz="2325" spc="22" baseline="43010" dirty="0">
                <a:latin typeface="Times New Roman"/>
                <a:cs typeface="Times New Roman"/>
              </a:rPr>
              <a:t>2</a:t>
            </a:r>
            <a:r>
              <a:rPr sz="2325" baseline="43010" dirty="0">
                <a:latin typeface="Times New Roman"/>
                <a:cs typeface="Times New Roman"/>
              </a:rPr>
              <a:t> </a:t>
            </a:r>
            <a:r>
              <a:rPr sz="2325" spc="-195" baseline="43010" dirty="0">
                <a:latin typeface="Times New Roman"/>
                <a:cs typeface="Times New Roman"/>
              </a:rPr>
              <a:t> </a:t>
            </a:r>
            <a:r>
              <a:rPr sz="2750" i="1" spc="-5" dirty="0">
                <a:latin typeface="Times New Roman"/>
                <a:cs typeface="Times New Roman"/>
              </a:rPr>
              <a:t>f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2750" spc="-10" dirty="0">
                <a:latin typeface="Symbol"/>
                <a:cs typeface="Symbol"/>
              </a:rPr>
              <a:t></a:t>
            </a:r>
            <a:r>
              <a:rPr sz="2750" spc="-180" dirty="0">
                <a:latin typeface="Times New Roman"/>
                <a:cs typeface="Times New Roman"/>
              </a:rPr>
              <a:t> </a:t>
            </a:r>
            <a:r>
              <a:rPr sz="2750" spc="125" dirty="0">
                <a:latin typeface="Times New Roman"/>
                <a:cs typeface="Times New Roman"/>
              </a:rPr>
              <a:t>8</a:t>
            </a:r>
            <a:r>
              <a:rPr sz="2750" i="1" spc="-5" dirty="0">
                <a:latin typeface="Times New Roman"/>
                <a:cs typeface="Times New Roman"/>
              </a:rPr>
              <a:t>z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2750" spc="-10" dirty="0">
                <a:latin typeface="Symbol"/>
                <a:cs typeface="Symbol"/>
              </a:rPr>
              <a:t></a:t>
            </a:r>
            <a:r>
              <a:rPr sz="2750" spc="-235" dirty="0">
                <a:latin typeface="Times New Roman"/>
                <a:cs typeface="Times New Roman"/>
              </a:rPr>
              <a:t> </a:t>
            </a:r>
            <a:r>
              <a:rPr sz="6150" spc="7" baseline="-8807" dirty="0">
                <a:latin typeface="Symbol"/>
                <a:cs typeface="Symbol"/>
              </a:rPr>
              <a:t></a:t>
            </a:r>
            <a:r>
              <a:rPr sz="6150" spc="-802" baseline="-8807" dirty="0">
                <a:latin typeface="Times New Roman"/>
                <a:cs typeface="Times New Roman"/>
              </a:rPr>
              <a:t> </a:t>
            </a:r>
            <a:r>
              <a:rPr sz="2750" i="1" spc="-5" dirty="0">
                <a:latin typeface="Times New Roman"/>
                <a:cs typeface="Times New Roman"/>
              </a:rPr>
              <a:t>z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9966" y="379730"/>
            <a:ext cx="37706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Image</a:t>
            </a:r>
            <a:r>
              <a:rPr spc="-30" dirty="0"/>
              <a:t> </a:t>
            </a:r>
            <a:r>
              <a:rPr spc="-10" dirty="0"/>
              <a:t>Segmentation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5443" y="6376105"/>
            <a:ext cx="20320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fld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901" y="1012951"/>
            <a:ext cx="7844155" cy="463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8321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An important step in image analysis is to segment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image.</a:t>
            </a:r>
            <a:endParaRPr sz="2800" dirty="0">
              <a:latin typeface="Times New Roman"/>
              <a:cs typeface="Times New Roman"/>
            </a:endParaRPr>
          </a:p>
          <a:p>
            <a:pPr marL="469900" marR="1162685" indent="-457200">
              <a:lnSpc>
                <a:spcPct val="100000"/>
              </a:lnSpc>
              <a:spcBef>
                <a:spcPts val="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Segmentation: subdivides the image into its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constituent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parts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or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objects.</a:t>
            </a:r>
            <a:endParaRPr sz="2800" dirty="0">
              <a:latin typeface="Times New Roman"/>
              <a:cs typeface="Times New Roman"/>
            </a:endParaRPr>
          </a:p>
          <a:p>
            <a:pPr marL="469900" marR="934085" indent="-457200">
              <a:lnSpc>
                <a:spcPct val="100000"/>
              </a:lnSpc>
              <a:spcBef>
                <a:spcPts val="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Autonomous segmentation is one of the most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difficult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tasks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in image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processing.</a:t>
            </a:r>
            <a:endParaRPr sz="28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Segmentation algorithms for monochrome images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generally are based on two basic properties of gray-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level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values:</a:t>
            </a:r>
            <a:endParaRPr sz="2800" dirty="0">
              <a:latin typeface="Times New Roman"/>
              <a:cs typeface="Times New Roman"/>
            </a:endParaRPr>
          </a:p>
          <a:p>
            <a:pPr marL="850265" lvl="1" indent="-381000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8509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Discontinuity</a:t>
            </a:r>
            <a:r>
              <a:rPr sz="28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2.</a:t>
            </a:r>
            <a:r>
              <a:rPr sz="28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Similarity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520" y="379730"/>
            <a:ext cx="176148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Laplacian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1" y="3988561"/>
            <a:ext cx="132715" cy="9017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5785" y="2271522"/>
            <a:ext cx="902969" cy="0"/>
          </a:xfrm>
          <a:custGeom>
            <a:avLst/>
            <a:gdLst/>
            <a:ahLst/>
            <a:cxnLst/>
            <a:rect l="l" t="t" r="r" b="b"/>
            <a:pathLst>
              <a:path w="902970">
                <a:moveTo>
                  <a:pt x="0" y="0"/>
                </a:moveTo>
                <a:lnTo>
                  <a:pt x="902969" y="0"/>
                </a:lnTo>
              </a:path>
            </a:pathLst>
          </a:custGeom>
          <a:ln w="1521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0278" y="3640835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876" y="0"/>
                </a:lnTo>
              </a:path>
            </a:pathLst>
          </a:custGeom>
          <a:ln w="1521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48221" y="364083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113" y="0"/>
                </a:lnTo>
              </a:path>
            </a:pathLst>
          </a:custGeom>
          <a:ln w="1521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64455" y="3194472"/>
            <a:ext cx="1149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4738115" y="3481862"/>
            <a:ext cx="409575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825" spc="-112" baseline="-23965" dirty="0">
                <a:solidFill>
                  <a:srgbClr val="0000FF"/>
                </a:solidFill>
                <a:latin typeface="Symbol"/>
                <a:cs typeface="Symbol"/>
              </a:rPr>
              <a:t></a:t>
            </a:r>
            <a:r>
              <a:rPr sz="3825" spc="-277" baseline="-239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1988" y="3184725"/>
            <a:ext cx="925194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356235" algn="l"/>
              </a:tabLst>
            </a:pPr>
            <a:r>
              <a:rPr sz="240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r	</a:t>
            </a:r>
            <a:r>
              <a:rPr sz="2400" spc="15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400" spc="-3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50" spc="-75" dirty="0">
                <a:solidFill>
                  <a:srgbClr val="0000FF"/>
                </a:solidFill>
                <a:latin typeface="Symbol"/>
                <a:cs typeface="Symbol"/>
              </a:rPr>
              <a:t></a:t>
            </a:r>
            <a:r>
              <a:rPr sz="2550" spc="-1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baseline="4365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100" baseline="43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9610" y="3258610"/>
            <a:ext cx="39878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600" spc="89" baseline="-25462" dirty="0">
                <a:solidFill>
                  <a:srgbClr val="0000FF"/>
                </a:solidFill>
                <a:latin typeface="Symbol"/>
                <a:cs typeface="Symbol"/>
              </a:rPr>
              <a:t></a:t>
            </a:r>
            <a:r>
              <a:rPr sz="1400" spc="6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9937" y="3620592"/>
            <a:ext cx="704850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400" spc="-14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550" spc="-75" dirty="0">
                <a:solidFill>
                  <a:srgbClr val="0000FF"/>
                </a:solidFill>
                <a:latin typeface="Symbol"/>
                <a:cs typeface="Symbol"/>
              </a:rPr>
              <a:t></a:t>
            </a:r>
            <a:r>
              <a:rPr sz="2550" spc="-1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baseline="4365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100" spc="165" baseline="436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7" baseline="43981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3600" baseline="4398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2771" y="3995419"/>
            <a:ext cx="7360920" cy="9080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5"/>
              </a:spcBef>
              <a:tabLst>
                <a:tab pos="2762250" algn="l"/>
              </a:tabLst>
            </a:pPr>
            <a:r>
              <a:rPr sz="3600" spc="-7" baseline="1157" dirty="0">
                <a:solidFill>
                  <a:srgbClr val="0000FF"/>
                </a:solidFill>
                <a:latin typeface="Times New Roman"/>
                <a:cs typeface="Times New Roman"/>
              </a:rPr>
              <a:t>Cross section</a:t>
            </a:r>
            <a:r>
              <a:rPr sz="3600" baseline="11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7" baseline="1157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3600" spc="592" baseline="11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solidFill>
                  <a:srgbClr val="0000FF"/>
                </a:solidFill>
                <a:latin typeface="Symbol"/>
                <a:cs typeface="Symbol"/>
              </a:rPr>
              <a:t></a:t>
            </a:r>
            <a:r>
              <a:rPr sz="2100" spc="127" baseline="4365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h	</a:t>
            </a:r>
            <a:r>
              <a:rPr sz="3600" spc="-7" baseline="1157" dirty="0">
                <a:solidFill>
                  <a:srgbClr val="0000FF"/>
                </a:solidFill>
                <a:latin typeface="Times New Roman"/>
                <a:cs typeface="Times New Roman"/>
              </a:rPr>
              <a:t>has</a:t>
            </a:r>
            <a:r>
              <a:rPr sz="3600" spc="-37" baseline="11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aseline="1157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spc="-22" baseline="11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7" baseline="1157" dirty="0">
                <a:solidFill>
                  <a:srgbClr val="0000FF"/>
                </a:solidFill>
                <a:latin typeface="Times New Roman"/>
                <a:cs typeface="Times New Roman"/>
              </a:rPr>
              <a:t>Mexican</a:t>
            </a:r>
            <a:r>
              <a:rPr sz="3600" spc="-30" baseline="11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7" baseline="1157" dirty="0">
                <a:solidFill>
                  <a:srgbClr val="0000FF"/>
                </a:solidFill>
                <a:latin typeface="Times New Roman"/>
                <a:cs typeface="Times New Roman"/>
              </a:rPr>
              <a:t>hat</a:t>
            </a:r>
            <a:r>
              <a:rPr sz="3600" spc="-30" baseline="11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7" baseline="1157" dirty="0">
                <a:solidFill>
                  <a:srgbClr val="0000FF"/>
                </a:solidFill>
                <a:latin typeface="Times New Roman"/>
                <a:cs typeface="Times New Roman"/>
              </a:rPr>
              <a:t>shape.</a:t>
            </a:r>
            <a:endParaRPr sz="3600" baseline="115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95"/>
              </a:spcBef>
              <a:tabLst>
                <a:tab pos="1701164" algn="l"/>
                <a:tab pos="2372360" algn="l"/>
              </a:tabLst>
            </a:pPr>
            <a:r>
              <a:rPr sz="3600" spc="-7" baseline="2314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3600" baseline="2314" dirty="0">
                <a:solidFill>
                  <a:srgbClr val="0000FF"/>
                </a:solidFill>
                <a:latin typeface="Times New Roman"/>
                <a:cs typeface="Times New Roman"/>
              </a:rPr>
              <a:t>average	</a:t>
            </a:r>
            <a:r>
              <a:rPr sz="2400" spc="85" dirty="0">
                <a:solidFill>
                  <a:srgbClr val="0000FF"/>
                </a:solidFill>
                <a:latin typeface="Symbol"/>
                <a:cs typeface="Symbol"/>
              </a:rPr>
              <a:t></a:t>
            </a:r>
            <a:r>
              <a:rPr sz="2100" spc="127" baseline="4365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h	</a:t>
            </a:r>
            <a:r>
              <a:rPr sz="3600" baseline="2314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3600" spc="-30" baseline="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aseline="2314" dirty="0">
                <a:solidFill>
                  <a:srgbClr val="0000FF"/>
                </a:solidFill>
                <a:latin typeface="Times New Roman"/>
                <a:cs typeface="Times New Roman"/>
              </a:rPr>
              <a:t>zero.</a:t>
            </a:r>
            <a:r>
              <a:rPr sz="3600" spc="-30" baseline="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aseline="2314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3600" spc="-30" baseline="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aseline="2314" dirty="0">
                <a:solidFill>
                  <a:srgbClr val="0000FF"/>
                </a:solidFill>
                <a:latin typeface="Times New Roman"/>
                <a:cs typeface="Times New Roman"/>
              </a:rPr>
              <a:t>average</a:t>
            </a:r>
            <a:r>
              <a:rPr sz="3600" spc="-30" baseline="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7" baseline="2314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3600" spc="-30" baseline="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aseline="2314" dirty="0">
                <a:solidFill>
                  <a:srgbClr val="0000FF"/>
                </a:solidFill>
                <a:latin typeface="Times New Roman"/>
                <a:cs typeface="Times New Roman"/>
              </a:rPr>
              <a:t>image</a:t>
            </a:r>
            <a:r>
              <a:rPr sz="3600" spc="-30" baseline="23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aseline="2314" dirty="0">
                <a:solidFill>
                  <a:srgbClr val="0000FF"/>
                </a:solidFill>
                <a:latin typeface="Times New Roman"/>
                <a:cs typeface="Times New Roman"/>
              </a:rPr>
              <a:t>convolved</a:t>
            </a:r>
            <a:endParaRPr sz="3600" baseline="231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2601" y="4787766"/>
            <a:ext cx="6251575" cy="90614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700"/>
              </a:spcBef>
              <a:tabLst>
                <a:tab pos="1040765" algn="l"/>
                <a:tab pos="174625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with	</a:t>
            </a:r>
            <a:r>
              <a:rPr sz="3600" spc="127" baseline="-5787" dirty="0">
                <a:solidFill>
                  <a:srgbClr val="0000FF"/>
                </a:solidFill>
                <a:latin typeface="Symbol"/>
                <a:cs typeface="Symbol"/>
              </a:rPr>
              <a:t></a:t>
            </a:r>
            <a:r>
              <a:rPr sz="2100" spc="127" baseline="3373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3600" i="1" spc="127" baseline="-5787" dirty="0">
                <a:solidFill>
                  <a:srgbClr val="0000FF"/>
                </a:solidFill>
                <a:latin typeface="Times New Roman"/>
                <a:cs typeface="Times New Roman"/>
              </a:rPr>
              <a:t>h	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also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zero.</a:t>
            </a:r>
            <a:endParaRPr sz="2400">
              <a:latin typeface="Times New Roman"/>
              <a:cs typeface="Times New Roman"/>
            </a:endParaRPr>
          </a:p>
          <a:p>
            <a:pPr marL="36766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We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will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have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negative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pixel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values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result.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50601" y="2027227"/>
            <a:ext cx="12827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65369" y="1825169"/>
            <a:ext cx="1203325" cy="84328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13690" indent="-250825">
              <a:lnSpc>
                <a:spcPts val="765"/>
              </a:lnSpc>
              <a:spcBef>
                <a:spcPts val="190"/>
              </a:spcBef>
              <a:buFont typeface="Symbol"/>
              <a:buChar char=""/>
              <a:tabLst>
                <a:tab pos="314325" algn="l"/>
                <a:tab pos="637540" algn="l"/>
              </a:tabLst>
            </a:pPr>
            <a:r>
              <a:rPr sz="240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x	</a:t>
            </a:r>
            <a:r>
              <a:rPr sz="2400" spc="1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400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466090">
              <a:lnSpc>
                <a:spcPts val="830"/>
              </a:lnSpc>
              <a:tabLst>
                <a:tab pos="1049655" algn="l"/>
              </a:tabLst>
            </a:pP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2	2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485775">
              <a:lnSpc>
                <a:spcPct val="100000"/>
              </a:lnSpc>
            </a:pPr>
            <a:r>
              <a:rPr sz="2400" spc="-14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550" spc="-75" dirty="0">
                <a:solidFill>
                  <a:srgbClr val="0000FF"/>
                </a:solidFill>
                <a:latin typeface="Symbol"/>
                <a:cs typeface="Symbol"/>
              </a:rPr>
              <a:t></a:t>
            </a:r>
            <a:r>
              <a:rPr sz="2550" spc="-1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baseline="4365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100" baseline="43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08793" y="2027258"/>
            <a:ext cx="1750695" cy="1070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400" i="1" spc="65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6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400" i="1" spc="6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400" spc="65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24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55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2400" spc="5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4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exp(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430"/>
              </a:spcBef>
            </a:pPr>
            <a:r>
              <a:rPr sz="240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i="1" spc="-3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baseline="43650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100" spc="150" baseline="436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4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12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100" baseline="43650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100" spc="-82" baseline="436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4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165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2100" baseline="4365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100" baseline="43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62590" y="3396570"/>
            <a:ext cx="94869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i="1" spc="7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spc="7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400" i="1" spc="7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spc="7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4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400" spc="-1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24943" y="3396570"/>
            <a:ext cx="71120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400" spc="-3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p(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2868" y="3194472"/>
            <a:ext cx="664845" cy="403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0480" algn="r">
              <a:lnSpc>
                <a:spcPts val="885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389890" indent="-352425">
              <a:lnSpc>
                <a:spcPts val="2085"/>
              </a:lnSpc>
              <a:buFont typeface="Symbol"/>
              <a:buChar char=""/>
              <a:tabLst>
                <a:tab pos="389890" algn="l"/>
                <a:tab pos="390525" algn="l"/>
              </a:tabLst>
            </a:pPr>
            <a:r>
              <a:rPr sz="240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56215" y="1159765"/>
            <a:ext cx="397637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425575" algn="l"/>
              </a:tabLst>
            </a:pPr>
            <a:r>
              <a:rPr sz="2800" i="1" spc="100" dirty="0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r>
              <a:rPr sz="2800" spc="1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100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800" spc="100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280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i="1" spc="50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2800" spc="5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8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00" i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7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70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800" spc="70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2800" spc="-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i="1" spc="120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2800" spc="120" dirty="0">
                <a:solidFill>
                  <a:srgbClr val="0000FF"/>
                </a:solidFill>
                <a:latin typeface="Times New Roman"/>
                <a:cs typeface="Times New Roman"/>
              </a:rPr>
              <a:t>)*</a:t>
            </a:r>
            <a:r>
              <a:rPr sz="2800" spc="120" dirty="0">
                <a:solidFill>
                  <a:srgbClr val="0000FF"/>
                </a:solidFill>
                <a:latin typeface="Symbol"/>
                <a:cs typeface="Symbol"/>
              </a:rPr>
              <a:t></a:t>
            </a:r>
            <a:r>
              <a:rPr sz="2400" spc="179" baseline="43402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i="1" spc="12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800" spc="12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120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800" spc="120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2800" spc="-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i="1" spc="45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2800" spc="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2901" y="1241552"/>
            <a:ext cx="1735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Convolution: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6701" y="2003552"/>
            <a:ext cx="2491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Gaussian</a:t>
            </a:r>
            <a:r>
              <a:rPr sz="2400" b="1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function: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2901" y="3375152"/>
            <a:ext cx="243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Second</a:t>
            </a:r>
            <a:r>
              <a:rPr sz="24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derivative: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057398"/>
            <a:ext cx="7543800" cy="45880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3520" y="379730"/>
            <a:ext cx="176148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Laplacian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12901" y="1012951"/>
            <a:ext cx="780034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To solve the problem of double edges, zero crossing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the output of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Laplacian operator is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used.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035" y="873002"/>
            <a:ext cx="4850130" cy="27609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0511" y="4267200"/>
            <a:ext cx="7450086" cy="15224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35" y="571591"/>
            <a:ext cx="7193220" cy="46328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19" y="5257800"/>
            <a:ext cx="7040880" cy="142113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116" y="379730"/>
            <a:ext cx="67024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Edge </a:t>
            </a:r>
            <a:r>
              <a:rPr spc="-10" dirty="0"/>
              <a:t>linking</a:t>
            </a:r>
            <a:r>
              <a:rPr spc="-5" dirty="0"/>
              <a:t> and</a:t>
            </a:r>
            <a:r>
              <a:rPr dirty="0"/>
              <a:t> </a:t>
            </a:r>
            <a:r>
              <a:rPr spc="-10" dirty="0"/>
              <a:t>Boundary</a:t>
            </a:r>
            <a:r>
              <a:rPr spc="-5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901" y="1622551"/>
            <a:ext cx="7787005" cy="369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479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The output of discontinuity detection stage seldom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characterizes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boundary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completely.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This is because of noise, breaks in the boundary and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other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effects.</a:t>
            </a:r>
            <a:endParaRPr sz="2800">
              <a:latin typeface="Times New Roman"/>
              <a:cs typeface="Times New Roman"/>
            </a:endParaRPr>
          </a:p>
          <a:p>
            <a:pPr marL="355600" marR="4445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Edge detection algorithms typically are followed by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linking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boundary detection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procedures.</a:t>
            </a:r>
            <a:endParaRPr sz="2800">
              <a:latin typeface="Times New Roman"/>
              <a:cs typeface="Times New Roman"/>
            </a:endParaRPr>
          </a:p>
          <a:p>
            <a:pPr marL="355600" marR="119888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These procedures assemble edge pixels into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meaningful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boundaries.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5772" y="4564379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0926"/>
                </a:lnTo>
              </a:path>
            </a:pathLst>
          </a:custGeom>
          <a:ln w="229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37026" y="4564379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0926"/>
                </a:lnTo>
              </a:path>
            </a:pathLst>
          </a:custGeom>
          <a:ln w="229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1084" y="4564379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0926"/>
                </a:lnTo>
              </a:path>
            </a:pathLst>
          </a:custGeom>
          <a:ln w="229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2220" y="4564379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0926"/>
                </a:lnTo>
              </a:path>
            </a:pathLst>
          </a:custGeom>
          <a:ln w="229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1095" y="4528565"/>
            <a:ext cx="0" cy="623570"/>
          </a:xfrm>
          <a:custGeom>
            <a:avLst/>
            <a:gdLst/>
            <a:ahLst/>
            <a:cxnLst/>
            <a:rect l="l" t="t" r="r" b="b"/>
            <a:pathLst>
              <a:path h="623570">
                <a:moveTo>
                  <a:pt x="0" y="0"/>
                </a:moveTo>
                <a:lnTo>
                  <a:pt x="0" y="623316"/>
                </a:lnTo>
              </a:path>
            </a:pathLst>
          </a:custGeom>
          <a:ln w="229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07658" y="4528565"/>
            <a:ext cx="0" cy="623570"/>
          </a:xfrm>
          <a:custGeom>
            <a:avLst/>
            <a:gdLst/>
            <a:ahLst/>
            <a:cxnLst/>
            <a:rect l="l" t="t" r="r" b="b"/>
            <a:pathLst>
              <a:path h="623570">
                <a:moveTo>
                  <a:pt x="0" y="0"/>
                </a:moveTo>
                <a:lnTo>
                  <a:pt x="0" y="623316"/>
                </a:lnTo>
              </a:path>
            </a:pathLst>
          </a:custGeom>
          <a:ln w="229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1095" y="5383529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0926"/>
                </a:lnTo>
              </a:path>
            </a:pathLst>
          </a:custGeom>
          <a:ln w="229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68290" y="5383529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0926"/>
                </a:lnTo>
              </a:path>
            </a:pathLst>
          </a:custGeom>
          <a:ln w="2293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7501" y="126302"/>
            <a:ext cx="7901940" cy="5760085"/>
          </a:xfrm>
          <a:prstGeom prst="rect">
            <a:avLst/>
          </a:prstGeom>
        </p:spPr>
        <p:txBody>
          <a:bodyPr vert="horz" wrap="square" lIns="0" tIns="265430" rIns="0" bIns="0" rtlCol="0">
            <a:spAutoFit/>
          </a:bodyPr>
          <a:lstStyle/>
          <a:p>
            <a:pPr marL="988060">
              <a:lnSpc>
                <a:spcPct val="100000"/>
              </a:lnSpc>
              <a:spcBef>
                <a:spcPts val="2090"/>
              </a:spcBef>
            </a:pPr>
            <a:r>
              <a:rPr sz="3200" spc="-5" dirty="0">
                <a:latin typeface="Arial MT"/>
                <a:cs typeface="Arial MT"/>
              </a:rPr>
              <a:t>Edge </a:t>
            </a:r>
            <a:r>
              <a:rPr sz="3200" spc="-10" dirty="0">
                <a:latin typeface="Arial MT"/>
                <a:cs typeface="Arial MT"/>
              </a:rPr>
              <a:t>linking</a:t>
            </a:r>
            <a:r>
              <a:rPr sz="3200" spc="-5" dirty="0">
                <a:latin typeface="Arial MT"/>
                <a:cs typeface="Arial MT"/>
              </a:rPr>
              <a:t> and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Boundary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Detection</a:t>
            </a:r>
            <a:endParaRPr sz="3200">
              <a:latin typeface="Arial MT"/>
              <a:cs typeface="Arial MT"/>
            </a:endParaRPr>
          </a:p>
          <a:p>
            <a:pPr marL="495300" marR="264160" indent="-457200">
              <a:lnSpc>
                <a:spcPct val="100000"/>
              </a:lnSpc>
              <a:spcBef>
                <a:spcPts val="1750"/>
              </a:spcBef>
              <a:buChar char="•"/>
              <a:tabLst>
                <a:tab pos="494665" algn="l"/>
                <a:tab pos="4953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All the points that are similar are linked forming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boundary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of pixels.</a:t>
            </a:r>
            <a:endParaRPr sz="2800">
              <a:latin typeface="Times New Roman"/>
              <a:cs typeface="Times New Roman"/>
            </a:endParaRPr>
          </a:p>
          <a:p>
            <a:pPr marL="495300" marR="30480" indent="-457200">
              <a:lnSpc>
                <a:spcPct val="100000"/>
              </a:lnSpc>
              <a:spcBef>
                <a:spcPts val="680"/>
              </a:spcBef>
              <a:buChar char="•"/>
              <a:tabLst>
                <a:tab pos="494665" algn="l"/>
                <a:tab pos="4953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Two principle properties used for establishing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similarity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of edge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pixels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in this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kind of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analysis are:</a:t>
            </a:r>
            <a:endParaRPr sz="2800">
              <a:latin typeface="Times New Roman"/>
              <a:cs typeface="Times New Roman"/>
            </a:endParaRPr>
          </a:p>
          <a:p>
            <a:pPr marL="876300" marR="833119" lvl="1" indent="-38163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8763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The strength of the response of the gradient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operator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used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produce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edge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pixels</a:t>
            </a:r>
            <a:endParaRPr sz="2800">
              <a:latin typeface="Times New Roman"/>
              <a:cs typeface="Times New Roman"/>
            </a:endParaRPr>
          </a:p>
          <a:p>
            <a:pPr marL="875665" lvl="1" indent="-3810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876300" algn="l"/>
              </a:tabLst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direction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gradient</a:t>
            </a:r>
            <a:endParaRPr sz="2800">
              <a:latin typeface="Times New Roman"/>
              <a:cs typeface="Times New Roman"/>
            </a:endParaRPr>
          </a:p>
          <a:p>
            <a:pPr marL="1440815">
              <a:lnSpc>
                <a:spcPct val="100000"/>
              </a:lnSpc>
              <a:spcBef>
                <a:spcPts val="1140"/>
              </a:spcBef>
              <a:tabLst>
                <a:tab pos="5951855" algn="l"/>
              </a:tabLst>
            </a:pPr>
            <a:r>
              <a:rPr sz="3650" spc="10" dirty="0">
                <a:solidFill>
                  <a:srgbClr val="0000FF"/>
                </a:solidFill>
                <a:latin typeface="Symbol"/>
                <a:cs typeface="Symbol"/>
              </a:rPr>
              <a:t></a:t>
            </a:r>
            <a:r>
              <a:rPr sz="365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3650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50" spc="9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3650" i="1" spc="9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3650" spc="95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3650" spc="-1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50" i="1" spc="70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3650" spc="7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3650" spc="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5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3650" spc="1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50" spc="10" dirty="0">
                <a:solidFill>
                  <a:srgbClr val="0000FF"/>
                </a:solidFill>
                <a:latin typeface="Symbol"/>
                <a:cs typeface="Symbol"/>
              </a:rPr>
              <a:t></a:t>
            </a:r>
            <a:r>
              <a:rPr sz="365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365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50" spc="6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3650" i="1" spc="6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3150" spc="97" baseline="-25132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3150" spc="675" baseline="-2513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5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3650" spc="1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5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3150" spc="-7" baseline="-25132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3150" spc="-179" baseline="-2513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50" dirty="0">
                <a:solidFill>
                  <a:srgbClr val="0000FF"/>
                </a:solidFill>
                <a:latin typeface="Times New Roman"/>
                <a:cs typeface="Times New Roman"/>
              </a:rPr>
              <a:t>)	</a:t>
            </a:r>
            <a:r>
              <a:rPr sz="3650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3650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50" i="1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endParaRPr sz="3650">
              <a:latin typeface="Times New Roman"/>
              <a:cs typeface="Times New Roman"/>
            </a:endParaRPr>
          </a:p>
          <a:p>
            <a:pPr marL="1343660">
              <a:lnSpc>
                <a:spcPct val="100000"/>
              </a:lnSpc>
              <a:spcBef>
                <a:spcPts val="1870"/>
              </a:spcBef>
              <a:tabLst>
                <a:tab pos="4913630" algn="l"/>
              </a:tabLst>
            </a:pPr>
            <a:r>
              <a:rPr sz="3850" spc="-125" dirty="0">
                <a:solidFill>
                  <a:srgbClr val="0000FF"/>
                </a:solidFill>
                <a:latin typeface="Symbol"/>
                <a:cs typeface="Symbol"/>
              </a:rPr>
              <a:t></a:t>
            </a:r>
            <a:r>
              <a:rPr sz="3850" spc="-5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50" spc="9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3650" i="1" spc="9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3650" spc="95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3650" spc="-1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50" i="1" spc="70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3650" spc="7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3650" spc="-3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5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3650" spc="-5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850" spc="-125" dirty="0">
                <a:solidFill>
                  <a:srgbClr val="0000FF"/>
                </a:solidFill>
                <a:latin typeface="Symbol"/>
                <a:cs typeface="Symbol"/>
              </a:rPr>
              <a:t></a:t>
            </a:r>
            <a:r>
              <a:rPr sz="3850" spc="-5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50" spc="7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3650" i="1" spc="70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3150" spc="104" baseline="-25132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3150" spc="-254" baseline="-2513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50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3650" spc="-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50" i="1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3150" baseline="-25132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3150" spc="-179" baseline="-2513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50" dirty="0">
                <a:solidFill>
                  <a:srgbClr val="0000FF"/>
                </a:solidFill>
                <a:latin typeface="Times New Roman"/>
                <a:cs typeface="Times New Roman"/>
              </a:rPr>
              <a:t>)	</a:t>
            </a:r>
            <a:r>
              <a:rPr sz="3650" dirty="0">
                <a:solidFill>
                  <a:srgbClr val="0000FF"/>
                </a:solidFill>
                <a:latin typeface="Symbol"/>
                <a:cs typeface="Symbol"/>
              </a:rPr>
              <a:t></a:t>
            </a:r>
            <a:r>
              <a:rPr sz="3650" spc="1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50" i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471" y="649082"/>
            <a:ext cx="7600574" cy="52017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535678"/>
            <a:ext cx="7315198" cy="26365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4097" y="379730"/>
            <a:ext cx="31819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Hough</a:t>
            </a:r>
            <a:r>
              <a:rPr spc="-40" dirty="0"/>
              <a:t> </a:t>
            </a:r>
            <a:r>
              <a:rPr spc="-10" dirty="0"/>
              <a:t>Transform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00201" y="724154"/>
            <a:ext cx="7438390" cy="272669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67665" indent="-342900">
              <a:lnSpc>
                <a:spcPct val="100000"/>
              </a:lnSpc>
              <a:spcBef>
                <a:spcPts val="950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,y</a:t>
            </a:r>
            <a:r>
              <a:rPr sz="2400" i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):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all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lines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passing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this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point</a:t>
            </a: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2400" i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=ax</a:t>
            </a:r>
            <a:r>
              <a:rPr sz="2400" i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+b</a:t>
            </a:r>
            <a:endParaRPr sz="24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850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b=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y</a:t>
            </a:r>
            <a:r>
              <a:rPr sz="2400" i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-ax</a:t>
            </a:r>
            <a:r>
              <a:rPr sz="2400" i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point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,y</a:t>
            </a:r>
            <a:r>
              <a:rPr sz="2400" i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maps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single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line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ab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plane.</a:t>
            </a:r>
            <a:endParaRPr sz="2400">
              <a:latin typeface="Times New Roman"/>
              <a:cs typeface="Times New Roman"/>
            </a:endParaRPr>
          </a:p>
          <a:p>
            <a:pPr marL="367665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Another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point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,y</a:t>
            </a:r>
            <a:r>
              <a:rPr sz="2400" i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also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has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single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line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ab</a:t>
            </a:r>
            <a:r>
              <a:rPr sz="24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plane</a:t>
            </a:r>
            <a:endParaRPr sz="2400">
              <a:latin typeface="Times New Roman"/>
              <a:cs typeface="Times New Roman"/>
            </a:endParaRPr>
          </a:p>
          <a:p>
            <a:pPr marL="939800">
              <a:lnSpc>
                <a:spcPct val="100000"/>
              </a:lnSpc>
              <a:spcBef>
                <a:spcPts val="860"/>
              </a:spcBef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b=</a:t>
            </a:r>
            <a:r>
              <a:rPr sz="24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2400" i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-ax</a:t>
            </a:r>
            <a:r>
              <a:rPr sz="2400" i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endParaRPr sz="2400" baseline="-20833">
              <a:latin typeface="Times New Roman"/>
              <a:cs typeface="Times New Roman"/>
            </a:endParaRPr>
          </a:p>
          <a:p>
            <a:pPr marL="368300" marR="17780" indent="-342900">
              <a:lnSpc>
                <a:spcPts val="2590"/>
              </a:lnSpc>
              <a:spcBef>
                <a:spcPts val="1185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a’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b’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are the slope and intercept of the line containing </a:t>
            </a:r>
            <a:r>
              <a:rPr sz="2400" spc="-5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both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,y</a:t>
            </a:r>
            <a:r>
              <a:rPr sz="2400" i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and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,y</a:t>
            </a:r>
            <a:r>
              <a:rPr sz="2400" i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1153" y="379730"/>
            <a:ext cx="3047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Hough</a:t>
            </a:r>
            <a:r>
              <a:rPr spc="-40" dirty="0"/>
              <a:t> </a:t>
            </a:r>
            <a:r>
              <a:rPr spc="-10" dirty="0"/>
              <a:t>transform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101" y="948944"/>
            <a:ext cx="7668259" cy="447484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80365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(a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min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,a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max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):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expected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range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slope</a:t>
            </a:r>
            <a:endParaRPr sz="2400">
              <a:latin typeface="Times New Roman"/>
              <a:cs typeface="Times New Roman"/>
            </a:endParaRPr>
          </a:p>
          <a:p>
            <a:pPr marL="380365" indent="-342900">
              <a:lnSpc>
                <a:spcPct val="100000"/>
              </a:lnSpc>
              <a:spcBef>
                <a:spcPts val="28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(b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min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,b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max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):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expected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range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intercepts</a:t>
            </a:r>
            <a:endParaRPr sz="2400">
              <a:latin typeface="Times New Roman"/>
              <a:cs typeface="Times New Roman"/>
            </a:endParaRPr>
          </a:p>
          <a:p>
            <a:pPr marL="381000" marR="30480" indent="-342900">
              <a:lnSpc>
                <a:spcPts val="2590"/>
              </a:lnSpc>
              <a:spcBef>
                <a:spcPts val="61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A(i,j):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number of points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 the cell at coordinates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(i,j) in </a:t>
            </a:r>
            <a:r>
              <a:rPr sz="2400" spc="-5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ab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plane.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114300" marR="408559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For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every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point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image </a:t>
            </a:r>
            <a:r>
              <a:rPr sz="2400" spc="-5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plane, we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let the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value of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240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equal each of the allowed 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subdivisions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and find the 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corresponding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4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from</a:t>
            </a:r>
            <a:endParaRPr sz="2400">
              <a:latin typeface="Times New Roman"/>
              <a:cs typeface="Times New Roman"/>
            </a:endParaRPr>
          </a:p>
          <a:p>
            <a:pPr marL="114300">
              <a:lnSpc>
                <a:spcPts val="2850"/>
              </a:lnSpc>
              <a:tabLst>
                <a:tab pos="1313815" algn="l"/>
              </a:tabLst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b=</a:t>
            </a:r>
            <a:r>
              <a:rPr sz="240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2400" i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-ax</a:t>
            </a:r>
            <a:r>
              <a:rPr sz="2400" i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i	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for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i="1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400" i="1" spc="27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we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get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400" i="1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endParaRPr sz="2400" baseline="-20833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A(p,q)</a:t>
            </a:r>
            <a:r>
              <a:rPr sz="24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incremented.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9230" y="2514600"/>
            <a:ext cx="3692769" cy="36461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1153" y="379730"/>
            <a:ext cx="3047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Hough</a:t>
            </a:r>
            <a:r>
              <a:rPr spc="-40" dirty="0"/>
              <a:t> </a:t>
            </a:r>
            <a:r>
              <a:rPr spc="-10" dirty="0"/>
              <a:t>transform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302" y="1054099"/>
            <a:ext cx="7803515" cy="31070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The cell with the largest value shows the parameters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of the line that contains the maximum number of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points.</a:t>
            </a:r>
            <a:endParaRPr sz="2800">
              <a:latin typeface="Times New Roman"/>
              <a:cs typeface="Times New Roman"/>
            </a:endParaRPr>
          </a:p>
          <a:p>
            <a:pPr marL="355600" marR="186690" indent="-343535">
              <a:lnSpc>
                <a:spcPts val="302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Problem with this method: 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approaches infinity as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line gets perpendicular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to the 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8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axis.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Solution: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use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the representation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the line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as:</a:t>
            </a:r>
            <a:endParaRPr sz="2800">
              <a:latin typeface="Times New Roman"/>
              <a:cs typeface="Times New Roman"/>
            </a:endParaRPr>
          </a:p>
          <a:p>
            <a:pPr marR="798195" algn="ctr">
              <a:lnSpc>
                <a:spcPct val="100000"/>
              </a:lnSpc>
              <a:spcBef>
                <a:spcPts val="105"/>
              </a:spcBef>
            </a:pPr>
            <a:r>
              <a:rPr sz="3400" i="1" spc="5" dirty="0">
                <a:latin typeface="Times New Roman"/>
                <a:cs typeface="Times New Roman"/>
              </a:rPr>
              <a:t>x</a:t>
            </a:r>
            <a:r>
              <a:rPr sz="3400" i="1" spc="-395" dirty="0">
                <a:latin typeface="Times New Roman"/>
                <a:cs typeface="Times New Roman"/>
              </a:rPr>
              <a:t> </a:t>
            </a:r>
            <a:r>
              <a:rPr sz="3400" spc="5" dirty="0">
                <a:latin typeface="Times New Roman"/>
                <a:cs typeface="Times New Roman"/>
              </a:rPr>
              <a:t>co</a:t>
            </a:r>
            <a:r>
              <a:rPr sz="3400" spc="80" dirty="0">
                <a:latin typeface="Times New Roman"/>
                <a:cs typeface="Times New Roman"/>
              </a:rPr>
              <a:t>s</a:t>
            </a:r>
            <a:r>
              <a:rPr sz="3600" spc="-95" dirty="0">
                <a:latin typeface="Symbol"/>
                <a:cs typeface="Symbol"/>
              </a:rPr>
              <a:t></a:t>
            </a:r>
            <a:r>
              <a:rPr sz="3600" spc="150" dirty="0">
                <a:latin typeface="Times New Roman"/>
                <a:cs typeface="Times New Roman"/>
              </a:rPr>
              <a:t> </a:t>
            </a:r>
            <a:r>
              <a:rPr sz="3400" spc="10" dirty="0">
                <a:latin typeface="Symbol"/>
                <a:cs typeface="Symbol"/>
              </a:rPr>
              <a:t></a:t>
            </a:r>
            <a:r>
              <a:rPr sz="3400" spc="95" dirty="0">
                <a:latin typeface="Times New Roman"/>
                <a:cs typeface="Times New Roman"/>
              </a:rPr>
              <a:t> </a:t>
            </a:r>
            <a:r>
              <a:rPr sz="3400" i="1" spc="5" dirty="0">
                <a:latin typeface="Times New Roman"/>
                <a:cs typeface="Times New Roman"/>
              </a:rPr>
              <a:t>y</a:t>
            </a:r>
            <a:r>
              <a:rPr sz="3400" i="1" spc="-39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si</a:t>
            </a:r>
            <a:r>
              <a:rPr sz="3400" spc="229" dirty="0">
                <a:latin typeface="Times New Roman"/>
                <a:cs typeface="Times New Roman"/>
              </a:rPr>
              <a:t>n</a:t>
            </a:r>
            <a:r>
              <a:rPr sz="3600" spc="-95" dirty="0">
                <a:latin typeface="Symbol"/>
                <a:cs typeface="Symbol"/>
              </a:rPr>
              <a:t></a:t>
            </a:r>
            <a:r>
              <a:rPr sz="3600" spc="360" dirty="0">
                <a:latin typeface="Times New Roman"/>
                <a:cs typeface="Times New Roman"/>
              </a:rPr>
              <a:t> </a:t>
            </a:r>
            <a:r>
              <a:rPr sz="3400" spc="10" dirty="0">
                <a:latin typeface="Symbol"/>
                <a:cs typeface="Symbol"/>
              </a:rPr>
              <a:t></a:t>
            </a:r>
            <a:r>
              <a:rPr sz="3400" spc="95" dirty="0">
                <a:latin typeface="Times New Roman"/>
                <a:cs typeface="Times New Roman"/>
              </a:rPr>
              <a:t> </a:t>
            </a:r>
            <a:r>
              <a:rPr sz="3600" spc="-100" dirty="0">
                <a:latin typeface="Symbol"/>
                <a:cs typeface="Symbol"/>
              </a:rPr>
              <a:t></a:t>
            </a:r>
            <a:endParaRPr sz="3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9966" y="379730"/>
            <a:ext cx="37706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Image</a:t>
            </a:r>
            <a:r>
              <a:rPr spc="-30" dirty="0"/>
              <a:t> </a:t>
            </a:r>
            <a:r>
              <a:rPr spc="-10" dirty="0"/>
              <a:t>Segmentation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5443" y="6376105"/>
            <a:ext cx="20320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fld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901" y="1012951"/>
            <a:ext cx="7956550" cy="275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8549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Discontinuity: the image is partitioned based on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abrupt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changes in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gray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level.</a:t>
            </a:r>
            <a:endParaRPr sz="2800" dirty="0">
              <a:latin typeface="Times New Roman"/>
              <a:cs typeface="Times New Roman"/>
            </a:endParaRPr>
          </a:p>
          <a:p>
            <a:pPr marL="355600" marR="481965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Similarity: partition an image into regions that are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similar</a:t>
            </a:r>
            <a:endParaRPr sz="2800" dirty="0">
              <a:latin typeface="Times New Roman"/>
              <a:cs typeface="Times New Roman"/>
            </a:endParaRPr>
          </a:p>
          <a:p>
            <a:pPr marL="755650" marR="5080" indent="-28575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sz="2800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Main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approaches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are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thresholding,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region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growing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region splitting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and merging.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1153" y="379730"/>
            <a:ext cx="3047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Hough</a:t>
            </a:r>
            <a:r>
              <a:rPr spc="-40" dirty="0"/>
              <a:t> </a:t>
            </a:r>
            <a:r>
              <a:rPr spc="-10" dirty="0"/>
              <a:t>transform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302" y="1089151"/>
            <a:ext cx="7905115" cy="8972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55600" marR="5080" indent="-342900">
              <a:lnSpc>
                <a:spcPts val="3420"/>
              </a:lnSpc>
              <a:spcBef>
                <a:spcPts val="165"/>
              </a:spcBef>
              <a:buChar char="•"/>
              <a:tabLst>
                <a:tab pos="354965" algn="l"/>
                <a:tab pos="355600" algn="l"/>
                <a:tab pos="828675" algn="l"/>
                <a:tab pos="1431925" algn="l"/>
              </a:tabLst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point in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xy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plane is mapped into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sinusoidal curve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in	</a:t>
            </a:r>
            <a:r>
              <a:rPr sz="3200" spc="-95" dirty="0">
                <a:solidFill>
                  <a:srgbClr val="0000FF"/>
                </a:solidFill>
                <a:latin typeface="Symbol"/>
                <a:cs typeface="Symbol"/>
              </a:rPr>
              <a:t></a:t>
            </a:r>
            <a:r>
              <a:rPr sz="3200" spc="-95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plane.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540" y="2333244"/>
            <a:ext cx="8579057" cy="32293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779" y="493988"/>
            <a:ext cx="7070851" cy="51963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1153" y="379730"/>
            <a:ext cx="3047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Hough</a:t>
            </a:r>
            <a:r>
              <a:rPr spc="-40" dirty="0"/>
              <a:t> </a:t>
            </a:r>
            <a:r>
              <a:rPr spc="-10" dirty="0"/>
              <a:t>transform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33466" y="936751"/>
            <a:ext cx="8148320" cy="481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marR="155575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520065" algn="l"/>
                <a:tab pos="521334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Hough transform is applicable to any function of the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form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g(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)=0, where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v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is the vector of coordinates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and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is the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vector of coefficients.</a:t>
            </a:r>
            <a:endParaRPr sz="2800">
              <a:latin typeface="Times New Roman"/>
              <a:cs typeface="Times New Roman"/>
            </a:endParaRPr>
          </a:p>
          <a:p>
            <a:pPr marL="520065" indent="-457200">
              <a:lnSpc>
                <a:spcPts val="2780"/>
              </a:lnSpc>
              <a:spcBef>
                <a:spcPts val="575"/>
              </a:spcBef>
              <a:buChar char="•"/>
              <a:tabLst>
                <a:tab pos="520065" algn="l"/>
                <a:tab pos="520700" algn="l"/>
                <a:tab pos="3829685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Exp:</a:t>
            </a:r>
            <a:r>
              <a:rPr sz="28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2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950" i="1" spc="120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950" i="1" spc="-1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5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950" spc="-2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950" i="1" spc="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6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550" spc="89" baseline="44117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550" spc="562" baseline="4411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950" spc="-2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950" spc="-3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2950" i="1" spc="-1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5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950" spc="-2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c	</a:t>
            </a:r>
            <a:r>
              <a:rPr sz="2950" spc="6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550" spc="89" baseline="44117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550" spc="794" baseline="4411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95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950" i="1" spc="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50" spc="15" baseline="44117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550" baseline="44117">
              <a:latin typeface="Times New Roman"/>
              <a:cs typeface="Times New Roman"/>
            </a:endParaRPr>
          </a:p>
          <a:p>
            <a:pPr marL="2070100">
              <a:lnSpc>
                <a:spcPts val="1280"/>
              </a:lnSpc>
              <a:tabLst>
                <a:tab pos="3677285" algn="l"/>
                <a:tab pos="4653280" algn="l"/>
              </a:tabLst>
            </a:pPr>
            <a:r>
              <a:rPr sz="1700" spc="10" dirty="0">
                <a:solidFill>
                  <a:srgbClr val="0000FF"/>
                </a:solidFill>
                <a:latin typeface="Times New Roman"/>
                <a:cs typeface="Times New Roman"/>
              </a:rPr>
              <a:t>1	2	3</a:t>
            </a:r>
            <a:endParaRPr sz="1700">
              <a:latin typeface="Times New Roman"/>
              <a:cs typeface="Times New Roman"/>
            </a:endParaRPr>
          </a:p>
          <a:p>
            <a:pPr marL="520700" marR="321310" indent="-457200">
              <a:lnSpc>
                <a:spcPct val="100000"/>
              </a:lnSpc>
              <a:spcBef>
                <a:spcPts val="90"/>
              </a:spcBef>
              <a:buChar char="•"/>
              <a:tabLst>
                <a:tab pos="520065" algn="l"/>
                <a:tab pos="520700" algn="l"/>
              </a:tabLst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3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parameters (c1,c2,c3), 3-D parameter space, cube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like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cells, accumulators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of the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form A(i,j,k).</a:t>
            </a:r>
            <a:endParaRPr sz="2800">
              <a:latin typeface="Times New Roman"/>
              <a:cs typeface="Times New Roman"/>
            </a:endParaRPr>
          </a:p>
          <a:p>
            <a:pPr marL="520065" indent="-457200">
              <a:lnSpc>
                <a:spcPct val="100000"/>
              </a:lnSpc>
              <a:spcBef>
                <a:spcPts val="675"/>
              </a:spcBef>
              <a:buChar char="•"/>
              <a:tabLst>
                <a:tab pos="520065" algn="l"/>
                <a:tab pos="5207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Procedure:</a:t>
            </a:r>
            <a:endParaRPr sz="2800">
              <a:latin typeface="Times New Roman"/>
              <a:cs typeface="Times New Roman"/>
            </a:endParaRPr>
          </a:p>
          <a:p>
            <a:pPr marL="900430" lvl="1" indent="-38036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901065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Increment</a:t>
            </a:r>
            <a:r>
              <a:rPr sz="28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c1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c2</a:t>
            </a:r>
            <a:endParaRPr sz="2800">
              <a:latin typeface="Times New Roman"/>
              <a:cs typeface="Times New Roman"/>
            </a:endParaRPr>
          </a:p>
          <a:p>
            <a:pPr marL="901065" lvl="1" indent="-38100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9017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Solve</a:t>
            </a:r>
            <a:r>
              <a:rPr sz="28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for</a:t>
            </a:r>
            <a:r>
              <a:rPr sz="28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c3</a:t>
            </a:r>
            <a:endParaRPr sz="2800">
              <a:latin typeface="Times New Roman"/>
              <a:cs typeface="Times New Roman"/>
            </a:endParaRPr>
          </a:p>
          <a:p>
            <a:pPr marL="900430" lvl="1" indent="-38036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901065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Update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accumulator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associated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with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(c1,c2,c3)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Thresholding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901" y="1393951"/>
            <a:ext cx="7402195" cy="318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5791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Thresholding is one of the most important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approaches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image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segmentation.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Gray level histogram of an image f(x,y)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composed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light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object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on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dark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background.</a:t>
            </a:r>
            <a:endParaRPr sz="2800">
              <a:latin typeface="Times New Roman"/>
              <a:cs typeface="Times New Roman"/>
            </a:endParaRPr>
          </a:p>
          <a:p>
            <a:pPr marL="355600" marR="30226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To extract the object: select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threshold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T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that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separates the gray levels of the background and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object.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895598"/>
            <a:ext cx="6857998" cy="32986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Thresholding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00201" y="1012952"/>
            <a:ext cx="7145655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Single threshold: points with f(x,y)&gt;T belong to object; </a:t>
            </a:r>
            <a:r>
              <a:rPr sz="2400" spc="-5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other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points belong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to background.</a:t>
            </a:r>
            <a:endParaRPr sz="2400">
              <a:latin typeface="Times New Roman"/>
              <a:cs typeface="Times New Roman"/>
            </a:endParaRPr>
          </a:p>
          <a:p>
            <a:pPr marL="367665" marR="429895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Multiple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thresholds: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points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with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f(x,y)&gt;T</a:t>
            </a:r>
            <a:r>
              <a:rPr sz="2400" spc="-15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spc="292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belong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sz="2400" spc="-5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object;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points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with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f(x,y)&lt;T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spc="27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belong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bakground.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Thresholding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4302" y="926987"/>
            <a:ext cx="8282940" cy="42691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Threshold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general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can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be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calculated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as:</a:t>
            </a:r>
            <a:endParaRPr sz="2800">
              <a:latin typeface="Times New Roman"/>
              <a:cs typeface="Times New Roman"/>
            </a:endParaRPr>
          </a:p>
          <a:p>
            <a:pPr marL="469900" marR="4542790">
              <a:lnSpc>
                <a:spcPts val="3750"/>
              </a:lnSpc>
              <a:spcBef>
                <a:spcPts val="229"/>
              </a:spcBef>
            </a:pP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T=T(x,y,p(x,y),f(x,y))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f(x,y):</a:t>
            </a: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gray level at (x,y)</a:t>
            </a:r>
            <a:endParaRPr sz="2600">
              <a:latin typeface="Times New Roman"/>
              <a:cs typeface="Times New Roman"/>
            </a:endParaRPr>
          </a:p>
          <a:p>
            <a:pPr marL="755650" marR="191770" indent="-286385">
              <a:lnSpc>
                <a:spcPct val="100000"/>
              </a:lnSpc>
              <a:spcBef>
                <a:spcPts val="400"/>
              </a:spcBef>
            </a:pP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p(x,y):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some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local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property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6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point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(x,y)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(e.g.,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average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gray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level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neighborhood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centered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on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(x,y).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depends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only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on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f(x,y):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global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threshold</a:t>
            </a:r>
            <a:endParaRPr sz="2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30"/>
              </a:spcBef>
            </a:pP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depends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on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f(x,y)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p(x,y):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local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threshold</a:t>
            </a:r>
            <a:endParaRPr sz="2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30"/>
              </a:spcBef>
            </a:pP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depends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on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f(x,y)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p(x,y)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x,y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dynamic</a:t>
            </a:r>
            <a:r>
              <a:rPr sz="26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threshold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216152"/>
            <a:ext cx="6727697" cy="48501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Thresholding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3733800"/>
            <a:ext cx="3276600" cy="23370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Thresholding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1066800"/>
            <a:ext cx="2516123" cy="25161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9200" y="1066800"/>
            <a:ext cx="2501645" cy="250164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51502" y="3832352"/>
            <a:ext cx="3841750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MR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brain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image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(top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left), its </a:t>
            </a:r>
            <a:r>
              <a:rPr sz="2400" b="1" spc="-5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histogram (bottom) and the 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segmented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image (top right) 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using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a threshold T=12 at the </a:t>
            </a:r>
            <a:r>
              <a:rPr sz="2400" b="1" spc="-5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first major valley point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2400" b="1" spc="-5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histogram.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6369" y="3581398"/>
            <a:ext cx="2526029" cy="25115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Thresholding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990600"/>
            <a:ext cx="2516123" cy="25161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99102" y="3955795"/>
            <a:ext cx="3596640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Two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segmented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MR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brain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 images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using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gray value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 threshold</a:t>
            </a: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T=166</a:t>
            </a: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(top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right) </a:t>
            </a:r>
            <a:r>
              <a:rPr sz="2400" b="1" spc="-5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T=225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(bottom)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5800" y="990600"/>
            <a:ext cx="2514600" cy="2514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142" y="379730"/>
            <a:ext cx="47656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Basic</a:t>
            </a:r>
            <a:r>
              <a:rPr spc="-20" dirty="0"/>
              <a:t> </a:t>
            </a:r>
            <a:r>
              <a:rPr spc="-5" dirty="0"/>
              <a:t>Global</a:t>
            </a:r>
            <a:r>
              <a:rPr spc="-15" dirty="0"/>
              <a:t> </a:t>
            </a:r>
            <a:r>
              <a:rPr spc="-10" dirty="0"/>
              <a:t>Thresholding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901" y="1079555"/>
            <a:ext cx="7697470" cy="47250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68630" indent="-456565" algn="just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469265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Select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an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initial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estimate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for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4699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Segment the image using T. This will produce two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group of pixels G1 (with gray level greater than T)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G2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(with gray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level less than T)</a:t>
            </a:r>
            <a:endParaRPr sz="2800">
              <a:latin typeface="Times New Roman"/>
              <a:cs typeface="Times New Roman"/>
            </a:endParaRPr>
          </a:p>
          <a:p>
            <a:pPr marL="469900" marR="180975" indent="-457200">
              <a:lnSpc>
                <a:spcPts val="3310"/>
              </a:lnSpc>
              <a:spcBef>
                <a:spcPts val="885"/>
              </a:spcBef>
              <a:buAutoNum type="arabicPeriod"/>
              <a:tabLst>
                <a:tab pos="468630" algn="l"/>
                <a:tab pos="469265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Compute average gray level values </a:t>
            </a:r>
            <a:r>
              <a:rPr sz="2800" spc="-5" dirty="0">
                <a:solidFill>
                  <a:srgbClr val="0000FF"/>
                </a:solidFill>
                <a:latin typeface="Symbol"/>
                <a:cs typeface="Symbol"/>
              </a:rPr>
              <a:t>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1 and </a:t>
            </a:r>
            <a:r>
              <a:rPr sz="2800" spc="-5" dirty="0">
                <a:solidFill>
                  <a:srgbClr val="0000FF"/>
                </a:solidFill>
                <a:latin typeface="Symbol"/>
                <a:cs typeface="Symbol"/>
              </a:rPr>
              <a:t>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for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pixels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in regions G1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and G2</a:t>
            </a:r>
            <a:endParaRPr sz="280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68630" algn="l"/>
                <a:tab pos="4699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Compute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new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threshold: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T=(</a:t>
            </a:r>
            <a:r>
              <a:rPr sz="2800" spc="-5" dirty="0">
                <a:solidFill>
                  <a:srgbClr val="0000FF"/>
                </a:solidFill>
                <a:latin typeface="Symbol"/>
                <a:cs typeface="Symbol"/>
              </a:rPr>
              <a:t>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1+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Symbol"/>
                <a:cs typeface="Symbol"/>
              </a:rPr>
              <a:t>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2)/2</a:t>
            </a:r>
            <a:endParaRPr sz="2800">
              <a:latin typeface="Times New Roman"/>
              <a:cs typeface="Times New Roman"/>
            </a:endParaRPr>
          </a:p>
          <a:p>
            <a:pPr marL="469900" marR="17145" indent="-45720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468630" algn="l"/>
                <a:tab pos="4699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Repeat step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through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4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until the difference in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T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successive iterations is smaller than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predefined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value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3894" y="379730"/>
            <a:ext cx="49187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Detection</a:t>
            </a:r>
            <a:r>
              <a:rPr spc="-5" dirty="0"/>
              <a:t> of</a:t>
            </a:r>
            <a:r>
              <a:rPr dirty="0"/>
              <a:t> </a:t>
            </a:r>
            <a:r>
              <a:rPr spc="-10" dirty="0"/>
              <a:t>Discontinuities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701" y="1089151"/>
            <a:ext cx="779780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Line detection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: If each mask is moved around an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image it would respond more strongly to lines in the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mentioned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direction.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888" y="2971800"/>
            <a:ext cx="7791710" cy="22623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9896" y="5486400"/>
            <a:ext cx="1878904" cy="6019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05443" y="6376105"/>
            <a:ext cx="20320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fld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066800"/>
            <a:ext cx="7772398" cy="57264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3142" y="303530"/>
            <a:ext cx="47656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Basic</a:t>
            </a:r>
            <a:r>
              <a:rPr spc="-20" dirty="0"/>
              <a:t> </a:t>
            </a:r>
            <a:r>
              <a:rPr spc="-5" dirty="0"/>
              <a:t>Global</a:t>
            </a:r>
            <a:r>
              <a:rPr spc="-15" dirty="0"/>
              <a:t> </a:t>
            </a:r>
            <a:r>
              <a:rPr spc="-10" dirty="0"/>
              <a:t>Thresholding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3794" y="303530"/>
            <a:ext cx="65239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Basic</a:t>
            </a:r>
            <a:r>
              <a:rPr dirty="0"/>
              <a:t> </a:t>
            </a:r>
            <a:r>
              <a:rPr spc="-10" dirty="0"/>
              <a:t>Adaptive</a:t>
            </a:r>
            <a:r>
              <a:rPr dirty="0"/>
              <a:t> </a:t>
            </a:r>
            <a:r>
              <a:rPr spc="-10" dirty="0"/>
              <a:t>(Local)</a:t>
            </a:r>
            <a:r>
              <a:rPr dirty="0"/>
              <a:t> </a:t>
            </a:r>
            <a:r>
              <a:rPr spc="-10" dirty="0"/>
              <a:t>Thresholding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554" y="1066799"/>
            <a:ext cx="7440443" cy="48166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1211" y="303530"/>
            <a:ext cx="51689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Optimal</a:t>
            </a:r>
            <a:r>
              <a:rPr spc="-5" dirty="0"/>
              <a:t> </a:t>
            </a:r>
            <a:r>
              <a:rPr spc="-10" dirty="0"/>
              <a:t>Global</a:t>
            </a:r>
            <a:r>
              <a:rPr dirty="0"/>
              <a:t> </a:t>
            </a:r>
            <a:r>
              <a:rPr spc="-10" dirty="0"/>
              <a:t>Thresholding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3558" y="1219200"/>
            <a:ext cx="6382641" cy="21526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3701" y="3568447"/>
            <a:ext cx="7320280" cy="22396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310515" algn="ctr">
              <a:lnSpc>
                <a:spcPct val="100000"/>
              </a:lnSpc>
              <a:spcBef>
                <a:spcPts val="130"/>
              </a:spcBef>
            </a:pPr>
            <a:r>
              <a:rPr sz="2950" i="1" spc="10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950" spc="229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950" i="1" spc="155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2950" spc="1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95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95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-64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550" spc="15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550" spc="165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5" dirty="0">
                <a:solidFill>
                  <a:srgbClr val="0000FF"/>
                </a:solidFill>
                <a:latin typeface="Symbol"/>
                <a:cs typeface="Symbol"/>
              </a:rPr>
              <a:t></a:t>
            </a:r>
            <a:r>
              <a:rPr sz="295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-18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550" spc="15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550" spc="-345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229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950" i="1" spc="155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2950" spc="1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950" spc="-2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95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-45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550" spc="15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550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50" spc="-284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5" dirty="0">
                <a:solidFill>
                  <a:srgbClr val="0000FF"/>
                </a:solidFill>
                <a:latin typeface="Symbol"/>
                <a:cs typeface="Symbol"/>
              </a:rPr>
              <a:t></a:t>
            </a:r>
            <a:r>
              <a:rPr sz="295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550" spc="15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550" spc="-135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229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950" i="1" spc="155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2950" spc="1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  <a:p>
            <a:pPr marR="765810" algn="ctr">
              <a:lnSpc>
                <a:spcPct val="100000"/>
              </a:lnSpc>
              <a:spcBef>
                <a:spcPts val="2460"/>
              </a:spcBef>
            </a:pPr>
            <a:r>
              <a:rPr sz="2950" i="1" spc="-63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550" spc="15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550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50" spc="-277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95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-45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550" spc="15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550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50" spc="209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950" spc="-3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5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95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2105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Problem: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how</a:t>
            </a: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optimally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determine</a:t>
            </a: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minimize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2400" b="1" spc="-5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segmentation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error?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1211" y="303530"/>
            <a:ext cx="51689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MT"/>
                <a:cs typeface="Arial MT"/>
              </a:rPr>
              <a:t>Optimal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Global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Thresholding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778505" y="1715232"/>
            <a:ext cx="135255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4338" y="1715232"/>
            <a:ext cx="135255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1242" y="1457904"/>
            <a:ext cx="116395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950" i="1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-1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95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950" i="1" spc="-3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95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5245" y="1457904"/>
            <a:ext cx="116078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3695" algn="l"/>
              </a:tabLst>
            </a:pPr>
            <a:r>
              <a:rPr sz="295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p	</a:t>
            </a:r>
            <a:r>
              <a:rPr sz="2950" spc="9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950" i="1" spc="95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2950" spc="9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950" i="1" spc="95" dirty="0">
                <a:solidFill>
                  <a:srgbClr val="0000FF"/>
                </a:solidFill>
                <a:latin typeface="Times New Roman"/>
                <a:cs typeface="Times New Roman"/>
              </a:rPr>
              <a:t>dz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5514" y="1331184"/>
            <a:ext cx="147320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2841" y="1824198"/>
            <a:ext cx="300355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5" dirty="0">
                <a:solidFill>
                  <a:srgbClr val="0000FF"/>
                </a:solidFill>
                <a:latin typeface="Symbol"/>
                <a:cs typeface="Symbol"/>
              </a:rPr>
              <a:t>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03396" y="1404914"/>
            <a:ext cx="168910" cy="707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450" spc="-125" dirty="0">
                <a:solidFill>
                  <a:srgbClr val="0000FF"/>
                </a:solidFill>
                <a:latin typeface="Symbol"/>
                <a:cs typeface="Symbol"/>
              </a:rPr>
              <a:t></a:t>
            </a:r>
            <a:endParaRPr sz="4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502" y="5127752"/>
            <a:ext cx="9569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Result: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502" y="1546352"/>
            <a:ext cx="1116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Error</a:t>
            </a:r>
            <a:r>
              <a:rPr sz="24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1: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1502" y="2384552"/>
            <a:ext cx="1116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Error</a:t>
            </a:r>
            <a:r>
              <a:rPr sz="24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2: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6102" y="3243270"/>
            <a:ext cx="7050405" cy="1360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600" b="1" spc="-7" baseline="3472" dirty="0">
                <a:solidFill>
                  <a:srgbClr val="FF0000"/>
                </a:solidFill>
                <a:latin typeface="Times New Roman"/>
                <a:cs typeface="Times New Roman"/>
              </a:rPr>
              <a:t>Tota</a:t>
            </a:r>
            <a:r>
              <a:rPr sz="3600" b="1" baseline="3472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600" b="1" spc="-15" baseline="347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-7" baseline="3472" dirty="0">
                <a:solidFill>
                  <a:srgbClr val="FF0000"/>
                </a:solidFill>
                <a:latin typeface="Times New Roman"/>
                <a:cs typeface="Times New Roman"/>
              </a:rPr>
              <a:t>error</a:t>
            </a:r>
            <a:r>
              <a:rPr sz="3600" b="1" baseline="3472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3600" b="1" spc="247" baseline="347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50" i="1" spc="2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950" spc="-1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95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950" i="1" spc="-3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95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95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-64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550" spc="172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95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550" spc="15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550" spc="-142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-1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95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950" i="1" spc="-3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950" spc="-2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95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-45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550" spc="15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550" spc="-277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-17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550" spc="15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550" spc="-337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-9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95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950" i="1" spc="-3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584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Goal: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what’s</a:t>
            </a:r>
            <a:r>
              <a:rPr sz="2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value of</a:t>
            </a:r>
            <a:r>
              <a:rPr sz="2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to minimize</a:t>
            </a:r>
            <a:r>
              <a:rPr sz="2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E(T)?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35805" y="2169384"/>
            <a:ext cx="181610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5" dirty="0">
                <a:solidFill>
                  <a:srgbClr val="0000FF"/>
                </a:solidFill>
                <a:latin typeface="Symbol"/>
                <a:cs typeface="Symbol"/>
              </a:rPr>
              <a:t>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44317" y="2106716"/>
            <a:ext cx="2898775" cy="707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766570" algn="l"/>
              </a:tabLst>
            </a:pPr>
            <a:r>
              <a:rPr sz="295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550" spc="15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550" spc="-135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-1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95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950" i="1" spc="-3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95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95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6675" spc="-359" baseline="-13108" dirty="0">
                <a:solidFill>
                  <a:srgbClr val="0000FF"/>
                </a:solidFill>
                <a:latin typeface="Symbol"/>
                <a:cs typeface="Symbol"/>
              </a:rPr>
              <a:t></a:t>
            </a:r>
            <a:r>
              <a:rPr sz="2550" i="1" spc="15" baseline="-5392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550" i="1" baseline="-5392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950" i="1" spc="-18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550" spc="15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550" spc="-330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22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950" i="1" spc="155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2950" spc="8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95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dz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91762" y="4947920"/>
            <a:ext cx="364744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950" i="1" spc="-86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3375" spc="22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3375" spc="-67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950" i="1" spc="-254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3375" spc="22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3375" spc="-442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950" spc="-14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395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950" i="1" spc="-4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95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395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950" spc="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3950" spc="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950" i="1" spc="-62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3375" spc="22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3375" spc="195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95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3375" spc="22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3375" spc="-179" baseline="-2469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950" spc="-14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395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3950" i="1" spc="-4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95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3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9463" y="334772"/>
            <a:ext cx="723328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Optimal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Global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Thresholding: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Gaussian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PDFs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76755" y="1755648"/>
            <a:ext cx="702310" cy="408940"/>
            <a:chOff x="1476755" y="1755648"/>
            <a:chExt cx="702310" cy="408940"/>
          </a:xfrm>
        </p:grpSpPr>
        <p:sp>
          <p:nvSpPr>
            <p:cNvPr id="4" name="object 4"/>
            <p:cNvSpPr/>
            <p:nvPr/>
          </p:nvSpPr>
          <p:spPr>
            <a:xfrm>
              <a:off x="1479803" y="1764792"/>
              <a:ext cx="699135" cy="399415"/>
            </a:xfrm>
            <a:custGeom>
              <a:avLst/>
              <a:gdLst/>
              <a:ahLst/>
              <a:cxnLst/>
              <a:rect l="l" t="t" r="r" b="b"/>
              <a:pathLst>
                <a:path w="699135" h="399414">
                  <a:moveTo>
                    <a:pt x="0" y="269747"/>
                  </a:moveTo>
                  <a:lnTo>
                    <a:pt x="38862" y="248411"/>
                  </a:lnTo>
                </a:path>
                <a:path w="699135" h="399414">
                  <a:moveTo>
                    <a:pt x="38862" y="248411"/>
                  </a:moveTo>
                  <a:lnTo>
                    <a:pt x="131063" y="399287"/>
                  </a:lnTo>
                </a:path>
                <a:path w="699135" h="399414">
                  <a:moveTo>
                    <a:pt x="131063" y="399287"/>
                  </a:moveTo>
                  <a:lnTo>
                    <a:pt x="231647" y="0"/>
                  </a:lnTo>
                </a:path>
                <a:path w="699135" h="399414">
                  <a:moveTo>
                    <a:pt x="231647" y="0"/>
                  </a:moveTo>
                  <a:lnTo>
                    <a:pt x="698753" y="0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6755" y="1755648"/>
              <a:ext cx="702310" cy="408940"/>
            </a:xfrm>
            <a:custGeom>
              <a:avLst/>
              <a:gdLst/>
              <a:ahLst/>
              <a:cxnLst/>
              <a:rect l="l" t="t" r="r" b="b"/>
              <a:pathLst>
                <a:path w="702310" h="408939">
                  <a:moveTo>
                    <a:pt x="701801" y="19050"/>
                  </a:moveTo>
                  <a:lnTo>
                    <a:pt x="701801" y="0"/>
                  </a:lnTo>
                  <a:lnTo>
                    <a:pt x="227837" y="0"/>
                  </a:lnTo>
                  <a:lnTo>
                    <a:pt x="134874" y="368807"/>
                  </a:lnTo>
                  <a:lnTo>
                    <a:pt x="52577" y="245363"/>
                  </a:lnTo>
                  <a:lnTo>
                    <a:pt x="0" y="274319"/>
                  </a:lnTo>
                  <a:lnTo>
                    <a:pt x="6095" y="284988"/>
                  </a:lnTo>
                  <a:lnTo>
                    <a:pt x="32004" y="268985"/>
                  </a:lnTo>
                  <a:lnTo>
                    <a:pt x="124968" y="408431"/>
                  </a:lnTo>
                  <a:lnTo>
                    <a:pt x="144018" y="408431"/>
                  </a:lnTo>
                  <a:lnTo>
                    <a:pt x="241554" y="19050"/>
                  </a:lnTo>
                  <a:lnTo>
                    <a:pt x="701801" y="190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388102" y="1755648"/>
            <a:ext cx="702310" cy="408940"/>
            <a:chOff x="5388102" y="1755648"/>
            <a:chExt cx="702310" cy="408940"/>
          </a:xfrm>
        </p:grpSpPr>
        <p:sp>
          <p:nvSpPr>
            <p:cNvPr id="7" name="object 7"/>
            <p:cNvSpPr/>
            <p:nvPr/>
          </p:nvSpPr>
          <p:spPr>
            <a:xfrm>
              <a:off x="5391150" y="1764792"/>
              <a:ext cx="699135" cy="399415"/>
            </a:xfrm>
            <a:custGeom>
              <a:avLst/>
              <a:gdLst/>
              <a:ahLst/>
              <a:cxnLst/>
              <a:rect l="l" t="t" r="r" b="b"/>
              <a:pathLst>
                <a:path w="699135" h="399414">
                  <a:moveTo>
                    <a:pt x="0" y="269747"/>
                  </a:moveTo>
                  <a:lnTo>
                    <a:pt x="38862" y="248412"/>
                  </a:lnTo>
                  <a:lnTo>
                    <a:pt x="130301" y="399288"/>
                  </a:lnTo>
                  <a:lnTo>
                    <a:pt x="231648" y="0"/>
                  </a:lnTo>
                  <a:lnTo>
                    <a:pt x="698753" y="0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88102" y="1755648"/>
              <a:ext cx="702310" cy="408940"/>
            </a:xfrm>
            <a:custGeom>
              <a:avLst/>
              <a:gdLst/>
              <a:ahLst/>
              <a:cxnLst/>
              <a:rect l="l" t="t" r="r" b="b"/>
              <a:pathLst>
                <a:path w="702310" h="408939">
                  <a:moveTo>
                    <a:pt x="701801" y="19049"/>
                  </a:moveTo>
                  <a:lnTo>
                    <a:pt x="701801" y="0"/>
                  </a:lnTo>
                  <a:lnTo>
                    <a:pt x="227837" y="0"/>
                  </a:lnTo>
                  <a:lnTo>
                    <a:pt x="134874" y="368807"/>
                  </a:lnTo>
                  <a:lnTo>
                    <a:pt x="52577" y="245363"/>
                  </a:lnTo>
                  <a:lnTo>
                    <a:pt x="0" y="274319"/>
                  </a:lnTo>
                  <a:lnTo>
                    <a:pt x="6096" y="284987"/>
                  </a:lnTo>
                  <a:lnTo>
                    <a:pt x="32003" y="268985"/>
                  </a:lnTo>
                  <a:lnTo>
                    <a:pt x="124968" y="408431"/>
                  </a:lnTo>
                  <a:lnTo>
                    <a:pt x="143256" y="408431"/>
                  </a:lnTo>
                  <a:lnTo>
                    <a:pt x="241553" y="19049"/>
                  </a:lnTo>
                  <a:lnTo>
                    <a:pt x="701801" y="190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04003" y="1697646"/>
            <a:ext cx="187960" cy="5562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700" spc="1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8299183" y="1697646"/>
            <a:ext cx="164465" cy="5562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700" spc="1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7673" y="1994823"/>
            <a:ext cx="135255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12643" y="1994823"/>
            <a:ext cx="135255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9649" y="1171304"/>
            <a:ext cx="25717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i="1" spc="2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1046" y="1686220"/>
            <a:ext cx="42037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7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3150" spc="-105" dirty="0">
                <a:solidFill>
                  <a:srgbClr val="0000FF"/>
                </a:solidFill>
                <a:latin typeface="Symbol"/>
                <a:cs typeface="Symbol"/>
              </a:rPr>
              <a:t>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62609" y="1686220"/>
            <a:ext cx="42037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7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3150" spc="-105" dirty="0">
                <a:solidFill>
                  <a:srgbClr val="0000FF"/>
                </a:solidFill>
                <a:latin typeface="Symbol"/>
                <a:cs typeface="Symbol"/>
              </a:rPr>
              <a:t>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5533" y="1715165"/>
            <a:ext cx="70421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3150" spc="170" dirty="0">
                <a:solidFill>
                  <a:srgbClr val="0000FF"/>
                </a:solidFill>
                <a:latin typeface="Symbol"/>
                <a:cs typeface="Symbol"/>
              </a:rPr>
              <a:t>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26896" y="1715165"/>
            <a:ext cx="70358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3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3150" spc="170" dirty="0">
                <a:solidFill>
                  <a:srgbClr val="0000FF"/>
                </a:solidFill>
                <a:latin typeface="Symbol"/>
                <a:cs typeface="Symbol"/>
              </a:rPr>
              <a:t>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500373" y="1149758"/>
            <a:ext cx="536765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2273300" algn="l"/>
                <a:tab pos="4015104" algn="l"/>
                <a:tab pos="5053965" algn="l"/>
              </a:tabLst>
            </a:pPr>
            <a:r>
              <a:rPr sz="2950" spc="114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950" i="1" spc="114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2950" i="1" spc="-1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5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950" spc="-1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150" spc="-100" dirty="0">
                <a:solidFill>
                  <a:srgbClr val="0000FF"/>
                </a:solidFill>
                <a:latin typeface="Symbol"/>
                <a:cs typeface="Symbol"/>
              </a:rPr>
              <a:t></a:t>
            </a:r>
            <a:r>
              <a:rPr sz="3150" spc="1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6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550" spc="89" baseline="44117" dirty="0">
                <a:solidFill>
                  <a:srgbClr val="0000FF"/>
                </a:solidFill>
                <a:latin typeface="Times New Roman"/>
                <a:cs typeface="Times New Roman"/>
              </a:rPr>
              <a:t>2	</a:t>
            </a:r>
            <a:r>
              <a:rPr sz="2950" i="1" spc="20" dirty="0">
                <a:solidFill>
                  <a:srgbClr val="0000FF"/>
                </a:solidFill>
                <a:latin typeface="Times New Roman"/>
                <a:cs typeface="Times New Roman"/>
              </a:rPr>
              <a:t>P	</a:t>
            </a:r>
            <a:r>
              <a:rPr sz="2950" spc="12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950" i="1" spc="120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2950" i="1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5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950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150" spc="-100" dirty="0">
                <a:solidFill>
                  <a:srgbClr val="0000FF"/>
                </a:solidFill>
                <a:latin typeface="Symbol"/>
                <a:cs typeface="Symbol"/>
              </a:rPr>
              <a:t></a:t>
            </a:r>
            <a:r>
              <a:rPr sz="3150" spc="-1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950" spc="6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550" spc="89" baseline="44117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550" baseline="44117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1860" y="1411348"/>
            <a:ext cx="866965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638935" algn="l"/>
                <a:tab pos="2165350" algn="l"/>
                <a:tab pos="4055110" algn="l"/>
                <a:tab pos="4493895" algn="l"/>
                <a:tab pos="5573395" algn="l"/>
                <a:tab pos="6116955" algn="l"/>
                <a:tab pos="8030845" algn="l"/>
                <a:tab pos="8486775" algn="l"/>
              </a:tabLst>
            </a:pPr>
            <a:r>
              <a:rPr sz="2950" i="1" spc="12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950" spc="12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950" i="1" spc="125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2950" spc="12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95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4425" u="heavy" spc="22" baseline="207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550" u="heavy" spc="15" baseline="35947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1	</a:t>
            </a:r>
            <a:r>
              <a:rPr sz="2950" spc="25" dirty="0">
                <a:solidFill>
                  <a:srgbClr val="0000FF"/>
                </a:solidFill>
                <a:latin typeface="Times New Roman"/>
                <a:cs typeface="Times New Roman"/>
              </a:rPr>
              <a:t>exp(</a:t>
            </a:r>
            <a:r>
              <a:rPr sz="2950" spc="25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4425" u="heavy" spc="37" baseline="207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550" u="heavy" spc="15" baseline="35947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1	</a:t>
            </a:r>
            <a:r>
              <a:rPr sz="2950" spc="1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950" spc="-2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4425" u="heavy" spc="22" baseline="207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550" u="heavy" spc="15" baseline="35947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2	</a:t>
            </a:r>
            <a:r>
              <a:rPr sz="2950" spc="25" dirty="0">
                <a:solidFill>
                  <a:srgbClr val="0000FF"/>
                </a:solidFill>
                <a:latin typeface="Times New Roman"/>
                <a:cs typeface="Times New Roman"/>
              </a:rPr>
              <a:t>exp(</a:t>
            </a:r>
            <a:r>
              <a:rPr sz="2950" spc="25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4425" u="heavy" spc="37" baseline="207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550" u="heavy" spc="15" baseline="35947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2	</a:t>
            </a:r>
            <a:r>
              <a:rPr sz="2950" spc="1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701" y="2841751"/>
            <a:ext cx="14109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Solution: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22749" y="2700591"/>
            <a:ext cx="3970654" cy="691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079500" algn="l"/>
              </a:tabLst>
            </a:pPr>
            <a:r>
              <a:rPr sz="435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435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4350" i="1" spc="-4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750" spc="15" baseline="433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3750" baseline="43333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4350" spc="1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4350" spc="-1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35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435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4350" i="1" spc="1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350" spc="1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4350" spc="-4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35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4350" i="1" spc="1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350" spc="1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4350" spc="-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350" spc="5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4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06935" y="3601751"/>
            <a:ext cx="187325" cy="554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700" spc="5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85691" y="3601751"/>
            <a:ext cx="163195" cy="554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700" spc="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83967" y="3590048"/>
            <a:ext cx="1583690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99185" algn="l"/>
              </a:tabLst>
            </a:pPr>
            <a:r>
              <a:rPr sz="295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950" i="1" spc="-1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950" spc="-2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150" spc="-110" dirty="0">
                <a:solidFill>
                  <a:srgbClr val="0000FF"/>
                </a:solidFill>
                <a:latin typeface="Symbol"/>
                <a:cs typeface="Symbol"/>
              </a:rPr>
              <a:t></a:t>
            </a:r>
            <a:r>
              <a:rPr sz="315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950" spc="1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950" spc="-4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150" spc="-110" dirty="0">
                <a:solidFill>
                  <a:srgbClr val="0000FF"/>
                </a:solidFill>
                <a:latin typeface="Symbol"/>
                <a:cs typeface="Symbol"/>
              </a:rPr>
              <a:t>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6400" y="4363751"/>
            <a:ext cx="516890" cy="554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  <a:p>
            <a:pPr marR="33655" algn="r">
              <a:lnSpc>
                <a:spcPct val="100000"/>
              </a:lnSpc>
              <a:spcBef>
                <a:spcPts val="60"/>
              </a:spcBef>
              <a:tabLst>
                <a:tab pos="352425" algn="l"/>
              </a:tabLst>
            </a:pPr>
            <a:r>
              <a:rPr sz="1700" spc="5" dirty="0">
                <a:solidFill>
                  <a:srgbClr val="0000FF"/>
                </a:solidFill>
                <a:latin typeface="Times New Roman"/>
                <a:cs typeface="Times New Roman"/>
              </a:rPr>
              <a:t>1	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06012" y="4363751"/>
            <a:ext cx="134620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07505" y="4630449"/>
            <a:ext cx="480695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58140" algn="l"/>
              </a:tabLst>
            </a:pPr>
            <a:r>
              <a:rPr sz="1700" spc="5" dirty="0">
                <a:solidFill>
                  <a:srgbClr val="0000FF"/>
                </a:solidFill>
                <a:latin typeface="Times New Roman"/>
                <a:cs typeface="Times New Roman"/>
              </a:rPr>
              <a:t>2	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45860" y="4352048"/>
            <a:ext cx="1496060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95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95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950" spc="13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3150" spc="-105" dirty="0">
                <a:solidFill>
                  <a:srgbClr val="0000FF"/>
                </a:solidFill>
                <a:latin typeface="Symbol"/>
                <a:cs typeface="Symbol"/>
              </a:rPr>
              <a:t></a:t>
            </a:r>
            <a:r>
              <a:rPr sz="3150" spc="-2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150" spc="-110" dirty="0">
                <a:solidFill>
                  <a:srgbClr val="0000FF"/>
                </a:solidFill>
                <a:latin typeface="Symbol"/>
                <a:cs typeface="Symbol"/>
              </a:rPr>
              <a:t>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98606" y="4352048"/>
            <a:ext cx="1211580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71880" algn="l"/>
              </a:tabLst>
            </a:pPr>
            <a:r>
              <a:rPr sz="2950" spc="1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950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150" spc="-105" dirty="0">
                <a:solidFill>
                  <a:srgbClr val="0000FF"/>
                </a:solidFill>
                <a:latin typeface="Symbol"/>
                <a:cs typeface="Symbol"/>
              </a:rPr>
              <a:t></a:t>
            </a:r>
            <a:r>
              <a:rPr sz="3150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150" spc="-110" dirty="0">
                <a:solidFill>
                  <a:srgbClr val="0000FF"/>
                </a:solidFill>
                <a:latin typeface="Symbol"/>
                <a:cs typeface="Symbol"/>
              </a:rPr>
              <a:t></a:t>
            </a:r>
            <a:r>
              <a:rPr sz="315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950" spc="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94735" y="5125751"/>
            <a:ext cx="527050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04495" algn="l"/>
              </a:tabLst>
            </a:pPr>
            <a:r>
              <a:rPr sz="1700" spc="5" dirty="0">
                <a:solidFill>
                  <a:srgbClr val="0000FF"/>
                </a:solidFill>
                <a:latin typeface="Times New Roman"/>
                <a:cs typeface="Times New Roman"/>
              </a:rPr>
              <a:t>2	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41553" y="5125751"/>
            <a:ext cx="527050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04495" algn="l"/>
              </a:tabLst>
            </a:pPr>
            <a:r>
              <a:rPr sz="1700" spc="5" dirty="0">
                <a:solidFill>
                  <a:srgbClr val="0000FF"/>
                </a:solidFill>
                <a:latin typeface="Times New Roman"/>
                <a:cs typeface="Times New Roman"/>
              </a:rPr>
              <a:t>2	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89547" y="5125751"/>
            <a:ext cx="134620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84644" y="5125751"/>
            <a:ext cx="163830" cy="554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700" spc="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42165" y="5392449"/>
            <a:ext cx="551180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28625" algn="l"/>
              </a:tabLst>
            </a:pPr>
            <a:r>
              <a:rPr sz="1700" spc="5" dirty="0">
                <a:solidFill>
                  <a:srgbClr val="0000FF"/>
                </a:solidFill>
                <a:latin typeface="Times New Roman"/>
                <a:cs typeface="Times New Roman"/>
              </a:rPr>
              <a:t>1	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12593" y="5392449"/>
            <a:ext cx="503555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81000" algn="l"/>
              </a:tabLst>
            </a:pPr>
            <a:r>
              <a:rPr sz="1700" spc="5" dirty="0">
                <a:solidFill>
                  <a:srgbClr val="0000FF"/>
                </a:solidFill>
                <a:latin typeface="Times New Roman"/>
                <a:cs typeface="Times New Roman"/>
              </a:rPr>
              <a:t>2	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37697" y="5392449"/>
            <a:ext cx="134620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81746" y="5114048"/>
            <a:ext cx="2211070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950" spc="-25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950" spc="1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950" spc="-15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3150" spc="-110" dirty="0">
                <a:solidFill>
                  <a:srgbClr val="0000FF"/>
                </a:solidFill>
                <a:latin typeface="Symbol"/>
                <a:cs typeface="Symbol"/>
              </a:rPr>
              <a:t></a:t>
            </a:r>
            <a:r>
              <a:rPr sz="3150" spc="-3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550" spc="7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550" spc="-412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-64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550" spc="7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550" spc="300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5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950" spc="-4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150" spc="135" dirty="0">
                <a:solidFill>
                  <a:srgbClr val="0000FF"/>
                </a:solidFill>
                <a:latin typeface="Symbol"/>
                <a:cs typeface="Symbol"/>
              </a:rPr>
              <a:t></a:t>
            </a:r>
            <a:r>
              <a:rPr sz="2550" spc="30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950" i="1" spc="-45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550" spc="7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550" spc="-127" baseline="-245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66634" y="5114048"/>
            <a:ext cx="1305560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74420" algn="l"/>
              </a:tabLst>
            </a:pPr>
            <a:r>
              <a:rPr sz="295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950" i="1" spc="1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1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950" spc="-2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150" spc="-110" dirty="0">
                <a:solidFill>
                  <a:srgbClr val="0000FF"/>
                </a:solidFill>
                <a:latin typeface="Symbol"/>
                <a:cs typeface="Symbol"/>
              </a:rPr>
              <a:t></a:t>
            </a:r>
            <a:r>
              <a:rPr sz="315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3150" spc="-105" dirty="0">
                <a:solidFill>
                  <a:srgbClr val="0000FF"/>
                </a:solidFill>
                <a:latin typeface="Symbol"/>
                <a:cs typeface="Symbol"/>
              </a:rPr>
              <a:t>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98388" y="5114048"/>
            <a:ext cx="920750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89610" algn="l"/>
              </a:tabLst>
            </a:pPr>
            <a:r>
              <a:rPr sz="2950" spc="1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950" spc="-4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150" spc="-110" dirty="0">
                <a:solidFill>
                  <a:srgbClr val="0000FF"/>
                </a:solidFill>
                <a:latin typeface="Symbol"/>
                <a:cs typeface="Symbol"/>
              </a:rPr>
              <a:t></a:t>
            </a:r>
            <a:r>
              <a:rPr sz="315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3150" spc="-105" dirty="0">
                <a:solidFill>
                  <a:srgbClr val="0000FF"/>
                </a:solidFill>
                <a:latin typeface="Symbol"/>
                <a:cs typeface="Symbol"/>
              </a:rPr>
              <a:t>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14020" y="5114048"/>
            <a:ext cx="253365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50" spc="-110" dirty="0">
                <a:solidFill>
                  <a:srgbClr val="0000FF"/>
                </a:solidFill>
                <a:latin typeface="Symbol"/>
                <a:cs typeface="Symbol"/>
              </a:rPr>
              <a:t>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44114" y="5114048"/>
            <a:ext cx="1105535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16305" algn="l"/>
              </a:tabLst>
            </a:pPr>
            <a:r>
              <a:rPr sz="2950" spc="1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950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spc="-14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3150" spc="-140" dirty="0">
                <a:solidFill>
                  <a:srgbClr val="0000FF"/>
                </a:solidFill>
                <a:latin typeface="Symbol"/>
                <a:cs typeface="Symbol"/>
              </a:rPr>
              <a:t></a:t>
            </a:r>
            <a:r>
              <a:rPr sz="3150" spc="-14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950" spc="-17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9020" y="379730"/>
            <a:ext cx="51911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Region</a:t>
            </a:r>
            <a:r>
              <a:rPr spc="-5" dirty="0"/>
              <a:t> </a:t>
            </a:r>
            <a:r>
              <a:rPr spc="-10" dirty="0"/>
              <a:t>Based</a:t>
            </a:r>
            <a:r>
              <a:rPr spc="-5" dirty="0"/>
              <a:t> </a:t>
            </a:r>
            <a:r>
              <a:rPr spc="-10" dirty="0"/>
              <a:t>Segmentation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901" y="1012951"/>
            <a:ext cx="763524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Let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R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represent the entire image. Segmentation is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process that partitions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R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into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subregions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R1,R2,…,Rn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such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that: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3743" y="2562031"/>
            <a:ext cx="60769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spc="15" dirty="0">
                <a:latin typeface="Symbol"/>
                <a:cs typeface="Symbol"/>
              </a:rPr>
              <a:t></a:t>
            </a:r>
            <a:r>
              <a:rPr sz="3000" spc="225" dirty="0">
                <a:latin typeface="Times New Roman"/>
                <a:cs typeface="Times New Roman"/>
              </a:rPr>
              <a:t> </a:t>
            </a:r>
            <a:r>
              <a:rPr sz="3000" i="1" spc="15" dirty="0"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5571" y="2371870"/>
            <a:ext cx="137795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i="1" spc="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8039" y="2989097"/>
            <a:ext cx="349885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i="1" spc="5" dirty="0">
                <a:latin typeface="Times New Roman"/>
                <a:cs typeface="Times New Roman"/>
              </a:rPr>
              <a:t>i</a:t>
            </a:r>
            <a:r>
              <a:rPr sz="1750" i="1" spc="-23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</a:t>
            </a:r>
            <a:r>
              <a:rPr sz="1750" spc="5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483870" indent="-440055">
              <a:lnSpc>
                <a:spcPct val="100000"/>
              </a:lnSpc>
              <a:spcBef>
                <a:spcPts val="1015"/>
              </a:spcBef>
              <a:buAutoNum type="alphaLcParenR" startAt="2"/>
              <a:tabLst>
                <a:tab pos="484505" algn="l"/>
                <a:tab pos="3458845" algn="l"/>
              </a:tabLst>
            </a:pPr>
            <a:r>
              <a:rPr spc="20" dirty="0"/>
              <a:t>R</a:t>
            </a:r>
            <a:r>
              <a:rPr spc="-229" dirty="0"/>
              <a:t> </a:t>
            </a:r>
            <a:r>
              <a:rPr sz="2625" spc="7" baseline="-28571" dirty="0"/>
              <a:t>i </a:t>
            </a:r>
            <a:r>
              <a:rPr sz="2625" spc="187" baseline="-28571" dirty="0"/>
              <a:t> </a:t>
            </a:r>
            <a:r>
              <a:rPr sz="3000" spc="10" dirty="0"/>
              <a:t>is</a:t>
            </a:r>
            <a:r>
              <a:rPr sz="3000" spc="114" dirty="0"/>
              <a:t> </a:t>
            </a:r>
            <a:r>
              <a:rPr sz="3000" spc="10" dirty="0"/>
              <a:t>a</a:t>
            </a:r>
            <a:r>
              <a:rPr sz="3000" spc="170" dirty="0"/>
              <a:t> </a:t>
            </a:r>
            <a:r>
              <a:rPr sz="3000" spc="10" dirty="0"/>
              <a:t>connected	region.</a:t>
            </a:r>
            <a:endParaRPr sz="3000"/>
          </a:p>
          <a:p>
            <a:pPr marL="450850" indent="-413384">
              <a:lnSpc>
                <a:spcPct val="100000"/>
              </a:lnSpc>
              <a:spcBef>
                <a:spcPts val="944"/>
              </a:spcBef>
              <a:buAutoNum type="alphaLcParenR" startAt="2"/>
              <a:tabLst>
                <a:tab pos="451484" algn="l"/>
                <a:tab pos="1882775" algn="l"/>
              </a:tabLst>
            </a:pPr>
            <a:r>
              <a:rPr spc="20" dirty="0"/>
              <a:t>R</a:t>
            </a:r>
            <a:r>
              <a:rPr spc="-240" dirty="0"/>
              <a:t> </a:t>
            </a:r>
            <a:r>
              <a:rPr sz="2625" spc="7" baseline="-28571" dirty="0"/>
              <a:t>i </a:t>
            </a:r>
            <a:r>
              <a:rPr sz="2625" spc="89" baseline="-28571" dirty="0"/>
              <a:t> </a:t>
            </a:r>
            <a:r>
              <a:rPr sz="3000" spc="20" dirty="0">
                <a:latin typeface="Symbol"/>
                <a:cs typeface="Symbol"/>
              </a:rPr>
              <a:t></a:t>
            </a:r>
            <a:r>
              <a:rPr sz="3000" spc="125" dirty="0"/>
              <a:t> </a:t>
            </a:r>
            <a:r>
              <a:rPr sz="3000" i="1" spc="15" dirty="0">
                <a:latin typeface="Times New Roman"/>
                <a:cs typeface="Times New Roman"/>
              </a:rPr>
              <a:t>R</a:t>
            </a:r>
            <a:r>
              <a:rPr sz="3000" i="1" spc="-250" dirty="0">
                <a:latin typeface="Times New Roman"/>
                <a:cs typeface="Times New Roman"/>
              </a:rPr>
              <a:t> </a:t>
            </a:r>
            <a:r>
              <a:rPr sz="2625" i="1" spc="7" baseline="-28571" dirty="0">
                <a:latin typeface="Times New Roman"/>
                <a:cs typeface="Times New Roman"/>
              </a:rPr>
              <a:t>j	</a:t>
            </a:r>
            <a:r>
              <a:rPr sz="3000" spc="15" dirty="0">
                <a:latin typeface="Symbol"/>
                <a:cs typeface="Symbol"/>
              </a:rPr>
              <a:t></a:t>
            </a:r>
            <a:r>
              <a:rPr sz="3000" spc="-100" dirty="0"/>
              <a:t> </a:t>
            </a:r>
            <a:r>
              <a:rPr sz="3200" spc="-90" dirty="0">
                <a:latin typeface="Symbol"/>
                <a:cs typeface="Symbol"/>
              </a:rPr>
              <a:t></a:t>
            </a:r>
            <a:endParaRPr sz="3200">
              <a:latin typeface="Symbol"/>
              <a:cs typeface="Symbol"/>
            </a:endParaRPr>
          </a:p>
          <a:p>
            <a:pPr marL="477520" indent="-440055">
              <a:lnSpc>
                <a:spcPct val="100000"/>
              </a:lnSpc>
              <a:spcBef>
                <a:spcPts val="1490"/>
              </a:spcBef>
              <a:buAutoNum type="alphaLcParenR" startAt="2"/>
              <a:tabLst>
                <a:tab pos="478155" algn="l"/>
              </a:tabLst>
            </a:pPr>
            <a:r>
              <a:rPr spc="10" dirty="0"/>
              <a:t>P(R</a:t>
            </a:r>
            <a:r>
              <a:rPr spc="35" dirty="0"/>
              <a:t> </a:t>
            </a:r>
            <a:r>
              <a:rPr sz="2625" spc="7" baseline="-28571" dirty="0"/>
              <a:t>i</a:t>
            </a:r>
            <a:r>
              <a:rPr sz="2625" spc="37" baseline="-28571" dirty="0"/>
              <a:t> </a:t>
            </a:r>
            <a:r>
              <a:rPr sz="3000" spc="10" dirty="0"/>
              <a:t>)</a:t>
            </a:r>
            <a:r>
              <a:rPr sz="3000" spc="105" dirty="0"/>
              <a:t> </a:t>
            </a:r>
            <a:r>
              <a:rPr sz="3000" spc="15" dirty="0">
                <a:latin typeface="Symbol"/>
                <a:cs typeface="Symbol"/>
              </a:rPr>
              <a:t></a:t>
            </a:r>
            <a:r>
              <a:rPr sz="3000" spc="-20" dirty="0"/>
              <a:t> </a:t>
            </a:r>
            <a:r>
              <a:rPr sz="3000" i="1" spc="5" dirty="0">
                <a:latin typeface="Times New Roman"/>
                <a:cs typeface="Times New Roman"/>
              </a:rPr>
              <a:t>True</a:t>
            </a:r>
            <a:endParaRPr sz="3000">
              <a:latin typeface="Times New Roman"/>
              <a:cs typeface="Times New Roman"/>
            </a:endParaRPr>
          </a:p>
          <a:p>
            <a:pPr marL="450850" indent="-413384">
              <a:lnSpc>
                <a:spcPct val="100000"/>
              </a:lnSpc>
              <a:spcBef>
                <a:spcPts val="1140"/>
              </a:spcBef>
              <a:buAutoNum type="alphaLcParenR" startAt="2"/>
              <a:tabLst>
                <a:tab pos="451484" algn="l"/>
              </a:tabLst>
            </a:pPr>
            <a:r>
              <a:rPr spc="5" dirty="0"/>
              <a:t>P(</a:t>
            </a:r>
            <a:r>
              <a:rPr spc="20" dirty="0"/>
              <a:t>R</a:t>
            </a:r>
            <a:r>
              <a:rPr spc="50" dirty="0"/>
              <a:t> </a:t>
            </a:r>
            <a:r>
              <a:rPr sz="2625" spc="7" baseline="-28571" dirty="0"/>
              <a:t>i</a:t>
            </a:r>
            <a:r>
              <a:rPr sz="2625" baseline="-28571" dirty="0"/>
              <a:t> </a:t>
            </a:r>
            <a:r>
              <a:rPr sz="2625" spc="97" baseline="-28571" dirty="0"/>
              <a:t> </a:t>
            </a:r>
            <a:r>
              <a:rPr sz="3000" spc="20" dirty="0">
                <a:latin typeface="Symbol"/>
                <a:cs typeface="Symbol"/>
              </a:rPr>
              <a:t></a:t>
            </a:r>
            <a:r>
              <a:rPr sz="3000" spc="120" dirty="0"/>
              <a:t> </a:t>
            </a:r>
            <a:r>
              <a:rPr sz="3000" i="1" spc="15" dirty="0">
                <a:latin typeface="Times New Roman"/>
                <a:cs typeface="Times New Roman"/>
              </a:rPr>
              <a:t>R</a:t>
            </a:r>
            <a:r>
              <a:rPr sz="3000" i="1" spc="-250" dirty="0">
                <a:latin typeface="Times New Roman"/>
                <a:cs typeface="Times New Roman"/>
              </a:rPr>
              <a:t> </a:t>
            </a:r>
            <a:r>
              <a:rPr sz="2625" i="1" spc="7" baseline="-28571" dirty="0">
                <a:latin typeface="Times New Roman"/>
                <a:cs typeface="Times New Roman"/>
              </a:rPr>
              <a:t>j</a:t>
            </a:r>
            <a:r>
              <a:rPr sz="2625" i="1" spc="142" baseline="-28571" dirty="0">
                <a:latin typeface="Times New Roman"/>
                <a:cs typeface="Times New Roman"/>
              </a:rPr>
              <a:t> </a:t>
            </a:r>
            <a:r>
              <a:rPr sz="3000" spc="10" dirty="0"/>
              <a:t>)</a:t>
            </a:r>
            <a:r>
              <a:rPr sz="3000" spc="120" dirty="0"/>
              <a:t> </a:t>
            </a:r>
            <a:r>
              <a:rPr sz="3000" spc="15" dirty="0">
                <a:latin typeface="Symbol"/>
                <a:cs typeface="Symbol"/>
              </a:rPr>
              <a:t></a:t>
            </a:r>
            <a:r>
              <a:rPr sz="3000" spc="315" dirty="0"/>
              <a:t> </a:t>
            </a:r>
            <a:r>
              <a:rPr sz="3000" i="1" spc="10" dirty="0">
                <a:latin typeface="Times New Roman"/>
                <a:cs typeface="Times New Roman"/>
              </a:rPr>
              <a:t>False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260" y="2562031"/>
            <a:ext cx="118427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spc="10" dirty="0">
                <a:latin typeface="Times New Roman"/>
                <a:cs typeface="Times New Roman"/>
              </a:rPr>
              <a:t>a)</a:t>
            </a:r>
            <a:r>
              <a:rPr sz="3000" spc="245" dirty="0">
                <a:latin typeface="Times New Roman"/>
                <a:cs typeface="Times New Roman"/>
              </a:rPr>
              <a:t> </a:t>
            </a:r>
            <a:r>
              <a:rPr sz="3000" spc="-795" dirty="0">
                <a:latin typeface="Lucida Sans Unicode"/>
                <a:cs typeface="Lucida Sans Unicode"/>
              </a:rPr>
              <a:t>∪</a:t>
            </a:r>
            <a:r>
              <a:rPr sz="3000" spc="-5" dirty="0">
                <a:latin typeface="Lucida Sans Unicode"/>
                <a:cs typeface="Lucida Sans Unicode"/>
              </a:rPr>
              <a:t> </a:t>
            </a:r>
            <a:r>
              <a:rPr sz="3000" i="1" spc="95" dirty="0">
                <a:latin typeface="Times New Roman"/>
                <a:cs typeface="Times New Roman"/>
              </a:rPr>
              <a:t>R</a:t>
            </a:r>
            <a:r>
              <a:rPr sz="2625" i="1" spc="7" baseline="-28571" dirty="0">
                <a:latin typeface="Times New Roman"/>
                <a:cs typeface="Times New Roman"/>
              </a:rPr>
              <a:t>i</a:t>
            </a:r>
            <a:endParaRPr sz="2625" baseline="-2857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579" y="379730"/>
            <a:ext cx="2936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Region</a:t>
            </a:r>
            <a:r>
              <a:rPr spc="-45" dirty="0"/>
              <a:t> </a:t>
            </a:r>
            <a:r>
              <a:rPr spc="-10" dirty="0"/>
              <a:t>Growing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901" y="2003551"/>
            <a:ext cx="780923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Pixel aggregation: starts with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set of seed point and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from these grows regions by appending to each seed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point those neighboring pixels that have similar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properties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(e.g., gray-level,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texture,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color).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579" y="379730"/>
            <a:ext cx="2936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Region</a:t>
            </a:r>
            <a:r>
              <a:rPr spc="-45" dirty="0"/>
              <a:t> </a:t>
            </a:r>
            <a:r>
              <a:rPr spc="-10" dirty="0"/>
              <a:t>Growing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3437" y="1058989"/>
            <a:ext cx="2733675" cy="2733675"/>
            <a:chOff x="833437" y="1058989"/>
            <a:chExt cx="2733675" cy="2733675"/>
          </a:xfrm>
        </p:grpSpPr>
        <p:sp>
          <p:nvSpPr>
            <p:cNvPr id="4" name="object 4"/>
            <p:cNvSpPr/>
            <p:nvPr/>
          </p:nvSpPr>
          <p:spPr>
            <a:xfrm>
              <a:off x="838200" y="1063752"/>
              <a:ext cx="1047750" cy="209550"/>
            </a:xfrm>
            <a:custGeom>
              <a:avLst/>
              <a:gdLst/>
              <a:ahLst/>
              <a:cxnLst/>
              <a:rect l="l" t="t" r="r" b="b"/>
              <a:pathLst>
                <a:path w="10477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1047750" h="209550">
                  <a:moveTo>
                    <a:pt x="209550" y="0"/>
                  </a:moveTo>
                  <a:lnTo>
                    <a:pt x="209550" y="209550"/>
                  </a:lnTo>
                  <a:lnTo>
                    <a:pt x="419099" y="209550"/>
                  </a:lnTo>
                  <a:lnTo>
                    <a:pt x="419099" y="0"/>
                  </a:lnTo>
                  <a:lnTo>
                    <a:pt x="209550" y="0"/>
                  </a:lnTo>
                  <a:close/>
                </a:path>
                <a:path w="1047750" h="209550">
                  <a:moveTo>
                    <a:pt x="419099" y="0"/>
                  </a:moveTo>
                  <a:lnTo>
                    <a:pt x="419099" y="209550"/>
                  </a:lnTo>
                  <a:lnTo>
                    <a:pt x="628649" y="209550"/>
                  </a:lnTo>
                  <a:lnTo>
                    <a:pt x="628649" y="0"/>
                  </a:lnTo>
                  <a:lnTo>
                    <a:pt x="419099" y="0"/>
                  </a:lnTo>
                  <a:close/>
                </a:path>
                <a:path w="1047750" h="209550">
                  <a:moveTo>
                    <a:pt x="628649" y="0"/>
                  </a:moveTo>
                  <a:lnTo>
                    <a:pt x="628649" y="209550"/>
                  </a:lnTo>
                  <a:lnTo>
                    <a:pt x="838199" y="209550"/>
                  </a:lnTo>
                  <a:lnTo>
                    <a:pt x="838199" y="0"/>
                  </a:lnTo>
                  <a:lnTo>
                    <a:pt x="628649" y="0"/>
                  </a:lnTo>
                  <a:close/>
                </a:path>
                <a:path w="1047750" h="209550">
                  <a:moveTo>
                    <a:pt x="838199" y="0"/>
                  </a:moveTo>
                  <a:lnTo>
                    <a:pt x="838199" y="209550"/>
                  </a:lnTo>
                  <a:lnTo>
                    <a:pt x="1047749" y="209550"/>
                  </a:lnTo>
                  <a:lnTo>
                    <a:pt x="1047749" y="0"/>
                  </a:lnTo>
                  <a:lnTo>
                    <a:pt x="83819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85950" y="10637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8200" y="1063752"/>
              <a:ext cx="2724150" cy="419100"/>
            </a:xfrm>
            <a:custGeom>
              <a:avLst/>
              <a:gdLst/>
              <a:ahLst/>
              <a:cxnLst/>
              <a:rect l="l" t="t" r="r" b="b"/>
              <a:pathLst>
                <a:path w="2724150" h="419100">
                  <a:moveTo>
                    <a:pt x="1047749" y="0"/>
                  </a:moveTo>
                  <a:lnTo>
                    <a:pt x="1047749" y="209550"/>
                  </a:lnTo>
                  <a:lnTo>
                    <a:pt x="1257299" y="209550"/>
                  </a:lnTo>
                  <a:lnTo>
                    <a:pt x="1257299" y="0"/>
                  </a:lnTo>
                  <a:lnTo>
                    <a:pt x="1047749" y="0"/>
                  </a:lnTo>
                  <a:close/>
                </a:path>
                <a:path w="2724150" h="419100">
                  <a:moveTo>
                    <a:pt x="1257299" y="0"/>
                  </a:moveTo>
                  <a:lnTo>
                    <a:pt x="1257299" y="209550"/>
                  </a:lnTo>
                  <a:lnTo>
                    <a:pt x="1466849" y="209550"/>
                  </a:lnTo>
                  <a:lnTo>
                    <a:pt x="1466849" y="0"/>
                  </a:lnTo>
                  <a:lnTo>
                    <a:pt x="1257299" y="0"/>
                  </a:lnTo>
                  <a:close/>
                </a:path>
                <a:path w="2724150" h="419100">
                  <a:moveTo>
                    <a:pt x="1466849" y="0"/>
                  </a:moveTo>
                  <a:lnTo>
                    <a:pt x="1466849" y="209550"/>
                  </a:lnTo>
                  <a:lnTo>
                    <a:pt x="1676400" y="209549"/>
                  </a:lnTo>
                  <a:lnTo>
                    <a:pt x="1676400" y="0"/>
                  </a:lnTo>
                  <a:lnTo>
                    <a:pt x="1466849" y="0"/>
                  </a:lnTo>
                  <a:close/>
                </a:path>
                <a:path w="2724150" h="419100">
                  <a:moveTo>
                    <a:pt x="1676400" y="0"/>
                  </a:moveTo>
                  <a:lnTo>
                    <a:pt x="1676400" y="209549"/>
                  </a:lnTo>
                  <a:lnTo>
                    <a:pt x="1885950" y="209549"/>
                  </a:lnTo>
                  <a:lnTo>
                    <a:pt x="1885950" y="0"/>
                  </a:lnTo>
                  <a:lnTo>
                    <a:pt x="1676400" y="0"/>
                  </a:lnTo>
                  <a:close/>
                </a:path>
                <a:path w="2724150" h="419100">
                  <a:moveTo>
                    <a:pt x="1885950" y="0"/>
                  </a:moveTo>
                  <a:lnTo>
                    <a:pt x="1885950" y="209549"/>
                  </a:lnTo>
                  <a:lnTo>
                    <a:pt x="2095500" y="209549"/>
                  </a:lnTo>
                  <a:lnTo>
                    <a:pt x="2095500" y="0"/>
                  </a:lnTo>
                  <a:lnTo>
                    <a:pt x="1885950" y="0"/>
                  </a:lnTo>
                  <a:close/>
                </a:path>
                <a:path w="2724150" h="419100">
                  <a:moveTo>
                    <a:pt x="2095500" y="0"/>
                  </a:moveTo>
                  <a:lnTo>
                    <a:pt x="2095500" y="209549"/>
                  </a:lnTo>
                  <a:lnTo>
                    <a:pt x="2305050" y="209549"/>
                  </a:lnTo>
                  <a:lnTo>
                    <a:pt x="2305050" y="0"/>
                  </a:lnTo>
                  <a:lnTo>
                    <a:pt x="2095500" y="0"/>
                  </a:lnTo>
                  <a:close/>
                </a:path>
                <a:path w="2724150" h="419100">
                  <a:moveTo>
                    <a:pt x="2305050" y="0"/>
                  </a:moveTo>
                  <a:lnTo>
                    <a:pt x="2305050" y="209549"/>
                  </a:lnTo>
                  <a:lnTo>
                    <a:pt x="2514600" y="209549"/>
                  </a:lnTo>
                  <a:lnTo>
                    <a:pt x="2514600" y="0"/>
                  </a:lnTo>
                  <a:lnTo>
                    <a:pt x="2305050" y="0"/>
                  </a:lnTo>
                  <a:close/>
                </a:path>
                <a:path w="2724150" h="419100">
                  <a:moveTo>
                    <a:pt x="2514600" y="0"/>
                  </a:moveTo>
                  <a:lnTo>
                    <a:pt x="2514600" y="209549"/>
                  </a:lnTo>
                  <a:lnTo>
                    <a:pt x="2724150" y="209549"/>
                  </a:lnTo>
                  <a:lnTo>
                    <a:pt x="2724150" y="0"/>
                  </a:lnTo>
                  <a:lnTo>
                    <a:pt x="2514600" y="0"/>
                  </a:lnTo>
                  <a:close/>
                </a:path>
                <a:path w="2724150" h="419100">
                  <a:moveTo>
                    <a:pt x="0" y="209550"/>
                  </a:moveTo>
                  <a:lnTo>
                    <a:pt x="0" y="419100"/>
                  </a:lnTo>
                  <a:lnTo>
                    <a:pt x="209550" y="419100"/>
                  </a:lnTo>
                  <a:lnTo>
                    <a:pt x="209550" y="209550"/>
                  </a:lnTo>
                  <a:lnTo>
                    <a:pt x="0" y="209550"/>
                  </a:lnTo>
                  <a:close/>
                </a:path>
                <a:path w="2724150" h="419100">
                  <a:moveTo>
                    <a:pt x="209550" y="209550"/>
                  </a:moveTo>
                  <a:lnTo>
                    <a:pt x="209550" y="419100"/>
                  </a:lnTo>
                  <a:lnTo>
                    <a:pt x="419099" y="419100"/>
                  </a:lnTo>
                  <a:lnTo>
                    <a:pt x="419099" y="209550"/>
                  </a:lnTo>
                  <a:lnTo>
                    <a:pt x="209550" y="209550"/>
                  </a:lnTo>
                  <a:close/>
                </a:path>
                <a:path w="2724150" h="419100">
                  <a:moveTo>
                    <a:pt x="419099" y="209550"/>
                  </a:moveTo>
                  <a:lnTo>
                    <a:pt x="419099" y="419100"/>
                  </a:lnTo>
                  <a:lnTo>
                    <a:pt x="628649" y="419100"/>
                  </a:lnTo>
                  <a:lnTo>
                    <a:pt x="628649" y="209550"/>
                  </a:lnTo>
                  <a:lnTo>
                    <a:pt x="419099" y="209550"/>
                  </a:lnTo>
                  <a:close/>
                </a:path>
                <a:path w="2724150" h="419100">
                  <a:moveTo>
                    <a:pt x="628649" y="209550"/>
                  </a:moveTo>
                  <a:lnTo>
                    <a:pt x="628649" y="419100"/>
                  </a:lnTo>
                  <a:lnTo>
                    <a:pt x="838199" y="419100"/>
                  </a:lnTo>
                  <a:lnTo>
                    <a:pt x="838199" y="209550"/>
                  </a:lnTo>
                  <a:lnTo>
                    <a:pt x="628649" y="209550"/>
                  </a:lnTo>
                  <a:close/>
                </a:path>
                <a:path w="2724150" h="419100">
                  <a:moveTo>
                    <a:pt x="838199" y="209550"/>
                  </a:moveTo>
                  <a:lnTo>
                    <a:pt x="838199" y="419100"/>
                  </a:lnTo>
                  <a:lnTo>
                    <a:pt x="1047749" y="419100"/>
                  </a:lnTo>
                  <a:lnTo>
                    <a:pt x="1047749" y="209550"/>
                  </a:lnTo>
                  <a:lnTo>
                    <a:pt x="838199" y="2095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5950" y="12733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200" y="1273302"/>
              <a:ext cx="2724150" cy="419100"/>
            </a:xfrm>
            <a:custGeom>
              <a:avLst/>
              <a:gdLst/>
              <a:ahLst/>
              <a:cxnLst/>
              <a:rect l="l" t="t" r="r" b="b"/>
              <a:pathLst>
                <a:path w="2724150" h="419100">
                  <a:moveTo>
                    <a:pt x="1047749" y="0"/>
                  </a:moveTo>
                  <a:lnTo>
                    <a:pt x="1047749" y="209550"/>
                  </a:lnTo>
                  <a:lnTo>
                    <a:pt x="1257299" y="209550"/>
                  </a:lnTo>
                  <a:lnTo>
                    <a:pt x="1257299" y="0"/>
                  </a:lnTo>
                  <a:lnTo>
                    <a:pt x="1047749" y="0"/>
                  </a:lnTo>
                  <a:close/>
                </a:path>
                <a:path w="2724150" h="419100">
                  <a:moveTo>
                    <a:pt x="1257299" y="0"/>
                  </a:moveTo>
                  <a:lnTo>
                    <a:pt x="1257299" y="209550"/>
                  </a:lnTo>
                  <a:lnTo>
                    <a:pt x="1466849" y="209550"/>
                  </a:lnTo>
                  <a:lnTo>
                    <a:pt x="1466849" y="0"/>
                  </a:lnTo>
                  <a:lnTo>
                    <a:pt x="1257299" y="0"/>
                  </a:lnTo>
                  <a:close/>
                </a:path>
                <a:path w="2724150" h="419100">
                  <a:moveTo>
                    <a:pt x="1466849" y="0"/>
                  </a:moveTo>
                  <a:lnTo>
                    <a:pt x="1466849" y="209550"/>
                  </a:lnTo>
                  <a:lnTo>
                    <a:pt x="1676400" y="209549"/>
                  </a:lnTo>
                  <a:lnTo>
                    <a:pt x="1676400" y="0"/>
                  </a:lnTo>
                  <a:lnTo>
                    <a:pt x="1466849" y="0"/>
                  </a:lnTo>
                  <a:close/>
                </a:path>
                <a:path w="2724150" h="419100">
                  <a:moveTo>
                    <a:pt x="1676400" y="0"/>
                  </a:moveTo>
                  <a:lnTo>
                    <a:pt x="1676400" y="209549"/>
                  </a:lnTo>
                  <a:lnTo>
                    <a:pt x="1885950" y="209549"/>
                  </a:lnTo>
                  <a:lnTo>
                    <a:pt x="1885950" y="0"/>
                  </a:lnTo>
                  <a:lnTo>
                    <a:pt x="1676400" y="0"/>
                  </a:lnTo>
                  <a:close/>
                </a:path>
                <a:path w="2724150" h="419100">
                  <a:moveTo>
                    <a:pt x="1885950" y="0"/>
                  </a:moveTo>
                  <a:lnTo>
                    <a:pt x="1885950" y="209549"/>
                  </a:lnTo>
                  <a:lnTo>
                    <a:pt x="2095500" y="209549"/>
                  </a:lnTo>
                  <a:lnTo>
                    <a:pt x="2095500" y="0"/>
                  </a:lnTo>
                  <a:lnTo>
                    <a:pt x="1885950" y="0"/>
                  </a:lnTo>
                  <a:close/>
                </a:path>
                <a:path w="2724150" h="419100">
                  <a:moveTo>
                    <a:pt x="2095500" y="0"/>
                  </a:moveTo>
                  <a:lnTo>
                    <a:pt x="2095500" y="209549"/>
                  </a:lnTo>
                  <a:lnTo>
                    <a:pt x="2305050" y="209549"/>
                  </a:lnTo>
                  <a:lnTo>
                    <a:pt x="2305050" y="0"/>
                  </a:lnTo>
                  <a:lnTo>
                    <a:pt x="2095500" y="0"/>
                  </a:lnTo>
                  <a:close/>
                </a:path>
                <a:path w="2724150" h="419100">
                  <a:moveTo>
                    <a:pt x="2305050" y="0"/>
                  </a:moveTo>
                  <a:lnTo>
                    <a:pt x="2305050" y="209549"/>
                  </a:lnTo>
                  <a:lnTo>
                    <a:pt x="2514600" y="209549"/>
                  </a:lnTo>
                  <a:lnTo>
                    <a:pt x="2514600" y="0"/>
                  </a:lnTo>
                  <a:lnTo>
                    <a:pt x="2305050" y="0"/>
                  </a:lnTo>
                  <a:close/>
                </a:path>
                <a:path w="2724150" h="419100">
                  <a:moveTo>
                    <a:pt x="2514600" y="0"/>
                  </a:moveTo>
                  <a:lnTo>
                    <a:pt x="2514600" y="209549"/>
                  </a:lnTo>
                  <a:lnTo>
                    <a:pt x="2724150" y="209549"/>
                  </a:lnTo>
                  <a:lnTo>
                    <a:pt x="2724150" y="0"/>
                  </a:lnTo>
                  <a:lnTo>
                    <a:pt x="2514600" y="0"/>
                  </a:lnTo>
                  <a:close/>
                </a:path>
                <a:path w="2724150" h="419100">
                  <a:moveTo>
                    <a:pt x="0" y="209550"/>
                  </a:moveTo>
                  <a:lnTo>
                    <a:pt x="0" y="419100"/>
                  </a:lnTo>
                  <a:lnTo>
                    <a:pt x="209550" y="419100"/>
                  </a:lnTo>
                  <a:lnTo>
                    <a:pt x="209550" y="209550"/>
                  </a:lnTo>
                  <a:lnTo>
                    <a:pt x="0" y="209550"/>
                  </a:lnTo>
                  <a:close/>
                </a:path>
                <a:path w="2724150" h="419100">
                  <a:moveTo>
                    <a:pt x="209550" y="209550"/>
                  </a:moveTo>
                  <a:lnTo>
                    <a:pt x="209550" y="419100"/>
                  </a:lnTo>
                  <a:lnTo>
                    <a:pt x="419099" y="419100"/>
                  </a:lnTo>
                  <a:lnTo>
                    <a:pt x="419099" y="209550"/>
                  </a:lnTo>
                  <a:lnTo>
                    <a:pt x="209550" y="209550"/>
                  </a:lnTo>
                  <a:close/>
                </a:path>
                <a:path w="2724150" h="419100">
                  <a:moveTo>
                    <a:pt x="419099" y="209550"/>
                  </a:moveTo>
                  <a:lnTo>
                    <a:pt x="419099" y="419100"/>
                  </a:lnTo>
                  <a:lnTo>
                    <a:pt x="628649" y="419100"/>
                  </a:lnTo>
                  <a:lnTo>
                    <a:pt x="628649" y="209550"/>
                  </a:lnTo>
                  <a:lnTo>
                    <a:pt x="419099" y="209550"/>
                  </a:lnTo>
                  <a:close/>
                </a:path>
                <a:path w="2724150" h="419100">
                  <a:moveTo>
                    <a:pt x="628649" y="209550"/>
                  </a:moveTo>
                  <a:lnTo>
                    <a:pt x="628649" y="419100"/>
                  </a:lnTo>
                  <a:lnTo>
                    <a:pt x="838199" y="419100"/>
                  </a:lnTo>
                  <a:lnTo>
                    <a:pt x="838199" y="209550"/>
                  </a:lnTo>
                  <a:lnTo>
                    <a:pt x="628649" y="209550"/>
                  </a:lnTo>
                  <a:close/>
                </a:path>
                <a:path w="2724150" h="419100">
                  <a:moveTo>
                    <a:pt x="838199" y="209550"/>
                  </a:moveTo>
                  <a:lnTo>
                    <a:pt x="838199" y="419100"/>
                  </a:lnTo>
                  <a:lnTo>
                    <a:pt x="1047749" y="419100"/>
                  </a:lnTo>
                  <a:lnTo>
                    <a:pt x="1047749" y="209550"/>
                  </a:lnTo>
                  <a:lnTo>
                    <a:pt x="838199" y="209550"/>
                  </a:lnTo>
                  <a:close/>
                </a:path>
                <a:path w="2724150" h="419100">
                  <a:moveTo>
                    <a:pt x="1047749" y="209550"/>
                  </a:moveTo>
                  <a:lnTo>
                    <a:pt x="1047749" y="419100"/>
                  </a:lnTo>
                  <a:lnTo>
                    <a:pt x="1257299" y="419100"/>
                  </a:lnTo>
                  <a:lnTo>
                    <a:pt x="1257299" y="209550"/>
                  </a:lnTo>
                  <a:lnTo>
                    <a:pt x="1047749" y="209550"/>
                  </a:lnTo>
                  <a:close/>
                </a:path>
                <a:path w="2724150" h="419100">
                  <a:moveTo>
                    <a:pt x="1257299" y="209550"/>
                  </a:moveTo>
                  <a:lnTo>
                    <a:pt x="1257299" y="419100"/>
                  </a:lnTo>
                  <a:lnTo>
                    <a:pt x="1466849" y="419100"/>
                  </a:lnTo>
                  <a:lnTo>
                    <a:pt x="1466849" y="209550"/>
                  </a:lnTo>
                  <a:lnTo>
                    <a:pt x="1257299" y="209550"/>
                  </a:lnTo>
                  <a:close/>
                </a:path>
                <a:path w="2724150" h="419100">
                  <a:moveTo>
                    <a:pt x="1466849" y="209550"/>
                  </a:moveTo>
                  <a:lnTo>
                    <a:pt x="1466849" y="419100"/>
                  </a:lnTo>
                  <a:lnTo>
                    <a:pt x="1676400" y="419099"/>
                  </a:lnTo>
                  <a:lnTo>
                    <a:pt x="1676400" y="209549"/>
                  </a:lnTo>
                  <a:lnTo>
                    <a:pt x="1466849" y="209550"/>
                  </a:lnTo>
                  <a:close/>
                </a:path>
                <a:path w="2724150" h="419100">
                  <a:moveTo>
                    <a:pt x="1676400" y="209549"/>
                  </a:moveTo>
                  <a:lnTo>
                    <a:pt x="1676400" y="419099"/>
                  </a:lnTo>
                  <a:lnTo>
                    <a:pt x="1885950" y="419099"/>
                  </a:lnTo>
                  <a:lnTo>
                    <a:pt x="1885950" y="209549"/>
                  </a:lnTo>
                  <a:lnTo>
                    <a:pt x="1676400" y="2095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24150" y="14828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200" y="1482852"/>
              <a:ext cx="2724150" cy="419100"/>
            </a:xfrm>
            <a:custGeom>
              <a:avLst/>
              <a:gdLst/>
              <a:ahLst/>
              <a:cxnLst/>
              <a:rect l="l" t="t" r="r" b="b"/>
              <a:pathLst>
                <a:path w="2724150" h="419100">
                  <a:moveTo>
                    <a:pt x="1885950" y="0"/>
                  </a:moveTo>
                  <a:lnTo>
                    <a:pt x="1885950" y="209549"/>
                  </a:lnTo>
                  <a:lnTo>
                    <a:pt x="2095500" y="209549"/>
                  </a:lnTo>
                  <a:lnTo>
                    <a:pt x="2095500" y="0"/>
                  </a:lnTo>
                  <a:lnTo>
                    <a:pt x="1885950" y="0"/>
                  </a:lnTo>
                  <a:close/>
                </a:path>
                <a:path w="2724150" h="419100">
                  <a:moveTo>
                    <a:pt x="2095500" y="0"/>
                  </a:moveTo>
                  <a:lnTo>
                    <a:pt x="2095500" y="209549"/>
                  </a:lnTo>
                  <a:lnTo>
                    <a:pt x="2305050" y="209549"/>
                  </a:lnTo>
                  <a:lnTo>
                    <a:pt x="2305050" y="0"/>
                  </a:lnTo>
                  <a:lnTo>
                    <a:pt x="2095500" y="0"/>
                  </a:lnTo>
                  <a:close/>
                </a:path>
                <a:path w="2724150" h="419100">
                  <a:moveTo>
                    <a:pt x="2305050" y="0"/>
                  </a:moveTo>
                  <a:lnTo>
                    <a:pt x="2305050" y="209549"/>
                  </a:lnTo>
                  <a:lnTo>
                    <a:pt x="2514600" y="209549"/>
                  </a:lnTo>
                  <a:lnTo>
                    <a:pt x="2514600" y="0"/>
                  </a:lnTo>
                  <a:lnTo>
                    <a:pt x="2305050" y="0"/>
                  </a:lnTo>
                  <a:close/>
                </a:path>
                <a:path w="2724150" h="419100">
                  <a:moveTo>
                    <a:pt x="2514600" y="0"/>
                  </a:moveTo>
                  <a:lnTo>
                    <a:pt x="2514600" y="209549"/>
                  </a:lnTo>
                  <a:lnTo>
                    <a:pt x="2724150" y="209549"/>
                  </a:lnTo>
                  <a:lnTo>
                    <a:pt x="2724150" y="0"/>
                  </a:lnTo>
                  <a:lnTo>
                    <a:pt x="2514600" y="0"/>
                  </a:lnTo>
                  <a:close/>
                </a:path>
                <a:path w="2724150" h="419100">
                  <a:moveTo>
                    <a:pt x="0" y="209550"/>
                  </a:moveTo>
                  <a:lnTo>
                    <a:pt x="0" y="419100"/>
                  </a:lnTo>
                  <a:lnTo>
                    <a:pt x="209550" y="419100"/>
                  </a:lnTo>
                  <a:lnTo>
                    <a:pt x="209550" y="209550"/>
                  </a:lnTo>
                  <a:lnTo>
                    <a:pt x="0" y="209550"/>
                  </a:lnTo>
                  <a:close/>
                </a:path>
                <a:path w="2724150" h="419100">
                  <a:moveTo>
                    <a:pt x="209550" y="209550"/>
                  </a:moveTo>
                  <a:lnTo>
                    <a:pt x="209550" y="419100"/>
                  </a:lnTo>
                  <a:lnTo>
                    <a:pt x="419099" y="419100"/>
                  </a:lnTo>
                  <a:lnTo>
                    <a:pt x="419099" y="209550"/>
                  </a:lnTo>
                  <a:lnTo>
                    <a:pt x="209550" y="209550"/>
                  </a:lnTo>
                  <a:close/>
                </a:path>
                <a:path w="2724150" h="419100">
                  <a:moveTo>
                    <a:pt x="419099" y="209550"/>
                  </a:moveTo>
                  <a:lnTo>
                    <a:pt x="419099" y="419100"/>
                  </a:lnTo>
                  <a:lnTo>
                    <a:pt x="628649" y="419100"/>
                  </a:lnTo>
                  <a:lnTo>
                    <a:pt x="628649" y="209550"/>
                  </a:lnTo>
                  <a:lnTo>
                    <a:pt x="419099" y="2095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6850" y="16924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66850" y="1692402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838200" h="209550">
                  <a:moveTo>
                    <a:pt x="209550" y="0"/>
                  </a:moveTo>
                  <a:lnTo>
                    <a:pt x="209550" y="209550"/>
                  </a:lnTo>
                  <a:lnTo>
                    <a:pt x="419100" y="209550"/>
                  </a:lnTo>
                  <a:lnTo>
                    <a:pt x="419100" y="0"/>
                  </a:lnTo>
                  <a:lnTo>
                    <a:pt x="209550" y="0"/>
                  </a:lnTo>
                  <a:close/>
                </a:path>
                <a:path w="838200" h="209550">
                  <a:moveTo>
                    <a:pt x="419100" y="0"/>
                  </a:moveTo>
                  <a:lnTo>
                    <a:pt x="419100" y="209550"/>
                  </a:lnTo>
                  <a:lnTo>
                    <a:pt x="628650" y="209550"/>
                  </a:lnTo>
                  <a:lnTo>
                    <a:pt x="628650" y="0"/>
                  </a:lnTo>
                  <a:lnTo>
                    <a:pt x="419100" y="0"/>
                  </a:lnTo>
                  <a:close/>
                </a:path>
                <a:path w="838200" h="209550">
                  <a:moveTo>
                    <a:pt x="628650" y="0"/>
                  </a:moveTo>
                  <a:lnTo>
                    <a:pt x="628650" y="209550"/>
                  </a:lnTo>
                  <a:lnTo>
                    <a:pt x="838200" y="209550"/>
                  </a:lnTo>
                  <a:lnTo>
                    <a:pt x="838200" y="0"/>
                  </a:lnTo>
                  <a:lnTo>
                    <a:pt x="6286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5050" y="16924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5050" y="1692402"/>
              <a:ext cx="628650" cy="209550"/>
            </a:xfrm>
            <a:custGeom>
              <a:avLst/>
              <a:gdLst/>
              <a:ahLst/>
              <a:cxnLst/>
              <a:rect l="l" t="t" r="r" b="b"/>
              <a:pathLst>
                <a:path w="6286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628650" h="209550">
                  <a:moveTo>
                    <a:pt x="209550" y="0"/>
                  </a:moveTo>
                  <a:lnTo>
                    <a:pt x="209550" y="209549"/>
                  </a:lnTo>
                  <a:lnTo>
                    <a:pt x="419100" y="209549"/>
                  </a:lnTo>
                  <a:lnTo>
                    <a:pt x="419100" y="0"/>
                  </a:lnTo>
                  <a:lnTo>
                    <a:pt x="209550" y="0"/>
                  </a:lnTo>
                  <a:close/>
                </a:path>
                <a:path w="628650" h="209550">
                  <a:moveTo>
                    <a:pt x="419100" y="0"/>
                  </a:moveTo>
                  <a:lnTo>
                    <a:pt x="419100" y="209549"/>
                  </a:lnTo>
                  <a:lnTo>
                    <a:pt x="628650" y="209549"/>
                  </a:lnTo>
                  <a:lnTo>
                    <a:pt x="628650" y="0"/>
                  </a:lnTo>
                  <a:lnTo>
                    <a:pt x="4191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33700" y="16924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33700" y="1692402"/>
              <a:ext cx="628650" cy="209550"/>
            </a:xfrm>
            <a:custGeom>
              <a:avLst/>
              <a:gdLst/>
              <a:ahLst/>
              <a:cxnLst/>
              <a:rect l="l" t="t" r="r" b="b"/>
              <a:pathLst>
                <a:path w="628650" h="209550">
                  <a:moveTo>
                    <a:pt x="0" y="0"/>
                  </a:moveTo>
                  <a:lnTo>
                    <a:pt x="0" y="209549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628650" h="209550">
                  <a:moveTo>
                    <a:pt x="209550" y="0"/>
                  </a:moveTo>
                  <a:lnTo>
                    <a:pt x="209550" y="209549"/>
                  </a:lnTo>
                  <a:lnTo>
                    <a:pt x="419100" y="209549"/>
                  </a:lnTo>
                  <a:lnTo>
                    <a:pt x="419100" y="0"/>
                  </a:lnTo>
                  <a:lnTo>
                    <a:pt x="209550" y="0"/>
                  </a:lnTo>
                  <a:close/>
                </a:path>
                <a:path w="628650" h="209550">
                  <a:moveTo>
                    <a:pt x="419100" y="0"/>
                  </a:moveTo>
                  <a:lnTo>
                    <a:pt x="419100" y="209549"/>
                  </a:lnTo>
                  <a:lnTo>
                    <a:pt x="628650" y="209549"/>
                  </a:lnTo>
                  <a:lnTo>
                    <a:pt x="628650" y="0"/>
                  </a:lnTo>
                  <a:lnTo>
                    <a:pt x="4191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8200" y="19019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8200" y="19019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7750" y="19019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49" y="209550"/>
                  </a:moveTo>
                  <a:lnTo>
                    <a:pt x="209549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49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7750" y="19019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49" y="209550"/>
                  </a:lnTo>
                  <a:lnTo>
                    <a:pt x="209549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66850" y="19019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66850" y="19019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76400" y="19019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76400" y="19019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85950" y="19019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85950" y="1901952"/>
              <a:ext cx="628650" cy="209550"/>
            </a:xfrm>
            <a:custGeom>
              <a:avLst/>
              <a:gdLst/>
              <a:ahLst/>
              <a:cxnLst/>
              <a:rect l="l" t="t" r="r" b="b"/>
              <a:pathLst>
                <a:path w="6286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628650" h="209550">
                  <a:moveTo>
                    <a:pt x="209550" y="0"/>
                  </a:moveTo>
                  <a:lnTo>
                    <a:pt x="209550" y="209550"/>
                  </a:lnTo>
                  <a:lnTo>
                    <a:pt x="419100" y="209550"/>
                  </a:lnTo>
                  <a:lnTo>
                    <a:pt x="419100" y="0"/>
                  </a:lnTo>
                  <a:lnTo>
                    <a:pt x="209550" y="0"/>
                  </a:lnTo>
                  <a:close/>
                </a:path>
                <a:path w="628650" h="209550">
                  <a:moveTo>
                    <a:pt x="419100" y="0"/>
                  </a:moveTo>
                  <a:lnTo>
                    <a:pt x="419100" y="209550"/>
                  </a:lnTo>
                  <a:lnTo>
                    <a:pt x="628650" y="209549"/>
                  </a:lnTo>
                  <a:lnTo>
                    <a:pt x="628650" y="0"/>
                  </a:lnTo>
                  <a:lnTo>
                    <a:pt x="4191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14600" y="19019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14600" y="1901952"/>
              <a:ext cx="419100" cy="209550"/>
            </a:xfrm>
            <a:custGeom>
              <a:avLst/>
              <a:gdLst/>
              <a:ahLst/>
              <a:cxnLst/>
              <a:rect l="l" t="t" r="r" b="b"/>
              <a:pathLst>
                <a:path w="419100" h="209550">
                  <a:moveTo>
                    <a:pt x="0" y="0"/>
                  </a:moveTo>
                  <a:lnTo>
                    <a:pt x="0" y="209549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419100" h="209550">
                  <a:moveTo>
                    <a:pt x="209550" y="0"/>
                  </a:moveTo>
                  <a:lnTo>
                    <a:pt x="209550" y="209549"/>
                  </a:lnTo>
                  <a:lnTo>
                    <a:pt x="419100" y="209549"/>
                  </a:lnTo>
                  <a:lnTo>
                    <a:pt x="419100" y="0"/>
                  </a:lnTo>
                  <a:lnTo>
                    <a:pt x="2095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33700" y="19019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8200" y="1901952"/>
              <a:ext cx="2724150" cy="419100"/>
            </a:xfrm>
            <a:custGeom>
              <a:avLst/>
              <a:gdLst/>
              <a:ahLst/>
              <a:cxnLst/>
              <a:rect l="l" t="t" r="r" b="b"/>
              <a:pathLst>
                <a:path w="2724150" h="419100">
                  <a:moveTo>
                    <a:pt x="2095500" y="0"/>
                  </a:moveTo>
                  <a:lnTo>
                    <a:pt x="2095500" y="209549"/>
                  </a:lnTo>
                  <a:lnTo>
                    <a:pt x="2305050" y="209549"/>
                  </a:lnTo>
                  <a:lnTo>
                    <a:pt x="2305050" y="0"/>
                  </a:lnTo>
                  <a:lnTo>
                    <a:pt x="2095500" y="0"/>
                  </a:lnTo>
                  <a:close/>
                </a:path>
                <a:path w="2724150" h="419100">
                  <a:moveTo>
                    <a:pt x="2305050" y="0"/>
                  </a:moveTo>
                  <a:lnTo>
                    <a:pt x="2305050" y="209549"/>
                  </a:lnTo>
                  <a:lnTo>
                    <a:pt x="2514600" y="209549"/>
                  </a:lnTo>
                  <a:lnTo>
                    <a:pt x="2514600" y="0"/>
                  </a:lnTo>
                  <a:lnTo>
                    <a:pt x="2305050" y="0"/>
                  </a:lnTo>
                  <a:close/>
                </a:path>
                <a:path w="2724150" h="419100">
                  <a:moveTo>
                    <a:pt x="2514600" y="0"/>
                  </a:moveTo>
                  <a:lnTo>
                    <a:pt x="2514600" y="209549"/>
                  </a:lnTo>
                  <a:lnTo>
                    <a:pt x="2724150" y="209549"/>
                  </a:lnTo>
                  <a:lnTo>
                    <a:pt x="2724150" y="0"/>
                  </a:lnTo>
                  <a:lnTo>
                    <a:pt x="2514600" y="0"/>
                  </a:lnTo>
                  <a:close/>
                </a:path>
                <a:path w="2724150" h="419100">
                  <a:moveTo>
                    <a:pt x="0" y="209550"/>
                  </a:moveTo>
                  <a:lnTo>
                    <a:pt x="0" y="419100"/>
                  </a:lnTo>
                  <a:lnTo>
                    <a:pt x="209550" y="419100"/>
                  </a:lnTo>
                  <a:lnTo>
                    <a:pt x="209550" y="209550"/>
                  </a:lnTo>
                  <a:lnTo>
                    <a:pt x="0" y="209550"/>
                  </a:lnTo>
                  <a:close/>
                </a:path>
                <a:path w="2724150" h="419100">
                  <a:moveTo>
                    <a:pt x="209550" y="209550"/>
                  </a:moveTo>
                  <a:lnTo>
                    <a:pt x="209550" y="419100"/>
                  </a:lnTo>
                  <a:lnTo>
                    <a:pt x="419099" y="419100"/>
                  </a:lnTo>
                  <a:lnTo>
                    <a:pt x="419099" y="209550"/>
                  </a:lnTo>
                  <a:lnTo>
                    <a:pt x="209550" y="209550"/>
                  </a:lnTo>
                  <a:close/>
                </a:path>
                <a:path w="2724150" h="419100">
                  <a:moveTo>
                    <a:pt x="419099" y="209550"/>
                  </a:moveTo>
                  <a:lnTo>
                    <a:pt x="419099" y="419100"/>
                  </a:lnTo>
                  <a:lnTo>
                    <a:pt x="628649" y="419100"/>
                  </a:lnTo>
                  <a:lnTo>
                    <a:pt x="628649" y="209550"/>
                  </a:lnTo>
                  <a:lnTo>
                    <a:pt x="419099" y="2095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76400" y="21115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76400" y="21115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5950" y="21115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85950" y="21115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95500" y="21115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95500" y="21115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05050" y="21115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05050" y="2111502"/>
              <a:ext cx="628650" cy="209550"/>
            </a:xfrm>
            <a:custGeom>
              <a:avLst/>
              <a:gdLst/>
              <a:ahLst/>
              <a:cxnLst/>
              <a:rect l="l" t="t" r="r" b="b"/>
              <a:pathLst>
                <a:path w="6286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628650" h="209550">
                  <a:moveTo>
                    <a:pt x="209550" y="0"/>
                  </a:moveTo>
                  <a:lnTo>
                    <a:pt x="209550" y="209549"/>
                  </a:lnTo>
                  <a:lnTo>
                    <a:pt x="419100" y="209549"/>
                  </a:lnTo>
                  <a:lnTo>
                    <a:pt x="419100" y="0"/>
                  </a:lnTo>
                  <a:lnTo>
                    <a:pt x="209550" y="0"/>
                  </a:lnTo>
                  <a:close/>
                </a:path>
                <a:path w="628650" h="209550">
                  <a:moveTo>
                    <a:pt x="419100" y="0"/>
                  </a:moveTo>
                  <a:lnTo>
                    <a:pt x="419100" y="209549"/>
                  </a:lnTo>
                  <a:lnTo>
                    <a:pt x="628650" y="209549"/>
                  </a:lnTo>
                  <a:lnTo>
                    <a:pt x="628650" y="0"/>
                  </a:lnTo>
                  <a:lnTo>
                    <a:pt x="4191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33700" y="21115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33700" y="21115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49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43250" y="21115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143250" y="21115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49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52800" y="21115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38200" y="2111502"/>
              <a:ext cx="2724150" cy="419100"/>
            </a:xfrm>
            <a:custGeom>
              <a:avLst/>
              <a:gdLst/>
              <a:ahLst/>
              <a:cxnLst/>
              <a:rect l="l" t="t" r="r" b="b"/>
              <a:pathLst>
                <a:path w="2724150" h="419100">
                  <a:moveTo>
                    <a:pt x="2514600" y="0"/>
                  </a:moveTo>
                  <a:lnTo>
                    <a:pt x="2514600" y="209549"/>
                  </a:lnTo>
                  <a:lnTo>
                    <a:pt x="2724150" y="209549"/>
                  </a:lnTo>
                  <a:lnTo>
                    <a:pt x="2724150" y="0"/>
                  </a:lnTo>
                  <a:lnTo>
                    <a:pt x="2514600" y="0"/>
                  </a:lnTo>
                  <a:close/>
                </a:path>
                <a:path w="2724150" h="419100">
                  <a:moveTo>
                    <a:pt x="0" y="209550"/>
                  </a:moveTo>
                  <a:lnTo>
                    <a:pt x="0" y="419100"/>
                  </a:lnTo>
                  <a:lnTo>
                    <a:pt x="209550" y="419100"/>
                  </a:lnTo>
                  <a:lnTo>
                    <a:pt x="209550" y="209550"/>
                  </a:lnTo>
                  <a:lnTo>
                    <a:pt x="0" y="2095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47750" y="23210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49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47750" y="23210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49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57300" y="23210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57300" y="2321052"/>
              <a:ext cx="419100" cy="209550"/>
            </a:xfrm>
            <a:custGeom>
              <a:avLst/>
              <a:gdLst/>
              <a:ahLst/>
              <a:cxnLst/>
              <a:rect l="l" t="t" r="r" b="b"/>
              <a:pathLst>
                <a:path w="41910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419100" h="209550">
                  <a:moveTo>
                    <a:pt x="209550" y="0"/>
                  </a:moveTo>
                  <a:lnTo>
                    <a:pt x="209550" y="209550"/>
                  </a:lnTo>
                  <a:lnTo>
                    <a:pt x="419100" y="209550"/>
                  </a:lnTo>
                  <a:lnTo>
                    <a:pt x="419100" y="0"/>
                  </a:lnTo>
                  <a:lnTo>
                    <a:pt x="2095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76400" y="23210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76400" y="23210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85950" y="23210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85950" y="23210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95500" y="23210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095500" y="23210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05050" y="23210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305050" y="2321052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838200" h="209550">
                  <a:moveTo>
                    <a:pt x="209550" y="0"/>
                  </a:moveTo>
                  <a:lnTo>
                    <a:pt x="209550" y="209549"/>
                  </a:lnTo>
                  <a:lnTo>
                    <a:pt x="419100" y="209549"/>
                  </a:lnTo>
                  <a:lnTo>
                    <a:pt x="419100" y="0"/>
                  </a:lnTo>
                  <a:lnTo>
                    <a:pt x="209550" y="0"/>
                  </a:lnTo>
                  <a:close/>
                </a:path>
                <a:path w="838200" h="209550">
                  <a:moveTo>
                    <a:pt x="419100" y="0"/>
                  </a:moveTo>
                  <a:lnTo>
                    <a:pt x="419100" y="209549"/>
                  </a:lnTo>
                  <a:lnTo>
                    <a:pt x="628650" y="209549"/>
                  </a:lnTo>
                  <a:lnTo>
                    <a:pt x="628650" y="0"/>
                  </a:lnTo>
                  <a:lnTo>
                    <a:pt x="419100" y="0"/>
                  </a:lnTo>
                  <a:close/>
                </a:path>
                <a:path w="838200" h="209550">
                  <a:moveTo>
                    <a:pt x="628650" y="0"/>
                  </a:moveTo>
                  <a:lnTo>
                    <a:pt x="628650" y="209549"/>
                  </a:lnTo>
                  <a:lnTo>
                    <a:pt x="838200" y="209549"/>
                  </a:lnTo>
                  <a:lnTo>
                    <a:pt x="838200" y="0"/>
                  </a:lnTo>
                  <a:lnTo>
                    <a:pt x="6286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43250" y="23210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38200" y="2321052"/>
              <a:ext cx="2724150" cy="419100"/>
            </a:xfrm>
            <a:custGeom>
              <a:avLst/>
              <a:gdLst/>
              <a:ahLst/>
              <a:cxnLst/>
              <a:rect l="l" t="t" r="r" b="b"/>
              <a:pathLst>
                <a:path w="2724150" h="419100">
                  <a:moveTo>
                    <a:pt x="2305050" y="0"/>
                  </a:moveTo>
                  <a:lnTo>
                    <a:pt x="2305050" y="209549"/>
                  </a:lnTo>
                  <a:lnTo>
                    <a:pt x="2514600" y="209549"/>
                  </a:lnTo>
                  <a:lnTo>
                    <a:pt x="2514600" y="0"/>
                  </a:lnTo>
                  <a:lnTo>
                    <a:pt x="2305050" y="0"/>
                  </a:lnTo>
                  <a:close/>
                </a:path>
                <a:path w="2724150" h="419100">
                  <a:moveTo>
                    <a:pt x="2514600" y="0"/>
                  </a:moveTo>
                  <a:lnTo>
                    <a:pt x="2514600" y="209549"/>
                  </a:lnTo>
                  <a:lnTo>
                    <a:pt x="2724150" y="209549"/>
                  </a:lnTo>
                  <a:lnTo>
                    <a:pt x="2724150" y="0"/>
                  </a:lnTo>
                  <a:lnTo>
                    <a:pt x="2514600" y="0"/>
                  </a:lnTo>
                  <a:close/>
                </a:path>
                <a:path w="2724150" h="419100">
                  <a:moveTo>
                    <a:pt x="0" y="209550"/>
                  </a:moveTo>
                  <a:lnTo>
                    <a:pt x="0" y="419100"/>
                  </a:lnTo>
                  <a:lnTo>
                    <a:pt x="209550" y="419100"/>
                  </a:lnTo>
                  <a:lnTo>
                    <a:pt x="209550" y="209550"/>
                  </a:lnTo>
                  <a:lnTo>
                    <a:pt x="0" y="2095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47750" y="25306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47750" y="25306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57300" y="25306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57300" y="2530602"/>
              <a:ext cx="419100" cy="209550"/>
            </a:xfrm>
            <a:custGeom>
              <a:avLst/>
              <a:gdLst/>
              <a:ahLst/>
              <a:cxnLst/>
              <a:rect l="l" t="t" r="r" b="b"/>
              <a:pathLst>
                <a:path w="41910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419100" h="209550">
                  <a:moveTo>
                    <a:pt x="209550" y="0"/>
                  </a:moveTo>
                  <a:lnTo>
                    <a:pt x="209550" y="209550"/>
                  </a:lnTo>
                  <a:lnTo>
                    <a:pt x="419100" y="209550"/>
                  </a:lnTo>
                  <a:lnTo>
                    <a:pt x="419100" y="0"/>
                  </a:lnTo>
                  <a:lnTo>
                    <a:pt x="2095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676400" y="25306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76400" y="25306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885950" y="25306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885950" y="25306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95500" y="25306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095500" y="25306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305050" y="25306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305050" y="25306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514600" y="25306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514600" y="2530602"/>
              <a:ext cx="628650" cy="209550"/>
            </a:xfrm>
            <a:custGeom>
              <a:avLst/>
              <a:gdLst/>
              <a:ahLst/>
              <a:cxnLst/>
              <a:rect l="l" t="t" r="r" b="b"/>
              <a:pathLst>
                <a:path w="628650" h="209550">
                  <a:moveTo>
                    <a:pt x="0" y="0"/>
                  </a:moveTo>
                  <a:lnTo>
                    <a:pt x="0" y="209549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628650" h="209550">
                  <a:moveTo>
                    <a:pt x="209550" y="0"/>
                  </a:moveTo>
                  <a:lnTo>
                    <a:pt x="209550" y="209549"/>
                  </a:lnTo>
                  <a:lnTo>
                    <a:pt x="419099" y="209549"/>
                  </a:lnTo>
                  <a:lnTo>
                    <a:pt x="419099" y="0"/>
                  </a:lnTo>
                  <a:lnTo>
                    <a:pt x="209550" y="0"/>
                  </a:lnTo>
                  <a:close/>
                </a:path>
                <a:path w="628650" h="209550">
                  <a:moveTo>
                    <a:pt x="419099" y="0"/>
                  </a:moveTo>
                  <a:lnTo>
                    <a:pt x="419099" y="209549"/>
                  </a:lnTo>
                  <a:lnTo>
                    <a:pt x="628649" y="209549"/>
                  </a:lnTo>
                  <a:lnTo>
                    <a:pt x="628649" y="0"/>
                  </a:lnTo>
                  <a:lnTo>
                    <a:pt x="41909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143250" y="25306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8200" y="2530602"/>
              <a:ext cx="2724150" cy="419100"/>
            </a:xfrm>
            <a:custGeom>
              <a:avLst/>
              <a:gdLst/>
              <a:ahLst/>
              <a:cxnLst/>
              <a:rect l="l" t="t" r="r" b="b"/>
              <a:pathLst>
                <a:path w="2724150" h="419100">
                  <a:moveTo>
                    <a:pt x="2305050" y="0"/>
                  </a:moveTo>
                  <a:lnTo>
                    <a:pt x="2305050" y="209549"/>
                  </a:lnTo>
                  <a:lnTo>
                    <a:pt x="2514600" y="209549"/>
                  </a:lnTo>
                  <a:lnTo>
                    <a:pt x="2514600" y="0"/>
                  </a:lnTo>
                  <a:lnTo>
                    <a:pt x="2305050" y="0"/>
                  </a:lnTo>
                  <a:close/>
                </a:path>
                <a:path w="2724150" h="419100">
                  <a:moveTo>
                    <a:pt x="2514600" y="0"/>
                  </a:moveTo>
                  <a:lnTo>
                    <a:pt x="2514600" y="209549"/>
                  </a:lnTo>
                  <a:lnTo>
                    <a:pt x="2724150" y="209549"/>
                  </a:lnTo>
                  <a:lnTo>
                    <a:pt x="2724150" y="0"/>
                  </a:lnTo>
                  <a:lnTo>
                    <a:pt x="2514600" y="0"/>
                  </a:lnTo>
                  <a:close/>
                </a:path>
                <a:path w="2724150" h="419100">
                  <a:moveTo>
                    <a:pt x="0" y="209550"/>
                  </a:moveTo>
                  <a:lnTo>
                    <a:pt x="0" y="419100"/>
                  </a:lnTo>
                  <a:lnTo>
                    <a:pt x="209550" y="419100"/>
                  </a:lnTo>
                  <a:lnTo>
                    <a:pt x="209550" y="209550"/>
                  </a:lnTo>
                  <a:lnTo>
                    <a:pt x="0" y="209550"/>
                  </a:lnTo>
                  <a:close/>
                </a:path>
                <a:path w="2724150" h="419100">
                  <a:moveTo>
                    <a:pt x="209550" y="209550"/>
                  </a:moveTo>
                  <a:lnTo>
                    <a:pt x="209550" y="419100"/>
                  </a:lnTo>
                  <a:lnTo>
                    <a:pt x="419100" y="419100"/>
                  </a:lnTo>
                  <a:lnTo>
                    <a:pt x="419100" y="209550"/>
                  </a:lnTo>
                  <a:lnTo>
                    <a:pt x="209550" y="2095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257300" y="27401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257300" y="27401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66850" y="27401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466850" y="2740152"/>
              <a:ext cx="628650" cy="209550"/>
            </a:xfrm>
            <a:custGeom>
              <a:avLst/>
              <a:gdLst/>
              <a:ahLst/>
              <a:cxnLst/>
              <a:rect l="l" t="t" r="r" b="b"/>
              <a:pathLst>
                <a:path w="6286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628650" h="209550">
                  <a:moveTo>
                    <a:pt x="209550" y="0"/>
                  </a:moveTo>
                  <a:lnTo>
                    <a:pt x="209550" y="209550"/>
                  </a:lnTo>
                  <a:lnTo>
                    <a:pt x="419100" y="209550"/>
                  </a:lnTo>
                  <a:lnTo>
                    <a:pt x="419100" y="0"/>
                  </a:lnTo>
                  <a:lnTo>
                    <a:pt x="209550" y="0"/>
                  </a:lnTo>
                  <a:close/>
                </a:path>
                <a:path w="628650" h="209550">
                  <a:moveTo>
                    <a:pt x="419100" y="0"/>
                  </a:moveTo>
                  <a:lnTo>
                    <a:pt x="419100" y="209550"/>
                  </a:lnTo>
                  <a:lnTo>
                    <a:pt x="628650" y="209550"/>
                  </a:lnTo>
                  <a:lnTo>
                    <a:pt x="628650" y="0"/>
                  </a:lnTo>
                  <a:lnTo>
                    <a:pt x="4191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095500" y="27401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095500" y="27401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305050" y="27401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305050" y="2740152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838200" h="209550">
                  <a:moveTo>
                    <a:pt x="209550" y="0"/>
                  </a:moveTo>
                  <a:lnTo>
                    <a:pt x="209550" y="209550"/>
                  </a:lnTo>
                  <a:lnTo>
                    <a:pt x="419100" y="209550"/>
                  </a:lnTo>
                  <a:lnTo>
                    <a:pt x="419100" y="0"/>
                  </a:lnTo>
                  <a:lnTo>
                    <a:pt x="209550" y="0"/>
                  </a:lnTo>
                  <a:close/>
                </a:path>
                <a:path w="838200" h="209550">
                  <a:moveTo>
                    <a:pt x="419100" y="0"/>
                  </a:moveTo>
                  <a:lnTo>
                    <a:pt x="419100" y="209550"/>
                  </a:lnTo>
                  <a:lnTo>
                    <a:pt x="628649" y="209550"/>
                  </a:lnTo>
                  <a:lnTo>
                    <a:pt x="628649" y="0"/>
                  </a:lnTo>
                  <a:lnTo>
                    <a:pt x="419100" y="0"/>
                  </a:lnTo>
                  <a:close/>
                </a:path>
                <a:path w="838200" h="209550">
                  <a:moveTo>
                    <a:pt x="628649" y="0"/>
                  </a:moveTo>
                  <a:lnTo>
                    <a:pt x="628649" y="209550"/>
                  </a:lnTo>
                  <a:lnTo>
                    <a:pt x="838199" y="209550"/>
                  </a:lnTo>
                  <a:lnTo>
                    <a:pt x="838199" y="0"/>
                  </a:lnTo>
                  <a:lnTo>
                    <a:pt x="62864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143250" y="27401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38200" y="2740152"/>
              <a:ext cx="2724150" cy="419100"/>
            </a:xfrm>
            <a:custGeom>
              <a:avLst/>
              <a:gdLst/>
              <a:ahLst/>
              <a:cxnLst/>
              <a:rect l="l" t="t" r="r" b="b"/>
              <a:pathLst>
                <a:path w="2724150" h="419100">
                  <a:moveTo>
                    <a:pt x="2305050" y="0"/>
                  </a:moveTo>
                  <a:lnTo>
                    <a:pt x="2305050" y="209550"/>
                  </a:lnTo>
                  <a:lnTo>
                    <a:pt x="2514600" y="209550"/>
                  </a:lnTo>
                  <a:lnTo>
                    <a:pt x="2514600" y="0"/>
                  </a:lnTo>
                  <a:lnTo>
                    <a:pt x="2305050" y="0"/>
                  </a:lnTo>
                  <a:close/>
                </a:path>
                <a:path w="2724150" h="419100">
                  <a:moveTo>
                    <a:pt x="2514600" y="0"/>
                  </a:moveTo>
                  <a:lnTo>
                    <a:pt x="2514600" y="209550"/>
                  </a:lnTo>
                  <a:lnTo>
                    <a:pt x="2724150" y="209550"/>
                  </a:lnTo>
                  <a:lnTo>
                    <a:pt x="2724150" y="0"/>
                  </a:lnTo>
                  <a:lnTo>
                    <a:pt x="2514600" y="0"/>
                  </a:lnTo>
                  <a:close/>
                </a:path>
                <a:path w="2724150" h="419100">
                  <a:moveTo>
                    <a:pt x="0" y="209550"/>
                  </a:moveTo>
                  <a:lnTo>
                    <a:pt x="0" y="419100"/>
                  </a:lnTo>
                  <a:lnTo>
                    <a:pt x="209550" y="419100"/>
                  </a:lnTo>
                  <a:lnTo>
                    <a:pt x="209550" y="209550"/>
                  </a:lnTo>
                  <a:lnTo>
                    <a:pt x="0" y="209550"/>
                  </a:lnTo>
                  <a:close/>
                </a:path>
                <a:path w="2724150" h="419100">
                  <a:moveTo>
                    <a:pt x="209550" y="209550"/>
                  </a:moveTo>
                  <a:lnTo>
                    <a:pt x="209550" y="419100"/>
                  </a:lnTo>
                  <a:lnTo>
                    <a:pt x="419100" y="419100"/>
                  </a:lnTo>
                  <a:lnTo>
                    <a:pt x="419100" y="209550"/>
                  </a:lnTo>
                  <a:lnTo>
                    <a:pt x="209550" y="209550"/>
                  </a:lnTo>
                  <a:close/>
                </a:path>
                <a:path w="2724150" h="419100">
                  <a:moveTo>
                    <a:pt x="419100" y="209550"/>
                  </a:moveTo>
                  <a:lnTo>
                    <a:pt x="419100" y="419100"/>
                  </a:lnTo>
                  <a:lnTo>
                    <a:pt x="628650" y="419100"/>
                  </a:lnTo>
                  <a:lnTo>
                    <a:pt x="628650" y="209550"/>
                  </a:lnTo>
                  <a:lnTo>
                    <a:pt x="419100" y="2095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466850" y="29497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466850" y="29497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76400" y="29497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676400" y="2949702"/>
              <a:ext cx="1466850" cy="209550"/>
            </a:xfrm>
            <a:custGeom>
              <a:avLst/>
              <a:gdLst/>
              <a:ahLst/>
              <a:cxnLst/>
              <a:rect l="l" t="t" r="r" b="b"/>
              <a:pathLst>
                <a:path w="14668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1466850" h="209550">
                  <a:moveTo>
                    <a:pt x="209550" y="0"/>
                  </a:moveTo>
                  <a:lnTo>
                    <a:pt x="209550" y="209550"/>
                  </a:lnTo>
                  <a:lnTo>
                    <a:pt x="419100" y="209550"/>
                  </a:lnTo>
                  <a:lnTo>
                    <a:pt x="419100" y="0"/>
                  </a:lnTo>
                  <a:lnTo>
                    <a:pt x="209550" y="0"/>
                  </a:lnTo>
                  <a:close/>
                </a:path>
                <a:path w="1466850" h="209550">
                  <a:moveTo>
                    <a:pt x="419100" y="0"/>
                  </a:moveTo>
                  <a:lnTo>
                    <a:pt x="419100" y="209550"/>
                  </a:lnTo>
                  <a:lnTo>
                    <a:pt x="628650" y="209550"/>
                  </a:lnTo>
                  <a:lnTo>
                    <a:pt x="628650" y="0"/>
                  </a:lnTo>
                  <a:lnTo>
                    <a:pt x="419100" y="0"/>
                  </a:lnTo>
                  <a:close/>
                </a:path>
                <a:path w="1466850" h="209550">
                  <a:moveTo>
                    <a:pt x="628650" y="0"/>
                  </a:moveTo>
                  <a:lnTo>
                    <a:pt x="628650" y="209550"/>
                  </a:lnTo>
                  <a:lnTo>
                    <a:pt x="838200" y="209550"/>
                  </a:lnTo>
                  <a:lnTo>
                    <a:pt x="838200" y="0"/>
                  </a:lnTo>
                  <a:lnTo>
                    <a:pt x="628650" y="0"/>
                  </a:lnTo>
                  <a:close/>
                </a:path>
                <a:path w="1466850" h="209550">
                  <a:moveTo>
                    <a:pt x="838200" y="0"/>
                  </a:moveTo>
                  <a:lnTo>
                    <a:pt x="838200" y="209550"/>
                  </a:lnTo>
                  <a:lnTo>
                    <a:pt x="1047750" y="209550"/>
                  </a:lnTo>
                  <a:lnTo>
                    <a:pt x="1047750" y="0"/>
                  </a:lnTo>
                  <a:lnTo>
                    <a:pt x="838200" y="0"/>
                  </a:lnTo>
                  <a:close/>
                </a:path>
                <a:path w="1466850" h="209550">
                  <a:moveTo>
                    <a:pt x="1047750" y="0"/>
                  </a:moveTo>
                  <a:lnTo>
                    <a:pt x="1047750" y="209550"/>
                  </a:lnTo>
                  <a:lnTo>
                    <a:pt x="1257299" y="209550"/>
                  </a:lnTo>
                  <a:lnTo>
                    <a:pt x="1257299" y="0"/>
                  </a:lnTo>
                  <a:lnTo>
                    <a:pt x="1047750" y="0"/>
                  </a:lnTo>
                  <a:close/>
                </a:path>
                <a:path w="1466850" h="209550">
                  <a:moveTo>
                    <a:pt x="1257299" y="0"/>
                  </a:moveTo>
                  <a:lnTo>
                    <a:pt x="1257299" y="209550"/>
                  </a:lnTo>
                  <a:lnTo>
                    <a:pt x="1466849" y="209550"/>
                  </a:lnTo>
                  <a:lnTo>
                    <a:pt x="1466849" y="0"/>
                  </a:lnTo>
                  <a:lnTo>
                    <a:pt x="125729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143250" y="29497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143250" y="29497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352800" y="29497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38200" y="2949702"/>
              <a:ext cx="2724150" cy="419100"/>
            </a:xfrm>
            <a:custGeom>
              <a:avLst/>
              <a:gdLst/>
              <a:ahLst/>
              <a:cxnLst/>
              <a:rect l="l" t="t" r="r" b="b"/>
              <a:pathLst>
                <a:path w="2724150" h="419100">
                  <a:moveTo>
                    <a:pt x="2514600" y="0"/>
                  </a:moveTo>
                  <a:lnTo>
                    <a:pt x="2514600" y="209550"/>
                  </a:lnTo>
                  <a:lnTo>
                    <a:pt x="2724150" y="209550"/>
                  </a:lnTo>
                  <a:lnTo>
                    <a:pt x="2724150" y="0"/>
                  </a:lnTo>
                  <a:lnTo>
                    <a:pt x="2514600" y="0"/>
                  </a:lnTo>
                  <a:close/>
                </a:path>
                <a:path w="2724150" h="419100">
                  <a:moveTo>
                    <a:pt x="0" y="209550"/>
                  </a:moveTo>
                  <a:lnTo>
                    <a:pt x="0" y="419100"/>
                  </a:lnTo>
                  <a:lnTo>
                    <a:pt x="209550" y="419100"/>
                  </a:lnTo>
                  <a:lnTo>
                    <a:pt x="209550" y="209550"/>
                  </a:lnTo>
                  <a:lnTo>
                    <a:pt x="0" y="209550"/>
                  </a:lnTo>
                  <a:close/>
                </a:path>
                <a:path w="2724150" h="419100">
                  <a:moveTo>
                    <a:pt x="209550" y="209550"/>
                  </a:moveTo>
                  <a:lnTo>
                    <a:pt x="209550" y="419100"/>
                  </a:lnTo>
                  <a:lnTo>
                    <a:pt x="419100" y="419100"/>
                  </a:lnTo>
                  <a:lnTo>
                    <a:pt x="419100" y="209550"/>
                  </a:lnTo>
                  <a:lnTo>
                    <a:pt x="209550" y="209550"/>
                  </a:lnTo>
                  <a:close/>
                </a:path>
                <a:path w="2724150" h="419100">
                  <a:moveTo>
                    <a:pt x="419100" y="209550"/>
                  </a:moveTo>
                  <a:lnTo>
                    <a:pt x="419100" y="419100"/>
                  </a:lnTo>
                  <a:lnTo>
                    <a:pt x="628650" y="419100"/>
                  </a:lnTo>
                  <a:lnTo>
                    <a:pt x="628650" y="209550"/>
                  </a:lnTo>
                  <a:lnTo>
                    <a:pt x="419100" y="2095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466850" y="31592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466850" y="3159252"/>
              <a:ext cx="419100" cy="209550"/>
            </a:xfrm>
            <a:custGeom>
              <a:avLst/>
              <a:gdLst/>
              <a:ahLst/>
              <a:cxnLst/>
              <a:rect l="l" t="t" r="r" b="b"/>
              <a:pathLst>
                <a:path w="41910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419100" h="209550">
                  <a:moveTo>
                    <a:pt x="209550" y="0"/>
                  </a:moveTo>
                  <a:lnTo>
                    <a:pt x="209550" y="209550"/>
                  </a:lnTo>
                  <a:lnTo>
                    <a:pt x="419100" y="209550"/>
                  </a:lnTo>
                  <a:lnTo>
                    <a:pt x="419100" y="0"/>
                  </a:lnTo>
                  <a:lnTo>
                    <a:pt x="2095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885950" y="31592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885950" y="3159252"/>
              <a:ext cx="628650" cy="209550"/>
            </a:xfrm>
            <a:custGeom>
              <a:avLst/>
              <a:gdLst/>
              <a:ahLst/>
              <a:cxnLst/>
              <a:rect l="l" t="t" r="r" b="b"/>
              <a:pathLst>
                <a:path w="6286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628650" h="209550">
                  <a:moveTo>
                    <a:pt x="209550" y="0"/>
                  </a:moveTo>
                  <a:lnTo>
                    <a:pt x="209550" y="209550"/>
                  </a:lnTo>
                  <a:lnTo>
                    <a:pt x="419100" y="209550"/>
                  </a:lnTo>
                  <a:lnTo>
                    <a:pt x="419100" y="0"/>
                  </a:lnTo>
                  <a:lnTo>
                    <a:pt x="209550" y="0"/>
                  </a:lnTo>
                  <a:close/>
                </a:path>
                <a:path w="628650" h="209550">
                  <a:moveTo>
                    <a:pt x="419100" y="0"/>
                  </a:moveTo>
                  <a:lnTo>
                    <a:pt x="419100" y="209550"/>
                  </a:lnTo>
                  <a:lnTo>
                    <a:pt x="628650" y="209550"/>
                  </a:lnTo>
                  <a:lnTo>
                    <a:pt x="628650" y="0"/>
                  </a:lnTo>
                  <a:lnTo>
                    <a:pt x="4191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514600" y="31592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514600" y="31592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724150" y="31592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49" y="209550"/>
                  </a:moveTo>
                  <a:lnTo>
                    <a:pt x="209549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49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724150" y="3159252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0" y="0"/>
                  </a:moveTo>
                  <a:lnTo>
                    <a:pt x="0" y="209550"/>
                  </a:lnTo>
                  <a:lnTo>
                    <a:pt x="209549" y="209550"/>
                  </a:lnTo>
                  <a:lnTo>
                    <a:pt x="209549" y="0"/>
                  </a:lnTo>
                  <a:lnTo>
                    <a:pt x="0" y="0"/>
                  </a:lnTo>
                  <a:close/>
                </a:path>
                <a:path w="838200" h="209550">
                  <a:moveTo>
                    <a:pt x="209549" y="0"/>
                  </a:moveTo>
                  <a:lnTo>
                    <a:pt x="209549" y="209550"/>
                  </a:lnTo>
                  <a:lnTo>
                    <a:pt x="419099" y="209550"/>
                  </a:lnTo>
                  <a:lnTo>
                    <a:pt x="419099" y="0"/>
                  </a:lnTo>
                  <a:lnTo>
                    <a:pt x="209549" y="0"/>
                  </a:lnTo>
                  <a:close/>
                </a:path>
                <a:path w="838200" h="209550">
                  <a:moveTo>
                    <a:pt x="419099" y="0"/>
                  </a:moveTo>
                  <a:lnTo>
                    <a:pt x="419099" y="209550"/>
                  </a:lnTo>
                  <a:lnTo>
                    <a:pt x="628649" y="209550"/>
                  </a:lnTo>
                  <a:lnTo>
                    <a:pt x="628649" y="0"/>
                  </a:lnTo>
                  <a:lnTo>
                    <a:pt x="419099" y="0"/>
                  </a:lnTo>
                  <a:close/>
                </a:path>
                <a:path w="838200" h="209550">
                  <a:moveTo>
                    <a:pt x="628649" y="0"/>
                  </a:moveTo>
                  <a:lnTo>
                    <a:pt x="628649" y="209550"/>
                  </a:lnTo>
                  <a:lnTo>
                    <a:pt x="838199" y="209550"/>
                  </a:lnTo>
                  <a:lnTo>
                    <a:pt x="838199" y="0"/>
                  </a:lnTo>
                  <a:lnTo>
                    <a:pt x="62864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38200" y="33688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38200" y="33688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047750" y="33688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047750" y="33688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57300" y="33688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57300" y="33688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466850" y="33688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466850" y="3368802"/>
              <a:ext cx="419100" cy="209550"/>
            </a:xfrm>
            <a:custGeom>
              <a:avLst/>
              <a:gdLst/>
              <a:ahLst/>
              <a:cxnLst/>
              <a:rect l="l" t="t" r="r" b="b"/>
              <a:pathLst>
                <a:path w="41910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419100" h="209550">
                  <a:moveTo>
                    <a:pt x="209550" y="0"/>
                  </a:moveTo>
                  <a:lnTo>
                    <a:pt x="209550" y="209550"/>
                  </a:lnTo>
                  <a:lnTo>
                    <a:pt x="419100" y="209550"/>
                  </a:lnTo>
                  <a:lnTo>
                    <a:pt x="419100" y="0"/>
                  </a:lnTo>
                  <a:lnTo>
                    <a:pt x="2095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885950" y="33688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885950" y="3368802"/>
              <a:ext cx="628650" cy="209550"/>
            </a:xfrm>
            <a:custGeom>
              <a:avLst/>
              <a:gdLst/>
              <a:ahLst/>
              <a:cxnLst/>
              <a:rect l="l" t="t" r="r" b="b"/>
              <a:pathLst>
                <a:path w="6286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628650" h="209550">
                  <a:moveTo>
                    <a:pt x="209550" y="0"/>
                  </a:moveTo>
                  <a:lnTo>
                    <a:pt x="209550" y="209550"/>
                  </a:lnTo>
                  <a:lnTo>
                    <a:pt x="419100" y="209550"/>
                  </a:lnTo>
                  <a:lnTo>
                    <a:pt x="419100" y="0"/>
                  </a:lnTo>
                  <a:lnTo>
                    <a:pt x="209550" y="0"/>
                  </a:lnTo>
                  <a:close/>
                </a:path>
                <a:path w="628650" h="209550">
                  <a:moveTo>
                    <a:pt x="419100" y="0"/>
                  </a:moveTo>
                  <a:lnTo>
                    <a:pt x="419100" y="209550"/>
                  </a:lnTo>
                  <a:lnTo>
                    <a:pt x="628650" y="209550"/>
                  </a:lnTo>
                  <a:lnTo>
                    <a:pt x="628650" y="0"/>
                  </a:lnTo>
                  <a:lnTo>
                    <a:pt x="4191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514600" y="33688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514600" y="33688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724150" y="336880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49" y="209550"/>
                  </a:moveTo>
                  <a:lnTo>
                    <a:pt x="209549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49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38200" y="3368802"/>
              <a:ext cx="2724150" cy="419100"/>
            </a:xfrm>
            <a:custGeom>
              <a:avLst/>
              <a:gdLst/>
              <a:ahLst/>
              <a:cxnLst/>
              <a:rect l="l" t="t" r="r" b="b"/>
              <a:pathLst>
                <a:path w="2724150" h="419100">
                  <a:moveTo>
                    <a:pt x="1885950" y="0"/>
                  </a:moveTo>
                  <a:lnTo>
                    <a:pt x="1885950" y="209550"/>
                  </a:lnTo>
                  <a:lnTo>
                    <a:pt x="2095500" y="209550"/>
                  </a:lnTo>
                  <a:lnTo>
                    <a:pt x="2095500" y="0"/>
                  </a:lnTo>
                  <a:lnTo>
                    <a:pt x="1885950" y="0"/>
                  </a:lnTo>
                  <a:close/>
                </a:path>
                <a:path w="2724150" h="419100">
                  <a:moveTo>
                    <a:pt x="2095500" y="0"/>
                  </a:moveTo>
                  <a:lnTo>
                    <a:pt x="2095500" y="209550"/>
                  </a:lnTo>
                  <a:lnTo>
                    <a:pt x="2305050" y="209550"/>
                  </a:lnTo>
                  <a:lnTo>
                    <a:pt x="2305050" y="0"/>
                  </a:lnTo>
                  <a:lnTo>
                    <a:pt x="2095500" y="0"/>
                  </a:lnTo>
                  <a:close/>
                </a:path>
                <a:path w="2724150" h="419100">
                  <a:moveTo>
                    <a:pt x="2305050" y="0"/>
                  </a:moveTo>
                  <a:lnTo>
                    <a:pt x="2305050" y="209550"/>
                  </a:lnTo>
                  <a:lnTo>
                    <a:pt x="2514600" y="209550"/>
                  </a:lnTo>
                  <a:lnTo>
                    <a:pt x="2514600" y="0"/>
                  </a:lnTo>
                  <a:lnTo>
                    <a:pt x="2305050" y="0"/>
                  </a:lnTo>
                  <a:close/>
                </a:path>
                <a:path w="2724150" h="419100">
                  <a:moveTo>
                    <a:pt x="2514600" y="0"/>
                  </a:moveTo>
                  <a:lnTo>
                    <a:pt x="2514600" y="209550"/>
                  </a:lnTo>
                  <a:lnTo>
                    <a:pt x="2724150" y="209550"/>
                  </a:lnTo>
                  <a:lnTo>
                    <a:pt x="2724150" y="0"/>
                  </a:lnTo>
                  <a:lnTo>
                    <a:pt x="2514600" y="0"/>
                  </a:lnTo>
                  <a:close/>
                </a:path>
                <a:path w="2724150" h="419100">
                  <a:moveTo>
                    <a:pt x="0" y="209550"/>
                  </a:moveTo>
                  <a:lnTo>
                    <a:pt x="0" y="419100"/>
                  </a:lnTo>
                  <a:lnTo>
                    <a:pt x="209550" y="419100"/>
                  </a:lnTo>
                  <a:lnTo>
                    <a:pt x="209550" y="209550"/>
                  </a:lnTo>
                  <a:lnTo>
                    <a:pt x="0" y="209550"/>
                  </a:lnTo>
                  <a:close/>
                </a:path>
                <a:path w="2724150" h="419100">
                  <a:moveTo>
                    <a:pt x="209550" y="209550"/>
                  </a:moveTo>
                  <a:lnTo>
                    <a:pt x="209550" y="419100"/>
                  </a:lnTo>
                  <a:lnTo>
                    <a:pt x="419100" y="419100"/>
                  </a:lnTo>
                  <a:lnTo>
                    <a:pt x="419100" y="209550"/>
                  </a:lnTo>
                  <a:lnTo>
                    <a:pt x="209550" y="209550"/>
                  </a:lnTo>
                  <a:close/>
                </a:path>
                <a:path w="2724150" h="419100">
                  <a:moveTo>
                    <a:pt x="419100" y="209550"/>
                  </a:moveTo>
                  <a:lnTo>
                    <a:pt x="419100" y="419100"/>
                  </a:lnTo>
                  <a:lnTo>
                    <a:pt x="628650" y="419100"/>
                  </a:lnTo>
                  <a:lnTo>
                    <a:pt x="628650" y="209550"/>
                  </a:lnTo>
                  <a:lnTo>
                    <a:pt x="419100" y="2095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466850" y="35783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466850" y="3578352"/>
              <a:ext cx="419100" cy="209550"/>
            </a:xfrm>
            <a:custGeom>
              <a:avLst/>
              <a:gdLst/>
              <a:ahLst/>
              <a:cxnLst/>
              <a:rect l="l" t="t" r="r" b="b"/>
              <a:pathLst>
                <a:path w="41910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419100" h="209550">
                  <a:moveTo>
                    <a:pt x="209550" y="0"/>
                  </a:moveTo>
                  <a:lnTo>
                    <a:pt x="209550" y="209550"/>
                  </a:lnTo>
                  <a:lnTo>
                    <a:pt x="419100" y="209550"/>
                  </a:lnTo>
                  <a:lnTo>
                    <a:pt x="419100" y="0"/>
                  </a:lnTo>
                  <a:lnTo>
                    <a:pt x="2095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885950" y="3578352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885950" y="3578352"/>
              <a:ext cx="1676400" cy="209550"/>
            </a:xfrm>
            <a:custGeom>
              <a:avLst/>
              <a:gdLst/>
              <a:ahLst/>
              <a:cxnLst/>
              <a:rect l="l" t="t" r="r" b="b"/>
              <a:pathLst>
                <a:path w="167640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1676400" h="209550">
                  <a:moveTo>
                    <a:pt x="209550" y="0"/>
                  </a:moveTo>
                  <a:lnTo>
                    <a:pt x="209550" y="209550"/>
                  </a:lnTo>
                  <a:lnTo>
                    <a:pt x="419100" y="209550"/>
                  </a:lnTo>
                  <a:lnTo>
                    <a:pt x="419100" y="0"/>
                  </a:lnTo>
                  <a:lnTo>
                    <a:pt x="209550" y="0"/>
                  </a:lnTo>
                  <a:close/>
                </a:path>
                <a:path w="1676400" h="209550">
                  <a:moveTo>
                    <a:pt x="419100" y="0"/>
                  </a:moveTo>
                  <a:lnTo>
                    <a:pt x="419100" y="209550"/>
                  </a:lnTo>
                  <a:lnTo>
                    <a:pt x="628650" y="209550"/>
                  </a:lnTo>
                  <a:lnTo>
                    <a:pt x="628650" y="0"/>
                  </a:lnTo>
                  <a:lnTo>
                    <a:pt x="419100" y="0"/>
                  </a:lnTo>
                  <a:close/>
                </a:path>
                <a:path w="1676400" h="209550">
                  <a:moveTo>
                    <a:pt x="628650" y="0"/>
                  </a:moveTo>
                  <a:lnTo>
                    <a:pt x="628650" y="209550"/>
                  </a:lnTo>
                  <a:lnTo>
                    <a:pt x="838200" y="209550"/>
                  </a:lnTo>
                  <a:lnTo>
                    <a:pt x="838200" y="0"/>
                  </a:lnTo>
                  <a:lnTo>
                    <a:pt x="628650" y="0"/>
                  </a:lnTo>
                  <a:close/>
                </a:path>
                <a:path w="1676400" h="209550">
                  <a:moveTo>
                    <a:pt x="838200" y="0"/>
                  </a:moveTo>
                  <a:lnTo>
                    <a:pt x="838200" y="209550"/>
                  </a:lnTo>
                  <a:lnTo>
                    <a:pt x="1047749" y="209550"/>
                  </a:lnTo>
                  <a:lnTo>
                    <a:pt x="1047749" y="0"/>
                  </a:lnTo>
                  <a:lnTo>
                    <a:pt x="838200" y="0"/>
                  </a:lnTo>
                  <a:close/>
                </a:path>
                <a:path w="1676400" h="209550">
                  <a:moveTo>
                    <a:pt x="1047749" y="0"/>
                  </a:moveTo>
                  <a:lnTo>
                    <a:pt x="1047749" y="209550"/>
                  </a:lnTo>
                  <a:lnTo>
                    <a:pt x="1257299" y="209550"/>
                  </a:lnTo>
                  <a:lnTo>
                    <a:pt x="1257299" y="0"/>
                  </a:lnTo>
                  <a:lnTo>
                    <a:pt x="1047749" y="0"/>
                  </a:lnTo>
                  <a:close/>
                </a:path>
                <a:path w="1676400" h="209550">
                  <a:moveTo>
                    <a:pt x="1257299" y="0"/>
                  </a:moveTo>
                  <a:lnTo>
                    <a:pt x="1257299" y="209550"/>
                  </a:lnTo>
                  <a:lnTo>
                    <a:pt x="1466849" y="209550"/>
                  </a:lnTo>
                  <a:lnTo>
                    <a:pt x="1466849" y="0"/>
                  </a:lnTo>
                  <a:lnTo>
                    <a:pt x="1257299" y="0"/>
                  </a:lnTo>
                  <a:close/>
                </a:path>
                <a:path w="1676400" h="209550">
                  <a:moveTo>
                    <a:pt x="1466849" y="0"/>
                  </a:moveTo>
                  <a:lnTo>
                    <a:pt x="1466849" y="209550"/>
                  </a:lnTo>
                  <a:lnTo>
                    <a:pt x="1676399" y="209550"/>
                  </a:lnTo>
                  <a:lnTo>
                    <a:pt x="1676399" y="0"/>
                  </a:lnTo>
                  <a:lnTo>
                    <a:pt x="146684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9" name="object 119"/>
          <p:cNvGrpSpPr/>
          <p:nvPr/>
        </p:nvGrpSpPr>
        <p:grpSpPr>
          <a:xfrm>
            <a:off x="4338637" y="1062037"/>
            <a:ext cx="2733675" cy="2733675"/>
            <a:chOff x="4338637" y="1062037"/>
            <a:chExt cx="2733675" cy="2733675"/>
          </a:xfrm>
        </p:grpSpPr>
        <p:sp>
          <p:nvSpPr>
            <p:cNvPr id="120" name="object 120"/>
            <p:cNvSpPr/>
            <p:nvPr/>
          </p:nvSpPr>
          <p:spPr>
            <a:xfrm>
              <a:off x="4343400" y="1066800"/>
              <a:ext cx="2724150" cy="838200"/>
            </a:xfrm>
            <a:custGeom>
              <a:avLst/>
              <a:gdLst/>
              <a:ahLst/>
              <a:cxnLst/>
              <a:rect l="l" t="t" r="r" b="b"/>
              <a:pathLst>
                <a:path w="2724150" h="83820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2724150" h="838200">
                  <a:moveTo>
                    <a:pt x="209550" y="0"/>
                  </a:moveTo>
                  <a:lnTo>
                    <a:pt x="209550" y="209550"/>
                  </a:lnTo>
                  <a:lnTo>
                    <a:pt x="419100" y="209550"/>
                  </a:lnTo>
                  <a:lnTo>
                    <a:pt x="419100" y="0"/>
                  </a:lnTo>
                  <a:lnTo>
                    <a:pt x="209550" y="0"/>
                  </a:lnTo>
                  <a:close/>
                </a:path>
                <a:path w="2724150" h="838200">
                  <a:moveTo>
                    <a:pt x="419100" y="0"/>
                  </a:moveTo>
                  <a:lnTo>
                    <a:pt x="419100" y="209550"/>
                  </a:lnTo>
                  <a:lnTo>
                    <a:pt x="628650" y="209550"/>
                  </a:lnTo>
                  <a:lnTo>
                    <a:pt x="628650" y="0"/>
                  </a:lnTo>
                  <a:lnTo>
                    <a:pt x="419100" y="0"/>
                  </a:lnTo>
                  <a:close/>
                </a:path>
                <a:path w="2724150" h="838200">
                  <a:moveTo>
                    <a:pt x="628650" y="0"/>
                  </a:moveTo>
                  <a:lnTo>
                    <a:pt x="628650" y="209550"/>
                  </a:lnTo>
                  <a:lnTo>
                    <a:pt x="838200" y="209550"/>
                  </a:lnTo>
                  <a:lnTo>
                    <a:pt x="838200" y="0"/>
                  </a:lnTo>
                  <a:lnTo>
                    <a:pt x="628650" y="0"/>
                  </a:lnTo>
                  <a:close/>
                </a:path>
                <a:path w="2724150" h="838200">
                  <a:moveTo>
                    <a:pt x="838200" y="0"/>
                  </a:moveTo>
                  <a:lnTo>
                    <a:pt x="838200" y="209550"/>
                  </a:lnTo>
                  <a:lnTo>
                    <a:pt x="1047750" y="209550"/>
                  </a:lnTo>
                  <a:lnTo>
                    <a:pt x="1047750" y="0"/>
                  </a:lnTo>
                  <a:lnTo>
                    <a:pt x="838200" y="0"/>
                  </a:lnTo>
                  <a:close/>
                </a:path>
                <a:path w="2724150" h="838200">
                  <a:moveTo>
                    <a:pt x="1047750" y="0"/>
                  </a:moveTo>
                  <a:lnTo>
                    <a:pt x="1047750" y="209550"/>
                  </a:lnTo>
                  <a:lnTo>
                    <a:pt x="1257300" y="209550"/>
                  </a:lnTo>
                  <a:lnTo>
                    <a:pt x="1257300" y="0"/>
                  </a:lnTo>
                  <a:lnTo>
                    <a:pt x="1047750" y="0"/>
                  </a:lnTo>
                  <a:close/>
                </a:path>
                <a:path w="2724150" h="838200">
                  <a:moveTo>
                    <a:pt x="1257300" y="0"/>
                  </a:moveTo>
                  <a:lnTo>
                    <a:pt x="1257300" y="209550"/>
                  </a:lnTo>
                  <a:lnTo>
                    <a:pt x="1466850" y="209550"/>
                  </a:lnTo>
                  <a:lnTo>
                    <a:pt x="1466850" y="0"/>
                  </a:lnTo>
                  <a:lnTo>
                    <a:pt x="1257300" y="0"/>
                  </a:lnTo>
                  <a:close/>
                </a:path>
                <a:path w="2724150" h="838200">
                  <a:moveTo>
                    <a:pt x="1466850" y="0"/>
                  </a:moveTo>
                  <a:lnTo>
                    <a:pt x="1466850" y="209550"/>
                  </a:lnTo>
                  <a:lnTo>
                    <a:pt x="1676400" y="209550"/>
                  </a:lnTo>
                  <a:lnTo>
                    <a:pt x="1676400" y="0"/>
                  </a:lnTo>
                  <a:lnTo>
                    <a:pt x="1466850" y="0"/>
                  </a:lnTo>
                  <a:close/>
                </a:path>
                <a:path w="2724150" h="838200">
                  <a:moveTo>
                    <a:pt x="1676400" y="0"/>
                  </a:moveTo>
                  <a:lnTo>
                    <a:pt x="1676400" y="209550"/>
                  </a:lnTo>
                  <a:lnTo>
                    <a:pt x="1885950" y="209550"/>
                  </a:lnTo>
                  <a:lnTo>
                    <a:pt x="1885950" y="0"/>
                  </a:lnTo>
                  <a:lnTo>
                    <a:pt x="1676400" y="0"/>
                  </a:lnTo>
                  <a:close/>
                </a:path>
                <a:path w="2724150" h="838200">
                  <a:moveTo>
                    <a:pt x="1885950" y="0"/>
                  </a:moveTo>
                  <a:lnTo>
                    <a:pt x="1885950" y="209550"/>
                  </a:lnTo>
                  <a:lnTo>
                    <a:pt x="2095500" y="209550"/>
                  </a:lnTo>
                  <a:lnTo>
                    <a:pt x="2095500" y="0"/>
                  </a:lnTo>
                  <a:lnTo>
                    <a:pt x="1885950" y="0"/>
                  </a:lnTo>
                  <a:close/>
                </a:path>
                <a:path w="2724150" h="838200">
                  <a:moveTo>
                    <a:pt x="2095500" y="0"/>
                  </a:moveTo>
                  <a:lnTo>
                    <a:pt x="2095500" y="209550"/>
                  </a:lnTo>
                  <a:lnTo>
                    <a:pt x="2305050" y="209550"/>
                  </a:lnTo>
                  <a:lnTo>
                    <a:pt x="2305050" y="0"/>
                  </a:lnTo>
                  <a:lnTo>
                    <a:pt x="2095500" y="0"/>
                  </a:lnTo>
                  <a:close/>
                </a:path>
                <a:path w="2724150" h="838200">
                  <a:moveTo>
                    <a:pt x="2305050" y="0"/>
                  </a:moveTo>
                  <a:lnTo>
                    <a:pt x="2305050" y="209550"/>
                  </a:lnTo>
                  <a:lnTo>
                    <a:pt x="2514600" y="209550"/>
                  </a:lnTo>
                  <a:lnTo>
                    <a:pt x="2514600" y="0"/>
                  </a:lnTo>
                  <a:lnTo>
                    <a:pt x="2305050" y="0"/>
                  </a:lnTo>
                  <a:close/>
                </a:path>
                <a:path w="2724150" h="838200">
                  <a:moveTo>
                    <a:pt x="2514600" y="0"/>
                  </a:moveTo>
                  <a:lnTo>
                    <a:pt x="2514600" y="209550"/>
                  </a:lnTo>
                  <a:lnTo>
                    <a:pt x="2724150" y="209550"/>
                  </a:lnTo>
                  <a:lnTo>
                    <a:pt x="2724150" y="0"/>
                  </a:lnTo>
                  <a:lnTo>
                    <a:pt x="2514600" y="0"/>
                  </a:lnTo>
                  <a:close/>
                </a:path>
                <a:path w="2724150" h="838200">
                  <a:moveTo>
                    <a:pt x="0" y="209550"/>
                  </a:moveTo>
                  <a:lnTo>
                    <a:pt x="0" y="419100"/>
                  </a:lnTo>
                  <a:lnTo>
                    <a:pt x="209550" y="419100"/>
                  </a:lnTo>
                  <a:lnTo>
                    <a:pt x="209550" y="209550"/>
                  </a:lnTo>
                  <a:lnTo>
                    <a:pt x="0" y="209550"/>
                  </a:lnTo>
                  <a:close/>
                </a:path>
                <a:path w="2724150" h="838200">
                  <a:moveTo>
                    <a:pt x="209550" y="209550"/>
                  </a:moveTo>
                  <a:lnTo>
                    <a:pt x="209550" y="419100"/>
                  </a:lnTo>
                  <a:lnTo>
                    <a:pt x="419100" y="419100"/>
                  </a:lnTo>
                  <a:lnTo>
                    <a:pt x="419100" y="209550"/>
                  </a:lnTo>
                  <a:lnTo>
                    <a:pt x="209550" y="209550"/>
                  </a:lnTo>
                  <a:close/>
                </a:path>
                <a:path w="2724150" h="838200">
                  <a:moveTo>
                    <a:pt x="419100" y="209550"/>
                  </a:moveTo>
                  <a:lnTo>
                    <a:pt x="419100" y="419100"/>
                  </a:lnTo>
                  <a:lnTo>
                    <a:pt x="628650" y="419100"/>
                  </a:lnTo>
                  <a:lnTo>
                    <a:pt x="628650" y="209550"/>
                  </a:lnTo>
                  <a:lnTo>
                    <a:pt x="419100" y="209550"/>
                  </a:lnTo>
                  <a:close/>
                </a:path>
                <a:path w="2724150" h="838200">
                  <a:moveTo>
                    <a:pt x="628650" y="209550"/>
                  </a:moveTo>
                  <a:lnTo>
                    <a:pt x="628650" y="419100"/>
                  </a:lnTo>
                  <a:lnTo>
                    <a:pt x="838200" y="419100"/>
                  </a:lnTo>
                  <a:lnTo>
                    <a:pt x="838200" y="209550"/>
                  </a:lnTo>
                  <a:lnTo>
                    <a:pt x="628650" y="209550"/>
                  </a:lnTo>
                  <a:close/>
                </a:path>
                <a:path w="2724150" h="838200">
                  <a:moveTo>
                    <a:pt x="838200" y="209550"/>
                  </a:moveTo>
                  <a:lnTo>
                    <a:pt x="838200" y="419100"/>
                  </a:lnTo>
                  <a:lnTo>
                    <a:pt x="1047750" y="419100"/>
                  </a:lnTo>
                  <a:lnTo>
                    <a:pt x="1047750" y="209550"/>
                  </a:lnTo>
                  <a:lnTo>
                    <a:pt x="838200" y="209550"/>
                  </a:lnTo>
                  <a:close/>
                </a:path>
                <a:path w="2724150" h="838200">
                  <a:moveTo>
                    <a:pt x="1047750" y="209550"/>
                  </a:moveTo>
                  <a:lnTo>
                    <a:pt x="1047750" y="419100"/>
                  </a:lnTo>
                  <a:lnTo>
                    <a:pt x="1257300" y="419100"/>
                  </a:lnTo>
                  <a:lnTo>
                    <a:pt x="1257300" y="209550"/>
                  </a:lnTo>
                  <a:lnTo>
                    <a:pt x="1047750" y="209550"/>
                  </a:lnTo>
                  <a:close/>
                </a:path>
                <a:path w="2724150" h="838200">
                  <a:moveTo>
                    <a:pt x="1257300" y="209550"/>
                  </a:moveTo>
                  <a:lnTo>
                    <a:pt x="1257300" y="419100"/>
                  </a:lnTo>
                  <a:lnTo>
                    <a:pt x="1466850" y="419100"/>
                  </a:lnTo>
                  <a:lnTo>
                    <a:pt x="1466850" y="209550"/>
                  </a:lnTo>
                  <a:lnTo>
                    <a:pt x="1257300" y="209550"/>
                  </a:lnTo>
                  <a:close/>
                </a:path>
                <a:path w="2724150" h="838200">
                  <a:moveTo>
                    <a:pt x="1466850" y="209550"/>
                  </a:moveTo>
                  <a:lnTo>
                    <a:pt x="1466850" y="419100"/>
                  </a:lnTo>
                  <a:lnTo>
                    <a:pt x="1676400" y="419100"/>
                  </a:lnTo>
                  <a:lnTo>
                    <a:pt x="1676400" y="209550"/>
                  </a:lnTo>
                  <a:lnTo>
                    <a:pt x="1466850" y="209550"/>
                  </a:lnTo>
                  <a:close/>
                </a:path>
                <a:path w="2724150" h="838200">
                  <a:moveTo>
                    <a:pt x="1676400" y="209550"/>
                  </a:moveTo>
                  <a:lnTo>
                    <a:pt x="1676400" y="419100"/>
                  </a:lnTo>
                  <a:lnTo>
                    <a:pt x="1885950" y="419100"/>
                  </a:lnTo>
                  <a:lnTo>
                    <a:pt x="1885950" y="209550"/>
                  </a:lnTo>
                  <a:lnTo>
                    <a:pt x="1676400" y="209550"/>
                  </a:lnTo>
                  <a:close/>
                </a:path>
                <a:path w="2724150" h="838200">
                  <a:moveTo>
                    <a:pt x="1885950" y="209550"/>
                  </a:moveTo>
                  <a:lnTo>
                    <a:pt x="1885950" y="419100"/>
                  </a:lnTo>
                  <a:lnTo>
                    <a:pt x="2095500" y="419100"/>
                  </a:lnTo>
                  <a:lnTo>
                    <a:pt x="2095500" y="209550"/>
                  </a:lnTo>
                  <a:lnTo>
                    <a:pt x="1885950" y="209550"/>
                  </a:lnTo>
                  <a:close/>
                </a:path>
                <a:path w="2724150" h="838200">
                  <a:moveTo>
                    <a:pt x="2095500" y="209550"/>
                  </a:moveTo>
                  <a:lnTo>
                    <a:pt x="2095500" y="419100"/>
                  </a:lnTo>
                  <a:lnTo>
                    <a:pt x="2305050" y="419100"/>
                  </a:lnTo>
                  <a:lnTo>
                    <a:pt x="2305050" y="209550"/>
                  </a:lnTo>
                  <a:lnTo>
                    <a:pt x="2095500" y="209550"/>
                  </a:lnTo>
                  <a:close/>
                </a:path>
                <a:path w="2724150" h="838200">
                  <a:moveTo>
                    <a:pt x="2305050" y="209550"/>
                  </a:moveTo>
                  <a:lnTo>
                    <a:pt x="2305050" y="419100"/>
                  </a:lnTo>
                  <a:lnTo>
                    <a:pt x="2514600" y="419100"/>
                  </a:lnTo>
                  <a:lnTo>
                    <a:pt x="2514600" y="209550"/>
                  </a:lnTo>
                  <a:lnTo>
                    <a:pt x="2305050" y="209550"/>
                  </a:lnTo>
                  <a:close/>
                </a:path>
                <a:path w="2724150" h="838200">
                  <a:moveTo>
                    <a:pt x="2514600" y="209550"/>
                  </a:moveTo>
                  <a:lnTo>
                    <a:pt x="2514600" y="419100"/>
                  </a:lnTo>
                  <a:lnTo>
                    <a:pt x="2724150" y="419100"/>
                  </a:lnTo>
                  <a:lnTo>
                    <a:pt x="2724150" y="209550"/>
                  </a:lnTo>
                  <a:lnTo>
                    <a:pt x="2514600" y="209550"/>
                  </a:lnTo>
                  <a:close/>
                </a:path>
                <a:path w="2724150" h="838200">
                  <a:moveTo>
                    <a:pt x="0" y="419100"/>
                  </a:moveTo>
                  <a:lnTo>
                    <a:pt x="0" y="628650"/>
                  </a:lnTo>
                  <a:lnTo>
                    <a:pt x="209550" y="628650"/>
                  </a:lnTo>
                  <a:lnTo>
                    <a:pt x="209550" y="419100"/>
                  </a:lnTo>
                  <a:lnTo>
                    <a:pt x="0" y="419100"/>
                  </a:lnTo>
                  <a:close/>
                </a:path>
                <a:path w="2724150" h="838200">
                  <a:moveTo>
                    <a:pt x="209550" y="419100"/>
                  </a:moveTo>
                  <a:lnTo>
                    <a:pt x="209550" y="628650"/>
                  </a:lnTo>
                  <a:lnTo>
                    <a:pt x="419100" y="628650"/>
                  </a:lnTo>
                  <a:lnTo>
                    <a:pt x="419100" y="419100"/>
                  </a:lnTo>
                  <a:lnTo>
                    <a:pt x="209550" y="419100"/>
                  </a:lnTo>
                  <a:close/>
                </a:path>
                <a:path w="2724150" h="838200">
                  <a:moveTo>
                    <a:pt x="419100" y="419100"/>
                  </a:moveTo>
                  <a:lnTo>
                    <a:pt x="419100" y="628650"/>
                  </a:lnTo>
                  <a:lnTo>
                    <a:pt x="628650" y="628650"/>
                  </a:lnTo>
                  <a:lnTo>
                    <a:pt x="628650" y="419100"/>
                  </a:lnTo>
                  <a:lnTo>
                    <a:pt x="419100" y="419100"/>
                  </a:lnTo>
                  <a:close/>
                </a:path>
                <a:path w="2724150" h="838200">
                  <a:moveTo>
                    <a:pt x="628650" y="419100"/>
                  </a:moveTo>
                  <a:lnTo>
                    <a:pt x="628650" y="628650"/>
                  </a:lnTo>
                  <a:lnTo>
                    <a:pt x="838200" y="628650"/>
                  </a:lnTo>
                  <a:lnTo>
                    <a:pt x="838200" y="419100"/>
                  </a:lnTo>
                  <a:lnTo>
                    <a:pt x="628650" y="419100"/>
                  </a:lnTo>
                  <a:close/>
                </a:path>
                <a:path w="2724150" h="838200">
                  <a:moveTo>
                    <a:pt x="838200" y="419100"/>
                  </a:moveTo>
                  <a:lnTo>
                    <a:pt x="838200" y="628650"/>
                  </a:lnTo>
                  <a:lnTo>
                    <a:pt x="1047750" y="628650"/>
                  </a:lnTo>
                  <a:lnTo>
                    <a:pt x="1047750" y="419100"/>
                  </a:lnTo>
                  <a:lnTo>
                    <a:pt x="838200" y="419100"/>
                  </a:lnTo>
                  <a:close/>
                </a:path>
                <a:path w="2724150" h="838200">
                  <a:moveTo>
                    <a:pt x="1047750" y="419100"/>
                  </a:moveTo>
                  <a:lnTo>
                    <a:pt x="1047750" y="628650"/>
                  </a:lnTo>
                  <a:lnTo>
                    <a:pt x="1257300" y="628650"/>
                  </a:lnTo>
                  <a:lnTo>
                    <a:pt x="1257300" y="419100"/>
                  </a:lnTo>
                  <a:lnTo>
                    <a:pt x="1047750" y="419100"/>
                  </a:lnTo>
                  <a:close/>
                </a:path>
                <a:path w="2724150" h="838200">
                  <a:moveTo>
                    <a:pt x="1257300" y="419100"/>
                  </a:moveTo>
                  <a:lnTo>
                    <a:pt x="1257300" y="628650"/>
                  </a:lnTo>
                  <a:lnTo>
                    <a:pt x="1466850" y="628650"/>
                  </a:lnTo>
                  <a:lnTo>
                    <a:pt x="1466850" y="419100"/>
                  </a:lnTo>
                  <a:lnTo>
                    <a:pt x="1257300" y="419100"/>
                  </a:lnTo>
                  <a:close/>
                </a:path>
                <a:path w="2724150" h="838200">
                  <a:moveTo>
                    <a:pt x="1466850" y="419100"/>
                  </a:moveTo>
                  <a:lnTo>
                    <a:pt x="1466850" y="628650"/>
                  </a:lnTo>
                  <a:lnTo>
                    <a:pt x="1676400" y="628650"/>
                  </a:lnTo>
                  <a:lnTo>
                    <a:pt x="1676400" y="419100"/>
                  </a:lnTo>
                  <a:lnTo>
                    <a:pt x="1466850" y="419100"/>
                  </a:lnTo>
                  <a:close/>
                </a:path>
                <a:path w="2724150" h="838200">
                  <a:moveTo>
                    <a:pt x="1676400" y="419100"/>
                  </a:moveTo>
                  <a:lnTo>
                    <a:pt x="1676400" y="628650"/>
                  </a:lnTo>
                  <a:lnTo>
                    <a:pt x="1885950" y="628650"/>
                  </a:lnTo>
                  <a:lnTo>
                    <a:pt x="1885950" y="419100"/>
                  </a:lnTo>
                  <a:lnTo>
                    <a:pt x="1676400" y="419100"/>
                  </a:lnTo>
                  <a:close/>
                </a:path>
                <a:path w="2724150" h="838200">
                  <a:moveTo>
                    <a:pt x="1885950" y="419100"/>
                  </a:moveTo>
                  <a:lnTo>
                    <a:pt x="1885950" y="628650"/>
                  </a:lnTo>
                  <a:lnTo>
                    <a:pt x="2095500" y="628650"/>
                  </a:lnTo>
                  <a:lnTo>
                    <a:pt x="2095500" y="419100"/>
                  </a:lnTo>
                  <a:lnTo>
                    <a:pt x="1885950" y="419100"/>
                  </a:lnTo>
                  <a:close/>
                </a:path>
                <a:path w="2724150" h="838200">
                  <a:moveTo>
                    <a:pt x="2095500" y="419100"/>
                  </a:moveTo>
                  <a:lnTo>
                    <a:pt x="2095500" y="628650"/>
                  </a:lnTo>
                  <a:lnTo>
                    <a:pt x="2305050" y="628650"/>
                  </a:lnTo>
                  <a:lnTo>
                    <a:pt x="2305050" y="419100"/>
                  </a:lnTo>
                  <a:lnTo>
                    <a:pt x="2095500" y="419100"/>
                  </a:lnTo>
                  <a:close/>
                </a:path>
                <a:path w="2724150" h="838200">
                  <a:moveTo>
                    <a:pt x="2305050" y="419100"/>
                  </a:moveTo>
                  <a:lnTo>
                    <a:pt x="2305050" y="628650"/>
                  </a:lnTo>
                  <a:lnTo>
                    <a:pt x="2514600" y="628650"/>
                  </a:lnTo>
                  <a:lnTo>
                    <a:pt x="2514600" y="419100"/>
                  </a:lnTo>
                  <a:lnTo>
                    <a:pt x="2305050" y="419100"/>
                  </a:lnTo>
                  <a:close/>
                </a:path>
                <a:path w="2724150" h="838200">
                  <a:moveTo>
                    <a:pt x="2514600" y="419100"/>
                  </a:moveTo>
                  <a:lnTo>
                    <a:pt x="2514600" y="628650"/>
                  </a:lnTo>
                  <a:lnTo>
                    <a:pt x="2724150" y="628650"/>
                  </a:lnTo>
                  <a:lnTo>
                    <a:pt x="2724150" y="419100"/>
                  </a:lnTo>
                  <a:lnTo>
                    <a:pt x="2514600" y="419100"/>
                  </a:lnTo>
                  <a:close/>
                </a:path>
                <a:path w="2724150" h="838200">
                  <a:moveTo>
                    <a:pt x="0" y="628650"/>
                  </a:moveTo>
                  <a:lnTo>
                    <a:pt x="0" y="838200"/>
                  </a:lnTo>
                  <a:lnTo>
                    <a:pt x="209550" y="838200"/>
                  </a:lnTo>
                  <a:lnTo>
                    <a:pt x="209550" y="628650"/>
                  </a:lnTo>
                  <a:lnTo>
                    <a:pt x="0" y="628650"/>
                  </a:lnTo>
                  <a:close/>
                </a:path>
                <a:path w="2724150" h="838200">
                  <a:moveTo>
                    <a:pt x="209550" y="628650"/>
                  </a:moveTo>
                  <a:lnTo>
                    <a:pt x="209550" y="838200"/>
                  </a:lnTo>
                  <a:lnTo>
                    <a:pt x="419100" y="838200"/>
                  </a:lnTo>
                  <a:lnTo>
                    <a:pt x="419100" y="628650"/>
                  </a:lnTo>
                  <a:lnTo>
                    <a:pt x="209550" y="628650"/>
                  </a:lnTo>
                  <a:close/>
                </a:path>
                <a:path w="2724150" h="838200">
                  <a:moveTo>
                    <a:pt x="419100" y="628650"/>
                  </a:moveTo>
                  <a:lnTo>
                    <a:pt x="419100" y="838200"/>
                  </a:lnTo>
                  <a:lnTo>
                    <a:pt x="628650" y="838200"/>
                  </a:lnTo>
                  <a:lnTo>
                    <a:pt x="628650" y="628650"/>
                  </a:lnTo>
                  <a:lnTo>
                    <a:pt x="419100" y="6286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972050" y="169545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972050" y="1695450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0" y="0"/>
                  </a:moveTo>
                  <a:lnTo>
                    <a:pt x="0" y="209549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838200" h="209550">
                  <a:moveTo>
                    <a:pt x="209550" y="0"/>
                  </a:moveTo>
                  <a:lnTo>
                    <a:pt x="209550" y="209549"/>
                  </a:lnTo>
                  <a:lnTo>
                    <a:pt x="419100" y="209549"/>
                  </a:lnTo>
                  <a:lnTo>
                    <a:pt x="419100" y="0"/>
                  </a:lnTo>
                  <a:lnTo>
                    <a:pt x="209550" y="0"/>
                  </a:lnTo>
                  <a:close/>
                </a:path>
                <a:path w="838200" h="209550">
                  <a:moveTo>
                    <a:pt x="419100" y="0"/>
                  </a:moveTo>
                  <a:lnTo>
                    <a:pt x="419100" y="209549"/>
                  </a:lnTo>
                  <a:lnTo>
                    <a:pt x="628650" y="209549"/>
                  </a:lnTo>
                  <a:lnTo>
                    <a:pt x="628650" y="0"/>
                  </a:lnTo>
                  <a:lnTo>
                    <a:pt x="419100" y="0"/>
                  </a:lnTo>
                  <a:close/>
                </a:path>
                <a:path w="838200" h="209550">
                  <a:moveTo>
                    <a:pt x="628650" y="0"/>
                  </a:moveTo>
                  <a:lnTo>
                    <a:pt x="628650" y="209549"/>
                  </a:lnTo>
                  <a:lnTo>
                    <a:pt x="838200" y="209549"/>
                  </a:lnTo>
                  <a:lnTo>
                    <a:pt x="838200" y="0"/>
                  </a:lnTo>
                  <a:lnTo>
                    <a:pt x="6286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810250" y="169545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343400" y="1695450"/>
              <a:ext cx="2724150" cy="419100"/>
            </a:xfrm>
            <a:custGeom>
              <a:avLst/>
              <a:gdLst/>
              <a:ahLst/>
              <a:cxnLst/>
              <a:rect l="l" t="t" r="r" b="b"/>
              <a:pathLst>
                <a:path w="2724150" h="419100">
                  <a:moveTo>
                    <a:pt x="1676400" y="0"/>
                  </a:moveTo>
                  <a:lnTo>
                    <a:pt x="1676400" y="209549"/>
                  </a:lnTo>
                  <a:lnTo>
                    <a:pt x="1885950" y="209549"/>
                  </a:lnTo>
                  <a:lnTo>
                    <a:pt x="1885950" y="0"/>
                  </a:lnTo>
                  <a:lnTo>
                    <a:pt x="1676400" y="0"/>
                  </a:lnTo>
                  <a:close/>
                </a:path>
                <a:path w="2724150" h="419100">
                  <a:moveTo>
                    <a:pt x="1885950" y="0"/>
                  </a:moveTo>
                  <a:lnTo>
                    <a:pt x="1885950" y="209549"/>
                  </a:lnTo>
                  <a:lnTo>
                    <a:pt x="2095500" y="209549"/>
                  </a:lnTo>
                  <a:lnTo>
                    <a:pt x="2095500" y="0"/>
                  </a:lnTo>
                  <a:lnTo>
                    <a:pt x="1885950" y="0"/>
                  </a:lnTo>
                  <a:close/>
                </a:path>
                <a:path w="2724150" h="419100">
                  <a:moveTo>
                    <a:pt x="2095500" y="0"/>
                  </a:moveTo>
                  <a:lnTo>
                    <a:pt x="2095500" y="209549"/>
                  </a:lnTo>
                  <a:lnTo>
                    <a:pt x="2305050" y="209549"/>
                  </a:lnTo>
                  <a:lnTo>
                    <a:pt x="2305050" y="0"/>
                  </a:lnTo>
                  <a:lnTo>
                    <a:pt x="2095500" y="0"/>
                  </a:lnTo>
                  <a:close/>
                </a:path>
                <a:path w="2724150" h="419100">
                  <a:moveTo>
                    <a:pt x="2305050" y="0"/>
                  </a:moveTo>
                  <a:lnTo>
                    <a:pt x="2305050" y="209549"/>
                  </a:lnTo>
                  <a:lnTo>
                    <a:pt x="2514600" y="209549"/>
                  </a:lnTo>
                  <a:lnTo>
                    <a:pt x="2514600" y="0"/>
                  </a:lnTo>
                  <a:lnTo>
                    <a:pt x="2305050" y="0"/>
                  </a:lnTo>
                  <a:close/>
                </a:path>
                <a:path w="2724150" h="419100">
                  <a:moveTo>
                    <a:pt x="2514600" y="0"/>
                  </a:moveTo>
                  <a:lnTo>
                    <a:pt x="2514600" y="209549"/>
                  </a:lnTo>
                  <a:lnTo>
                    <a:pt x="2724150" y="209549"/>
                  </a:lnTo>
                  <a:lnTo>
                    <a:pt x="2724150" y="0"/>
                  </a:lnTo>
                  <a:lnTo>
                    <a:pt x="2514600" y="0"/>
                  </a:lnTo>
                  <a:close/>
                </a:path>
                <a:path w="2724150" h="419100">
                  <a:moveTo>
                    <a:pt x="0" y="209549"/>
                  </a:moveTo>
                  <a:lnTo>
                    <a:pt x="0" y="419099"/>
                  </a:lnTo>
                  <a:lnTo>
                    <a:pt x="209550" y="419099"/>
                  </a:lnTo>
                  <a:lnTo>
                    <a:pt x="209550" y="209549"/>
                  </a:lnTo>
                  <a:lnTo>
                    <a:pt x="0" y="209549"/>
                  </a:lnTo>
                  <a:close/>
                </a:path>
                <a:path w="2724150" h="419100">
                  <a:moveTo>
                    <a:pt x="209550" y="209549"/>
                  </a:moveTo>
                  <a:lnTo>
                    <a:pt x="209550" y="419099"/>
                  </a:lnTo>
                  <a:lnTo>
                    <a:pt x="419100" y="419099"/>
                  </a:lnTo>
                  <a:lnTo>
                    <a:pt x="419100" y="209549"/>
                  </a:lnTo>
                  <a:lnTo>
                    <a:pt x="209550" y="2095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972050" y="190500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972050" y="190500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49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81600" y="190500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181600" y="190500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49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391150" y="190500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391150" y="1905000"/>
              <a:ext cx="628650" cy="209550"/>
            </a:xfrm>
            <a:custGeom>
              <a:avLst/>
              <a:gdLst/>
              <a:ahLst/>
              <a:cxnLst/>
              <a:rect l="l" t="t" r="r" b="b"/>
              <a:pathLst>
                <a:path w="628650" h="209550">
                  <a:moveTo>
                    <a:pt x="0" y="0"/>
                  </a:moveTo>
                  <a:lnTo>
                    <a:pt x="0" y="209549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628650" h="209550">
                  <a:moveTo>
                    <a:pt x="209550" y="0"/>
                  </a:moveTo>
                  <a:lnTo>
                    <a:pt x="209550" y="209549"/>
                  </a:lnTo>
                  <a:lnTo>
                    <a:pt x="419100" y="209549"/>
                  </a:lnTo>
                  <a:lnTo>
                    <a:pt x="419100" y="0"/>
                  </a:lnTo>
                  <a:lnTo>
                    <a:pt x="209550" y="0"/>
                  </a:lnTo>
                  <a:close/>
                </a:path>
                <a:path w="628650" h="209550">
                  <a:moveTo>
                    <a:pt x="419100" y="0"/>
                  </a:moveTo>
                  <a:lnTo>
                    <a:pt x="419100" y="209549"/>
                  </a:lnTo>
                  <a:lnTo>
                    <a:pt x="628650" y="209549"/>
                  </a:lnTo>
                  <a:lnTo>
                    <a:pt x="628650" y="0"/>
                  </a:lnTo>
                  <a:lnTo>
                    <a:pt x="4191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019800" y="190500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343400" y="1905000"/>
              <a:ext cx="2724150" cy="419100"/>
            </a:xfrm>
            <a:custGeom>
              <a:avLst/>
              <a:gdLst/>
              <a:ahLst/>
              <a:cxnLst/>
              <a:rect l="l" t="t" r="r" b="b"/>
              <a:pathLst>
                <a:path w="2724150" h="419100">
                  <a:moveTo>
                    <a:pt x="1885950" y="0"/>
                  </a:moveTo>
                  <a:lnTo>
                    <a:pt x="1885950" y="209549"/>
                  </a:lnTo>
                  <a:lnTo>
                    <a:pt x="2095500" y="209549"/>
                  </a:lnTo>
                  <a:lnTo>
                    <a:pt x="2095500" y="0"/>
                  </a:lnTo>
                  <a:lnTo>
                    <a:pt x="1885950" y="0"/>
                  </a:lnTo>
                  <a:close/>
                </a:path>
                <a:path w="2724150" h="419100">
                  <a:moveTo>
                    <a:pt x="2095500" y="0"/>
                  </a:moveTo>
                  <a:lnTo>
                    <a:pt x="2095500" y="209549"/>
                  </a:lnTo>
                  <a:lnTo>
                    <a:pt x="2305050" y="209549"/>
                  </a:lnTo>
                  <a:lnTo>
                    <a:pt x="2305050" y="0"/>
                  </a:lnTo>
                  <a:lnTo>
                    <a:pt x="2095500" y="0"/>
                  </a:lnTo>
                  <a:close/>
                </a:path>
                <a:path w="2724150" h="419100">
                  <a:moveTo>
                    <a:pt x="2305050" y="0"/>
                  </a:moveTo>
                  <a:lnTo>
                    <a:pt x="2305050" y="209549"/>
                  </a:lnTo>
                  <a:lnTo>
                    <a:pt x="2514600" y="209549"/>
                  </a:lnTo>
                  <a:lnTo>
                    <a:pt x="2514600" y="0"/>
                  </a:lnTo>
                  <a:lnTo>
                    <a:pt x="2305050" y="0"/>
                  </a:lnTo>
                  <a:close/>
                </a:path>
                <a:path w="2724150" h="419100">
                  <a:moveTo>
                    <a:pt x="2514600" y="0"/>
                  </a:moveTo>
                  <a:lnTo>
                    <a:pt x="2514600" y="209549"/>
                  </a:lnTo>
                  <a:lnTo>
                    <a:pt x="2724150" y="209549"/>
                  </a:lnTo>
                  <a:lnTo>
                    <a:pt x="2724150" y="0"/>
                  </a:lnTo>
                  <a:lnTo>
                    <a:pt x="2514600" y="0"/>
                  </a:lnTo>
                  <a:close/>
                </a:path>
                <a:path w="2724150" h="419100">
                  <a:moveTo>
                    <a:pt x="0" y="209549"/>
                  </a:moveTo>
                  <a:lnTo>
                    <a:pt x="0" y="419099"/>
                  </a:lnTo>
                  <a:lnTo>
                    <a:pt x="209550" y="419099"/>
                  </a:lnTo>
                  <a:lnTo>
                    <a:pt x="209550" y="209549"/>
                  </a:lnTo>
                  <a:lnTo>
                    <a:pt x="0" y="209549"/>
                  </a:lnTo>
                  <a:close/>
                </a:path>
                <a:path w="2724150" h="419100">
                  <a:moveTo>
                    <a:pt x="209550" y="209549"/>
                  </a:moveTo>
                  <a:lnTo>
                    <a:pt x="209550" y="419099"/>
                  </a:lnTo>
                  <a:lnTo>
                    <a:pt x="419100" y="419099"/>
                  </a:lnTo>
                  <a:lnTo>
                    <a:pt x="419100" y="209549"/>
                  </a:lnTo>
                  <a:lnTo>
                    <a:pt x="209550" y="209549"/>
                  </a:lnTo>
                  <a:close/>
                </a:path>
                <a:path w="2724150" h="419100">
                  <a:moveTo>
                    <a:pt x="419100" y="209549"/>
                  </a:moveTo>
                  <a:lnTo>
                    <a:pt x="419100" y="419099"/>
                  </a:lnTo>
                  <a:lnTo>
                    <a:pt x="628650" y="419099"/>
                  </a:lnTo>
                  <a:lnTo>
                    <a:pt x="628650" y="209549"/>
                  </a:lnTo>
                  <a:lnTo>
                    <a:pt x="419100" y="2095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181600" y="211455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181600" y="211455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49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391150" y="211455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391150" y="211455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49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600700" y="211455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600700" y="211455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49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810250" y="211455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343400" y="2114550"/>
              <a:ext cx="2724150" cy="419100"/>
            </a:xfrm>
            <a:custGeom>
              <a:avLst/>
              <a:gdLst/>
              <a:ahLst/>
              <a:cxnLst/>
              <a:rect l="l" t="t" r="r" b="b"/>
              <a:pathLst>
                <a:path w="2724150" h="419100">
                  <a:moveTo>
                    <a:pt x="1466850" y="0"/>
                  </a:moveTo>
                  <a:lnTo>
                    <a:pt x="1466850" y="209549"/>
                  </a:lnTo>
                  <a:lnTo>
                    <a:pt x="1676400" y="209549"/>
                  </a:lnTo>
                  <a:lnTo>
                    <a:pt x="1676400" y="0"/>
                  </a:lnTo>
                  <a:lnTo>
                    <a:pt x="1466850" y="0"/>
                  </a:lnTo>
                  <a:close/>
                </a:path>
                <a:path w="2724150" h="419100">
                  <a:moveTo>
                    <a:pt x="1676400" y="0"/>
                  </a:moveTo>
                  <a:lnTo>
                    <a:pt x="1676400" y="209549"/>
                  </a:lnTo>
                  <a:lnTo>
                    <a:pt x="1885950" y="209549"/>
                  </a:lnTo>
                  <a:lnTo>
                    <a:pt x="1885950" y="0"/>
                  </a:lnTo>
                  <a:lnTo>
                    <a:pt x="1676400" y="0"/>
                  </a:lnTo>
                  <a:close/>
                </a:path>
                <a:path w="2724150" h="419100">
                  <a:moveTo>
                    <a:pt x="1885950" y="0"/>
                  </a:moveTo>
                  <a:lnTo>
                    <a:pt x="1885950" y="209549"/>
                  </a:lnTo>
                  <a:lnTo>
                    <a:pt x="2095500" y="209549"/>
                  </a:lnTo>
                  <a:lnTo>
                    <a:pt x="2095500" y="0"/>
                  </a:lnTo>
                  <a:lnTo>
                    <a:pt x="1885950" y="0"/>
                  </a:lnTo>
                  <a:close/>
                </a:path>
                <a:path w="2724150" h="419100">
                  <a:moveTo>
                    <a:pt x="2095500" y="0"/>
                  </a:moveTo>
                  <a:lnTo>
                    <a:pt x="2095500" y="209549"/>
                  </a:lnTo>
                  <a:lnTo>
                    <a:pt x="2305050" y="209549"/>
                  </a:lnTo>
                  <a:lnTo>
                    <a:pt x="2305050" y="0"/>
                  </a:lnTo>
                  <a:lnTo>
                    <a:pt x="2095500" y="0"/>
                  </a:lnTo>
                  <a:close/>
                </a:path>
                <a:path w="2724150" h="419100">
                  <a:moveTo>
                    <a:pt x="2305050" y="0"/>
                  </a:moveTo>
                  <a:lnTo>
                    <a:pt x="2305050" y="209549"/>
                  </a:lnTo>
                  <a:lnTo>
                    <a:pt x="2514600" y="209549"/>
                  </a:lnTo>
                  <a:lnTo>
                    <a:pt x="2514600" y="0"/>
                  </a:lnTo>
                  <a:lnTo>
                    <a:pt x="2305050" y="0"/>
                  </a:lnTo>
                  <a:close/>
                </a:path>
                <a:path w="2724150" h="419100">
                  <a:moveTo>
                    <a:pt x="2514600" y="0"/>
                  </a:moveTo>
                  <a:lnTo>
                    <a:pt x="2514600" y="209549"/>
                  </a:lnTo>
                  <a:lnTo>
                    <a:pt x="2724150" y="209549"/>
                  </a:lnTo>
                  <a:lnTo>
                    <a:pt x="2724150" y="0"/>
                  </a:lnTo>
                  <a:lnTo>
                    <a:pt x="2514600" y="0"/>
                  </a:lnTo>
                  <a:close/>
                </a:path>
                <a:path w="2724150" h="419100">
                  <a:moveTo>
                    <a:pt x="0" y="209549"/>
                  </a:moveTo>
                  <a:lnTo>
                    <a:pt x="0" y="419099"/>
                  </a:lnTo>
                  <a:lnTo>
                    <a:pt x="209550" y="419099"/>
                  </a:lnTo>
                  <a:lnTo>
                    <a:pt x="209550" y="209549"/>
                  </a:lnTo>
                  <a:lnTo>
                    <a:pt x="0" y="209549"/>
                  </a:lnTo>
                  <a:close/>
                </a:path>
                <a:path w="2724150" h="419100">
                  <a:moveTo>
                    <a:pt x="209550" y="209549"/>
                  </a:moveTo>
                  <a:lnTo>
                    <a:pt x="209550" y="419099"/>
                  </a:lnTo>
                  <a:lnTo>
                    <a:pt x="419100" y="419099"/>
                  </a:lnTo>
                  <a:lnTo>
                    <a:pt x="419100" y="209549"/>
                  </a:lnTo>
                  <a:lnTo>
                    <a:pt x="209550" y="209549"/>
                  </a:lnTo>
                  <a:close/>
                </a:path>
                <a:path w="2724150" h="419100">
                  <a:moveTo>
                    <a:pt x="419100" y="209549"/>
                  </a:moveTo>
                  <a:lnTo>
                    <a:pt x="419100" y="419099"/>
                  </a:lnTo>
                  <a:lnTo>
                    <a:pt x="628650" y="419099"/>
                  </a:lnTo>
                  <a:lnTo>
                    <a:pt x="628650" y="209549"/>
                  </a:lnTo>
                  <a:lnTo>
                    <a:pt x="419100" y="209549"/>
                  </a:lnTo>
                  <a:close/>
                </a:path>
                <a:path w="2724150" h="419100">
                  <a:moveTo>
                    <a:pt x="628650" y="209549"/>
                  </a:moveTo>
                  <a:lnTo>
                    <a:pt x="628650" y="419099"/>
                  </a:lnTo>
                  <a:lnTo>
                    <a:pt x="838200" y="419099"/>
                  </a:lnTo>
                  <a:lnTo>
                    <a:pt x="838200" y="209549"/>
                  </a:lnTo>
                  <a:lnTo>
                    <a:pt x="628650" y="2095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181600" y="232410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181600" y="232410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49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391150" y="232410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391150" y="232410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49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600700" y="232410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600700" y="232410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49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810250" y="232410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343400" y="2324100"/>
              <a:ext cx="2724150" cy="419100"/>
            </a:xfrm>
            <a:custGeom>
              <a:avLst/>
              <a:gdLst/>
              <a:ahLst/>
              <a:cxnLst/>
              <a:rect l="l" t="t" r="r" b="b"/>
              <a:pathLst>
                <a:path w="2724150" h="419100">
                  <a:moveTo>
                    <a:pt x="1466850" y="0"/>
                  </a:moveTo>
                  <a:lnTo>
                    <a:pt x="1466850" y="209549"/>
                  </a:lnTo>
                  <a:lnTo>
                    <a:pt x="1676400" y="209549"/>
                  </a:lnTo>
                  <a:lnTo>
                    <a:pt x="1676400" y="0"/>
                  </a:lnTo>
                  <a:lnTo>
                    <a:pt x="1466850" y="0"/>
                  </a:lnTo>
                  <a:close/>
                </a:path>
                <a:path w="2724150" h="419100">
                  <a:moveTo>
                    <a:pt x="1676400" y="0"/>
                  </a:moveTo>
                  <a:lnTo>
                    <a:pt x="1676400" y="209549"/>
                  </a:lnTo>
                  <a:lnTo>
                    <a:pt x="1885950" y="209549"/>
                  </a:lnTo>
                  <a:lnTo>
                    <a:pt x="1885950" y="0"/>
                  </a:lnTo>
                  <a:lnTo>
                    <a:pt x="1676400" y="0"/>
                  </a:lnTo>
                  <a:close/>
                </a:path>
                <a:path w="2724150" h="419100">
                  <a:moveTo>
                    <a:pt x="1885950" y="0"/>
                  </a:moveTo>
                  <a:lnTo>
                    <a:pt x="1885950" y="209549"/>
                  </a:lnTo>
                  <a:lnTo>
                    <a:pt x="2095500" y="209549"/>
                  </a:lnTo>
                  <a:lnTo>
                    <a:pt x="2095500" y="0"/>
                  </a:lnTo>
                  <a:lnTo>
                    <a:pt x="1885950" y="0"/>
                  </a:lnTo>
                  <a:close/>
                </a:path>
                <a:path w="2724150" h="419100">
                  <a:moveTo>
                    <a:pt x="2095500" y="0"/>
                  </a:moveTo>
                  <a:lnTo>
                    <a:pt x="2095500" y="209549"/>
                  </a:lnTo>
                  <a:lnTo>
                    <a:pt x="2305050" y="209549"/>
                  </a:lnTo>
                  <a:lnTo>
                    <a:pt x="2305050" y="0"/>
                  </a:lnTo>
                  <a:lnTo>
                    <a:pt x="2095500" y="0"/>
                  </a:lnTo>
                  <a:close/>
                </a:path>
                <a:path w="2724150" h="419100">
                  <a:moveTo>
                    <a:pt x="2305050" y="0"/>
                  </a:moveTo>
                  <a:lnTo>
                    <a:pt x="2305050" y="209549"/>
                  </a:lnTo>
                  <a:lnTo>
                    <a:pt x="2514600" y="209549"/>
                  </a:lnTo>
                  <a:lnTo>
                    <a:pt x="2514600" y="0"/>
                  </a:lnTo>
                  <a:lnTo>
                    <a:pt x="2305050" y="0"/>
                  </a:lnTo>
                  <a:close/>
                </a:path>
                <a:path w="2724150" h="419100">
                  <a:moveTo>
                    <a:pt x="2514600" y="0"/>
                  </a:moveTo>
                  <a:lnTo>
                    <a:pt x="2514600" y="209549"/>
                  </a:lnTo>
                  <a:lnTo>
                    <a:pt x="2724150" y="209549"/>
                  </a:lnTo>
                  <a:lnTo>
                    <a:pt x="2724150" y="0"/>
                  </a:lnTo>
                  <a:lnTo>
                    <a:pt x="2514600" y="0"/>
                  </a:lnTo>
                  <a:close/>
                </a:path>
                <a:path w="2724150" h="419100">
                  <a:moveTo>
                    <a:pt x="0" y="209549"/>
                  </a:moveTo>
                  <a:lnTo>
                    <a:pt x="0" y="419099"/>
                  </a:lnTo>
                  <a:lnTo>
                    <a:pt x="209550" y="419099"/>
                  </a:lnTo>
                  <a:lnTo>
                    <a:pt x="209550" y="209549"/>
                  </a:lnTo>
                  <a:lnTo>
                    <a:pt x="0" y="209549"/>
                  </a:lnTo>
                  <a:close/>
                </a:path>
                <a:path w="2724150" h="419100">
                  <a:moveTo>
                    <a:pt x="209550" y="209549"/>
                  </a:moveTo>
                  <a:lnTo>
                    <a:pt x="209550" y="419099"/>
                  </a:lnTo>
                  <a:lnTo>
                    <a:pt x="419100" y="419099"/>
                  </a:lnTo>
                  <a:lnTo>
                    <a:pt x="419100" y="209549"/>
                  </a:lnTo>
                  <a:lnTo>
                    <a:pt x="209550" y="209549"/>
                  </a:lnTo>
                  <a:close/>
                </a:path>
                <a:path w="2724150" h="419100">
                  <a:moveTo>
                    <a:pt x="419100" y="209549"/>
                  </a:moveTo>
                  <a:lnTo>
                    <a:pt x="419100" y="419099"/>
                  </a:lnTo>
                  <a:lnTo>
                    <a:pt x="628650" y="419099"/>
                  </a:lnTo>
                  <a:lnTo>
                    <a:pt x="628650" y="209549"/>
                  </a:lnTo>
                  <a:lnTo>
                    <a:pt x="419100" y="209549"/>
                  </a:lnTo>
                  <a:close/>
                </a:path>
                <a:path w="2724150" h="419100">
                  <a:moveTo>
                    <a:pt x="628650" y="209549"/>
                  </a:moveTo>
                  <a:lnTo>
                    <a:pt x="628650" y="419099"/>
                  </a:lnTo>
                  <a:lnTo>
                    <a:pt x="838200" y="419099"/>
                  </a:lnTo>
                  <a:lnTo>
                    <a:pt x="838200" y="209549"/>
                  </a:lnTo>
                  <a:lnTo>
                    <a:pt x="628650" y="2095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181600" y="253365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181600" y="253365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49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391150" y="253365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391150" y="253365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49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600700" y="253365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600700" y="253365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49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810250" y="253365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810250" y="253365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49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019800" y="253365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343400" y="2533650"/>
              <a:ext cx="2724150" cy="419100"/>
            </a:xfrm>
            <a:custGeom>
              <a:avLst/>
              <a:gdLst/>
              <a:ahLst/>
              <a:cxnLst/>
              <a:rect l="l" t="t" r="r" b="b"/>
              <a:pathLst>
                <a:path w="2724150" h="419100">
                  <a:moveTo>
                    <a:pt x="1676400" y="0"/>
                  </a:moveTo>
                  <a:lnTo>
                    <a:pt x="1676400" y="209549"/>
                  </a:lnTo>
                  <a:lnTo>
                    <a:pt x="1885950" y="209549"/>
                  </a:lnTo>
                  <a:lnTo>
                    <a:pt x="1885950" y="0"/>
                  </a:lnTo>
                  <a:lnTo>
                    <a:pt x="1676400" y="0"/>
                  </a:lnTo>
                  <a:close/>
                </a:path>
                <a:path w="2724150" h="419100">
                  <a:moveTo>
                    <a:pt x="1885950" y="0"/>
                  </a:moveTo>
                  <a:lnTo>
                    <a:pt x="1885950" y="209549"/>
                  </a:lnTo>
                  <a:lnTo>
                    <a:pt x="2095500" y="209549"/>
                  </a:lnTo>
                  <a:lnTo>
                    <a:pt x="2095500" y="0"/>
                  </a:lnTo>
                  <a:lnTo>
                    <a:pt x="1885950" y="0"/>
                  </a:lnTo>
                  <a:close/>
                </a:path>
                <a:path w="2724150" h="419100">
                  <a:moveTo>
                    <a:pt x="2095500" y="0"/>
                  </a:moveTo>
                  <a:lnTo>
                    <a:pt x="2095500" y="209549"/>
                  </a:lnTo>
                  <a:lnTo>
                    <a:pt x="2305050" y="209549"/>
                  </a:lnTo>
                  <a:lnTo>
                    <a:pt x="2305050" y="0"/>
                  </a:lnTo>
                  <a:lnTo>
                    <a:pt x="2095500" y="0"/>
                  </a:lnTo>
                  <a:close/>
                </a:path>
                <a:path w="2724150" h="419100">
                  <a:moveTo>
                    <a:pt x="2305050" y="0"/>
                  </a:moveTo>
                  <a:lnTo>
                    <a:pt x="2305050" y="209549"/>
                  </a:lnTo>
                  <a:lnTo>
                    <a:pt x="2514600" y="209549"/>
                  </a:lnTo>
                  <a:lnTo>
                    <a:pt x="2514600" y="0"/>
                  </a:lnTo>
                  <a:lnTo>
                    <a:pt x="2305050" y="0"/>
                  </a:lnTo>
                  <a:close/>
                </a:path>
                <a:path w="2724150" h="419100">
                  <a:moveTo>
                    <a:pt x="2514600" y="0"/>
                  </a:moveTo>
                  <a:lnTo>
                    <a:pt x="2514600" y="209549"/>
                  </a:lnTo>
                  <a:lnTo>
                    <a:pt x="2724150" y="209549"/>
                  </a:lnTo>
                  <a:lnTo>
                    <a:pt x="2724150" y="0"/>
                  </a:lnTo>
                  <a:lnTo>
                    <a:pt x="2514600" y="0"/>
                  </a:lnTo>
                  <a:close/>
                </a:path>
                <a:path w="2724150" h="419100">
                  <a:moveTo>
                    <a:pt x="0" y="209549"/>
                  </a:moveTo>
                  <a:lnTo>
                    <a:pt x="0" y="419100"/>
                  </a:lnTo>
                  <a:lnTo>
                    <a:pt x="209550" y="419100"/>
                  </a:lnTo>
                  <a:lnTo>
                    <a:pt x="209550" y="209549"/>
                  </a:lnTo>
                  <a:lnTo>
                    <a:pt x="0" y="209549"/>
                  </a:lnTo>
                  <a:close/>
                </a:path>
                <a:path w="2724150" h="419100">
                  <a:moveTo>
                    <a:pt x="209550" y="209549"/>
                  </a:moveTo>
                  <a:lnTo>
                    <a:pt x="209550" y="419100"/>
                  </a:lnTo>
                  <a:lnTo>
                    <a:pt x="419100" y="419100"/>
                  </a:lnTo>
                  <a:lnTo>
                    <a:pt x="419100" y="209549"/>
                  </a:lnTo>
                  <a:lnTo>
                    <a:pt x="209550" y="209549"/>
                  </a:lnTo>
                  <a:close/>
                </a:path>
                <a:path w="2724150" h="419100">
                  <a:moveTo>
                    <a:pt x="419100" y="209549"/>
                  </a:moveTo>
                  <a:lnTo>
                    <a:pt x="419100" y="419100"/>
                  </a:lnTo>
                  <a:lnTo>
                    <a:pt x="628650" y="419100"/>
                  </a:lnTo>
                  <a:lnTo>
                    <a:pt x="628650" y="209549"/>
                  </a:lnTo>
                  <a:lnTo>
                    <a:pt x="419100" y="2095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972050" y="274320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972050" y="2743200"/>
              <a:ext cx="628650" cy="209550"/>
            </a:xfrm>
            <a:custGeom>
              <a:avLst/>
              <a:gdLst/>
              <a:ahLst/>
              <a:cxnLst/>
              <a:rect l="l" t="t" r="r" b="b"/>
              <a:pathLst>
                <a:path w="6286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  <a:path w="628650" h="209550">
                  <a:moveTo>
                    <a:pt x="209550" y="0"/>
                  </a:moveTo>
                  <a:lnTo>
                    <a:pt x="209550" y="209550"/>
                  </a:lnTo>
                  <a:lnTo>
                    <a:pt x="419100" y="209550"/>
                  </a:lnTo>
                  <a:lnTo>
                    <a:pt x="419100" y="0"/>
                  </a:lnTo>
                  <a:lnTo>
                    <a:pt x="209550" y="0"/>
                  </a:lnTo>
                  <a:close/>
                </a:path>
                <a:path w="628650" h="209550">
                  <a:moveTo>
                    <a:pt x="419100" y="0"/>
                  </a:moveTo>
                  <a:lnTo>
                    <a:pt x="419100" y="209550"/>
                  </a:lnTo>
                  <a:lnTo>
                    <a:pt x="628650" y="209549"/>
                  </a:lnTo>
                  <a:lnTo>
                    <a:pt x="628650" y="0"/>
                  </a:lnTo>
                  <a:lnTo>
                    <a:pt x="4191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600700" y="274320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600700" y="274320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49"/>
                  </a:lnTo>
                  <a:lnTo>
                    <a:pt x="209550" y="209549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810250" y="274320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49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49"/>
                  </a:lnTo>
                  <a:lnTo>
                    <a:pt x="209550" y="2095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343400" y="2743200"/>
              <a:ext cx="2724150" cy="419100"/>
            </a:xfrm>
            <a:custGeom>
              <a:avLst/>
              <a:gdLst/>
              <a:ahLst/>
              <a:cxnLst/>
              <a:rect l="l" t="t" r="r" b="b"/>
              <a:pathLst>
                <a:path w="2724150" h="419100">
                  <a:moveTo>
                    <a:pt x="1466850" y="0"/>
                  </a:moveTo>
                  <a:lnTo>
                    <a:pt x="1466850" y="209549"/>
                  </a:lnTo>
                  <a:lnTo>
                    <a:pt x="1676400" y="209549"/>
                  </a:lnTo>
                  <a:lnTo>
                    <a:pt x="1676400" y="0"/>
                  </a:lnTo>
                  <a:lnTo>
                    <a:pt x="1466850" y="0"/>
                  </a:lnTo>
                  <a:close/>
                </a:path>
                <a:path w="2724150" h="419100">
                  <a:moveTo>
                    <a:pt x="1676400" y="0"/>
                  </a:moveTo>
                  <a:lnTo>
                    <a:pt x="1676400" y="209549"/>
                  </a:lnTo>
                  <a:lnTo>
                    <a:pt x="1885950" y="209549"/>
                  </a:lnTo>
                  <a:lnTo>
                    <a:pt x="1885950" y="0"/>
                  </a:lnTo>
                  <a:lnTo>
                    <a:pt x="1676400" y="0"/>
                  </a:lnTo>
                  <a:close/>
                </a:path>
                <a:path w="2724150" h="419100">
                  <a:moveTo>
                    <a:pt x="1885950" y="0"/>
                  </a:moveTo>
                  <a:lnTo>
                    <a:pt x="1885950" y="209549"/>
                  </a:lnTo>
                  <a:lnTo>
                    <a:pt x="2095500" y="209549"/>
                  </a:lnTo>
                  <a:lnTo>
                    <a:pt x="2095500" y="0"/>
                  </a:lnTo>
                  <a:lnTo>
                    <a:pt x="1885950" y="0"/>
                  </a:lnTo>
                  <a:close/>
                </a:path>
                <a:path w="2724150" h="419100">
                  <a:moveTo>
                    <a:pt x="2095500" y="0"/>
                  </a:moveTo>
                  <a:lnTo>
                    <a:pt x="2095500" y="209549"/>
                  </a:lnTo>
                  <a:lnTo>
                    <a:pt x="2305050" y="209549"/>
                  </a:lnTo>
                  <a:lnTo>
                    <a:pt x="2305050" y="0"/>
                  </a:lnTo>
                  <a:lnTo>
                    <a:pt x="2095500" y="0"/>
                  </a:lnTo>
                  <a:close/>
                </a:path>
                <a:path w="2724150" h="419100">
                  <a:moveTo>
                    <a:pt x="2305050" y="0"/>
                  </a:moveTo>
                  <a:lnTo>
                    <a:pt x="2305050" y="209549"/>
                  </a:lnTo>
                  <a:lnTo>
                    <a:pt x="2514600" y="209549"/>
                  </a:lnTo>
                  <a:lnTo>
                    <a:pt x="2514600" y="0"/>
                  </a:lnTo>
                  <a:lnTo>
                    <a:pt x="2305050" y="0"/>
                  </a:lnTo>
                  <a:close/>
                </a:path>
                <a:path w="2724150" h="419100">
                  <a:moveTo>
                    <a:pt x="2514600" y="0"/>
                  </a:moveTo>
                  <a:lnTo>
                    <a:pt x="2514600" y="209549"/>
                  </a:lnTo>
                  <a:lnTo>
                    <a:pt x="2724150" y="209549"/>
                  </a:lnTo>
                  <a:lnTo>
                    <a:pt x="2724150" y="0"/>
                  </a:lnTo>
                  <a:lnTo>
                    <a:pt x="2514600" y="0"/>
                  </a:lnTo>
                  <a:close/>
                </a:path>
                <a:path w="2724150" h="419100">
                  <a:moveTo>
                    <a:pt x="0" y="209550"/>
                  </a:moveTo>
                  <a:lnTo>
                    <a:pt x="0" y="419100"/>
                  </a:lnTo>
                  <a:lnTo>
                    <a:pt x="209550" y="419100"/>
                  </a:lnTo>
                  <a:lnTo>
                    <a:pt x="209550" y="209550"/>
                  </a:lnTo>
                  <a:lnTo>
                    <a:pt x="0" y="209550"/>
                  </a:lnTo>
                  <a:close/>
                </a:path>
                <a:path w="2724150" h="419100">
                  <a:moveTo>
                    <a:pt x="209550" y="209550"/>
                  </a:moveTo>
                  <a:lnTo>
                    <a:pt x="209550" y="419100"/>
                  </a:lnTo>
                  <a:lnTo>
                    <a:pt x="419100" y="419100"/>
                  </a:lnTo>
                  <a:lnTo>
                    <a:pt x="419100" y="209550"/>
                  </a:lnTo>
                  <a:lnTo>
                    <a:pt x="209550" y="209550"/>
                  </a:lnTo>
                  <a:close/>
                </a:path>
                <a:path w="2724150" h="419100">
                  <a:moveTo>
                    <a:pt x="419100" y="209550"/>
                  </a:moveTo>
                  <a:lnTo>
                    <a:pt x="419100" y="419100"/>
                  </a:lnTo>
                  <a:lnTo>
                    <a:pt x="628650" y="419100"/>
                  </a:lnTo>
                  <a:lnTo>
                    <a:pt x="628650" y="209550"/>
                  </a:lnTo>
                  <a:lnTo>
                    <a:pt x="419100" y="2095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972050" y="295275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972050" y="295275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0"/>
                  </a:moveTo>
                  <a:lnTo>
                    <a:pt x="0" y="209550"/>
                  </a:lnTo>
                  <a:lnTo>
                    <a:pt x="209550" y="209550"/>
                  </a:lnTo>
                  <a:lnTo>
                    <a:pt x="20955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181600" y="2952750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209550" y="20955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209550" y="2095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343400" y="2952750"/>
              <a:ext cx="2724150" cy="838200"/>
            </a:xfrm>
            <a:custGeom>
              <a:avLst/>
              <a:gdLst/>
              <a:ahLst/>
              <a:cxnLst/>
              <a:rect l="l" t="t" r="r" b="b"/>
              <a:pathLst>
                <a:path w="2724150" h="838200">
                  <a:moveTo>
                    <a:pt x="838200" y="0"/>
                  </a:moveTo>
                  <a:lnTo>
                    <a:pt x="838200" y="209550"/>
                  </a:lnTo>
                  <a:lnTo>
                    <a:pt x="1047750" y="209550"/>
                  </a:lnTo>
                  <a:lnTo>
                    <a:pt x="1047750" y="0"/>
                  </a:lnTo>
                  <a:lnTo>
                    <a:pt x="838200" y="0"/>
                  </a:lnTo>
                  <a:close/>
                </a:path>
                <a:path w="2724150" h="838200">
                  <a:moveTo>
                    <a:pt x="1047750" y="0"/>
                  </a:moveTo>
                  <a:lnTo>
                    <a:pt x="1047750" y="209550"/>
                  </a:lnTo>
                  <a:lnTo>
                    <a:pt x="1257300" y="209550"/>
                  </a:lnTo>
                  <a:lnTo>
                    <a:pt x="1257300" y="0"/>
                  </a:lnTo>
                  <a:lnTo>
                    <a:pt x="1047750" y="0"/>
                  </a:lnTo>
                  <a:close/>
                </a:path>
                <a:path w="2724150" h="838200">
                  <a:moveTo>
                    <a:pt x="1257300" y="0"/>
                  </a:moveTo>
                  <a:lnTo>
                    <a:pt x="1257300" y="209550"/>
                  </a:lnTo>
                  <a:lnTo>
                    <a:pt x="1466850" y="209550"/>
                  </a:lnTo>
                  <a:lnTo>
                    <a:pt x="1466850" y="0"/>
                  </a:lnTo>
                  <a:lnTo>
                    <a:pt x="1257300" y="0"/>
                  </a:lnTo>
                  <a:close/>
                </a:path>
                <a:path w="2724150" h="838200">
                  <a:moveTo>
                    <a:pt x="1466850" y="0"/>
                  </a:moveTo>
                  <a:lnTo>
                    <a:pt x="1466850" y="209550"/>
                  </a:lnTo>
                  <a:lnTo>
                    <a:pt x="1676400" y="209550"/>
                  </a:lnTo>
                  <a:lnTo>
                    <a:pt x="1676400" y="0"/>
                  </a:lnTo>
                  <a:lnTo>
                    <a:pt x="1466850" y="0"/>
                  </a:lnTo>
                  <a:close/>
                </a:path>
                <a:path w="2724150" h="838200">
                  <a:moveTo>
                    <a:pt x="1676400" y="0"/>
                  </a:moveTo>
                  <a:lnTo>
                    <a:pt x="1676400" y="209550"/>
                  </a:lnTo>
                  <a:lnTo>
                    <a:pt x="1885950" y="209550"/>
                  </a:lnTo>
                  <a:lnTo>
                    <a:pt x="1885950" y="0"/>
                  </a:lnTo>
                  <a:lnTo>
                    <a:pt x="1676400" y="0"/>
                  </a:lnTo>
                  <a:close/>
                </a:path>
                <a:path w="2724150" h="838200">
                  <a:moveTo>
                    <a:pt x="1885950" y="0"/>
                  </a:moveTo>
                  <a:lnTo>
                    <a:pt x="1885950" y="209550"/>
                  </a:lnTo>
                  <a:lnTo>
                    <a:pt x="2095500" y="209550"/>
                  </a:lnTo>
                  <a:lnTo>
                    <a:pt x="2095500" y="0"/>
                  </a:lnTo>
                  <a:lnTo>
                    <a:pt x="1885950" y="0"/>
                  </a:lnTo>
                  <a:close/>
                </a:path>
                <a:path w="2724150" h="838200">
                  <a:moveTo>
                    <a:pt x="2095500" y="0"/>
                  </a:moveTo>
                  <a:lnTo>
                    <a:pt x="2095500" y="209550"/>
                  </a:lnTo>
                  <a:lnTo>
                    <a:pt x="2305050" y="209550"/>
                  </a:lnTo>
                  <a:lnTo>
                    <a:pt x="2305050" y="0"/>
                  </a:lnTo>
                  <a:lnTo>
                    <a:pt x="2095500" y="0"/>
                  </a:lnTo>
                  <a:close/>
                </a:path>
                <a:path w="2724150" h="838200">
                  <a:moveTo>
                    <a:pt x="2305050" y="0"/>
                  </a:moveTo>
                  <a:lnTo>
                    <a:pt x="2305050" y="209550"/>
                  </a:lnTo>
                  <a:lnTo>
                    <a:pt x="2514600" y="209550"/>
                  </a:lnTo>
                  <a:lnTo>
                    <a:pt x="2514600" y="0"/>
                  </a:lnTo>
                  <a:lnTo>
                    <a:pt x="2305050" y="0"/>
                  </a:lnTo>
                  <a:close/>
                </a:path>
                <a:path w="2724150" h="838200">
                  <a:moveTo>
                    <a:pt x="2514600" y="0"/>
                  </a:moveTo>
                  <a:lnTo>
                    <a:pt x="2514600" y="209550"/>
                  </a:lnTo>
                  <a:lnTo>
                    <a:pt x="2724150" y="209550"/>
                  </a:lnTo>
                  <a:lnTo>
                    <a:pt x="2724150" y="0"/>
                  </a:lnTo>
                  <a:lnTo>
                    <a:pt x="2514600" y="0"/>
                  </a:lnTo>
                  <a:close/>
                </a:path>
                <a:path w="2724150" h="838200">
                  <a:moveTo>
                    <a:pt x="0" y="209550"/>
                  </a:moveTo>
                  <a:lnTo>
                    <a:pt x="0" y="419100"/>
                  </a:lnTo>
                  <a:lnTo>
                    <a:pt x="209550" y="419100"/>
                  </a:lnTo>
                  <a:lnTo>
                    <a:pt x="209550" y="209550"/>
                  </a:lnTo>
                  <a:lnTo>
                    <a:pt x="0" y="209550"/>
                  </a:lnTo>
                  <a:close/>
                </a:path>
                <a:path w="2724150" h="838200">
                  <a:moveTo>
                    <a:pt x="209550" y="209550"/>
                  </a:moveTo>
                  <a:lnTo>
                    <a:pt x="209550" y="419100"/>
                  </a:lnTo>
                  <a:lnTo>
                    <a:pt x="419100" y="419100"/>
                  </a:lnTo>
                  <a:lnTo>
                    <a:pt x="419100" y="209550"/>
                  </a:lnTo>
                  <a:lnTo>
                    <a:pt x="209550" y="209550"/>
                  </a:lnTo>
                  <a:close/>
                </a:path>
                <a:path w="2724150" h="838200">
                  <a:moveTo>
                    <a:pt x="419100" y="209550"/>
                  </a:moveTo>
                  <a:lnTo>
                    <a:pt x="419100" y="419100"/>
                  </a:lnTo>
                  <a:lnTo>
                    <a:pt x="628650" y="419100"/>
                  </a:lnTo>
                  <a:lnTo>
                    <a:pt x="628650" y="209550"/>
                  </a:lnTo>
                  <a:lnTo>
                    <a:pt x="419100" y="209550"/>
                  </a:lnTo>
                  <a:close/>
                </a:path>
                <a:path w="2724150" h="838200">
                  <a:moveTo>
                    <a:pt x="628650" y="209550"/>
                  </a:moveTo>
                  <a:lnTo>
                    <a:pt x="628650" y="419100"/>
                  </a:lnTo>
                  <a:lnTo>
                    <a:pt x="838200" y="419100"/>
                  </a:lnTo>
                  <a:lnTo>
                    <a:pt x="838200" y="209550"/>
                  </a:lnTo>
                  <a:lnTo>
                    <a:pt x="628650" y="209550"/>
                  </a:lnTo>
                  <a:close/>
                </a:path>
                <a:path w="2724150" h="838200">
                  <a:moveTo>
                    <a:pt x="838200" y="209550"/>
                  </a:moveTo>
                  <a:lnTo>
                    <a:pt x="838200" y="419100"/>
                  </a:lnTo>
                  <a:lnTo>
                    <a:pt x="1047750" y="419100"/>
                  </a:lnTo>
                  <a:lnTo>
                    <a:pt x="1047750" y="209550"/>
                  </a:lnTo>
                  <a:lnTo>
                    <a:pt x="838200" y="209550"/>
                  </a:lnTo>
                  <a:close/>
                </a:path>
                <a:path w="2724150" h="838200">
                  <a:moveTo>
                    <a:pt x="1047750" y="209550"/>
                  </a:moveTo>
                  <a:lnTo>
                    <a:pt x="1047750" y="419100"/>
                  </a:lnTo>
                  <a:lnTo>
                    <a:pt x="1257300" y="419100"/>
                  </a:lnTo>
                  <a:lnTo>
                    <a:pt x="1257300" y="209550"/>
                  </a:lnTo>
                  <a:lnTo>
                    <a:pt x="1047750" y="209550"/>
                  </a:lnTo>
                  <a:close/>
                </a:path>
                <a:path w="2724150" h="838200">
                  <a:moveTo>
                    <a:pt x="1257300" y="209550"/>
                  </a:moveTo>
                  <a:lnTo>
                    <a:pt x="1257300" y="419100"/>
                  </a:lnTo>
                  <a:lnTo>
                    <a:pt x="1466850" y="419100"/>
                  </a:lnTo>
                  <a:lnTo>
                    <a:pt x="1466850" y="209550"/>
                  </a:lnTo>
                  <a:lnTo>
                    <a:pt x="1257300" y="209550"/>
                  </a:lnTo>
                  <a:close/>
                </a:path>
                <a:path w="2724150" h="838200">
                  <a:moveTo>
                    <a:pt x="1466850" y="209550"/>
                  </a:moveTo>
                  <a:lnTo>
                    <a:pt x="1466850" y="419100"/>
                  </a:lnTo>
                  <a:lnTo>
                    <a:pt x="1676400" y="419100"/>
                  </a:lnTo>
                  <a:lnTo>
                    <a:pt x="1676400" y="209550"/>
                  </a:lnTo>
                  <a:lnTo>
                    <a:pt x="1466850" y="209550"/>
                  </a:lnTo>
                  <a:close/>
                </a:path>
                <a:path w="2724150" h="838200">
                  <a:moveTo>
                    <a:pt x="1676400" y="209550"/>
                  </a:moveTo>
                  <a:lnTo>
                    <a:pt x="1676400" y="419100"/>
                  </a:lnTo>
                  <a:lnTo>
                    <a:pt x="1885950" y="419100"/>
                  </a:lnTo>
                  <a:lnTo>
                    <a:pt x="1885950" y="209550"/>
                  </a:lnTo>
                  <a:lnTo>
                    <a:pt x="1676400" y="209550"/>
                  </a:lnTo>
                  <a:close/>
                </a:path>
                <a:path w="2724150" h="838200">
                  <a:moveTo>
                    <a:pt x="1885950" y="209550"/>
                  </a:moveTo>
                  <a:lnTo>
                    <a:pt x="1885950" y="419100"/>
                  </a:lnTo>
                  <a:lnTo>
                    <a:pt x="2095500" y="419100"/>
                  </a:lnTo>
                  <a:lnTo>
                    <a:pt x="2095500" y="209550"/>
                  </a:lnTo>
                  <a:lnTo>
                    <a:pt x="1885950" y="209550"/>
                  </a:lnTo>
                  <a:close/>
                </a:path>
                <a:path w="2724150" h="838200">
                  <a:moveTo>
                    <a:pt x="2095500" y="209550"/>
                  </a:moveTo>
                  <a:lnTo>
                    <a:pt x="2095500" y="419100"/>
                  </a:lnTo>
                  <a:lnTo>
                    <a:pt x="2305050" y="419100"/>
                  </a:lnTo>
                  <a:lnTo>
                    <a:pt x="2305050" y="209550"/>
                  </a:lnTo>
                  <a:lnTo>
                    <a:pt x="2095500" y="209550"/>
                  </a:lnTo>
                  <a:close/>
                </a:path>
                <a:path w="2724150" h="838200">
                  <a:moveTo>
                    <a:pt x="2305050" y="209550"/>
                  </a:moveTo>
                  <a:lnTo>
                    <a:pt x="2305050" y="419100"/>
                  </a:lnTo>
                  <a:lnTo>
                    <a:pt x="2514600" y="419100"/>
                  </a:lnTo>
                  <a:lnTo>
                    <a:pt x="2514600" y="209550"/>
                  </a:lnTo>
                  <a:lnTo>
                    <a:pt x="2305050" y="209550"/>
                  </a:lnTo>
                  <a:close/>
                </a:path>
                <a:path w="2724150" h="838200">
                  <a:moveTo>
                    <a:pt x="2514600" y="209550"/>
                  </a:moveTo>
                  <a:lnTo>
                    <a:pt x="2514600" y="419100"/>
                  </a:lnTo>
                  <a:lnTo>
                    <a:pt x="2724150" y="419100"/>
                  </a:lnTo>
                  <a:lnTo>
                    <a:pt x="2724150" y="209550"/>
                  </a:lnTo>
                  <a:lnTo>
                    <a:pt x="2514600" y="209550"/>
                  </a:lnTo>
                  <a:close/>
                </a:path>
                <a:path w="2724150" h="838200">
                  <a:moveTo>
                    <a:pt x="0" y="419100"/>
                  </a:moveTo>
                  <a:lnTo>
                    <a:pt x="0" y="628650"/>
                  </a:lnTo>
                  <a:lnTo>
                    <a:pt x="209550" y="628650"/>
                  </a:lnTo>
                  <a:lnTo>
                    <a:pt x="209550" y="419100"/>
                  </a:lnTo>
                  <a:lnTo>
                    <a:pt x="0" y="419100"/>
                  </a:lnTo>
                  <a:close/>
                </a:path>
                <a:path w="2724150" h="838200">
                  <a:moveTo>
                    <a:pt x="209550" y="419100"/>
                  </a:moveTo>
                  <a:lnTo>
                    <a:pt x="209550" y="628650"/>
                  </a:lnTo>
                  <a:lnTo>
                    <a:pt x="419100" y="628650"/>
                  </a:lnTo>
                  <a:lnTo>
                    <a:pt x="419100" y="419100"/>
                  </a:lnTo>
                  <a:lnTo>
                    <a:pt x="209550" y="419100"/>
                  </a:lnTo>
                  <a:close/>
                </a:path>
                <a:path w="2724150" h="838200">
                  <a:moveTo>
                    <a:pt x="419100" y="419100"/>
                  </a:moveTo>
                  <a:lnTo>
                    <a:pt x="419100" y="628650"/>
                  </a:lnTo>
                  <a:lnTo>
                    <a:pt x="628650" y="628650"/>
                  </a:lnTo>
                  <a:lnTo>
                    <a:pt x="628650" y="419100"/>
                  </a:lnTo>
                  <a:lnTo>
                    <a:pt x="419100" y="419100"/>
                  </a:lnTo>
                  <a:close/>
                </a:path>
                <a:path w="2724150" h="838200">
                  <a:moveTo>
                    <a:pt x="628650" y="419100"/>
                  </a:moveTo>
                  <a:lnTo>
                    <a:pt x="628650" y="628650"/>
                  </a:lnTo>
                  <a:lnTo>
                    <a:pt x="838200" y="628650"/>
                  </a:lnTo>
                  <a:lnTo>
                    <a:pt x="838200" y="419100"/>
                  </a:lnTo>
                  <a:lnTo>
                    <a:pt x="628650" y="419100"/>
                  </a:lnTo>
                  <a:close/>
                </a:path>
                <a:path w="2724150" h="838200">
                  <a:moveTo>
                    <a:pt x="838200" y="419100"/>
                  </a:moveTo>
                  <a:lnTo>
                    <a:pt x="838200" y="628650"/>
                  </a:lnTo>
                  <a:lnTo>
                    <a:pt x="1047750" y="628650"/>
                  </a:lnTo>
                  <a:lnTo>
                    <a:pt x="1047750" y="419100"/>
                  </a:lnTo>
                  <a:lnTo>
                    <a:pt x="838200" y="419100"/>
                  </a:lnTo>
                  <a:close/>
                </a:path>
                <a:path w="2724150" h="838200">
                  <a:moveTo>
                    <a:pt x="1047750" y="419100"/>
                  </a:moveTo>
                  <a:lnTo>
                    <a:pt x="1047750" y="628650"/>
                  </a:lnTo>
                  <a:lnTo>
                    <a:pt x="1257300" y="628650"/>
                  </a:lnTo>
                  <a:lnTo>
                    <a:pt x="1257300" y="419100"/>
                  </a:lnTo>
                  <a:lnTo>
                    <a:pt x="1047750" y="419100"/>
                  </a:lnTo>
                  <a:close/>
                </a:path>
                <a:path w="2724150" h="838200">
                  <a:moveTo>
                    <a:pt x="1257300" y="419100"/>
                  </a:moveTo>
                  <a:lnTo>
                    <a:pt x="1257300" y="628650"/>
                  </a:lnTo>
                  <a:lnTo>
                    <a:pt x="1466850" y="628650"/>
                  </a:lnTo>
                  <a:lnTo>
                    <a:pt x="1466850" y="419100"/>
                  </a:lnTo>
                  <a:lnTo>
                    <a:pt x="1257300" y="419100"/>
                  </a:lnTo>
                  <a:close/>
                </a:path>
                <a:path w="2724150" h="838200">
                  <a:moveTo>
                    <a:pt x="1466850" y="419100"/>
                  </a:moveTo>
                  <a:lnTo>
                    <a:pt x="1466850" y="628650"/>
                  </a:lnTo>
                  <a:lnTo>
                    <a:pt x="1676400" y="628650"/>
                  </a:lnTo>
                  <a:lnTo>
                    <a:pt x="1676400" y="419100"/>
                  </a:lnTo>
                  <a:lnTo>
                    <a:pt x="1466850" y="419100"/>
                  </a:lnTo>
                  <a:close/>
                </a:path>
                <a:path w="2724150" h="838200">
                  <a:moveTo>
                    <a:pt x="1676400" y="419100"/>
                  </a:moveTo>
                  <a:lnTo>
                    <a:pt x="1676400" y="628650"/>
                  </a:lnTo>
                  <a:lnTo>
                    <a:pt x="1885950" y="628650"/>
                  </a:lnTo>
                  <a:lnTo>
                    <a:pt x="1885950" y="419100"/>
                  </a:lnTo>
                  <a:lnTo>
                    <a:pt x="1676400" y="419100"/>
                  </a:lnTo>
                  <a:close/>
                </a:path>
                <a:path w="2724150" h="838200">
                  <a:moveTo>
                    <a:pt x="1885950" y="419100"/>
                  </a:moveTo>
                  <a:lnTo>
                    <a:pt x="1885950" y="628650"/>
                  </a:lnTo>
                  <a:lnTo>
                    <a:pt x="2095500" y="628650"/>
                  </a:lnTo>
                  <a:lnTo>
                    <a:pt x="2095500" y="419100"/>
                  </a:lnTo>
                  <a:lnTo>
                    <a:pt x="1885950" y="419100"/>
                  </a:lnTo>
                  <a:close/>
                </a:path>
                <a:path w="2724150" h="838200">
                  <a:moveTo>
                    <a:pt x="2095500" y="419100"/>
                  </a:moveTo>
                  <a:lnTo>
                    <a:pt x="2095500" y="628650"/>
                  </a:lnTo>
                  <a:lnTo>
                    <a:pt x="2305050" y="628650"/>
                  </a:lnTo>
                  <a:lnTo>
                    <a:pt x="2305050" y="419100"/>
                  </a:lnTo>
                  <a:lnTo>
                    <a:pt x="2095500" y="419100"/>
                  </a:lnTo>
                  <a:close/>
                </a:path>
                <a:path w="2724150" h="838200">
                  <a:moveTo>
                    <a:pt x="2305050" y="419100"/>
                  </a:moveTo>
                  <a:lnTo>
                    <a:pt x="2305050" y="628650"/>
                  </a:lnTo>
                  <a:lnTo>
                    <a:pt x="2514600" y="628650"/>
                  </a:lnTo>
                  <a:lnTo>
                    <a:pt x="2514600" y="419100"/>
                  </a:lnTo>
                  <a:lnTo>
                    <a:pt x="2305050" y="419100"/>
                  </a:lnTo>
                  <a:close/>
                </a:path>
                <a:path w="2724150" h="838200">
                  <a:moveTo>
                    <a:pt x="2514600" y="419100"/>
                  </a:moveTo>
                  <a:lnTo>
                    <a:pt x="2514600" y="628650"/>
                  </a:lnTo>
                  <a:lnTo>
                    <a:pt x="2724150" y="628650"/>
                  </a:lnTo>
                  <a:lnTo>
                    <a:pt x="2724150" y="419100"/>
                  </a:lnTo>
                  <a:lnTo>
                    <a:pt x="2514600" y="419100"/>
                  </a:lnTo>
                  <a:close/>
                </a:path>
                <a:path w="2724150" h="838200">
                  <a:moveTo>
                    <a:pt x="0" y="628650"/>
                  </a:moveTo>
                  <a:lnTo>
                    <a:pt x="0" y="838200"/>
                  </a:lnTo>
                  <a:lnTo>
                    <a:pt x="209550" y="838200"/>
                  </a:lnTo>
                  <a:lnTo>
                    <a:pt x="209550" y="628650"/>
                  </a:lnTo>
                  <a:lnTo>
                    <a:pt x="0" y="628650"/>
                  </a:lnTo>
                  <a:close/>
                </a:path>
                <a:path w="2724150" h="838200">
                  <a:moveTo>
                    <a:pt x="209550" y="628650"/>
                  </a:moveTo>
                  <a:lnTo>
                    <a:pt x="209550" y="838200"/>
                  </a:lnTo>
                  <a:lnTo>
                    <a:pt x="419100" y="838200"/>
                  </a:lnTo>
                  <a:lnTo>
                    <a:pt x="419100" y="628650"/>
                  </a:lnTo>
                  <a:lnTo>
                    <a:pt x="209550" y="628650"/>
                  </a:lnTo>
                  <a:close/>
                </a:path>
                <a:path w="2724150" h="838200">
                  <a:moveTo>
                    <a:pt x="419100" y="628650"/>
                  </a:moveTo>
                  <a:lnTo>
                    <a:pt x="419100" y="838200"/>
                  </a:lnTo>
                  <a:lnTo>
                    <a:pt x="628650" y="838200"/>
                  </a:lnTo>
                  <a:lnTo>
                    <a:pt x="628650" y="628650"/>
                  </a:lnTo>
                  <a:lnTo>
                    <a:pt x="419100" y="628650"/>
                  </a:lnTo>
                  <a:close/>
                </a:path>
                <a:path w="2724150" h="838200">
                  <a:moveTo>
                    <a:pt x="628650" y="628650"/>
                  </a:moveTo>
                  <a:lnTo>
                    <a:pt x="628650" y="838200"/>
                  </a:lnTo>
                  <a:lnTo>
                    <a:pt x="838200" y="838200"/>
                  </a:lnTo>
                  <a:lnTo>
                    <a:pt x="838200" y="628650"/>
                  </a:lnTo>
                  <a:lnTo>
                    <a:pt x="628650" y="628650"/>
                  </a:lnTo>
                  <a:close/>
                </a:path>
                <a:path w="2724150" h="838200">
                  <a:moveTo>
                    <a:pt x="838200" y="628650"/>
                  </a:moveTo>
                  <a:lnTo>
                    <a:pt x="838200" y="838200"/>
                  </a:lnTo>
                  <a:lnTo>
                    <a:pt x="1047750" y="838200"/>
                  </a:lnTo>
                  <a:lnTo>
                    <a:pt x="1047750" y="628650"/>
                  </a:lnTo>
                  <a:lnTo>
                    <a:pt x="838200" y="628650"/>
                  </a:lnTo>
                  <a:close/>
                </a:path>
                <a:path w="2724150" h="838200">
                  <a:moveTo>
                    <a:pt x="1047750" y="628650"/>
                  </a:moveTo>
                  <a:lnTo>
                    <a:pt x="1047750" y="838200"/>
                  </a:lnTo>
                  <a:lnTo>
                    <a:pt x="1257300" y="838200"/>
                  </a:lnTo>
                  <a:lnTo>
                    <a:pt x="1257300" y="628650"/>
                  </a:lnTo>
                  <a:lnTo>
                    <a:pt x="1047750" y="628650"/>
                  </a:lnTo>
                  <a:close/>
                </a:path>
                <a:path w="2724150" h="838200">
                  <a:moveTo>
                    <a:pt x="1257300" y="628650"/>
                  </a:moveTo>
                  <a:lnTo>
                    <a:pt x="1257300" y="838200"/>
                  </a:lnTo>
                  <a:lnTo>
                    <a:pt x="1466850" y="838200"/>
                  </a:lnTo>
                  <a:lnTo>
                    <a:pt x="1466850" y="628650"/>
                  </a:lnTo>
                  <a:lnTo>
                    <a:pt x="1257300" y="628650"/>
                  </a:lnTo>
                  <a:close/>
                </a:path>
                <a:path w="2724150" h="838200">
                  <a:moveTo>
                    <a:pt x="1466850" y="628650"/>
                  </a:moveTo>
                  <a:lnTo>
                    <a:pt x="1466850" y="838200"/>
                  </a:lnTo>
                  <a:lnTo>
                    <a:pt x="1676400" y="838200"/>
                  </a:lnTo>
                  <a:lnTo>
                    <a:pt x="1676400" y="628650"/>
                  </a:lnTo>
                  <a:lnTo>
                    <a:pt x="1466850" y="628650"/>
                  </a:lnTo>
                  <a:close/>
                </a:path>
                <a:path w="2724150" h="838200">
                  <a:moveTo>
                    <a:pt x="1676400" y="628650"/>
                  </a:moveTo>
                  <a:lnTo>
                    <a:pt x="1676400" y="838200"/>
                  </a:lnTo>
                  <a:lnTo>
                    <a:pt x="1885950" y="838200"/>
                  </a:lnTo>
                  <a:lnTo>
                    <a:pt x="1885950" y="628650"/>
                  </a:lnTo>
                  <a:lnTo>
                    <a:pt x="1676400" y="628650"/>
                  </a:lnTo>
                  <a:close/>
                </a:path>
                <a:path w="2724150" h="838200">
                  <a:moveTo>
                    <a:pt x="1885950" y="628650"/>
                  </a:moveTo>
                  <a:lnTo>
                    <a:pt x="1885950" y="838200"/>
                  </a:lnTo>
                  <a:lnTo>
                    <a:pt x="2095500" y="838200"/>
                  </a:lnTo>
                  <a:lnTo>
                    <a:pt x="2095500" y="628650"/>
                  </a:lnTo>
                  <a:lnTo>
                    <a:pt x="1885950" y="628650"/>
                  </a:lnTo>
                  <a:close/>
                </a:path>
                <a:path w="2724150" h="838200">
                  <a:moveTo>
                    <a:pt x="2095500" y="628650"/>
                  </a:moveTo>
                  <a:lnTo>
                    <a:pt x="2095500" y="838200"/>
                  </a:lnTo>
                  <a:lnTo>
                    <a:pt x="2305050" y="838200"/>
                  </a:lnTo>
                  <a:lnTo>
                    <a:pt x="2305050" y="628650"/>
                  </a:lnTo>
                  <a:lnTo>
                    <a:pt x="2095500" y="628650"/>
                  </a:lnTo>
                  <a:close/>
                </a:path>
                <a:path w="2724150" h="838200">
                  <a:moveTo>
                    <a:pt x="2305050" y="628650"/>
                  </a:moveTo>
                  <a:lnTo>
                    <a:pt x="2305050" y="838200"/>
                  </a:lnTo>
                  <a:lnTo>
                    <a:pt x="2514600" y="838200"/>
                  </a:lnTo>
                  <a:lnTo>
                    <a:pt x="2514600" y="628650"/>
                  </a:lnTo>
                  <a:lnTo>
                    <a:pt x="2305050" y="628650"/>
                  </a:lnTo>
                  <a:close/>
                </a:path>
                <a:path w="2724150" h="838200">
                  <a:moveTo>
                    <a:pt x="2514600" y="628650"/>
                  </a:moveTo>
                  <a:lnTo>
                    <a:pt x="2514600" y="838200"/>
                  </a:lnTo>
                  <a:lnTo>
                    <a:pt x="2724150" y="838200"/>
                  </a:lnTo>
                  <a:lnTo>
                    <a:pt x="2724150" y="628650"/>
                  </a:lnTo>
                  <a:lnTo>
                    <a:pt x="2514600" y="6286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200650" y="1895094"/>
              <a:ext cx="1019175" cy="1047750"/>
            </a:xfrm>
            <a:custGeom>
              <a:avLst/>
              <a:gdLst/>
              <a:ahLst/>
              <a:cxnLst/>
              <a:rect l="l" t="t" r="r" b="b"/>
              <a:pathLst>
                <a:path w="1019175" h="1047750">
                  <a:moveTo>
                    <a:pt x="0" y="0"/>
                  </a:moveTo>
                  <a:lnTo>
                    <a:pt x="0" y="1047750"/>
                  </a:lnTo>
                  <a:lnTo>
                    <a:pt x="1018794" y="1047750"/>
                  </a:lnTo>
                  <a:lnTo>
                    <a:pt x="1018794" y="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981194" y="1704594"/>
              <a:ext cx="1466850" cy="1457960"/>
            </a:xfrm>
            <a:custGeom>
              <a:avLst/>
              <a:gdLst/>
              <a:ahLst/>
              <a:cxnLst/>
              <a:rect l="l" t="t" r="r" b="b"/>
              <a:pathLst>
                <a:path w="1466850" h="1457960">
                  <a:moveTo>
                    <a:pt x="0" y="0"/>
                  </a:moveTo>
                  <a:lnTo>
                    <a:pt x="0" y="1457706"/>
                  </a:lnTo>
                  <a:lnTo>
                    <a:pt x="1466850" y="1457705"/>
                  </a:lnTo>
                  <a:lnTo>
                    <a:pt x="1466850" y="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391150" y="2104644"/>
              <a:ext cx="628650" cy="638810"/>
            </a:xfrm>
            <a:custGeom>
              <a:avLst/>
              <a:gdLst/>
              <a:ahLst/>
              <a:cxnLst/>
              <a:rect l="l" t="t" r="r" b="b"/>
              <a:pathLst>
                <a:path w="628650" h="638810">
                  <a:moveTo>
                    <a:pt x="0" y="0"/>
                  </a:moveTo>
                  <a:lnTo>
                    <a:pt x="0" y="638556"/>
                  </a:lnTo>
                  <a:lnTo>
                    <a:pt x="628650" y="638556"/>
                  </a:lnTo>
                  <a:lnTo>
                    <a:pt x="628650" y="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2" name="object 172"/>
          <p:cNvGrpSpPr/>
          <p:nvPr/>
        </p:nvGrpSpPr>
        <p:grpSpPr>
          <a:xfrm>
            <a:off x="4262437" y="4033837"/>
            <a:ext cx="238125" cy="238125"/>
            <a:chOff x="4262437" y="4033837"/>
            <a:chExt cx="238125" cy="238125"/>
          </a:xfrm>
        </p:grpSpPr>
        <p:sp>
          <p:nvSpPr>
            <p:cNvPr id="173" name="object 173"/>
            <p:cNvSpPr/>
            <p:nvPr/>
          </p:nvSpPr>
          <p:spPr>
            <a:xfrm>
              <a:off x="4267200" y="4038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228600"/>
                  </a:move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267200" y="4038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5" name="object 175"/>
          <p:cNvGrpSpPr/>
          <p:nvPr/>
        </p:nvGrpSpPr>
        <p:grpSpPr>
          <a:xfrm>
            <a:off x="4271581" y="4414837"/>
            <a:ext cx="238125" cy="238125"/>
            <a:chOff x="4271581" y="4414837"/>
            <a:chExt cx="238125" cy="238125"/>
          </a:xfrm>
        </p:grpSpPr>
        <p:sp>
          <p:nvSpPr>
            <p:cNvPr id="176" name="object 176"/>
            <p:cNvSpPr/>
            <p:nvPr/>
          </p:nvSpPr>
          <p:spPr>
            <a:xfrm>
              <a:off x="4277106" y="4419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228600"/>
                  </a:move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276344" y="44196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8" name="object 178"/>
          <p:cNvSpPr/>
          <p:nvPr/>
        </p:nvSpPr>
        <p:spPr>
          <a:xfrm>
            <a:off x="4286250" y="4800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38600" y="5334000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59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990594" y="5638800"/>
            <a:ext cx="600710" cy="0"/>
          </a:xfrm>
          <a:custGeom>
            <a:avLst/>
            <a:gdLst/>
            <a:ahLst/>
            <a:cxnLst/>
            <a:rect l="l" t="t" r="r" b="b"/>
            <a:pathLst>
              <a:path w="600710">
                <a:moveTo>
                  <a:pt x="0" y="0"/>
                </a:moveTo>
                <a:lnTo>
                  <a:pt x="600455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962400" y="6019800"/>
            <a:ext cx="638175" cy="0"/>
          </a:xfrm>
          <a:custGeom>
            <a:avLst/>
            <a:gdLst/>
            <a:ahLst/>
            <a:cxnLst/>
            <a:rect l="l" t="t" r="r" b="b"/>
            <a:pathLst>
              <a:path w="638175">
                <a:moveTo>
                  <a:pt x="0" y="0"/>
                </a:moveTo>
                <a:lnTo>
                  <a:pt x="637794" y="0"/>
                </a:lnTo>
              </a:path>
            </a:pathLst>
          </a:custGeom>
          <a:ln w="5715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 txBox="1"/>
          <p:nvPr/>
        </p:nvSpPr>
        <p:spPr>
          <a:xfrm>
            <a:off x="4793996" y="3928828"/>
            <a:ext cx="4026535" cy="22161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Center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Pixel</a:t>
            </a:r>
            <a:endParaRPr sz="200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  <a:spcBef>
                <a:spcPts val="450"/>
              </a:spcBef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Pixels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satisfying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similarity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criterion</a:t>
            </a:r>
            <a:endParaRPr sz="2000">
              <a:latin typeface="Times New Roman"/>
              <a:cs typeface="Times New Roman"/>
            </a:endParaRPr>
          </a:p>
          <a:p>
            <a:pPr marL="22225" marR="771525" indent="8890">
              <a:lnSpc>
                <a:spcPct val="125000"/>
              </a:lnSpc>
              <a:spcBef>
                <a:spcPts val="150"/>
              </a:spcBef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Pixels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unsatisfying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criterion </a:t>
            </a:r>
            <a:r>
              <a:rPr sz="2000" spc="-48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3x3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neighborhood</a:t>
            </a:r>
            <a:endParaRPr sz="2000">
              <a:latin typeface="Times New Roman"/>
              <a:cs typeface="Times New Roman"/>
            </a:endParaRPr>
          </a:p>
          <a:p>
            <a:pPr marL="12700" marR="2149475">
              <a:lnSpc>
                <a:spcPts val="2770"/>
              </a:lnSpc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5x5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neighborhood </a:t>
            </a:r>
            <a:r>
              <a:rPr sz="2000" spc="-48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7x7</a:t>
            </a:r>
            <a:r>
              <a:rPr sz="20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neighborhood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5" name="object 1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183" name="object 183"/>
          <p:cNvSpPr txBox="1"/>
          <p:nvPr/>
        </p:nvSpPr>
        <p:spPr>
          <a:xfrm>
            <a:off x="765296" y="5586474"/>
            <a:ext cx="18649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Segmented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region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84" name="object 184"/>
          <p:cNvGraphicFramePr>
            <a:graphicFrameLocks noGrp="1"/>
          </p:cNvGraphicFramePr>
          <p:nvPr/>
        </p:nvGraphicFramePr>
        <p:xfrm>
          <a:off x="833437" y="4033837"/>
          <a:ext cx="1675764" cy="1466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9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2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4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5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579" y="379730"/>
            <a:ext cx="2936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Region</a:t>
            </a:r>
            <a:r>
              <a:rPr spc="-45" dirty="0"/>
              <a:t> </a:t>
            </a:r>
            <a:r>
              <a:rPr spc="-10" dirty="0"/>
              <a:t>Growing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600200"/>
            <a:ext cx="2743200" cy="2743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1600200"/>
            <a:ext cx="2775204" cy="2819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902" y="4975352"/>
            <a:ext cx="744855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A T-2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weighted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MR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brain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image (left) and the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segmented </a:t>
            </a:r>
            <a:r>
              <a:rPr sz="2400" b="1" spc="-5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ventricles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(right)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using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region-growing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method.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0" y="379730"/>
            <a:ext cx="28441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Region</a:t>
            </a:r>
            <a:r>
              <a:rPr spc="-45" dirty="0"/>
              <a:t> </a:t>
            </a:r>
            <a:r>
              <a:rPr spc="-10" dirty="0"/>
              <a:t>growing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2901" y="1689155"/>
            <a:ext cx="7650480" cy="25038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77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Problems:</a:t>
            </a:r>
            <a:endParaRPr sz="2800">
              <a:latin typeface="Times New Roman"/>
              <a:cs typeface="Times New Roman"/>
            </a:endParaRPr>
          </a:p>
          <a:p>
            <a:pPr marL="850900" marR="5080" lvl="1" indent="-38163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8509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Selection of initial seeds that properly represent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regions of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interest</a:t>
            </a:r>
            <a:endParaRPr sz="2800">
              <a:latin typeface="Times New Roman"/>
              <a:cs typeface="Times New Roman"/>
            </a:endParaRPr>
          </a:p>
          <a:p>
            <a:pPr marL="850265" lvl="1" indent="-3810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8509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Selection</a:t>
            </a:r>
            <a:r>
              <a:rPr sz="28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8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suitable</a:t>
            </a:r>
            <a:r>
              <a:rPr sz="28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properties</a:t>
            </a:r>
            <a:endParaRPr sz="2800">
              <a:latin typeface="Times New Roman"/>
              <a:cs typeface="Times New Roman"/>
            </a:endParaRPr>
          </a:p>
          <a:p>
            <a:pPr marL="850265" lvl="1" indent="-38100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8509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Formulation</a:t>
            </a:r>
            <a:r>
              <a:rPr sz="28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stopping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rule.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3894" y="379730"/>
            <a:ext cx="49187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Detection</a:t>
            </a:r>
            <a:r>
              <a:rPr spc="-5" dirty="0"/>
              <a:t> of</a:t>
            </a:r>
            <a:r>
              <a:rPr dirty="0"/>
              <a:t> </a:t>
            </a:r>
            <a:r>
              <a:rPr spc="-10" dirty="0"/>
              <a:t>Discontinuities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901" y="1012951"/>
            <a:ext cx="7662545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There are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3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basic types of discontinuities in digital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images:</a:t>
            </a:r>
            <a:endParaRPr sz="2800" dirty="0">
              <a:latin typeface="Times New Roman"/>
              <a:cs typeface="Times New Roman"/>
            </a:endParaRPr>
          </a:p>
          <a:p>
            <a:pPr marL="850265" lvl="1" indent="-38100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8509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Point</a:t>
            </a:r>
            <a:endParaRPr sz="2800" dirty="0">
              <a:latin typeface="Times New Roman"/>
              <a:cs typeface="Times New Roman"/>
            </a:endParaRPr>
          </a:p>
          <a:p>
            <a:pPr marL="850265" lvl="1" indent="-3810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850900" algn="l"/>
              </a:tabLst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Line</a:t>
            </a:r>
            <a:endParaRPr sz="2800" dirty="0">
              <a:latin typeface="Times New Roman"/>
              <a:cs typeface="Times New Roman"/>
            </a:endParaRPr>
          </a:p>
          <a:p>
            <a:pPr marL="850265" lvl="1" indent="-38100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850900" algn="l"/>
              </a:tabLst>
            </a:pP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Edges.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901" y="4083050"/>
            <a:ext cx="10439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FF"/>
                </a:solidFill>
                <a:latin typeface="Times New Roman"/>
                <a:cs typeface="Times New Roman"/>
              </a:rPr>
              <a:t>Mask: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4651" y="3754211"/>
            <a:ext cx="15557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5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3233" y="3715580"/>
            <a:ext cx="1999614" cy="125666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3500" i="1" spc="2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50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500" spc="15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35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7950" baseline="-8385" dirty="0">
                <a:solidFill>
                  <a:srgbClr val="0000FF"/>
                </a:solidFill>
                <a:latin typeface="Symbol"/>
                <a:cs typeface="Symbol"/>
              </a:rPr>
              <a:t></a:t>
            </a:r>
            <a:r>
              <a:rPr sz="7950" spc="-1200" baseline="-83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500" i="1" spc="-200" dirty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3075" i="1" spc="-7" baseline="-2439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075" i="1" spc="-165" baseline="-243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50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3075" i="1" spc="-7" baseline="-2439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3075" baseline="-24390" dirty="0">
              <a:latin typeface="Times New Roman"/>
              <a:cs typeface="Times New Roman"/>
            </a:endParaRPr>
          </a:p>
          <a:p>
            <a:pPr marL="38735" algn="ctr">
              <a:lnSpc>
                <a:spcPct val="100000"/>
              </a:lnSpc>
              <a:spcBef>
                <a:spcPts val="235"/>
              </a:spcBef>
            </a:pPr>
            <a:r>
              <a:rPr sz="205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050" spc="10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2050" spc="1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05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4147" y="3200400"/>
            <a:ext cx="2610172" cy="26959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05443" y="6376105"/>
            <a:ext cx="20320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fld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990600"/>
            <a:ext cx="5791200" cy="53088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3473" y="376682"/>
            <a:ext cx="402145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Seeded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Region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Growing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3218" y="1252727"/>
            <a:ext cx="6567676" cy="4684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7960" y="409448"/>
            <a:ext cx="69138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Region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Growing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Diffusion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Weighted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Image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6160" y="379730"/>
            <a:ext cx="52362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Region</a:t>
            </a:r>
            <a:r>
              <a:rPr spc="-5" dirty="0"/>
              <a:t> </a:t>
            </a:r>
            <a:r>
              <a:rPr spc="-10" dirty="0"/>
              <a:t>Splitting</a:t>
            </a:r>
            <a:r>
              <a:rPr spc="-5" dirty="0"/>
              <a:t> and </a:t>
            </a:r>
            <a:r>
              <a:rPr spc="-10" dirty="0"/>
              <a:t>Merging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901" y="1089151"/>
            <a:ext cx="797242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Sub-divide</a:t>
            </a:r>
            <a:r>
              <a:rPr sz="28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an</a:t>
            </a:r>
            <a:r>
              <a:rPr sz="280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image</a:t>
            </a:r>
            <a:r>
              <a:rPr sz="28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into</a:t>
            </a:r>
            <a:r>
              <a:rPr sz="280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8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set</a:t>
            </a:r>
            <a:r>
              <a:rPr sz="280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8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disjoint</a:t>
            </a:r>
            <a:r>
              <a:rPr sz="280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regions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and then merge and/or split the regions in an attempt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satisfy the condition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(P).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60" y="3093720"/>
            <a:ext cx="8255337" cy="23926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6160" y="379730"/>
            <a:ext cx="52362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Region</a:t>
            </a:r>
            <a:r>
              <a:rPr spc="-5" dirty="0"/>
              <a:t> </a:t>
            </a:r>
            <a:r>
              <a:rPr spc="-10" dirty="0"/>
              <a:t>Splitting</a:t>
            </a:r>
            <a:r>
              <a:rPr spc="-5" dirty="0"/>
              <a:t> and </a:t>
            </a:r>
            <a:r>
              <a:rPr spc="-10" dirty="0"/>
              <a:t>Merging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4801" y="1155755"/>
            <a:ext cx="7743190" cy="335787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07365" indent="-457200">
              <a:lnSpc>
                <a:spcPct val="100000"/>
              </a:lnSpc>
              <a:spcBef>
                <a:spcPts val="775"/>
              </a:spcBef>
              <a:buChar char="•"/>
              <a:tabLst>
                <a:tab pos="507365" algn="l"/>
                <a:tab pos="5080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Procedure:</a:t>
            </a:r>
            <a:endParaRPr sz="2800">
              <a:latin typeface="Times New Roman"/>
              <a:cs typeface="Times New Roman"/>
            </a:endParaRPr>
          </a:p>
          <a:p>
            <a:pPr marL="508000" marR="43180" indent="-45720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507365" algn="l"/>
                <a:tab pos="5080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Split into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4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disjoint quadrants any region Ri where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P(Ri)=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False.</a:t>
            </a:r>
            <a:endParaRPr sz="2800">
              <a:latin typeface="Times New Roman"/>
              <a:cs typeface="Times New Roman"/>
            </a:endParaRPr>
          </a:p>
          <a:p>
            <a:pPr marL="507365" marR="391795" indent="-4572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06730" algn="l"/>
                <a:tab pos="507365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Merge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any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adjacent regions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R</a:t>
            </a:r>
            <a:r>
              <a:rPr sz="2850" spc="-15" baseline="-20467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2850" spc="322" baseline="-2046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850" spc="-7" baseline="-20467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2850" spc="322" baseline="-2046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for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which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P(R</a:t>
            </a:r>
            <a:r>
              <a:rPr sz="2850" spc="-7" baseline="-20467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2850" spc="322" baseline="-2046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R</a:t>
            </a:r>
            <a:r>
              <a:rPr sz="2850" spc="-7" baseline="-20467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)=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True.</a:t>
            </a:r>
            <a:endParaRPr sz="2800">
              <a:latin typeface="Times New Roman"/>
              <a:cs typeface="Times New Roman"/>
            </a:endParaRPr>
          </a:p>
          <a:p>
            <a:pPr marL="508000" marR="975360" indent="-45720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507365" algn="l"/>
                <a:tab pos="5080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Stop when no further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merging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or splitting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possible.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6160" y="379730"/>
            <a:ext cx="52362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Region</a:t>
            </a:r>
            <a:r>
              <a:rPr spc="-5" dirty="0"/>
              <a:t> </a:t>
            </a:r>
            <a:r>
              <a:rPr spc="-10" dirty="0"/>
              <a:t>Splitting</a:t>
            </a:r>
            <a:r>
              <a:rPr spc="-5" dirty="0"/>
              <a:t> and </a:t>
            </a:r>
            <a:r>
              <a:rPr spc="-10" dirty="0"/>
              <a:t>Merging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309" y="1141476"/>
            <a:ext cx="8621090" cy="27447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4038600"/>
            <a:ext cx="2209800" cy="1752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676" y="1846325"/>
            <a:ext cx="340995" cy="463550"/>
          </a:xfrm>
          <a:custGeom>
            <a:avLst/>
            <a:gdLst/>
            <a:ahLst/>
            <a:cxnLst/>
            <a:rect l="l" t="t" r="r" b="b"/>
            <a:pathLst>
              <a:path w="340994" h="463550">
                <a:moveTo>
                  <a:pt x="0" y="0"/>
                </a:moveTo>
                <a:lnTo>
                  <a:pt x="0" y="463296"/>
                </a:lnTo>
              </a:path>
              <a:path w="340994" h="463550">
                <a:moveTo>
                  <a:pt x="340613" y="0"/>
                </a:moveTo>
                <a:lnTo>
                  <a:pt x="340613" y="463296"/>
                </a:lnTo>
              </a:path>
            </a:pathLst>
          </a:custGeom>
          <a:ln w="1931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3894" y="379730"/>
            <a:ext cx="49187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Detection</a:t>
            </a:r>
            <a:r>
              <a:rPr spc="-5" dirty="0"/>
              <a:t> of</a:t>
            </a:r>
            <a:r>
              <a:rPr dirty="0"/>
              <a:t> </a:t>
            </a:r>
            <a:r>
              <a:rPr spc="-10" dirty="0"/>
              <a:t>Discontinuities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901" y="1012951"/>
            <a:ext cx="6092190" cy="125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Point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detection: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detect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an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isolated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point</a:t>
            </a:r>
            <a:endParaRPr sz="2800" dirty="0">
              <a:latin typeface="Times New Roman"/>
              <a:cs typeface="Times New Roman"/>
            </a:endParaRPr>
          </a:p>
          <a:p>
            <a:pPr marL="664845">
              <a:lnSpc>
                <a:spcPct val="100000"/>
              </a:lnSpc>
              <a:spcBef>
                <a:spcPts val="2640"/>
              </a:spcBef>
              <a:tabLst>
                <a:tab pos="1058545" algn="l"/>
              </a:tabLst>
            </a:pPr>
            <a:r>
              <a:rPr sz="305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R	</a:t>
            </a:r>
            <a:r>
              <a:rPr sz="3050" spc="10" dirty="0">
                <a:solidFill>
                  <a:srgbClr val="0000FF"/>
                </a:solidFill>
                <a:latin typeface="Symbol"/>
                <a:cs typeface="Symbol"/>
              </a:rPr>
              <a:t></a:t>
            </a:r>
            <a:r>
              <a:rPr sz="3050" spc="-2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5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endParaRPr sz="305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06752"/>
            <a:ext cx="8000998" cy="442264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05443" y="6376105"/>
            <a:ext cx="20320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fld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455676"/>
            <a:ext cx="6934198" cy="556412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05443" y="6376105"/>
            <a:ext cx="20320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fld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8888" y="379730"/>
            <a:ext cx="2731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Edge</a:t>
            </a:r>
            <a:r>
              <a:rPr spc="-60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901" y="1012951"/>
            <a:ext cx="78060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Edge: boundary between two regions with relatively </a:t>
            </a:r>
            <a:r>
              <a:rPr sz="2800" spc="-6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distinct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gray levels.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839" y="2209800"/>
            <a:ext cx="7328761" cy="35524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05443" y="6376105"/>
            <a:ext cx="20320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fld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8" y="303530"/>
            <a:ext cx="2731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Edge</a:t>
            </a:r>
            <a:r>
              <a:rPr spc="-60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901" y="860551"/>
            <a:ext cx="80797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Basic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idea: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computation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local derivative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operator.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8229598" cy="5334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05443" y="6376105"/>
            <a:ext cx="20320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fld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2114</Words>
  <Application>Microsoft Office PowerPoint</Application>
  <PresentationFormat>On-screen Show (4:3)</PresentationFormat>
  <Paragraphs>327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 MT</vt:lpstr>
      <vt:lpstr>Calibri</vt:lpstr>
      <vt:lpstr>Lucida Sans Unicode</vt:lpstr>
      <vt:lpstr>Symbol</vt:lpstr>
      <vt:lpstr>Times New Roman</vt:lpstr>
      <vt:lpstr>Office Theme</vt:lpstr>
      <vt:lpstr>PowerPoint Presentation</vt:lpstr>
      <vt:lpstr>Image Segmentation</vt:lpstr>
      <vt:lpstr>Image Segmentation</vt:lpstr>
      <vt:lpstr>Detection of Discontinuities</vt:lpstr>
      <vt:lpstr>Detection of Discontinuities</vt:lpstr>
      <vt:lpstr>Detection of Discontinuities</vt:lpstr>
      <vt:lpstr>PowerPoint Presentation</vt:lpstr>
      <vt:lpstr>Edge detection</vt:lpstr>
      <vt:lpstr>Edge detection</vt:lpstr>
      <vt:lpstr>Edge detection</vt:lpstr>
      <vt:lpstr>PowerPoint Presentation</vt:lpstr>
      <vt:lpstr>Gradient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Laplacian</vt:lpstr>
      <vt:lpstr>Laplacian</vt:lpstr>
      <vt:lpstr>Laplacian</vt:lpstr>
      <vt:lpstr>Laplacian</vt:lpstr>
      <vt:lpstr>PowerPoint Presentation</vt:lpstr>
      <vt:lpstr>PowerPoint Presentation</vt:lpstr>
      <vt:lpstr>Edge linking and Boundary Detection</vt:lpstr>
      <vt:lpstr>PowerPoint Presentation</vt:lpstr>
      <vt:lpstr>PowerPoint Presentation</vt:lpstr>
      <vt:lpstr>Hough Transform</vt:lpstr>
      <vt:lpstr>Hough transform</vt:lpstr>
      <vt:lpstr>Hough transform</vt:lpstr>
      <vt:lpstr>Hough transform</vt:lpstr>
      <vt:lpstr>PowerPoint Presentation</vt:lpstr>
      <vt:lpstr>Hough transform</vt:lpstr>
      <vt:lpstr>Thresholding</vt:lpstr>
      <vt:lpstr>Thresholding</vt:lpstr>
      <vt:lpstr>Thresholding</vt:lpstr>
      <vt:lpstr>Thresholding</vt:lpstr>
      <vt:lpstr>Thresholding</vt:lpstr>
      <vt:lpstr>Thresholding</vt:lpstr>
      <vt:lpstr>Basic Global Thresholding</vt:lpstr>
      <vt:lpstr>Basic Global Thresholding</vt:lpstr>
      <vt:lpstr>Basic Adaptive (Local) Thresholding</vt:lpstr>
      <vt:lpstr>Optimal Global Thresholding</vt:lpstr>
      <vt:lpstr></vt:lpstr>
      <vt:lpstr>(z   )2 P (z   )2</vt:lpstr>
      <vt:lpstr>Region Based Segmentation</vt:lpstr>
      <vt:lpstr>Region Growing</vt:lpstr>
      <vt:lpstr>Region Growing</vt:lpstr>
      <vt:lpstr>Region Growing</vt:lpstr>
      <vt:lpstr>Region growing</vt:lpstr>
      <vt:lpstr>Seeded Region Growing</vt:lpstr>
      <vt:lpstr>Region Growing in a Diffusion Weighted Image</vt:lpstr>
      <vt:lpstr>Region Splitting and Merging</vt:lpstr>
      <vt:lpstr>Region Splitting and Merging</vt:lpstr>
      <vt:lpstr>Region Splitting and Merging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lecture7_segmentation</dc:title>
  <dc:creator>Xiaolin Wu</dc:creator>
  <cp:lastModifiedBy>angelinclaret@gmail.com</cp:lastModifiedBy>
  <cp:revision>2</cp:revision>
  <dcterms:created xsi:type="dcterms:W3CDTF">2023-07-25T03:27:18Z</dcterms:created>
  <dcterms:modified xsi:type="dcterms:W3CDTF">2023-07-25T06:36:03Z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2006-02-05T00:00:00Z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2023-07-25T00:00:00Z</vt:filetime>
  </property>
</Properties>
</file>