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377" r:id="rId3"/>
    <p:sldId id="378" r:id="rId4"/>
    <p:sldId id="381" r:id="rId5"/>
    <p:sldId id="262" r:id="rId6"/>
    <p:sldId id="369" r:id="rId7"/>
    <p:sldId id="263" r:id="rId8"/>
    <p:sldId id="265" r:id="rId9"/>
    <p:sldId id="266" r:id="rId10"/>
    <p:sldId id="382" r:id="rId11"/>
    <p:sldId id="267" r:id="rId12"/>
    <p:sldId id="268" r:id="rId13"/>
    <p:sldId id="269" r:id="rId14"/>
    <p:sldId id="270" r:id="rId15"/>
    <p:sldId id="357" r:id="rId16"/>
    <p:sldId id="370" r:id="rId17"/>
    <p:sldId id="271" r:id="rId18"/>
    <p:sldId id="359" r:id="rId19"/>
    <p:sldId id="273" r:id="rId20"/>
    <p:sldId id="274" r:id="rId21"/>
    <p:sldId id="275" r:id="rId22"/>
    <p:sldId id="276" r:id="rId23"/>
    <p:sldId id="277" r:id="rId24"/>
    <p:sldId id="365" r:id="rId25"/>
    <p:sldId id="278" r:id="rId26"/>
    <p:sldId id="279" r:id="rId27"/>
    <p:sldId id="371" r:id="rId28"/>
    <p:sldId id="280" r:id="rId29"/>
    <p:sldId id="281" r:id="rId30"/>
    <p:sldId id="282" r:id="rId31"/>
    <p:sldId id="283" r:id="rId32"/>
    <p:sldId id="284" r:id="rId33"/>
    <p:sldId id="285" r:id="rId34"/>
    <p:sldId id="373" r:id="rId35"/>
    <p:sldId id="286" r:id="rId36"/>
    <p:sldId id="287" r:id="rId37"/>
    <p:sldId id="288" r:id="rId38"/>
    <p:sldId id="383" r:id="rId39"/>
    <p:sldId id="374" r:id="rId40"/>
    <p:sldId id="289" r:id="rId41"/>
    <p:sldId id="290" r:id="rId42"/>
    <p:sldId id="384" r:id="rId43"/>
    <p:sldId id="294" r:id="rId44"/>
    <p:sldId id="295" r:id="rId45"/>
    <p:sldId id="296" r:id="rId46"/>
    <p:sldId id="297" r:id="rId47"/>
    <p:sldId id="298" r:id="rId48"/>
    <p:sldId id="299" r:id="rId49"/>
    <p:sldId id="300" r:id="rId50"/>
    <p:sldId id="385" r:id="rId51"/>
    <p:sldId id="301" r:id="rId52"/>
    <p:sldId id="396" r:id="rId53"/>
    <p:sldId id="392" r:id="rId54"/>
    <p:sldId id="394" r:id="rId55"/>
    <p:sldId id="395" r:id="rId56"/>
    <p:sldId id="393" r:id="rId57"/>
    <p:sldId id="386" r:id="rId58"/>
    <p:sldId id="302" r:id="rId59"/>
    <p:sldId id="303" r:id="rId60"/>
    <p:sldId id="304" r:id="rId61"/>
    <p:sldId id="305" r:id="rId62"/>
    <p:sldId id="306" r:id="rId63"/>
    <p:sldId id="308" r:id="rId64"/>
    <p:sldId id="388" r:id="rId65"/>
    <p:sldId id="309" r:id="rId66"/>
    <p:sldId id="310" r:id="rId67"/>
    <p:sldId id="311" r:id="rId68"/>
    <p:sldId id="312" r:id="rId69"/>
    <p:sldId id="313" r:id="rId70"/>
    <p:sldId id="314" r:id="rId71"/>
    <p:sldId id="315" r:id="rId72"/>
    <p:sldId id="316" r:id="rId73"/>
    <p:sldId id="317" r:id="rId74"/>
    <p:sldId id="389"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90" r:id="rId95"/>
    <p:sldId id="337" r:id="rId96"/>
    <p:sldId id="362" r:id="rId97"/>
    <p:sldId id="338" r:id="rId98"/>
    <p:sldId id="375" r:id="rId99"/>
    <p:sldId id="339" r:id="rId100"/>
    <p:sldId id="341" r:id="rId101"/>
    <p:sldId id="343" r:id="rId102"/>
    <p:sldId id="344" r:id="rId103"/>
    <p:sldId id="354" r:id="rId104"/>
    <p:sldId id="376" r:id="rId10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97C1A2-8DA6-48A7-9639-99C3A2A5A7A7}">
          <p14:sldIdLst>
            <p14:sldId id="256"/>
            <p14:sldId id="377"/>
            <p14:sldId id="378"/>
            <p14:sldId id="381"/>
            <p14:sldId id="262"/>
            <p14:sldId id="369"/>
            <p14:sldId id="263"/>
            <p14:sldId id="265"/>
            <p14:sldId id="266"/>
            <p14:sldId id="382"/>
            <p14:sldId id="267"/>
            <p14:sldId id="268"/>
            <p14:sldId id="269"/>
            <p14:sldId id="270"/>
            <p14:sldId id="357"/>
            <p14:sldId id="370"/>
            <p14:sldId id="271"/>
          </p14:sldIdLst>
        </p14:section>
        <p14:section name="Untitled Section" id="{9DD5B949-3D2D-4076-96B9-123985FEA8F5}">
          <p14:sldIdLst>
            <p14:sldId id="359"/>
            <p14:sldId id="273"/>
            <p14:sldId id="274"/>
            <p14:sldId id="275"/>
            <p14:sldId id="276"/>
            <p14:sldId id="277"/>
            <p14:sldId id="365"/>
            <p14:sldId id="278"/>
            <p14:sldId id="279"/>
            <p14:sldId id="371"/>
            <p14:sldId id="280"/>
            <p14:sldId id="281"/>
            <p14:sldId id="282"/>
            <p14:sldId id="283"/>
            <p14:sldId id="284"/>
            <p14:sldId id="285"/>
            <p14:sldId id="373"/>
            <p14:sldId id="286"/>
            <p14:sldId id="287"/>
            <p14:sldId id="288"/>
            <p14:sldId id="383"/>
            <p14:sldId id="374"/>
            <p14:sldId id="289"/>
            <p14:sldId id="290"/>
            <p14:sldId id="384"/>
            <p14:sldId id="294"/>
            <p14:sldId id="295"/>
            <p14:sldId id="296"/>
            <p14:sldId id="297"/>
            <p14:sldId id="298"/>
            <p14:sldId id="299"/>
            <p14:sldId id="300"/>
            <p14:sldId id="385"/>
            <p14:sldId id="301"/>
            <p14:sldId id="396"/>
            <p14:sldId id="392"/>
            <p14:sldId id="394"/>
            <p14:sldId id="395"/>
            <p14:sldId id="393"/>
            <p14:sldId id="386"/>
            <p14:sldId id="302"/>
            <p14:sldId id="303"/>
            <p14:sldId id="304"/>
            <p14:sldId id="305"/>
            <p14:sldId id="306"/>
            <p14:sldId id="308"/>
            <p14:sldId id="388"/>
            <p14:sldId id="309"/>
            <p14:sldId id="310"/>
            <p14:sldId id="311"/>
            <p14:sldId id="312"/>
            <p14:sldId id="313"/>
            <p14:sldId id="314"/>
            <p14:sldId id="315"/>
            <p14:sldId id="316"/>
            <p14:sldId id="317"/>
            <p14:sldId id="389"/>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90"/>
            <p14:sldId id="337"/>
            <p14:sldId id="362"/>
            <p14:sldId id="338"/>
            <p14:sldId id="375"/>
            <p14:sldId id="339"/>
            <p14:sldId id="341"/>
            <p14:sldId id="343"/>
            <p14:sldId id="344"/>
            <p14:sldId id="354"/>
            <p14:sldId id="37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60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07" Type="http://schemas.openxmlformats.org/officeDocument/2006/relationships/presProps" Target="presProps.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110"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notesMaster" Target="notesMasters/notesMaster1.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theme" Target="theme/theme1.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s>
</file>

<file path=ppt/diagrams/colors1.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1_2#6" csCatId="accent1" phldr="1"/>
      <dgm:spPr/>
      <dgm:t>
        <a:bodyPr/>
        <a:lstStyle/>
        <a:p>
          <a:endParaRPr lang="en-US"/>
        </a:p>
      </dgm:t>
    </dgm:pt>
    <dgm:pt modelId="{65151A8C-E5F1-E84A-8D59-9577CB8EDE1C}">
      <dgm:prSet/>
      <dgm:spPr/>
      <dgm:t>
        <a:bodyPr/>
        <a:lstStyle/>
        <a:p>
          <a:pPr rtl="0"/>
          <a:r>
            <a:rPr lang="en-US" dirty="0"/>
            <a:t>User Mode</a:t>
          </a:r>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a:t>User program executes in user mode </a:t>
          </a:r>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a:t>Certain areas of memory are protected from user access</a:t>
          </a:r>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a:t>Certain instructions may not be executed</a:t>
          </a:r>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a:t>Kernel Mode</a:t>
          </a:r>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a:t>Monitor executes in kernel mode</a:t>
          </a:r>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a:t>Privileged instructions may be executed</a:t>
          </a:r>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a:t>Protected areas of memory may be accessed</a:t>
          </a:r>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pt>
    <dgm:pt modelId="{92A33E13-DCDF-E341-9AC4-85F30FCF821E}" type="pres">
      <dgm:prSet presAssocID="{65151A8C-E5F1-E84A-8D59-9577CB8EDE1C}" presName="node" presStyleLbl="node1" presStyleIdx="0" presStyleCnt="2">
        <dgm:presLayoutVars>
          <dgm:bulletEnabled val="1"/>
        </dgm:presLayoutVars>
      </dgm:prSet>
      <dgm:spPr/>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pt>
  </dgm:ptLst>
  <dgm:cxnLst>
    <dgm:cxn modelId="{9BF5E802-0139-0E44-88B0-B6BF0C7DA309}" srcId="{A8DD81A0-FE94-7142-8520-E6D5E4A4E957}" destId="{23C2248C-310F-9045-A1DE-EB1A0A998144}" srcOrd="1" destOrd="0" parTransId="{C11CCC40-78D6-C64E-B5C1-63B25BB0FA07}" sibTransId="{81BF2CBE-26D2-0C43-B2ED-0DC9A9AAB891}"/>
    <dgm:cxn modelId="{2F60441D-41C9-4E55-AD2F-7C068CF93A94}" type="presOf" srcId="{2D33217E-0BA9-1741-9BC9-D46EA55AF191}" destId="{BCDE8873-8877-4847-9033-32C067255720}" srcOrd="0" destOrd="0" presId="urn:microsoft.com/office/officeart/2005/8/layout/hList6"/>
    <dgm:cxn modelId="{58B8121F-0F34-4F02-BA91-AA7D303DBBF8}" type="presOf" srcId="{65151A8C-E5F1-E84A-8D59-9577CB8EDE1C}" destId="{92A33E13-DCDF-E341-9AC4-85F30FCF821E}" srcOrd="0" destOrd="0"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EB10353C-CC3E-47CA-A0F5-08E5F9F1ADA2}" type="presOf" srcId="{23C2248C-310F-9045-A1DE-EB1A0A998144}" destId="{B00B1CAD-B259-2E45-8456-48DD193C9431}" srcOrd="0" destOrd="2" presId="urn:microsoft.com/office/officeart/2005/8/layout/hList6"/>
    <dgm:cxn modelId="{DD40AF3F-6E63-468C-82B0-403CABCEC5E4}" type="presOf" srcId="{70D89978-F865-334F-A941-4AF766991439}" destId="{B00B1CAD-B259-2E45-8456-48DD193C9431}" srcOrd="0" destOrd="1" presId="urn:microsoft.com/office/officeart/2005/8/layout/hList6"/>
    <dgm:cxn modelId="{CE5BBC68-FF99-40D5-BFCB-345E335A8455}" type="presOf" srcId="{A8DD81A0-FE94-7142-8520-E6D5E4A4E957}" destId="{B00B1CAD-B259-2E45-8456-48DD193C9431}" srcOrd="0" destOrd="0" presId="urn:microsoft.com/office/officeart/2005/8/layout/hList6"/>
    <dgm:cxn modelId="{21A20B55-DE25-E74B-BC11-03F38F4E142E}" srcId="{A8DD81A0-FE94-7142-8520-E6D5E4A4E957}" destId="{70D89978-F865-334F-A941-4AF766991439}" srcOrd="0" destOrd="0" parTransId="{0D8A6E0B-2805-7F44-B8A9-E56E808FA4B2}" sibTransId="{85B34EE6-D50C-C54F-B4EB-629B50465A18}"/>
    <dgm:cxn modelId="{A1905759-3725-7B4C-AB71-0D8959DBE3AA}" srcId="{65151A8C-E5F1-E84A-8D59-9577CB8EDE1C}" destId="{A5DFD8D0-15EC-5345-B0D6-66229A227EC8}" srcOrd="2" destOrd="0" parTransId="{49E45765-8C20-0944-87A6-CCAB3F931C15}" sibTransId="{96BB15FE-09DC-F241-A9EF-BF18CB9B5B4C}"/>
    <dgm:cxn modelId="{C82D3699-53F9-2E4F-8543-552FE5594A84}" srcId="{A8DD81A0-FE94-7142-8520-E6D5E4A4E957}" destId="{7E6F021F-0CB0-124B-A677-644B0E074CAA}" srcOrd="2" destOrd="0" parTransId="{714DAF6C-70BD-A742-867A-169968D2E7E5}" sibTransId="{76738D4F-9AE5-5D42-80D1-2A9725D5F6E7}"/>
    <dgm:cxn modelId="{F4BDCF99-792A-6A4D-9EAD-12F48A6A2CF6}" srcId="{2D33217E-0BA9-1741-9BC9-D46EA55AF191}" destId="{A8DD81A0-FE94-7142-8520-E6D5E4A4E957}" srcOrd="1" destOrd="0" parTransId="{8413BC65-3A20-F749-B0AF-DCB34BC1E73E}" sibTransId="{6F2F872C-EB3F-7346-989E-8B22174FFB8C}"/>
    <dgm:cxn modelId="{B7A10FA8-8EFF-43EE-9114-07329C86F520}" type="presOf" srcId="{A5DFD8D0-15EC-5345-B0D6-66229A227EC8}" destId="{92A33E13-DCDF-E341-9AC4-85F30FCF821E}" srcOrd="0" destOrd="3" presId="urn:microsoft.com/office/officeart/2005/8/layout/hList6"/>
    <dgm:cxn modelId="{4D69C8AF-E2B4-4DC5-8166-DFBBAFBB23A2}" type="presOf" srcId="{7E6F021F-0CB0-124B-A677-644B0E074CAA}" destId="{B00B1CAD-B259-2E45-8456-48DD193C9431}" srcOrd="0" destOrd="3" presId="urn:microsoft.com/office/officeart/2005/8/layout/hList6"/>
    <dgm:cxn modelId="{1AFFC4C0-EB0D-4D4A-B2FF-02F38144E289}" type="presOf" srcId="{F34AEFB7-B7EE-0540-AA61-DCE568FF95ED}" destId="{92A33E13-DCDF-E341-9AC4-85F30FCF821E}" srcOrd="0" destOrd="2" presId="urn:microsoft.com/office/officeart/2005/8/layout/hList6"/>
    <dgm:cxn modelId="{1A0049D4-AD30-6F4E-BA8B-45446C5AF2E4}" srcId="{65151A8C-E5F1-E84A-8D59-9577CB8EDE1C}" destId="{F34AEFB7-B7EE-0540-AA61-DCE568FF95ED}" srcOrd="1" destOrd="0" parTransId="{E57D61B8-B54D-8C43-B41E-3E45B93ACA17}" sibTransId="{3FD3279B-0950-9742-99D3-96EEBBEF92D5}"/>
    <dgm:cxn modelId="{8CA977E5-2336-0244-B6D7-5FEB6EAF7666}" srcId="{65151A8C-E5F1-E84A-8D59-9577CB8EDE1C}" destId="{7DCB2BB2-725D-AB4D-8742-9C675046D766}" srcOrd="0" destOrd="0" parTransId="{056F9CD2-FFE5-7640-A9C8-E5B1CC9BCBB7}" sibTransId="{D4FF9F22-952A-7946-9831-9D5AF1B599CD}"/>
    <dgm:cxn modelId="{27603FFC-7D2F-4572-9DF9-487F14F79D84}" type="presOf" srcId="{7DCB2BB2-725D-AB4D-8742-9C675046D766}" destId="{92A33E13-DCDF-E341-9AC4-85F30FCF821E}" srcOrd="0" destOrd="1" presId="urn:microsoft.com/office/officeart/2005/8/layout/hList6"/>
    <dgm:cxn modelId="{3F85D570-1897-4091-AEA6-6829A1EE3C8D}" type="presParOf" srcId="{BCDE8873-8877-4847-9033-32C067255720}" destId="{92A33E13-DCDF-E341-9AC4-85F30FCF821E}" srcOrd="0" destOrd="0" presId="urn:microsoft.com/office/officeart/2005/8/layout/hList6"/>
    <dgm:cxn modelId="{D63926B4-2F2F-4567-B9F3-6E87BC88999E}" type="presParOf" srcId="{BCDE8873-8877-4847-9033-32C067255720}" destId="{95A7415E-FDDB-BF42-95CF-3D91DCBD136B}" srcOrd="1" destOrd="0" presId="urn:microsoft.com/office/officeart/2005/8/layout/hList6"/>
    <dgm:cxn modelId="{70787EAE-4B0B-4B77-A0A8-A84ADADA61DF}"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5130A-29F0-F642-9E61-612068599FA0}" type="doc">
      <dgm:prSet loTypeId="urn:microsoft.com/office/officeart/2005/8/layout/arrow4" loCatId="relationship" qsTypeId="urn:microsoft.com/office/officeart/2005/8/quickstyle/simple4" qsCatId="simple" csTypeId="urn:microsoft.com/office/officeart/2005/8/colors/accent1_2#7" csCatId="accent1" phldr="1"/>
      <dgm:spPr/>
      <dgm:t>
        <a:bodyPr/>
        <a:lstStyle/>
        <a:p>
          <a:endParaRPr lang="en-US"/>
        </a:p>
      </dgm:t>
    </dgm:pt>
    <dgm:pt modelId="{A24F98F6-36FD-D04C-8704-4CEB5FEA9904}">
      <dgm:prSet phldrT="[Text]"/>
      <dgm:spPr/>
      <dgm:t>
        <a:bodyPr/>
        <a:lstStyle/>
        <a:p>
          <a:r>
            <a:rPr lang="en-NZ" dirty="0"/>
            <a:t>Major advances in development include:</a:t>
          </a:r>
          <a:endParaRPr lang="en-US" dirty="0"/>
        </a:p>
      </dgm:t>
    </dgm:pt>
    <dgm:pt modelId="{D616917C-FDE8-564E-96B2-34255CC5FE55}" type="parTrans" cxnId="{CC7462AA-0345-3441-85A6-77FAE5A6E1E9}">
      <dgm:prSet/>
      <dgm:spPr/>
      <dgm:t>
        <a:bodyPr/>
        <a:lstStyle/>
        <a:p>
          <a:endParaRPr lang="en-US"/>
        </a:p>
      </dgm:t>
    </dgm:pt>
    <dgm:pt modelId="{7BC2E810-41DE-0B4C-BE4B-9870E5701CA1}" type="sibTrans" cxnId="{CC7462AA-0345-3441-85A6-77FAE5A6E1E9}">
      <dgm:prSet/>
      <dgm:spPr/>
      <dgm:t>
        <a:bodyPr/>
        <a:lstStyle/>
        <a:p>
          <a:endParaRPr lang="en-US"/>
        </a:p>
      </dgm:t>
    </dgm:pt>
    <dgm:pt modelId="{523756CB-372E-4D49-B7DF-B245FB249AD9}">
      <dgm:prSet/>
      <dgm:spPr/>
      <dgm:t>
        <a:bodyPr/>
        <a:lstStyle/>
        <a:p>
          <a:r>
            <a:rPr lang="en-NZ" dirty="0"/>
            <a:t>Memory management</a:t>
          </a:r>
        </a:p>
      </dgm:t>
    </dgm:pt>
    <dgm:pt modelId="{B358F5FF-44D2-5D4D-8049-20CA308DC74E}" type="parTrans" cxnId="{7B6518F6-FB94-164F-9AC2-F91FDA0105D3}">
      <dgm:prSet/>
      <dgm:spPr/>
      <dgm:t>
        <a:bodyPr/>
        <a:lstStyle/>
        <a:p>
          <a:endParaRPr lang="en-US"/>
        </a:p>
      </dgm:t>
    </dgm:pt>
    <dgm:pt modelId="{603F579B-206C-BF44-9242-058274272965}" type="sibTrans" cxnId="{7B6518F6-FB94-164F-9AC2-F91FDA0105D3}">
      <dgm:prSet/>
      <dgm:spPr/>
      <dgm:t>
        <a:bodyPr/>
        <a:lstStyle/>
        <a:p>
          <a:endParaRPr lang="en-US"/>
        </a:p>
      </dgm:t>
    </dgm:pt>
    <dgm:pt modelId="{FF245EE7-C83E-5B47-8A3E-136648D8D292}">
      <dgm:prSet/>
      <dgm:spPr/>
      <dgm:t>
        <a:bodyPr/>
        <a:lstStyle/>
        <a:p>
          <a:r>
            <a:rPr lang="en-NZ" dirty="0"/>
            <a:t>Information protection and security</a:t>
          </a:r>
        </a:p>
      </dgm:t>
    </dgm:pt>
    <dgm:pt modelId="{3564378D-3B82-AC4D-A525-481C451026E1}" type="parTrans" cxnId="{30FDEFA1-D49A-9A4A-88EE-B0FD05429983}">
      <dgm:prSet/>
      <dgm:spPr/>
      <dgm:t>
        <a:bodyPr/>
        <a:lstStyle/>
        <a:p>
          <a:endParaRPr lang="en-US"/>
        </a:p>
      </dgm:t>
    </dgm:pt>
    <dgm:pt modelId="{BBE9E839-7438-944F-96C9-347593A304BC}" type="sibTrans" cxnId="{30FDEFA1-D49A-9A4A-88EE-B0FD05429983}">
      <dgm:prSet/>
      <dgm:spPr/>
      <dgm:t>
        <a:bodyPr/>
        <a:lstStyle/>
        <a:p>
          <a:endParaRPr lang="en-US"/>
        </a:p>
      </dgm:t>
    </dgm:pt>
    <dgm:pt modelId="{95CDE5FE-57B7-064B-A8F4-8EFABE9E6465}">
      <dgm:prSet/>
      <dgm:spPr/>
      <dgm:t>
        <a:bodyPr/>
        <a:lstStyle/>
        <a:p>
          <a:r>
            <a:rPr lang="en-NZ" dirty="0"/>
            <a:t>Scheduling and resource management</a:t>
          </a:r>
        </a:p>
      </dgm:t>
    </dgm:pt>
    <dgm:pt modelId="{09BDD069-77EA-BF4E-A941-32A0DF3B9362}" type="parTrans" cxnId="{019A10A6-3034-D440-968F-98DC29A00C9C}">
      <dgm:prSet/>
      <dgm:spPr/>
      <dgm:t>
        <a:bodyPr/>
        <a:lstStyle/>
        <a:p>
          <a:endParaRPr lang="en-US"/>
        </a:p>
      </dgm:t>
    </dgm:pt>
    <dgm:pt modelId="{E82831B4-AD52-364B-AAF4-E5688CC0740A}" type="sibTrans" cxnId="{019A10A6-3034-D440-968F-98DC29A00C9C}">
      <dgm:prSet/>
      <dgm:spPr/>
      <dgm:t>
        <a:bodyPr/>
        <a:lstStyle/>
        <a:p>
          <a:endParaRPr lang="en-US"/>
        </a:p>
      </dgm:t>
    </dgm:pt>
    <dgm:pt modelId="{810A9439-9D32-3742-9DF9-6B4C78C1C6DB}">
      <dgm:prSet/>
      <dgm:spPr/>
      <dgm:t>
        <a:bodyPr/>
        <a:lstStyle/>
        <a:p>
          <a:r>
            <a:rPr lang="en-NZ" dirty="0"/>
            <a:t>System structure</a:t>
          </a:r>
        </a:p>
      </dgm:t>
    </dgm:pt>
    <dgm:pt modelId="{E2F78BBC-8614-AA46-AA47-2AB8BCF94951}" type="parTrans" cxnId="{71F1B338-B596-7A41-8224-444281A60327}">
      <dgm:prSet/>
      <dgm:spPr/>
      <dgm:t>
        <a:bodyPr/>
        <a:lstStyle/>
        <a:p>
          <a:endParaRPr lang="en-US"/>
        </a:p>
      </dgm:t>
    </dgm:pt>
    <dgm:pt modelId="{35259D12-D1BB-ED44-ACA2-3B2FF09E9FA9}" type="sibTrans" cxnId="{71F1B338-B596-7A41-8224-444281A60327}">
      <dgm:prSet/>
      <dgm:spPr/>
      <dgm:t>
        <a:bodyPr/>
        <a:lstStyle/>
        <a:p>
          <a:endParaRPr lang="en-US"/>
        </a:p>
      </dgm:t>
    </dgm:pt>
    <dgm:pt modelId="{809B340C-6BC8-AD4E-AC8A-CED78DE84919}">
      <dgm:prSet phldrT="[Text]"/>
      <dgm:spPr/>
      <dgm:t>
        <a:bodyPr/>
        <a:lstStyle/>
        <a:p>
          <a:r>
            <a:rPr lang="en-NZ"/>
            <a:t>Processes</a:t>
          </a:r>
          <a:endParaRPr lang="en-US" dirty="0"/>
        </a:p>
      </dgm:t>
    </dgm:pt>
    <dgm:pt modelId="{4450FEEC-FD5F-E94B-8FA2-1FCED69CE33E}" type="parTrans" cxnId="{DCC3A39C-D581-7E40-8642-BD0764128616}">
      <dgm:prSet/>
      <dgm:spPr/>
      <dgm:t>
        <a:bodyPr/>
        <a:lstStyle/>
        <a:p>
          <a:endParaRPr lang="en-US"/>
        </a:p>
      </dgm:t>
    </dgm:pt>
    <dgm:pt modelId="{544654C9-7587-B94C-B2C9-3094E981ABBD}" type="sibTrans" cxnId="{DCC3A39C-D581-7E40-8642-BD0764128616}">
      <dgm:prSet/>
      <dgm:spPr/>
      <dgm:t>
        <a:bodyPr/>
        <a:lstStyle/>
        <a:p>
          <a:endParaRPr lang="en-US"/>
        </a:p>
      </dgm:t>
    </dgm:pt>
    <dgm:pt modelId="{70258A1D-64C8-F147-BFF2-67185B356AEB}" type="pres">
      <dgm:prSet presAssocID="{2855130A-29F0-F642-9E61-612068599FA0}" presName="compositeShape" presStyleCnt="0">
        <dgm:presLayoutVars>
          <dgm:chMax val="2"/>
          <dgm:dir/>
          <dgm:resizeHandles val="exact"/>
        </dgm:presLayoutVars>
      </dgm:prSet>
      <dgm:spPr/>
    </dgm:pt>
    <dgm:pt modelId="{23F7FC10-09A1-3847-BFBC-2B58715396DE}" type="pres">
      <dgm:prSet presAssocID="{A24F98F6-36FD-D04C-8704-4CEB5FEA9904}" presName="upArrow" presStyleLbl="node1" presStyleIdx="0" presStyleCnt="1"/>
      <dgm:spPr>
        <a:solidFill>
          <a:schemeClr val="accent6"/>
        </a:solidFill>
      </dgm:spPr>
    </dgm:pt>
    <dgm:pt modelId="{034B72AF-7DDE-9145-BEBA-D89E86DFBE7E}" type="pres">
      <dgm:prSet presAssocID="{A24F98F6-36FD-D04C-8704-4CEB5FEA9904}" presName="upArrowText" presStyleLbl="revTx" presStyleIdx="0" presStyleCnt="1">
        <dgm:presLayoutVars>
          <dgm:chMax val="0"/>
          <dgm:bulletEnabled val="1"/>
        </dgm:presLayoutVars>
      </dgm:prSet>
      <dgm:spPr/>
    </dgm:pt>
  </dgm:ptLst>
  <dgm:cxnLst>
    <dgm:cxn modelId="{71F1B338-B596-7A41-8224-444281A60327}" srcId="{A24F98F6-36FD-D04C-8704-4CEB5FEA9904}" destId="{810A9439-9D32-3742-9DF9-6B4C78C1C6DB}" srcOrd="4" destOrd="0" parTransId="{E2F78BBC-8614-AA46-AA47-2AB8BCF94951}" sibTransId="{35259D12-D1BB-ED44-ACA2-3B2FF09E9FA9}"/>
    <dgm:cxn modelId="{3C5A465C-AFD6-4CF6-A866-F1E8F9DA6A17}" type="presOf" srcId="{FF245EE7-C83E-5B47-8A3E-136648D8D292}" destId="{034B72AF-7DDE-9145-BEBA-D89E86DFBE7E}" srcOrd="0" destOrd="3" presId="urn:microsoft.com/office/officeart/2005/8/layout/arrow4"/>
    <dgm:cxn modelId="{84C3CC5D-158A-4A35-A338-79A74F17363A}" type="presOf" srcId="{2855130A-29F0-F642-9E61-612068599FA0}" destId="{70258A1D-64C8-F147-BFF2-67185B356AEB}" srcOrd="0" destOrd="0" presId="urn:microsoft.com/office/officeart/2005/8/layout/arrow4"/>
    <dgm:cxn modelId="{A97C744B-D1D4-4CE4-AD8C-478E6942E5A7}" type="presOf" srcId="{809B340C-6BC8-AD4E-AC8A-CED78DE84919}" destId="{034B72AF-7DDE-9145-BEBA-D89E86DFBE7E}" srcOrd="0" destOrd="1" presId="urn:microsoft.com/office/officeart/2005/8/layout/arrow4"/>
    <dgm:cxn modelId="{647D6E94-D972-49A8-ACB6-CF1AEC373BBA}" type="presOf" srcId="{A24F98F6-36FD-D04C-8704-4CEB5FEA9904}" destId="{034B72AF-7DDE-9145-BEBA-D89E86DFBE7E}" srcOrd="0" destOrd="0" presId="urn:microsoft.com/office/officeart/2005/8/layout/arrow4"/>
    <dgm:cxn modelId="{DCC3A39C-D581-7E40-8642-BD0764128616}" srcId="{A24F98F6-36FD-D04C-8704-4CEB5FEA9904}" destId="{809B340C-6BC8-AD4E-AC8A-CED78DE84919}" srcOrd="0" destOrd="0" parTransId="{4450FEEC-FD5F-E94B-8FA2-1FCED69CE33E}" sibTransId="{544654C9-7587-B94C-B2C9-3094E981ABBD}"/>
    <dgm:cxn modelId="{30FDEFA1-D49A-9A4A-88EE-B0FD05429983}" srcId="{A24F98F6-36FD-D04C-8704-4CEB5FEA9904}" destId="{FF245EE7-C83E-5B47-8A3E-136648D8D292}" srcOrd="2" destOrd="0" parTransId="{3564378D-3B82-AC4D-A525-481C451026E1}" sibTransId="{BBE9E839-7438-944F-96C9-347593A304BC}"/>
    <dgm:cxn modelId="{B2F214A5-5E36-46EA-BCA4-F67F7B283512}" type="presOf" srcId="{523756CB-372E-4D49-B7DF-B245FB249AD9}" destId="{034B72AF-7DDE-9145-BEBA-D89E86DFBE7E}" srcOrd="0" destOrd="2" presId="urn:microsoft.com/office/officeart/2005/8/layout/arrow4"/>
    <dgm:cxn modelId="{019A10A6-3034-D440-968F-98DC29A00C9C}" srcId="{A24F98F6-36FD-D04C-8704-4CEB5FEA9904}" destId="{95CDE5FE-57B7-064B-A8F4-8EFABE9E6465}" srcOrd="3" destOrd="0" parTransId="{09BDD069-77EA-BF4E-A941-32A0DF3B9362}" sibTransId="{E82831B4-AD52-364B-AAF4-E5688CC0740A}"/>
    <dgm:cxn modelId="{CC7462AA-0345-3441-85A6-77FAE5A6E1E9}" srcId="{2855130A-29F0-F642-9E61-612068599FA0}" destId="{A24F98F6-36FD-D04C-8704-4CEB5FEA9904}" srcOrd="0" destOrd="0" parTransId="{D616917C-FDE8-564E-96B2-34255CC5FE55}" sibTransId="{7BC2E810-41DE-0B4C-BE4B-9870E5701CA1}"/>
    <dgm:cxn modelId="{0EEEEAB2-0621-46AB-91EF-A384052048FF}" type="presOf" srcId="{810A9439-9D32-3742-9DF9-6B4C78C1C6DB}" destId="{034B72AF-7DDE-9145-BEBA-D89E86DFBE7E}" srcOrd="0" destOrd="5" presId="urn:microsoft.com/office/officeart/2005/8/layout/arrow4"/>
    <dgm:cxn modelId="{EF88B4C7-43EC-4703-8C3D-5C0449727A62}" type="presOf" srcId="{95CDE5FE-57B7-064B-A8F4-8EFABE9E6465}" destId="{034B72AF-7DDE-9145-BEBA-D89E86DFBE7E}" srcOrd="0" destOrd="4" presId="urn:microsoft.com/office/officeart/2005/8/layout/arrow4"/>
    <dgm:cxn modelId="{7B6518F6-FB94-164F-9AC2-F91FDA0105D3}" srcId="{A24F98F6-36FD-D04C-8704-4CEB5FEA9904}" destId="{523756CB-372E-4D49-B7DF-B245FB249AD9}" srcOrd="1" destOrd="0" parTransId="{B358F5FF-44D2-5D4D-8049-20CA308DC74E}" sibTransId="{603F579B-206C-BF44-9242-058274272965}"/>
    <dgm:cxn modelId="{5E8839C9-597E-47FD-839B-202C838BFD6E}" type="presParOf" srcId="{70258A1D-64C8-F147-BFF2-67185B356AEB}" destId="{23F7FC10-09A1-3847-BFBC-2B58715396DE}" srcOrd="0" destOrd="0" presId="urn:microsoft.com/office/officeart/2005/8/layout/arrow4"/>
    <dgm:cxn modelId="{6EA4FFC2-09F8-4A00-8C23-9CA871D09D93}" type="presParOf" srcId="{70258A1D-64C8-F147-BFF2-67185B356AEB}" destId="{034B72AF-7DDE-9145-BEBA-D89E86DFBE7E}" srcOrd="1"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D640B-1ED1-E545-8C95-FC3B3A514613}" type="doc">
      <dgm:prSet loTypeId="urn:microsoft.com/office/officeart/2005/8/layout/lProcess2" loCatId="list" qsTypeId="urn:microsoft.com/office/officeart/2005/8/quickstyle/simple4" qsCatId="simple" csTypeId="urn:microsoft.com/office/officeart/2005/8/colors/accent1_2#8" csCatId="accent1" phldr="1"/>
      <dgm:spPr/>
      <dgm:t>
        <a:bodyPr/>
        <a:lstStyle/>
        <a:p>
          <a:endParaRPr lang="en-US"/>
        </a:p>
      </dgm:t>
    </dgm:pt>
    <dgm:pt modelId="{9C62BB11-5FF5-7445-973A-9CD6D2EC382F}">
      <dgm:prSet phldrT="[Text]" custT="1"/>
      <dgm:spPr/>
      <dgm:t>
        <a:bodyPr/>
        <a:lstStyle/>
        <a:p>
          <a:r>
            <a:rPr lang="en-US" sz="2600" dirty="0"/>
            <a:t>A </a:t>
          </a:r>
          <a:r>
            <a:rPr lang="en-US" sz="2600" i="1" dirty="0">
              <a:solidFill>
                <a:schemeClr val="accent1"/>
              </a:solidFill>
            </a:rPr>
            <a:t>process</a:t>
          </a:r>
          <a:r>
            <a:rPr lang="en-US" sz="2600" i="1" dirty="0"/>
            <a:t> </a:t>
          </a:r>
          <a:r>
            <a:rPr lang="en-US" sz="2600" dirty="0"/>
            <a:t>can be defined as:</a:t>
          </a:r>
        </a:p>
      </dgm:t>
    </dgm:pt>
    <dgm:pt modelId="{56F10605-F79F-3041-939F-8CE6A5D80164}" type="parTrans" cxnId="{D466C52E-900F-EA41-BFDD-0839C8F58BC7}">
      <dgm:prSet/>
      <dgm:spPr/>
      <dgm:t>
        <a:bodyPr/>
        <a:lstStyle/>
        <a:p>
          <a:endParaRPr lang="en-US"/>
        </a:p>
      </dgm:t>
    </dgm:pt>
    <dgm:pt modelId="{FAB5343E-48E2-874A-BC00-971D7E2412A5}" type="sibTrans" cxnId="{D466C52E-900F-EA41-BFDD-0839C8F58BC7}">
      <dgm:prSet/>
      <dgm:spPr/>
      <dgm:t>
        <a:bodyPr/>
        <a:lstStyle/>
        <a:p>
          <a:endParaRPr lang="en-US"/>
        </a:p>
      </dgm:t>
    </dgm:pt>
    <dgm:pt modelId="{95CBCD0F-6E16-1344-9F14-F981E96C6989}">
      <dgm:prSet custT="1"/>
      <dgm:spPr/>
      <dgm:t>
        <a:bodyPr/>
        <a:lstStyle/>
        <a:p>
          <a:r>
            <a:rPr lang="en-US" sz="1800" dirty="0">
              <a:solidFill>
                <a:schemeClr val="bg1"/>
              </a:solidFill>
            </a:rPr>
            <a:t>a program in execution</a:t>
          </a:r>
        </a:p>
      </dgm:t>
    </dgm:pt>
    <dgm:pt modelId="{EF05AB83-83E2-184A-B52C-5034A4B5B55A}" type="parTrans" cxnId="{63BB4037-112A-6840-A694-03E1BACE8C3E}">
      <dgm:prSet/>
      <dgm:spPr/>
      <dgm:t>
        <a:bodyPr/>
        <a:lstStyle/>
        <a:p>
          <a:endParaRPr lang="en-US"/>
        </a:p>
      </dgm:t>
    </dgm:pt>
    <dgm:pt modelId="{BFF519C2-BCDD-724D-BEC6-BF3130017AB8}" type="sibTrans" cxnId="{63BB4037-112A-6840-A694-03E1BACE8C3E}">
      <dgm:prSet/>
      <dgm:spPr/>
      <dgm:t>
        <a:bodyPr/>
        <a:lstStyle/>
        <a:p>
          <a:endParaRPr lang="en-US"/>
        </a:p>
      </dgm:t>
    </dgm:pt>
    <dgm:pt modelId="{4CA4B62F-7C46-3B41-A492-185F51A757D3}">
      <dgm:prSet custT="1"/>
      <dgm:spPr>
        <a:solidFill>
          <a:schemeClr val="accent6"/>
        </a:solidFill>
      </dgm:spPr>
      <dgm:t>
        <a:bodyPr/>
        <a:lstStyle/>
        <a:p>
          <a:r>
            <a:rPr lang="en-US" sz="1800" dirty="0">
              <a:solidFill>
                <a:schemeClr val="bg1"/>
              </a:solidFill>
            </a:rPr>
            <a:t>an instance of a running program</a:t>
          </a:r>
        </a:p>
      </dgm:t>
    </dgm:pt>
    <dgm:pt modelId="{143A724B-3349-C447-AB09-A6D7BE18F189}" type="parTrans" cxnId="{6B4DBA37-4F7C-804F-933F-319552022C65}">
      <dgm:prSet/>
      <dgm:spPr/>
      <dgm:t>
        <a:bodyPr/>
        <a:lstStyle/>
        <a:p>
          <a:endParaRPr lang="en-US"/>
        </a:p>
      </dgm:t>
    </dgm:pt>
    <dgm:pt modelId="{AFD4CA3E-8735-644F-9FF2-F62A60485800}" type="sibTrans" cxnId="{6B4DBA37-4F7C-804F-933F-319552022C65}">
      <dgm:prSet/>
      <dgm:spPr/>
      <dgm:t>
        <a:bodyPr/>
        <a:lstStyle/>
        <a:p>
          <a:endParaRPr lang="en-US"/>
        </a:p>
      </dgm:t>
    </dgm:pt>
    <dgm:pt modelId="{E4785D30-E0FF-1843-A381-4F0D089C2F66}">
      <dgm:prSet custT="1"/>
      <dgm:spPr>
        <a:solidFill>
          <a:schemeClr val="accent2">
            <a:lumMod val="75000"/>
          </a:schemeClr>
        </a:solidFill>
      </dgm:spPr>
      <dgm:t>
        <a:bodyPr/>
        <a:lstStyle/>
        <a:p>
          <a:r>
            <a:rPr lang="en-US" sz="1800" dirty="0">
              <a:solidFill>
                <a:schemeClr val="bg1"/>
              </a:solidFill>
            </a:rPr>
            <a:t>the entity that can be assigned to, and executed on, a processor</a:t>
          </a:r>
        </a:p>
      </dgm:t>
    </dgm:pt>
    <dgm:pt modelId="{B8046299-320D-A946-ACB6-3DB16AF4F31C}" type="parTrans" cxnId="{908EF44B-F8E8-1C41-96CA-7B1DB06D29DB}">
      <dgm:prSet/>
      <dgm:spPr/>
      <dgm:t>
        <a:bodyPr/>
        <a:lstStyle/>
        <a:p>
          <a:endParaRPr lang="en-US"/>
        </a:p>
      </dgm:t>
    </dgm:pt>
    <dgm:pt modelId="{9BBD65EA-C84E-3342-BFEF-54D109D2AF54}" type="sibTrans" cxnId="{908EF44B-F8E8-1C41-96CA-7B1DB06D29DB}">
      <dgm:prSet/>
      <dgm:spPr/>
      <dgm:t>
        <a:bodyPr/>
        <a:lstStyle/>
        <a:p>
          <a:endParaRPr lang="en-US"/>
        </a:p>
      </dgm:t>
    </dgm:pt>
    <dgm:pt modelId="{5C59D184-E519-A141-B217-726CFCF69A53}">
      <dgm:prSet custT="1"/>
      <dgm:spPr>
        <a:solidFill>
          <a:schemeClr val="accent3">
            <a:lumMod val="75000"/>
          </a:schemeClr>
        </a:solidFill>
      </dgm:spPr>
      <dgm:t>
        <a:bodyPr/>
        <a:lstStyle/>
        <a:p>
          <a:r>
            <a:rPr lang="en-NZ" sz="1800" dirty="0">
              <a:solidFill>
                <a:schemeClr val="bg1"/>
              </a:solidFill>
            </a:rPr>
            <a:t>a unit of activity characterized by a single sequential thread of execution, a current state, and an associated set of system resources</a:t>
          </a:r>
          <a:endParaRPr lang="en-US" sz="1800" dirty="0">
            <a:solidFill>
              <a:schemeClr val="bg1"/>
            </a:solidFill>
          </a:endParaRPr>
        </a:p>
      </dgm:t>
    </dgm:pt>
    <dgm:pt modelId="{DA118F64-06A3-2E42-A162-CBF13C8F721F}" type="parTrans" cxnId="{DAD2B452-4B92-D946-BF47-B8B744F79DB3}">
      <dgm:prSet/>
      <dgm:spPr/>
      <dgm:t>
        <a:bodyPr/>
        <a:lstStyle/>
        <a:p>
          <a:endParaRPr lang="en-US"/>
        </a:p>
      </dgm:t>
    </dgm:pt>
    <dgm:pt modelId="{BA26C5EB-C056-0148-87C5-8714C3E0BABC}" type="sibTrans" cxnId="{DAD2B452-4B92-D946-BF47-B8B744F79DB3}">
      <dgm:prSet/>
      <dgm:spPr/>
      <dgm:t>
        <a:bodyPr/>
        <a:lstStyle/>
        <a:p>
          <a:endParaRPr lang="en-US"/>
        </a:p>
      </dgm:t>
    </dgm:pt>
    <dgm:pt modelId="{AA498229-2F44-AB4B-B8FF-9E8F57E7E1DB}" type="pres">
      <dgm:prSet presAssocID="{60CD640B-1ED1-E545-8C95-FC3B3A514613}" presName="theList" presStyleCnt="0">
        <dgm:presLayoutVars>
          <dgm:dir/>
          <dgm:animLvl val="lvl"/>
          <dgm:resizeHandles val="exact"/>
        </dgm:presLayoutVars>
      </dgm:prSet>
      <dgm:spPr/>
    </dgm:pt>
    <dgm:pt modelId="{3C5569B6-FD0B-C64E-ABFD-09FBCA665F0A}" type="pres">
      <dgm:prSet presAssocID="{9C62BB11-5FF5-7445-973A-9CD6D2EC382F}" presName="compNode" presStyleCnt="0"/>
      <dgm:spPr/>
    </dgm:pt>
    <dgm:pt modelId="{0CB26FD4-9907-2748-832C-F91F21C962A7}" type="pres">
      <dgm:prSet presAssocID="{9C62BB11-5FF5-7445-973A-9CD6D2EC382F}" presName="aNode" presStyleLbl="bgShp" presStyleIdx="0" presStyleCnt="1" custLinFactNeighborX="-1002" custLinFactNeighborY="-13636"/>
      <dgm:spPr/>
    </dgm:pt>
    <dgm:pt modelId="{723B4B6B-62E8-DD4A-8861-DC96C6708683}" type="pres">
      <dgm:prSet presAssocID="{9C62BB11-5FF5-7445-973A-9CD6D2EC382F}" presName="textNode" presStyleLbl="bgShp" presStyleIdx="0" presStyleCnt="1"/>
      <dgm:spPr/>
    </dgm:pt>
    <dgm:pt modelId="{CFB91E46-5524-5243-9298-3630DCA76CF4}" type="pres">
      <dgm:prSet presAssocID="{9C62BB11-5FF5-7445-973A-9CD6D2EC382F}" presName="compChildNode" presStyleCnt="0"/>
      <dgm:spPr/>
    </dgm:pt>
    <dgm:pt modelId="{5D51FDE5-4109-FF46-A900-15DEE9CCE2FF}" type="pres">
      <dgm:prSet presAssocID="{9C62BB11-5FF5-7445-973A-9CD6D2EC382F}" presName="theInnerList" presStyleCnt="0"/>
      <dgm:spPr/>
    </dgm:pt>
    <dgm:pt modelId="{9F6B7AC7-BCB3-4244-B25A-23CDDD94424B}" type="pres">
      <dgm:prSet presAssocID="{95CBCD0F-6E16-1344-9F14-F981E96C6989}" presName="childNode" presStyleLbl="node1" presStyleIdx="0" presStyleCnt="4" custScaleX="102373" custScaleY="174300" custLinFactNeighborX="0" custLinFactNeighborY="-42530">
        <dgm:presLayoutVars>
          <dgm:bulletEnabled val="1"/>
        </dgm:presLayoutVars>
      </dgm:prSet>
      <dgm:spPr/>
    </dgm:pt>
    <dgm:pt modelId="{33827AAA-650F-0443-AF63-677E041DFFDE}" type="pres">
      <dgm:prSet presAssocID="{95CBCD0F-6E16-1344-9F14-F981E96C6989}" presName="aSpace2" presStyleCnt="0"/>
      <dgm:spPr/>
    </dgm:pt>
    <dgm:pt modelId="{F3F77B7A-035D-B349-9DB8-48C9B0CD4D14}" type="pres">
      <dgm:prSet presAssocID="{4CA4B62F-7C46-3B41-A492-185F51A757D3}" presName="childNode" presStyleLbl="node1" presStyleIdx="1" presStyleCnt="4" custScaleX="104900" custScaleY="202192" custLinFactY="-23462" custLinFactNeighborX="0" custLinFactNeighborY="-100000">
        <dgm:presLayoutVars>
          <dgm:bulletEnabled val="1"/>
        </dgm:presLayoutVars>
      </dgm:prSet>
      <dgm:spPr/>
    </dgm:pt>
    <dgm:pt modelId="{95524E04-5C95-6D4A-A6D7-ED6AADF51D29}" type="pres">
      <dgm:prSet presAssocID="{4CA4B62F-7C46-3B41-A492-185F51A757D3}" presName="aSpace2" presStyleCnt="0"/>
      <dgm:spPr/>
    </dgm:pt>
    <dgm:pt modelId="{3F65BAAA-18B9-4047-82A7-7018E03752A1}" type="pres">
      <dgm:prSet presAssocID="{E4785D30-E0FF-1843-A381-4F0D089C2F66}" presName="childNode" presStyleLbl="node1" presStyleIdx="2" presStyleCnt="4" custScaleX="115011" custScaleY="240947" custLinFactY="-42566" custLinFactNeighborX="0" custLinFactNeighborY="-100000">
        <dgm:presLayoutVars>
          <dgm:bulletEnabled val="1"/>
        </dgm:presLayoutVars>
      </dgm:prSet>
      <dgm:spPr/>
    </dgm:pt>
    <dgm:pt modelId="{F01004BC-7CAF-1148-9C7F-8A4B94046671}" type="pres">
      <dgm:prSet presAssocID="{E4785D30-E0FF-1843-A381-4F0D089C2F66}" presName="aSpace2" presStyleCnt="0"/>
      <dgm:spPr/>
    </dgm:pt>
    <dgm:pt modelId="{A82AB75B-5168-3348-B180-A3053A31EAEA}" type="pres">
      <dgm:prSet presAssocID="{5C59D184-E519-A141-B217-726CFCF69A53}" presName="childNode" presStyleLbl="node1" presStyleIdx="3" presStyleCnt="4" custScaleX="125122" custScaleY="236131" custLinFactY="-56703" custLinFactNeighborX="0" custLinFactNeighborY="-100000">
        <dgm:presLayoutVars>
          <dgm:bulletEnabled val="1"/>
        </dgm:presLayoutVars>
      </dgm:prSet>
      <dgm:spPr/>
    </dgm:pt>
  </dgm:ptLst>
  <dgm:cxnLst>
    <dgm:cxn modelId="{542D8408-705F-414B-A5C5-53EFD2C8B57A}" type="presOf" srcId="{4CA4B62F-7C46-3B41-A492-185F51A757D3}" destId="{F3F77B7A-035D-B349-9DB8-48C9B0CD4D14}" srcOrd="0" destOrd="0" presId="urn:microsoft.com/office/officeart/2005/8/layout/lProcess2"/>
    <dgm:cxn modelId="{46CD840D-7123-443A-9FEA-2FB8820D0E6E}" type="presOf" srcId="{60CD640B-1ED1-E545-8C95-FC3B3A514613}" destId="{AA498229-2F44-AB4B-B8FF-9E8F57E7E1DB}" srcOrd="0" destOrd="0" presId="urn:microsoft.com/office/officeart/2005/8/layout/lProcess2"/>
    <dgm:cxn modelId="{700A352D-A5F7-4236-A594-610D5D9E793F}" type="presOf" srcId="{5C59D184-E519-A141-B217-726CFCF69A53}" destId="{A82AB75B-5168-3348-B180-A3053A31EAEA}" srcOrd="0" destOrd="0" presId="urn:microsoft.com/office/officeart/2005/8/layout/lProcess2"/>
    <dgm:cxn modelId="{D466C52E-900F-EA41-BFDD-0839C8F58BC7}" srcId="{60CD640B-1ED1-E545-8C95-FC3B3A514613}" destId="{9C62BB11-5FF5-7445-973A-9CD6D2EC382F}" srcOrd="0" destOrd="0" parTransId="{56F10605-F79F-3041-939F-8CE6A5D80164}" sibTransId="{FAB5343E-48E2-874A-BC00-971D7E2412A5}"/>
    <dgm:cxn modelId="{63BB4037-112A-6840-A694-03E1BACE8C3E}" srcId="{9C62BB11-5FF5-7445-973A-9CD6D2EC382F}" destId="{95CBCD0F-6E16-1344-9F14-F981E96C6989}" srcOrd="0" destOrd="0" parTransId="{EF05AB83-83E2-184A-B52C-5034A4B5B55A}" sibTransId="{BFF519C2-BCDD-724D-BEC6-BF3130017AB8}"/>
    <dgm:cxn modelId="{6B4DBA37-4F7C-804F-933F-319552022C65}" srcId="{9C62BB11-5FF5-7445-973A-9CD6D2EC382F}" destId="{4CA4B62F-7C46-3B41-A492-185F51A757D3}" srcOrd="1" destOrd="0" parTransId="{143A724B-3349-C447-AB09-A6D7BE18F189}" sibTransId="{AFD4CA3E-8735-644F-9FF2-F62A60485800}"/>
    <dgm:cxn modelId="{908EF44B-F8E8-1C41-96CA-7B1DB06D29DB}" srcId="{9C62BB11-5FF5-7445-973A-9CD6D2EC382F}" destId="{E4785D30-E0FF-1843-A381-4F0D089C2F66}" srcOrd="2" destOrd="0" parTransId="{B8046299-320D-A946-ACB6-3DB16AF4F31C}" sibTransId="{9BBD65EA-C84E-3342-BFEF-54D109D2AF54}"/>
    <dgm:cxn modelId="{DAD2B452-4B92-D946-BF47-B8B744F79DB3}" srcId="{9C62BB11-5FF5-7445-973A-9CD6D2EC382F}" destId="{5C59D184-E519-A141-B217-726CFCF69A53}" srcOrd="3" destOrd="0" parTransId="{DA118F64-06A3-2E42-A162-CBF13C8F721F}" sibTransId="{BA26C5EB-C056-0148-87C5-8714C3E0BABC}"/>
    <dgm:cxn modelId="{F90F71C9-D043-4D52-9483-7D54FC4BA134}" type="presOf" srcId="{9C62BB11-5FF5-7445-973A-9CD6D2EC382F}" destId="{0CB26FD4-9907-2748-832C-F91F21C962A7}" srcOrd="0" destOrd="0" presId="urn:microsoft.com/office/officeart/2005/8/layout/lProcess2"/>
    <dgm:cxn modelId="{360D0DE2-4925-4D9A-ABDF-CB96611B0D76}" type="presOf" srcId="{95CBCD0F-6E16-1344-9F14-F981E96C6989}" destId="{9F6B7AC7-BCB3-4244-B25A-23CDDD94424B}" srcOrd="0" destOrd="0" presId="urn:microsoft.com/office/officeart/2005/8/layout/lProcess2"/>
    <dgm:cxn modelId="{71EBF7F0-0924-4723-B812-C4899B2C2980}" type="presOf" srcId="{9C62BB11-5FF5-7445-973A-9CD6D2EC382F}" destId="{723B4B6B-62E8-DD4A-8861-DC96C6708683}" srcOrd="1" destOrd="0" presId="urn:microsoft.com/office/officeart/2005/8/layout/lProcess2"/>
    <dgm:cxn modelId="{C520CBF7-674B-4E51-8831-1FD1391CE385}" type="presOf" srcId="{E4785D30-E0FF-1843-A381-4F0D089C2F66}" destId="{3F65BAAA-18B9-4047-82A7-7018E03752A1}" srcOrd="0" destOrd="0" presId="urn:microsoft.com/office/officeart/2005/8/layout/lProcess2"/>
    <dgm:cxn modelId="{BB262D94-0B30-4E49-9702-3B5578B63A5B}" type="presParOf" srcId="{AA498229-2F44-AB4B-B8FF-9E8F57E7E1DB}" destId="{3C5569B6-FD0B-C64E-ABFD-09FBCA665F0A}" srcOrd="0" destOrd="0" presId="urn:microsoft.com/office/officeart/2005/8/layout/lProcess2"/>
    <dgm:cxn modelId="{2ADF6429-3C57-44A0-A09C-05B694B3FAB6}" type="presParOf" srcId="{3C5569B6-FD0B-C64E-ABFD-09FBCA665F0A}" destId="{0CB26FD4-9907-2748-832C-F91F21C962A7}" srcOrd="0" destOrd="0" presId="urn:microsoft.com/office/officeart/2005/8/layout/lProcess2"/>
    <dgm:cxn modelId="{9E63994E-73AA-4438-9AAC-27E065465416}" type="presParOf" srcId="{3C5569B6-FD0B-C64E-ABFD-09FBCA665F0A}" destId="{723B4B6B-62E8-DD4A-8861-DC96C6708683}" srcOrd="1" destOrd="0" presId="urn:microsoft.com/office/officeart/2005/8/layout/lProcess2"/>
    <dgm:cxn modelId="{E15237A9-4F13-46A0-8E49-E0BA96694F49}" type="presParOf" srcId="{3C5569B6-FD0B-C64E-ABFD-09FBCA665F0A}" destId="{CFB91E46-5524-5243-9298-3630DCA76CF4}" srcOrd="2" destOrd="0" presId="urn:microsoft.com/office/officeart/2005/8/layout/lProcess2"/>
    <dgm:cxn modelId="{9CAB70A4-4BEB-4045-B405-521A5E1F99B0}" type="presParOf" srcId="{CFB91E46-5524-5243-9298-3630DCA76CF4}" destId="{5D51FDE5-4109-FF46-A900-15DEE9CCE2FF}" srcOrd="0" destOrd="0" presId="urn:microsoft.com/office/officeart/2005/8/layout/lProcess2"/>
    <dgm:cxn modelId="{59666B1E-77EB-4F24-8C2C-6C942DEC64D6}" type="presParOf" srcId="{5D51FDE5-4109-FF46-A900-15DEE9CCE2FF}" destId="{9F6B7AC7-BCB3-4244-B25A-23CDDD94424B}" srcOrd="0" destOrd="0" presId="urn:microsoft.com/office/officeart/2005/8/layout/lProcess2"/>
    <dgm:cxn modelId="{60A52F07-8D68-4136-B276-DAF0668261D0}" type="presParOf" srcId="{5D51FDE5-4109-FF46-A900-15DEE9CCE2FF}" destId="{33827AAA-650F-0443-AF63-677E041DFFDE}" srcOrd="1" destOrd="0" presId="urn:microsoft.com/office/officeart/2005/8/layout/lProcess2"/>
    <dgm:cxn modelId="{1D010B5A-D135-40A8-B4F3-A6D06EF95267}" type="presParOf" srcId="{5D51FDE5-4109-FF46-A900-15DEE9CCE2FF}" destId="{F3F77B7A-035D-B349-9DB8-48C9B0CD4D14}" srcOrd="2" destOrd="0" presId="urn:microsoft.com/office/officeart/2005/8/layout/lProcess2"/>
    <dgm:cxn modelId="{063D68B2-01D3-4FA5-9BAB-E82B41E67DCC}" type="presParOf" srcId="{5D51FDE5-4109-FF46-A900-15DEE9CCE2FF}" destId="{95524E04-5C95-6D4A-A6D7-ED6AADF51D29}" srcOrd="3" destOrd="0" presId="urn:microsoft.com/office/officeart/2005/8/layout/lProcess2"/>
    <dgm:cxn modelId="{35A42D35-FC89-46B1-8F93-6B649B265CD4}" type="presParOf" srcId="{5D51FDE5-4109-FF46-A900-15DEE9CCE2FF}" destId="{3F65BAAA-18B9-4047-82A7-7018E03752A1}" srcOrd="4" destOrd="0" presId="urn:microsoft.com/office/officeart/2005/8/layout/lProcess2"/>
    <dgm:cxn modelId="{3BFF9617-79BE-4C8C-89B4-DBFBEF601532}" type="presParOf" srcId="{5D51FDE5-4109-FF46-A900-15DEE9CCE2FF}" destId="{F01004BC-7CAF-1148-9C7F-8A4B94046671}" srcOrd="5" destOrd="0" presId="urn:microsoft.com/office/officeart/2005/8/layout/lProcess2"/>
    <dgm:cxn modelId="{58677C17-D6A9-45DA-971A-15FE3FF7A3B8}" type="presParOf" srcId="{5D51FDE5-4109-FF46-A900-15DEE9CCE2FF}" destId="{A82AB75B-5168-3348-B180-A3053A31EAEA}"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B64831-39A6-FB4C-A523-F5E3B9751DA1}" type="doc">
      <dgm:prSet loTypeId="urn:microsoft.com/office/officeart/2005/8/layout/list1" loCatId="list" qsTypeId="urn:microsoft.com/office/officeart/2005/8/quickstyle/simple4" qsCatId="simple" csTypeId="urn:microsoft.com/office/officeart/2005/8/colors/accent1_2#9" csCatId="accent1" phldr="1"/>
      <dgm:spPr/>
      <dgm:t>
        <a:bodyPr/>
        <a:lstStyle/>
        <a:p>
          <a:endParaRPr lang="en-US"/>
        </a:p>
      </dgm:t>
    </dgm:pt>
    <dgm:pt modelId="{090C1A0A-C26D-D14F-8596-B5F3B36BD3BF}">
      <dgm:prSet phldrT="[Text]" custT="1"/>
      <dgm:spPr/>
      <dgm:t>
        <a:bodyPr/>
        <a:lstStyle/>
        <a:p>
          <a:r>
            <a:rPr lang="en-US" sz="1800" dirty="0"/>
            <a:t>multiprogramming batch operation</a:t>
          </a:r>
        </a:p>
      </dgm:t>
    </dgm:pt>
    <dgm:pt modelId="{6ED5D5D4-7F03-9B46-A760-DEDD371E9C38}" type="parTrans" cxnId="{072DC3B1-9105-E642-B250-A05A84572AE6}">
      <dgm:prSet/>
      <dgm:spPr/>
      <dgm:t>
        <a:bodyPr/>
        <a:lstStyle/>
        <a:p>
          <a:endParaRPr lang="en-US"/>
        </a:p>
      </dgm:t>
    </dgm:pt>
    <dgm:pt modelId="{819FE901-AE43-8E44-B500-DE7D1B5A3CEE}" type="sibTrans" cxnId="{072DC3B1-9105-E642-B250-A05A84572AE6}">
      <dgm:prSet/>
      <dgm:spPr/>
      <dgm:t>
        <a:bodyPr/>
        <a:lstStyle/>
        <a:p>
          <a:endParaRPr lang="en-US"/>
        </a:p>
      </dgm:t>
    </dgm:pt>
    <dgm:pt modelId="{A861B948-FADD-F049-9021-E112D39A70C3}">
      <dgm:prSet custT="1"/>
      <dgm:spPr/>
      <dgm:t>
        <a:bodyPr/>
        <a:lstStyle/>
        <a:p>
          <a:r>
            <a:rPr lang="en-US" sz="1800" dirty="0"/>
            <a:t>processor is switched among the various programs residing in main memory</a:t>
          </a:r>
        </a:p>
      </dgm:t>
    </dgm:pt>
    <dgm:pt modelId="{E7FEEB4C-00D7-0F4D-BCE9-F0D511CB898E}" type="parTrans" cxnId="{01C21743-68F0-1440-A634-FA44F3E31905}">
      <dgm:prSet/>
      <dgm:spPr/>
      <dgm:t>
        <a:bodyPr/>
        <a:lstStyle/>
        <a:p>
          <a:endParaRPr lang="en-US"/>
        </a:p>
      </dgm:t>
    </dgm:pt>
    <dgm:pt modelId="{7072DCA2-6C0C-004D-BFFC-C79F9E83A169}" type="sibTrans" cxnId="{01C21743-68F0-1440-A634-FA44F3E31905}">
      <dgm:prSet/>
      <dgm:spPr/>
      <dgm:t>
        <a:bodyPr/>
        <a:lstStyle/>
        <a:p>
          <a:endParaRPr lang="en-US"/>
        </a:p>
      </dgm:t>
    </dgm:pt>
    <dgm:pt modelId="{7AC27B81-B188-3E47-8705-81041E0FC3E0}">
      <dgm:prSet custT="1"/>
      <dgm:spPr/>
      <dgm:t>
        <a:bodyPr/>
        <a:lstStyle/>
        <a:p>
          <a:r>
            <a:rPr lang="en-US" sz="1800" dirty="0"/>
            <a:t>time sharing</a:t>
          </a:r>
        </a:p>
      </dgm:t>
    </dgm:pt>
    <dgm:pt modelId="{D7EF37F5-3D53-4E40-904A-9F17B7D02362}" type="parTrans" cxnId="{D7C025BF-80F4-A946-B860-1EC135D1BC8B}">
      <dgm:prSet/>
      <dgm:spPr/>
      <dgm:t>
        <a:bodyPr/>
        <a:lstStyle/>
        <a:p>
          <a:endParaRPr lang="en-US"/>
        </a:p>
      </dgm:t>
    </dgm:pt>
    <dgm:pt modelId="{603AAE72-C019-334E-8F2E-205C975EB218}" type="sibTrans" cxnId="{D7C025BF-80F4-A946-B860-1EC135D1BC8B}">
      <dgm:prSet/>
      <dgm:spPr/>
      <dgm:t>
        <a:bodyPr/>
        <a:lstStyle/>
        <a:p>
          <a:endParaRPr lang="en-US"/>
        </a:p>
      </dgm:t>
    </dgm:pt>
    <dgm:pt modelId="{691904B2-8C8C-9E48-8963-C4E4A346B2D7}">
      <dgm:prSet custT="1"/>
      <dgm:spPr/>
      <dgm:t>
        <a:bodyPr/>
        <a:lstStyle/>
        <a:p>
          <a:r>
            <a:rPr lang="en-US" sz="1800" dirty="0"/>
            <a:t>be responsive to the individual user but be able to support many users simultaneously</a:t>
          </a:r>
        </a:p>
      </dgm:t>
    </dgm:pt>
    <dgm:pt modelId="{0968DDFD-1996-BC44-983C-E4BA4151C7EF}" type="parTrans" cxnId="{64087701-C20D-1441-996A-CB5B2B3C3FDD}">
      <dgm:prSet/>
      <dgm:spPr/>
      <dgm:t>
        <a:bodyPr/>
        <a:lstStyle/>
        <a:p>
          <a:endParaRPr lang="en-US"/>
        </a:p>
      </dgm:t>
    </dgm:pt>
    <dgm:pt modelId="{46105771-6ADF-D947-BEF5-92A1F7734EB5}" type="sibTrans" cxnId="{64087701-C20D-1441-996A-CB5B2B3C3FDD}">
      <dgm:prSet/>
      <dgm:spPr/>
      <dgm:t>
        <a:bodyPr/>
        <a:lstStyle/>
        <a:p>
          <a:endParaRPr lang="en-US"/>
        </a:p>
      </dgm:t>
    </dgm:pt>
    <dgm:pt modelId="{D902A58C-EFD2-8042-8EDA-A0048E155FFA}">
      <dgm:prSet custT="1"/>
      <dgm:spPr/>
      <dgm:t>
        <a:bodyPr/>
        <a:lstStyle/>
        <a:p>
          <a:r>
            <a:rPr lang="en-US" sz="1800" dirty="0"/>
            <a:t>real-time transaction systems</a:t>
          </a:r>
        </a:p>
      </dgm:t>
    </dgm:pt>
    <dgm:pt modelId="{A31C1E0D-0762-3448-9F73-7DF2B4D47AAE}" type="parTrans" cxnId="{062E594F-6ED6-9242-BDA7-263C3BDD4C74}">
      <dgm:prSet/>
      <dgm:spPr/>
      <dgm:t>
        <a:bodyPr/>
        <a:lstStyle/>
        <a:p>
          <a:endParaRPr lang="en-US"/>
        </a:p>
      </dgm:t>
    </dgm:pt>
    <dgm:pt modelId="{E9AF713B-294C-1747-ACFB-8F1C11F212D5}" type="sibTrans" cxnId="{062E594F-6ED6-9242-BDA7-263C3BDD4C74}">
      <dgm:prSet/>
      <dgm:spPr/>
      <dgm:t>
        <a:bodyPr/>
        <a:lstStyle/>
        <a:p>
          <a:endParaRPr lang="en-US"/>
        </a:p>
      </dgm:t>
    </dgm:pt>
    <dgm:pt modelId="{C68CCDAE-7D91-4B48-BF77-F04382F40DB1}">
      <dgm:prSet custT="1"/>
      <dgm:spPr/>
      <dgm:t>
        <a:bodyPr/>
        <a:lstStyle/>
        <a:p>
          <a:r>
            <a:rPr lang="en-US" sz="1800" dirty="0"/>
            <a:t>a number of users are entering queries or updates against a database</a:t>
          </a:r>
        </a:p>
      </dgm:t>
    </dgm:pt>
    <dgm:pt modelId="{7C0169C0-7C2E-A548-B1C3-E39E55953B65}" type="parTrans" cxnId="{A390C873-0E3A-A74D-97D1-E2B97818038F}">
      <dgm:prSet/>
      <dgm:spPr/>
      <dgm:t>
        <a:bodyPr/>
        <a:lstStyle/>
        <a:p>
          <a:endParaRPr lang="en-US"/>
        </a:p>
      </dgm:t>
    </dgm:pt>
    <dgm:pt modelId="{159750F5-3324-A442-BB0E-FC4EF4D6206A}" type="sibTrans" cxnId="{A390C873-0E3A-A74D-97D1-E2B97818038F}">
      <dgm:prSet/>
      <dgm:spPr/>
      <dgm:t>
        <a:bodyPr/>
        <a:lstStyle/>
        <a:p>
          <a:endParaRPr lang="en-US"/>
        </a:p>
      </dgm:t>
    </dgm:pt>
    <dgm:pt modelId="{1A010248-F548-F346-8ADB-96035AED7299}" type="pres">
      <dgm:prSet presAssocID="{1DB64831-39A6-FB4C-A523-F5E3B9751DA1}" presName="linear" presStyleCnt="0">
        <dgm:presLayoutVars>
          <dgm:dir/>
          <dgm:animLvl val="lvl"/>
          <dgm:resizeHandles val="exact"/>
        </dgm:presLayoutVars>
      </dgm:prSet>
      <dgm:spPr/>
    </dgm:pt>
    <dgm:pt modelId="{4E3FA4B1-4A63-544B-981A-B6E7C0776C04}" type="pres">
      <dgm:prSet presAssocID="{090C1A0A-C26D-D14F-8596-B5F3B36BD3BF}" presName="parentLin" presStyleCnt="0"/>
      <dgm:spPr/>
    </dgm:pt>
    <dgm:pt modelId="{65288267-EAE4-DE4C-96DB-BAF08CE94DC5}" type="pres">
      <dgm:prSet presAssocID="{090C1A0A-C26D-D14F-8596-B5F3B36BD3BF}" presName="parentLeftMargin" presStyleLbl="node1" presStyleIdx="0" presStyleCnt="3"/>
      <dgm:spPr/>
    </dgm:pt>
    <dgm:pt modelId="{82E57853-70E3-7A46-AADA-BF7731AC4DC4}" type="pres">
      <dgm:prSet presAssocID="{090C1A0A-C26D-D14F-8596-B5F3B36BD3BF}" presName="parentText" presStyleLbl="node1" presStyleIdx="0" presStyleCnt="3">
        <dgm:presLayoutVars>
          <dgm:chMax val="0"/>
          <dgm:bulletEnabled val="1"/>
        </dgm:presLayoutVars>
      </dgm:prSet>
      <dgm:spPr/>
    </dgm:pt>
    <dgm:pt modelId="{EB2F4767-EA6E-BB40-808A-A791F3816C7B}" type="pres">
      <dgm:prSet presAssocID="{090C1A0A-C26D-D14F-8596-B5F3B36BD3BF}" presName="negativeSpace" presStyleCnt="0"/>
      <dgm:spPr/>
    </dgm:pt>
    <dgm:pt modelId="{064606FB-5D20-144B-B501-E8786E822E20}" type="pres">
      <dgm:prSet presAssocID="{090C1A0A-C26D-D14F-8596-B5F3B36BD3BF}" presName="childText" presStyleLbl="conFgAcc1" presStyleIdx="0" presStyleCnt="3">
        <dgm:presLayoutVars>
          <dgm:bulletEnabled val="1"/>
        </dgm:presLayoutVars>
      </dgm:prSet>
      <dgm:spPr/>
    </dgm:pt>
    <dgm:pt modelId="{A5334CB6-D903-FB4A-8F24-0045DA1D327F}" type="pres">
      <dgm:prSet presAssocID="{819FE901-AE43-8E44-B500-DE7D1B5A3CEE}" presName="spaceBetweenRectangles" presStyleCnt="0"/>
      <dgm:spPr/>
    </dgm:pt>
    <dgm:pt modelId="{3D0F6A07-01CB-604B-B50A-3736C0A4B19A}" type="pres">
      <dgm:prSet presAssocID="{7AC27B81-B188-3E47-8705-81041E0FC3E0}" presName="parentLin" presStyleCnt="0"/>
      <dgm:spPr/>
    </dgm:pt>
    <dgm:pt modelId="{5109884A-4A31-4945-AEDA-EC985EBE0282}" type="pres">
      <dgm:prSet presAssocID="{7AC27B81-B188-3E47-8705-81041E0FC3E0}" presName="parentLeftMargin" presStyleLbl="node1" presStyleIdx="0" presStyleCnt="3"/>
      <dgm:spPr/>
    </dgm:pt>
    <dgm:pt modelId="{AEF5B4F8-0BEB-CA45-966A-7A4B1541DFC8}" type="pres">
      <dgm:prSet presAssocID="{7AC27B81-B188-3E47-8705-81041E0FC3E0}" presName="parentText" presStyleLbl="node1" presStyleIdx="1" presStyleCnt="3">
        <dgm:presLayoutVars>
          <dgm:chMax val="0"/>
          <dgm:bulletEnabled val="1"/>
        </dgm:presLayoutVars>
      </dgm:prSet>
      <dgm:spPr/>
    </dgm:pt>
    <dgm:pt modelId="{9B2E5195-093C-5E4B-8C66-883EB1F6BE9A}" type="pres">
      <dgm:prSet presAssocID="{7AC27B81-B188-3E47-8705-81041E0FC3E0}" presName="negativeSpace" presStyleCnt="0"/>
      <dgm:spPr/>
    </dgm:pt>
    <dgm:pt modelId="{B1F670F3-D264-4046-87DC-A6F828D90574}" type="pres">
      <dgm:prSet presAssocID="{7AC27B81-B188-3E47-8705-81041E0FC3E0}" presName="childText" presStyleLbl="conFgAcc1" presStyleIdx="1" presStyleCnt="3">
        <dgm:presLayoutVars>
          <dgm:bulletEnabled val="1"/>
        </dgm:presLayoutVars>
      </dgm:prSet>
      <dgm:spPr/>
    </dgm:pt>
    <dgm:pt modelId="{6DF703D6-98F2-5249-A8A7-FB271A0E1613}" type="pres">
      <dgm:prSet presAssocID="{603AAE72-C019-334E-8F2E-205C975EB218}" presName="spaceBetweenRectangles" presStyleCnt="0"/>
      <dgm:spPr/>
    </dgm:pt>
    <dgm:pt modelId="{7170CCDA-66F4-F34B-8E49-862D3080B636}" type="pres">
      <dgm:prSet presAssocID="{D902A58C-EFD2-8042-8EDA-A0048E155FFA}" presName="parentLin" presStyleCnt="0"/>
      <dgm:spPr/>
    </dgm:pt>
    <dgm:pt modelId="{67EDB3EC-627F-AF4E-ACA6-CEE3814DEF67}" type="pres">
      <dgm:prSet presAssocID="{D902A58C-EFD2-8042-8EDA-A0048E155FFA}" presName="parentLeftMargin" presStyleLbl="node1" presStyleIdx="1" presStyleCnt="3"/>
      <dgm:spPr/>
    </dgm:pt>
    <dgm:pt modelId="{BC73B10D-3B03-D548-9EEA-CA43DC155C9C}" type="pres">
      <dgm:prSet presAssocID="{D902A58C-EFD2-8042-8EDA-A0048E155FFA}" presName="parentText" presStyleLbl="node1" presStyleIdx="2" presStyleCnt="3">
        <dgm:presLayoutVars>
          <dgm:chMax val="0"/>
          <dgm:bulletEnabled val="1"/>
        </dgm:presLayoutVars>
      </dgm:prSet>
      <dgm:spPr/>
    </dgm:pt>
    <dgm:pt modelId="{50A7113B-D3E7-0D48-8FBA-2EDED0047D9A}" type="pres">
      <dgm:prSet presAssocID="{D902A58C-EFD2-8042-8EDA-A0048E155FFA}" presName="negativeSpace" presStyleCnt="0"/>
      <dgm:spPr/>
    </dgm:pt>
    <dgm:pt modelId="{01E9E69B-17E4-D64F-8AF9-CCFECEFBC5CA}" type="pres">
      <dgm:prSet presAssocID="{D902A58C-EFD2-8042-8EDA-A0048E155FFA}" presName="childText" presStyleLbl="conFgAcc1" presStyleIdx="2" presStyleCnt="3">
        <dgm:presLayoutVars>
          <dgm:bulletEnabled val="1"/>
        </dgm:presLayoutVars>
      </dgm:prSet>
      <dgm:spPr/>
    </dgm:pt>
  </dgm:ptLst>
  <dgm:cxnLst>
    <dgm:cxn modelId="{64087701-C20D-1441-996A-CB5B2B3C3FDD}" srcId="{7AC27B81-B188-3E47-8705-81041E0FC3E0}" destId="{691904B2-8C8C-9E48-8963-C4E4A346B2D7}" srcOrd="0" destOrd="0" parTransId="{0968DDFD-1996-BC44-983C-E4BA4151C7EF}" sibTransId="{46105771-6ADF-D947-BEF5-92A1F7734EB5}"/>
    <dgm:cxn modelId="{B114490B-295D-4B6D-A71E-7839DA8794BE}" type="presOf" srcId="{7AC27B81-B188-3E47-8705-81041E0FC3E0}" destId="{AEF5B4F8-0BEB-CA45-966A-7A4B1541DFC8}" srcOrd="1" destOrd="0" presId="urn:microsoft.com/office/officeart/2005/8/layout/list1"/>
    <dgm:cxn modelId="{FA630C0F-3BFC-4784-9622-B0F36DAC8BCE}" type="presOf" srcId="{7AC27B81-B188-3E47-8705-81041E0FC3E0}" destId="{5109884A-4A31-4945-AEDA-EC985EBE0282}" srcOrd="0" destOrd="0" presId="urn:microsoft.com/office/officeart/2005/8/layout/list1"/>
    <dgm:cxn modelId="{55CAAF17-0514-4497-B655-CA57408755A7}" type="presOf" srcId="{D902A58C-EFD2-8042-8EDA-A0048E155FFA}" destId="{BC73B10D-3B03-D548-9EEA-CA43DC155C9C}" srcOrd="1" destOrd="0" presId="urn:microsoft.com/office/officeart/2005/8/layout/list1"/>
    <dgm:cxn modelId="{FD00985B-27A4-4CD1-8341-D568F11A6F4A}" type="presOf" srcId="{1DB64831-39A6-FB4C-A523-F5E3B9751DA1}" destId="{1A010248-F548-F346-8ADB-96035AED7299}" srcOrd="0" destOrd="0" presId="urn:microsoft.com/office/officeart/2005/8/layout/list1"/>
    <dgm:cxn modelId="{01C21743-68F0-1440-A634-FA44F3E31905}" srcId="{090C1A0A-C26D-D14F-8596-B5F3B36BD3BF}" destId="{A861B948-FADD-F049-9021-E112D39A70C3}" srcOrd="0" destOrd="0" parTransId="{E7FEEB4C-00D7-0F4D-BCE9-F0D511CB898E}" sibTransId="{7072DCA2-6C0C-004D-BFFC-C79F9E83A169}"/>
    <dgm:cxn modelId="{A5DDBA6B-219E-4A7D-B879-5310FD56908C}" type="presOf" srcId="{090C1A0A-C26D-D14F-8596-B5F3B36BD3BF}" destId="{82E57853-70E3-7A46-AADA-BF7731AC4DC4}" srcOrd="1" destOrd="0" presId="urn:microsoft.com/office/officeart/2005/8/layout/list1"/>
    <dgm:cxn modelId="{062E594F-6ED6-9242-BDA7-263C3BDD4C74}" srcId="{1DB64831-39A6-FB4C-A523-F5E3B9751DA1}" destId="{D902A58C-EFD2-8042-8EDA-A0048E155FFA}" srcOrd="2" destOrd="0" parTransId="{A31C1E0D-0762-3448-9F73-7DF2B4D47AAE}" sibTransId="{E9AF713B-294C-1747-ACFB-8F1C11F212D5}"/>
    <dgm:cxn modelId="{A390C873-0E3A-A74D-97D1-E2B97818038F}" srcId="{D902A58C-EFD2-8042-8EDA-A0048E155FFA}" destId="{C68CCDAE-7D91-4B48-BF77-F04382F40DB1}" srcOrd="0" destOrd="0" parTransId="{7C0169C0-7C2E-A548-B1C3-E39E55953B65}" sibTransId="{159750F5-3324-A442-BB0E-FC4EF4D6206A}"/>
    <dgm:cxn modelId="{54DFEC97-9984-4E5D-BEE3-D76994E03A60}" type="presOf" srcId="{691904B2-8C8C-9E48-8963-C4E4A346B2D7}" destId="{B1F670F3-D264-4046-87DC-A6F828D90574}" srcOrd="0" destOrd="0" presId="urn:microsoft.com/office/officeart/2005/8/layout/list1"/>
    <dgm:cxn modelId="{1F8F76B0-CFFE-443E-A288-0F0E01F84771}" type="presOf" srcId="{C68CCDAE-7D91-4B48-BF77-F04382F40DB1}" destId="{01E9E69B-17E4-D64F-8AF9-CCFECEFBC5CA}" srcOrd="0" destOrd="0" presId="urn:microsoft.com/office/officeart/2005/8/layout/list1"/>
    <dgm:cxn modelId="{072DC3B1-9105-E642-B250-A05A84572AE6}" srcId="{1DB64831-39A6-FB4C-A523-F5E3B9751DA1}" destId="{090C1A0A-C26D-D14F-8596-B5F3B36BD3BF}" srcOrd="0" destOrd="0" parTransId="{6ED5D5D4-7F03-9B46-A760-DEDD371E9C38}" sibTransId="{819FE901-AE43-8E44-B500-DE7D1B5A3CEE}"/>
    <dgm:cxn modelId="{D7C025BF-80F4-A946-B860-1EC135D1BC8B}" srcId="{1DB64831-39A6-FB4C-A523-F5E3B9751DA1}" destId="{7AC27B81-B188-3E47-8705-81041E0FC3E0}" srcOrd="1" destOrd="0" parTransId="{D7EF37F5-3D53-4E40-904A-9F17B7D02362}" sibTransId="{603AAE72-C019-334E-8F2E-205C975EB218}"/>
    <dgm:cxn modelId="{BE2FC2D1-5E88-449D-853D-A4D052E27473}" type="presOf" srcId="{090C1A0A-C26D-D14F-8596-B5F3B36BD3BF}" destId="{65288267-EAE4-DE4C-96DB-BAF08CE94DC5}" srcOrd="0" destOrd="0" presId="urn:microsoft.com/office/officeart/2005/8/layout/list1"/>
    <dgm:cxn modelId="{74FFBDEC-04BF-45EF-A3B9-5A15E787CC78}" type="presOf" srcId="{A861B948-FADD-F049-9021-E112D39A70C3}" destId="{064606FB-5D20-144B-B501-E8786E822E20}" srcOrd="0" destOrd="0" presId="urn:microsoft.com/office/officeart/2005/8/layout/list1"/>
    <dgm:cxn modelId="{50E0E5EE-5F75-472E-8D76-BAD75337E155}" type="presOf" srcId="{D902A58C-EFD2-8042-8EDA-A0048E155FFA}" destId="{67EDB3EC-627F-AF4E-ACA6-CEE3814DEF67}" srcOrd="0" destOrd="0" presId="urn:microsoft.com/office/officeart/2005/8/layout/list1"/>
    <dgm:cxn modelId="{D2301975-88E4-4A7E-B34D-6307C019E24B}" type="presParOf" srcId="{1A010248-F548-F346-8ADB-96035AED7299}" destId="{4E3FA4B1-4A63-544B-981A-B6E7C0776C04}" srcOrd="0" destOrd="0" presId="urn:microsoft.com/office/officeart/2005/8/layout/list1"/>
    <dgm:cxn modelId="{C8E3E84F-47B8-4650-977B-6D192ABCB773}" type="presParOf" srcId="{4E3FA4B1-4A63-544B-981A-B6E7C0776C04}" destId="{65288267-EAE4-DE4C-96DB-BAF08CE94DC5}" srcOrd="0" destOrd="0" presId="urn:microsoft.com/office/officeart/2005/8/layout/list1"/>
    <dgm:cxn modelId="{A911A429-F08E-4D6A-96D8-C23946AA1DE3}" type="presParOf" srcId="{4E3FA4B1-4A63-544B-981A-B6E7C0776C04}" destId="{82E57853-70E3-7A46-AADA-BF7731AC4DC4}" srcOrd="1" destOrd="0" presId="urn:microsoft.com/office/officeart/2005/8/layout/list1"/>
    <dgm:cxn modelId="{0EB18B39-5216-4855-A2B7-FE117E55FE64}" type="presParOf" srcId="{1A010248-F548-F346-8ADB-96035AED7299}" destId="{EB2F4767-EA6E-BB40-808A-A791F3816C7B}" srcOrd="1" destOrd="0" presId="urn:microsoft.com/office/officeart/2005/8/layout/list1"/>
    <dgm:cxn modelId="{E7C97F19-B85C-479B-B368-74F264490045}" type="presParOf" srcId="{1A010248-F548-F346-8ADB-96035AED7299}" destId="{064606FB-5D20-144B-B501-E8786E822E20}" srcOrd="2" destOrd="0" presId="urn:microsoft.com/office/officeart/2005/8/layout/list1"/>
    <dgm:cxn modelId="{C0799BAB-CB1B-4414-85F2-A7C7826C8F71}" type="presParOf" srcId="{1A010248-F548-F346-8ADB-96035AED7299}" destId="{A5334CB6-D903-FB4A-8F24-0045DA1D327F}" srcOrd="3" destOrd="0" presId="urn:microsoft.com/office/officeart/2005/8/layout/list1"/>
    <dgm:cxn modelId="{B26FC742-3B4D-45D3-9DB6-18F9587BE32C}" type="presParOf" srcId="{1A010248-F548-F346-8ADB-96035AED7299}" destId="{3D0F6A07-01CB-604B-B50A-3736C0A4B19A}" srcOrd="4" destOrd="0" presId="urn:microsoft.com/office/officeart/2005/8/layout/list1"/>
    <dgm:cxn modelId="{E761E1F2-1C80-4039-BFF2-4F9E39E929CE}" type="presParOf" srcId="{3D0F6A07-01CB-604B-B50A-3736C0A4B19A}" destId="{5109884A-4A31-4945-AEDA-EC985EBE0282}" srcOrd="0" destOrd="0" presId="urn:microsoft.com/office/officeart/2005/8/layout/list1"/>
    <dgm:cxn modelId="{683F228D-7794-40D2-85C1-9A5A8F90664E}" type="presParOf" srcId="{3D0F6A07-01CB-604B-B50A-3736C0A4B19A}" destId="{AEF5B4F8-0BEB-CA45-966A-7A4B1541DFC8}" srcOrd="1" destOrd="0" presId="urn:microsoft.com/office/officeart/2005/8/layout/list1"/>
    <dgm:cxn modelId="{F731CBC4-6FA6-4F4A-802C-FA73F2EF0616}" type="presParOf" srcId="{1A010248-F548-F346-8ADB-96035AED7299}" destId="{9B2E5195-093C-5E4B-8C66-883EB1F6BE9A}" srcOrd="5" destOrd="0" presId="urn:microsoft.com/office/officeart/2005/8/layout/list1"/>
    <dgm:cxn modelId="{A3F2C401-0C8F-4ACF-88D3-A13C23396B87}" type="presParOf" srcId="{1A010248-F548-F346-8ADB-96035AED7299}" destId="{B1F670F3-D264-4046-87DC-A6F828D90574}" srcOrd="6" destOrd="0" presId="urn:microsoft.com/office/officeart/2005/8/layout/list1"/>
    <dgm:cxn modelId="{1D29A8E8-3C21-406E-BCBA-5D908E23F128}" type="presParOf" srcId="{1A010248-F548-F346-8ADB-96035AED7299}" destId="{6DF703D6-98F2-5249-A8A7-FB271A0E1613}" srcOrd="7" destOrd="0" presId="urn:microsoft.com/office/officeart/2005/8/layout/list1"/>
    <dgm:cxn modelId="{A51DA82E-835B-4213-BF69-DDC32C2EFB1F}" type="presParOf" srcId="{1A010248-F548-F346-8ADB-96035AED7299}" destId="{7170CCDA-66F4-F34B-8E49-862D3080B636}" srcOrd="8" destOrd="0" presId="urn:microsoft.com/office/officeart/2005/8/layout/list1"/>
    <dgm:cxn modelId="{6E9FB39D-9420-4F45-8716-071472A027C0}" type="presParOf" srcId="{7170CCDA-66F4-F34B-8E49-862D3080B636}" destId="{67EDB3EC-627F-AF4E-ACA6-CEE3814DEF67}" srcOrd="0" destOrd="0" presId="urn:microsoft.com/office/officeart/2005/8/layout/list1"/>
    <dgm:cxn modelId="{BF86C38A-2349-4AD0-8C53-0ABF03BF1642}" type="presParOf" srcId="{7170CCDA-66F4-F34B-8E49-862D3080B636}" destId="{BC73B10D-3B03-D548-9EEA-CA43DC155C9C}" srcOrd="1" destOrd="0" presId="urn:microsoft.com/office/officeart/2005/8/layout/list1"/>
    <dgm:cxn modelId="{99B1B236-B585-4A88-9583-88770B17A0AC}" type="presParOf" srcId="{1A010248-F548-F346-8ADB-96035AED7299}" destId="{50A7113B-D3E7-0D48-8FBA-2EDED0047D9A}" srcOrd="9" destOrd="0" presId="urn:microsoft.com/office/officeart/2005/8/layout/list1"/>
    <dgm:cxn modelId="{65E08F00-9919-4138-A4A7-C7E5DFA769CD}" type="presParOf" srcId="{1A010248-F548-F346-8ADB-96035AED7299}" destId="{01E9E69B-17E4-D64F-8AF9-CCFECEFBC5C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10" csCatId="accent1" phldr="1"/>
      <dgm:spPr/>
      <dgm:t>
        <a:bodyPr/>
        <a:lstStyle/>
        <a:p>
          <a:endParaRPr lang="en-US"/>
        </a:p>
      </dgm:t>
    </dgm:pt>
    <dgm:pt modelId="{75B34386-F0AB-CD46-84EA-8D89FCFC39BD}">
      <dgm:prSet phldrT="[Text]"/>
      <dgm:spPr/>
      <dgm:t>
        <a:bodyPr/>
        <a:lstStyle/>
        <a:p>
          <a:r>
            <a:rPr lang="en-US" dirty="0"/>
            <a:t>process isolation</a:t>
          </a:r>
        </a:p>
      </dgm:t>
    </dgm:pt>
    <dgm:pt modelId="{57DA6739-13AF-B24D-B6D0-B4668A60BF4B}" type="parTrans" cxnId="{7F362CC4-ECC9-CD44-9D58-6E2B6146DB71}">
      <dgm:prSet/>
      <dgm:spPr/>
      <dgm:t>
        <a:bodyPr/>
        <a:lstStyle/>
        <a:p>
          <a:endParaRPr lang="en-US"/>
        </a:p>
      </dgm:t>
    </dgm:pt>
    <dgm:pt modelId="{79E5EA0B-B2CC-2748-AC4F-138875C68729}" type="sibTrans" cxnId="{7F362CC4-ECC9-CD44-9D58-6E2B6146DB71}">
      <dgm:prSet/>
      <dgm:spPr/>
      <dgm:t>
        <a:bodyPr/>
        <a:lstStyle/>
        <a:p>
          <a:endParaRPr lang="en-US"/>
        </a:p>
      </dgm:t>
    </dgm:pt>
    <dgm:pt modelId="{62F64981-E47C-2F47-B840-C2EC17A82FE8}">
      <dgm:prSet/>
      <dgm:spPr/>
      <dgm:t>
        <a:bodyPr/>
        <a:lstStyle/>
        <a:p>
          <a:r>
            <a:rPr lang="en-US" dirty="0"/>
            <a:t>long-term storage</a:t>
          </a:r>
        </a:p>
      </dgm:t>
    </dgm:pt>
    <dgm:pt modelId="{EF32C7B3-B10B-CA40-A86A-92162F8861D6}" type="sibTrans" cxnId="{94AE492E-D8DD-044E-B047-87834BE1E331}">
      <dgm:prSet/>
      <dgm:spPr/>
      <dgm:t>
        <a:bodyPr/>
        <a:lstStyle/>
        <a:p>
          <a:endParaRPr lang="en-US"/>
        </a:p>
      </dgm:t>
    </dgm:pt>
    <dgm:pt modelId="{065A02B7-14B2-F941-9D22-A3CAC1C77409}" type="parTrans" cxnId="{94AE492E-D8DD-044E-B047-87834BE1E331}">
      <dgm:prSet/>
      <dgm:spPr/>
      <dgm:t>
        <a:bodyPr/>
        <a:lstStyle/>
        <a:p>
          <a:endParaRPr lang="en-US"/>
        </a:p>
      </dgm:t>
    </dgm:pt>
    <dgm:pt modelId="{755CA9AD-2300-F345-A6A2-4A43D52AFA2C}">
      <dgm:prSet/>
      <dgm:spPr>
        <a:solidFill>
          <a:schemeClr val="accent6"/>
        </a:solidFill>
      </dgm:spPr>
      <dgm:t>
        <a:bodyPr/>
        <a:lstStyle/>
        <a:p>
          <a:r>
            <a:rPr lang="en-US" dirty="0"/>
            <a:t>protection and access control</a:t>
          </a:r>
        </a:p>
      </dgm:t>
    </dgm:pt>
    <dgm:pt modelId="{3B33AB8A-BFAA-D148-9699-18DA89353B27}" type="sibTrans" cxnId="{0C81C5A5-B48B-4C49-BA7B-9745E51FA8FE}">
      <dgm:prSet/>
      <dgm:spPr/>
      <dgm:t>
        <a:bodyPr/>
        <a:lstStyle/>
        <a:p>
          <a:endParaRPr lang="en-US"/>
        </a:p>
      </dgm:t>
    </dgm:pt>
    <dgm:pt modelId="{79444687-56B4-BE42-89B6-5E68C61243A9}" type="parTrans" cxnId="{0C81C5A5-B48B-4C49-BA7B-9745E51FA8FE}">
      <dgm:prSet/>
      <dgm:spPr/>
      <dgm:t>
        <a:bodyPr/>
        <a:lstStyle/>
        <a:p>
          <a:endParaRPr lang="en-US"/>
        </a:p>
      </dgm:t>
    </dgm:pt>
    <dgm:pt modelId="{6AD32E60-30EB-5F49-8402-FEBB1BEC15FB}">
      <dgm:prSet/>
      <dgm:spPr/>
      <dgm:t>
        <a:bodyPr/>
        <a:lstStyle/>
        <a:p>
          <a:r>
            <a:rPr lang="en-US" dirty="0"/>
            <a:t>support of modular programming</a:t>
          </a:r>
        </a:p>
      </dgm:t>
    </dgm:pt>
    <dgm:pt modelId="{E5771208-8447-2F49-876E-5F704802A112}" type="sibTrans" cxnId="{51DF8080-7CAB-D046-BCF8-A72F41EC976A}">
      <dgm:prSet/>
      <dgm:spPr/>
      <dgm:t>
        <a:bodyPr/>
        <a:lstStyle/>
        <a:p>
          <a:endParaRPr lang="en-US"/>
        </a:p>
      </dgm:t>
    </dgm:pt>
    <dgm:pt modelId="{D17AC847-18A7-6242-95AF-C5A5041F1189}" type="parTrans" cxnId="{51DF8080-7CAB-D046-BCF8-A72F41EC976A}">
      <dgm:prSet/>
      <dgm:spPr/>
      <dgm:t>
        <a:bodyPr/>
        <a:lstStyle/>
        <a:p>
          <a:endParaRPr lang="en-US"/>
        </a:p>
      </dgm:t>
    </dgm:pt>
    <dgm:pt modelId="{917AD6AD-473C-6B42-9778-12D0B8634556}">
      <dgm:prSet/>
      <dgm:spPr>
        <a:solidFill>
          <a:schemeClr val="accent6"/>
        </a:solidFill>
      </dgm:spPr>
      <dgm:t>
        <a:bodyPr/>
        <a:lstStyle/>
        <a:p>
          <a:r>
            <a:rPr lang="en-US" dirty="0"/>
            <a:t>automatic allocation and management</a:t>
          </a:r>
        </a:p>
      </dgm:t>
    </dgm:pt>
    <dgm:pt modelId="{9C593880-76CB-0B4A-AF58-0D6DCF60392C}" type="sibTrans" cxnId="{A19416EE-902F-3548-9C7C-8BD8736681ED}">
      <dgm:prSet/>
      <dgm:spPr/>
      <dgm:t>
        <a:bodyPr/>
        <a:lstStyle/>
        <a:p>
          <a:endParaRPr lang="en-US"/>
        </a:p>
      </dgm:t>
    </dgm:pt>
    <dgm:pt modelId="{FB5C4788-E623-8A42-9435-061E3F472B60}" type="parTrans" cxnId="{A19416EE-902F-3548-9C7C-8BD8736681ED}">
      <dgm:prSet/>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pt>
    <dgm:pt modelId="{B408F0FB-D4D3-2B4D-9EF4-F156061A0644}" type="pres">
      <dgm:prSet presAssocID="{75B34386-F0AB-CD46-84EA-8D89FCFC39BD}" presName="vertOne" presStyleCnt="0"/>
      <dgm:spPr/>
    </dgm:pt>
    <dgm:pt modelId="{4C78D5A0-86E1-7F4A-97F2-4E691D203110}" type="pres">
      <dgm:prSet presAssocID="{75B34386-F0AB-CD46-84EA-8D89FCFC39BD}" presName="txOne" presStyleLbl="node0" presStyleIdx="0" presStyleCnt="5">
        <dgm:presLayoutVars>
          <dgm:chPref val="3"/>
        </dgm:presLayoutVars>
      </dgm:prSet>
      <dgm:spPr/>
    </dgm:pt>
    <dgm:pt modelId="{E2C258D7-E993-8440-9144-E435C4247186}" type="pres">
      <dgm:prSet presAssocID="{75B34386-F0AB-CD46-84EA-8D89FCFC39BD}" presName="horzOne" presStyleCnt="0"/>
      <dgm:spPr/>
    </dgm:pt>
    <dgm:pt modelId="{5B893B37-97AF-054E-87A9-D3A5B878CE6B}" type="pres">
      <dgm:prSet presAssocID="{79E5EA0B-B2CC-2748-AC4F-138875C68729}" presName="sibSpaceOne" presStyleCnt="0"/>
      <dgm:spPr/>
    </dgm:pt>
    <dgm:pt modelId="{1B4EBE33-76BD-E346-BD81-0035938E32F4}" type="pres">
      <dgm:prSet presAssocID="{917AD6AD-473C-6B42-9778-12D0B8634556}" presName="vertOne" presStyleCnt="0"/>
      <dgm:spPr/>
    </dgm:pt>
    <dgm:pt modelId="{0F6F9771-857A-ED4D-BB66-061A66D62E92}" type="pres">
      <dgm:prSet presAssocID="{917AD6AD-473C-6B42-9778-12D0B8634556}" presName="txOne" presStyleLbl="node0" presStyleIdx="1" presStyleCnt="5">
        <dgm:presLayoutVars>
          <dgm:chPref val="3"/>
        </dgm:presLayoutVars>
      </dgm:prSet>
      <dgm:spPr/>
    </dgm:pt>
    <dgm:pt modelId="{FCF47FEA-9FF4-5245-9791-CB9813EB6E75}" type="pres">
      <dgm:prSet presAssocID="{917AD6AD-473C-6B42-9778-12D0B8634556}" presName="horzOne" presStyleCnt="0"/>
      <dgm:spPr/>
    </dgm:pt>
    <dgm:pt modelId="{CCB94D94-F9BD-614A-A861-6798F2674DF8}" type="pres">
      <dgm:prSet presAssocID="{9C593880-76CB-0B4A-AF58-0D6DCF60392C}" presName="sibSpaceOne" presStyleCnt="0"/>
      <dgm:spPr/>
    </dgm:pt>
    <dgm:pt modelId="{5C5AFF65-62A2-9744-9017-2492490F5FA4}" type="pres">
      <dgm:prSet presAssocID="{6AD32E60-30EB-5F49-8402-FEBB1BEC15FB}" presName="vertOne" presStyleCnt="0"/>
      <dgm:spPr/>
    </dgm:pt>
    <dgm:pt modelId="{1822B451-F610-B34E-B470-4405426B9598}" type="pres">
      <dgm:prSet presAssocID="{6AD32E60-30EB-5F49-8402-FEBB1BEC15FB}" presName="txOne" presStyleLbl="node0" presStyleIdx="2" presStyleCnt="5">
        <dgm:presLayoutVars>
          <dgm:chPref val="3"/>
        </dgm:presLayoutVars>
      </dgm:prSet>
      <dgm:spPr/>
    </dgm:pt>
    <dgm:pt modelId="{9B6D9530-9F04-9C44-8E40-F216645BFD20}" type="pres">
      <dgm:prSet presAssocID="{6AD32E60-30EB-5F49-8402-FEBB1BEC15FB}" presName="horzOne" presStyleCnt="0"/>
      <dgm:spPr/>
    </dgm:pt>
    <dgm:pt modelId="{85D6265E-4530-B848-AEAF-8FE6E7DD9689}" type="pres">
      <dgm:prSet presAssocID="{E5771208-8447-2F49-876E-5F704802A112}" presName="sibSpaceOne" presStyleCnt="0"/>
      <dgm:spPr/>
    </dgm:pt>
    <dgm:pt modelId="{77DBD082-B48B-1546-9D79-92347C2617E5}" type="pres">
      <dgm:prSet presAssocID="{755CA9AD-2300-F345-A6A2-4A43D52AFA2C}" presName="vertOne" presStyleCnt="0"/>
      <dgm:spPr/>
    </dgm:pt>
    <dgm:pt modelId="{687C7697-D43A-4A4A-B7E2-A030E8315BDD}" type="pres">
      <dgm:prSet presAssocID="{755CA9AD-2300-F345-A6A2-4A43D52AFA2C}" presName="txOne" presStyleLbl="node0" presStyleIdx="3" presStyleCnt="5">
        <dgm:presLayoutVars>
          <dgm:chPref val="3"/>
        </dgm:presLayoutVars>
      </dgm:prSet>
      <dgm:spPr/>
    </dgm:pt>
    <dgm:pt modelId="{2758886A-216D-1941-A641-EB90B720CDBB}" type="pres">
      <dgm:prSet presAssocID="{755CA9AD-2300-F345-A6A2-4A43D52AFA2C}" presName="horzOne" presStyleCnt="0"/>
      <dgm:spPr/>
    </dgm:pt>
    <dgm:pt modelId="{47A69202-7129-FF40-BEA5-6589D499B7A4}" type="pres">
      <dgm:prSet presAssocID="{3B33AB8A-BFAA-D148-9699-18DA89353B27}" presName="sibSpaceOne" presStyleCnt="0"/>
      <dgm:spPr/>
    </dgm:pt>
    <dgm:pt modelId="{9E64F0D3-85C3-7548-AC3B-1C1C12826CE5}" type="pres">
      <dgm:prSet presAssocID="{62F64981-E47C-2F47-B840-C2EC17A82FE8}" presName="vertOne" presStyleCnt="0"/>
      <dgm:spPr/>
    </dgm:pt>
    <dgm:pt modelId="{E23446C9-B403-3445-83E0-0F2AC82ADDC6}" type="pres">
      <dgm:prSet presAssocID="{62F64981-E47C-2F47-B840-C2EC17A82FE8}" presName="txOne" presStyleLbl="node0" presStyleIdx="4" presStyleCnt="5">
        <dgm:presLayoutVars>
          <dgm:chPref val="3"/>
        </dgm:presLayoutVars>
      </dgm:prSet>
      <dgm:spPr/>
    </dgm:pt>
    <dgm:pt modelId="{2CD281A3-AB3D-A54D-9BC6-7DE9B4F7E39B}" type="pres">
      <dgm:prSet presAssocID="{62F64981-E47C-2F47-B840-C2EC17A82FE8}" presName="horzOne" presStyleCnt="0"/>
      <dgm:spPr/>
    </dgm:pt>
  </dgm:ptLst>
  <dgm:cxnLst>
    <dgm:cxn modelId="{94AE492E-D8DD-044E-B047-87834BE1E331}" srcId="{916AAC78-97B9-3543-8F53-ED95E1C7D771}" destId="{62F64981-E47C-2F47-B840-C2EC17A82FE8}" srcOrd="4" destOrd="0" parTransId="{065A02B7-14B2-F941-9D22-A3CAC1C77409}" sibTransId="{EF32C7B3-B10B-CA40-A86A-92162F8861D6}"/>
    <dgm:cxn modelId="{51DF8080-7CAB-D046-BCF8-A72F41EC976A}" srcId="{916AAC78-97B9-3543-8F53-ED95E1C7D771}" destId="{6AD32E60-30EB-5F49-8402-FEBB1BEC15FB}" srcOrd="2" destOrd="0" parTransId="{D17AC847-18A7-6242-95AF-C5A5041F1189}" sibTransId="{E5771208-8447-2F49-876E-5F704802A112}"/>
    <dgm:cxn modelId="{27FDEB85-5F4A-4BC0-A5F0-22A6FBF73E81}" type="presOf" srcId="{917AD6AD-473C-6B42-9778-12D0B8634556}" destId="{0F6F9771-857A-ED4D-BB66-061A66D62E92}" srcOrd="0" destOrd="0" presId="urn:microsoft.com/office/officeart/2005/8/layout/hierarchy4"/>
    <dgm:cxn modelId="{5CE9F0A3-413D-4AD4-B81E-77E52E5DDC95}" type="presOf" srcId="{755CA9AD-2300-F345-A6A2-4A43D52AFA2C}" destId="{687C7697-D43A-4A4A-B7E2-A030E8315BDD}" srcOrd="0" destOrd="0" presId="urn:microsoft.com/office/officeart/2005/8/layout/hierarchy4"/>
    <dgm:cxn modelId="{0C81C5A5-B48B-4C49-BA7B-9745E51FA8FE}" srcId="{916AAC78-97B9-3543-8F53-ED95E1C7D771}" destId="{755CA9AD-2300-F345-A6A2-4A43D52AFA2C}" srcOrd="3" destOrd="0" parTransId="{79444687-56B4-BE42-89B6-5E68C61243A9}" sibTransId="{3B33AB8A-BFAA-D148-9699-18DA89353B27}"/>
    <dgm:cxn modelId="{2BD2B7B7-8957-4F2F-BF24-97CB6FB1828C}" type="presOf" srcId="{75B34386-F0AB-CD46-84EA-8D89FCFC39BD}" destId="{4C78D5A0-86E1-7F4A-97F2-4E691D203110}" srcOrd="0" destOrd="0" presId="urn:microsoft.com/office/officeart/2005/8/layout/hierarchy4"/>
    <dgm:cxn modelId="{2643E4BF-5C22-4F50-9F51-105FD21640F0}" type="presOf" srcId="{916AAC78-97B9-3543-8F53-ED95E1C7D771}" destId="{503E1B7A-35F9-7B47-BD86-19E92F7F9B5A}" srcOrd="0" destOrd="0" presId="urn:microsoft.com/office/officeart/2005/8/layout/hierarchy4"/>
    <dgm:cxn modelId="{7F362CC4-ECC9-CD44-9D58-6E2B6146DB71}" srcId="{916AAC78-97B9-3543-8F53-ED95E1C7D771}" destId="{75B34386-F0AB-CD46-84EA-8D89FCFC39BD}" srcOrd="0" destOrd="0" parTransId="{57DA6739-13AF-B24D-B6D0-B4668A60BF4B}" sibTransId="{79E5EA0B-B2CC-2748-AC4F-138875C68729}"/>
    <dgm:cxn modelId="{B63362D0-35C0-41C4-9108-F7D69083B5F8}" type="presOf" srcId="{62F64981-E47C-2F47-B840-C2EC17A82FE8}" destId="{E23446C9-B403-3445-83E0-0F2AC82ADDC6}" srcOrd="0" destOrd="0" presId="urn:microsoft.com/office/officeart/2005/8/layout/hierarchy4"/>
    <dgm:cxn modelId="{716D2FDE-0EC3-4046-A26B-8DC294226BA7}" type="presOf" srcId="{6AD32E60-30EB-5F49-8402-FEBB1BEC15FB}" destId="{1822B451-F610-B34E-B470-4405426B9598}"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FA210E3-1B9E-4E82-BA55-89A238E9D3B7}" type="presParOf" srcId="{503E1B7A-35F9-7B47-BD86-19E92F7F9B5A}" destId="{B408F0FB-D4D3-2B4D-9EF4-F156061A0644}" srcOrd="0" destOrd="0" presId="urn:microsoft.com/office/officeart/2005/8/layout/hierarchy4"/>
    <dgm:cxn modelId="{728B3F41-E43C-4BE2-AC7F-27EBDB054F5F}" type="presParOf" srcId="{B408F0FB-D4D3-2B4D-9EF4-F156061A0644}" destId="{4C78D5A0-86E1-7F4A-97F2-4E691D203110}" srcOrd="0" destOrd="0" presId="urn:microsoft.com/office/officeart/2005/8/layout/hierarchy4"/>
    <dgm:cxn modelId="{19B44182-79B3-481C-8A1A-BD2D6376FE58}" type="presParOf" srcId="{B408F0FB-D4D3-2B4D-9EF4-F156061A0644}" destId="{E2C258D7-E993-8440-9144-E435C4247186}" srcOrd="1" destOrd="0" presId="urn:microsoft.com/office/officeart/2005/8/layout/hierarchy4"/>
    <dgm:cxn modelId="{C9AB9DA0-2BA4-491A-BD09-A302AB959D52}" type="presParOf" srcId="{503E1B7A-35F9-7B47-BD86-19E92F7F9B5A}" destId="{5B893B37-97AF-054E-87A9-D3A5B878CE6B}" srcOrd="1" destOrd="0" presId="urn:microsoft.com/office/officeart/2005/8/layout/hierarchy4"/>
    <dgm:cxn modelId="{7EF3D379-F383-4F81-A7B9-791453F2E3AA}" type="presParOf" srcId="{503E1B7A-35F9-7B47-BD86-19E92F7F9B5A}" destId="{1B4EBE33-76BD-E346-BD81-0035938E32F4}" srcOrd="2" destOrd="0" presId="urn:microsoft.com/office/officeart/2005/8/layout/hierarchy4"/>
    <dgm:cxn modelId="{1D50658F-227F-4E70-836E-856A64B6E34B}" type="presParOf" srcId="{1B4EBE33-76BD-E346-BD81-0035938E32F4}" destId="{0F6F9771-857A-ED4D-BB66-061A66D62E92}" srcOrd="0" destOrd="0" presId="urn:microsoft.com/office/officeart/2005/8/layout/hierarchy4"/>
    <dgm:cxn modelId="{3779D6DA-37D5-4FC3-9FDE-F6B1AF5F4FEA}" type="presParOf" srcId="{1B4EBE33-76BD-E346-BD81-0035938E32F4}" destId="{FCF47FEA-9FF4-5245-9791-CB9813EB6E75}" srcOrd="1" destOrd="0" presId="urn:microsoft.com/office/officeart/2005/8/layout/hierarchy4"/>
    <dgm:cxn modelId="{C0578B0D-F9CE-4E23-A2C4-EF78E4CAD6D8}" type="presParOf" srcId="{503E1B7A-35F9-7B47-BD86-19E92F7F9B5A}" destId="{CCB94D94-F9BD-614A-A861-6798F2674DF8}" srcOrd="3" destOrd="0" presId="urn:microsoft.com/office/officeart/2005/8/layout/hierarchy4"/>
    <dgm:cxn modelId="{567E2B36-6F80-426C-BEC3-649299EE06D1}" type="presParOf" srcId="{503E1B7A-35F9-7B47-BD86-19E92F7F9B5A}" destId="{5C5AFF65-62A2-9744-9017-2492490F5FA4}" srcOrd="4" destOrd="0" presId="urn:microsoft.com/office/officeart/2005/8/layout/hierarchy4"/>
    <dgm:cxn modelId="{62D0146B-3955-4C82-B8D1-6C1F129E84BF}" type="presParOf" srcId="{5C5AFF65-62A2-9744-9017-2492490F5FA4}" destId="{1822B451-F610-B34E-B470-4405426B9598}" srcOrd="0" destOrd="0" presId="urn:microsoft.com/office/officeart/2005/8/layout/hierarchy4"/>
    <dgm:cxn modelId="{E1803069-1E90-451A-926F-219CCB21128E}" type="presParOf" srcId="{5C5AFF65-62A2-9744-9017-2492490F5FA4}" destId="{9B6D9530-9F04-9C44-8E40-F216645BFD20}" srcOrd="1" destOrd="0" presId="urn:microsoft.com/office/officeart/2005/8/layout/hierarchy4"/>
    <dgm:cxn modelId="{EFE80CC2-B625-4C1A-9AEF-FCB8154CDE11}" type="presParOf" srcId="{503E1B7A-35F9-7B47-BD86-19E92F7F9B5A}" destId="{85D6265E-4530-B848-AEAF-8FE6E7DD9689}" srcOrd="5" destOrd="0" presId="urn:microsoft.com/office/officeart/2005/8/layout/hierarchy4"/>
    <dgm:cxn modelId="{7F8EA417-D49D-4D48-B04C-FF5B67128111}" type="presParOf" srcId="{503E1B7A-35F9-7B47-BD86-19E92F7F9B5A}" destId="{77DBD082-B48B-1546-9D79-92347C2617E5}" srcOrd="6" destOrd="0" presId="urn:microsoft.com/office/officeart/2005/8/layout/hierarchy4"/>
    <dgm:cxn modelId="{485B70B6-FC5B-4DD9-ABF5-C0C3122ED571}" type="presParOf" srcId="{77DBD082-B48B-1546-9D79-92347C2617E5}" destId="{687C7697-D43A-4A4A-B7E2-A030E8315BDD}" srcOrd="0" destOrd="0" presId="urn:microsoft.com/office/officeart/2005/8/layout/hierarchy4"/>
    <dgm:cxn modelId="{83C625F9-669D-46BF-B893-C2D21DBBDDE9}" type="presParOf" srcId="{77DBD082-B48B-1546-9D79-92347C2617E5}" destId="{2758886A-216D-1941-A641-EB90B720CDBB}" srcOrd="1" destOrd="0" presId="urn:microsoft.com/office/officeart/2005/8/layout/hierarchy4"/>
    <dgm:cxn modelId="{2BCD562F-CECF-4EFA-A88E-D23E7657BB59}" type="presParOf" srcId="{503E1B7A-35F9-7B47-BD86-19E92F7F9B5A}" destId="{47A69202-7129-FF40-BEA5-6589D499B7A4}" srcOrd="7" destOrd="0" presId="urn:microsoft.com/office/officeart/2005/8/layout/hierarchy4"/>
    <dgm:cxn modelId="{5A127397-1EE3-4894-94EF-DB46FFFD95C5}" type="presParOf" srcId="{503E1B7A-35F9-7B47-BD86-19E92F7F9B5A}" destId="{9E64F0D3-85C3-7548-AC3B-1C1C12826CE5}" srcOrd="8" destOrd="0" presId="urn:microsoft.com/office/officeart/2005/8/layout/hierarchy4"/>
    <dgm:cxn modelId="{2EF76ADF-F644-4282-9EC1-D1E5CC5D4D75}" type="presParOf" srcId="{9E64F0D3-85C3-7548-AC3B-1C1C12826CE5}" destId="{E23446C9-B403-3445-83E0-0F2AC82ADDC6}" srcOrd="0" destOrd="0" presId="urn:microsoft.com/office/officeart/2005/8/layout/hierarchy4"/>
    <dgm:cxn modelId="{2AE6AF31-6859-4F76-A896-F8B05D2B236A}"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10" csCatId="accent1" phldr="1"/>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pt>
  </dgm:ptLst>
  <dgm:cxnLst>
    <dgm:cxn modelId="{64262BA1-1D42-4B13-ABEC-C0ED9965D90F}" type="presOf" srcId="{916AAC78-97B9-3543-8F53-ED95E1C7D771}" destId="{503E1B7A-35F9-7B47-BD86-19E92F7F9B5A}" srcOrd="0"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079CE7-16E6-034F-99F5-3BA490E326B1}" type="doc">
      <dgm:prSet loTypeId="urn:microsoft.com/office/officeart/2005/8/layout/chart3" loCatId="relationship" qsTypeId="urn:microsoft.com/office/officeart/2005/8/quickstyle/simple4" qsCatId="simple" csTypeId="urn:microsoft.com/office/officeart/2005/8/colors/accent1_2#12" csCatId="accent1" phldr="1"/>
      <dgm:spPr/>
    </dgm:pt>
    <dgm:pt modelId="{25E9CC9E-D029-B544-A856-1F89D88BF301}">
      <dgm:prSet phldrT="[Text]" custT="1"/>
      <dgm:spPr>
        <a:solidFill>
          <a:schemeClr val="accent6"/>
        </a:solidFill>
      </dgm:spPr>
      <dgm:t>
        <a:bodyPr/>
        <a:lstStyle/>
        <a:p>
          <a:r>
            <a:rPr lang="en-US" sz="1400" dirty="0"/>
            <a:t>fairness</a:t>
          </a:r>
        </a:p>
      </dgm:t>
    </dgm:pt>
    <dgm:pt modelId="{FC78C980-CC63-F743-B4D3-A70F7A65F0B6}" type="parTrans" cxnId="{969B6929-87BD-A041-B50C-F7CE60D8689F}">
      <dgm:prSet/>
      <dgm:spPr/>
      <dgm:t>
        <a:bodyPr/>
        <a:lstStyle/>
        <a:p>
          <a:endParaRPr lang="en-US"/>
        </a:p>
      </dgm:t>
    </dgm:pt>
    <dgm:pt modelId="{78BC3165-2594-3542-8B29-80F6DDFE436D}" type="sibTrans" cxnId="{969B6929-87BD-A041-B50C-F7CE60D8689F}">
      <dgm:prSet/>
      <dgm:spPr/>
      <dgm:t>
        <a:bodyPr/>
        <a:lstStyle/>
        <a:p>
          <a:endParaRPr lang="en-US"/>
        </a:p>
      </dgm:t>
    </dgm:pt>
    <dgm:pt modelId="{BB4D58E7-1496-B545-A368-663EBE3D2C4A}">
      <dgm:prSet custT="1"/>
      <dgm:spPr/>
      <dgm:t>
        <a:bodyPr/>
        <a:lstStyle/>
        <a:p>
          <a:r>
            <a:rPr lang="en-US" sz="1400" dirty="0"/>
            <a:t>differential responsiveness</a:t>
          </a:r>
        </a:p>
      </dgm:t>
    </dgm:pt>
    <dgm:pt modelId="{02C64378-8B9A-F541-8E01-EE0339C15C90}" type="parTrans" cxnId="{008FADFF-3B1A-D647-B4C3-2A29387D9058}">
      <dgm:prSet/>
      <dgm:spPr/>
      <dgm:t>
        <a:bodyPr/>
        <a:lstStyle/>
        <a:p>
          <a:endParaRPr lang="en-US"/>
        </a:p>
      </dgm:t>
    </dgm:pt>
    <dgm:pt modelId="{AE6C5CBD-1C44-0F4A-B157-1E8206EE160B}" type="sibTrans" cxnId="{008FADFF-3B1A-D647-B4C3-2A29387D9058}">
      <dgm:prSet/>
      <dgm:spPr/>
      <dgm:t>
        <a:bodyPr/>
        <a:lstStyle/>
        <a:p>
          <a:endParaRPr lang="en-US"/>
        </a:p>
      </dgm:t>
    </dgm:pt>
    <dgm:pt modelId="{C613BF03-F977-2F4F-A760-AFC8D733F736}">
      <dgm:prSet custT="1"/>
      <dgm:spPr>
        <a:solidFill>
          <a:schemeClr val="accent3">
            <a:lumMod val="75000"/>
          </a:schemeClr>
        </a:solidFill>
      </dgm:spPr>
      <dgm:t>
        <a:bodyPr/>
        <a:lstStyle/>
        <a:p>
          <a:r>
            <a:rPr lang="en-US" sz="1400" dirty="0"/>
            <a:t>efficiency</a:t>
          </a:r>
        </a:p>
      </dgm:t>
    </dgm:pt>
    <dgm:pt modelId="{E87DB409-189C-9741-9826-7DB0C0EE106E}" type="parTrans" cxnId="{1D9AFF14-DBBF-974E-88BB-51D3401BB8A8}">
      <dgm:prSet/>
      <dgm:spPr/>
      <dgm:t>
        <a:bodyPr/>
        <a:lstStyle/>
        <a:p>
          <a:endParaRPr lang="en-US"/>
        </a:p>
      </dgm:t>
    </dgm:pt>
    <dgm:pt modelId="{1736C681-EC1A-D243-9F80-F0A3ABB03709}" type="sibTrans" cxnId="{1D9AFF14-DBBF-974E-88BB-51D3401BB8A8}">
      <dgm:prSet/>
      <dgm:spPr/>
      <dgm:t>
        <a:bodyPr/>
        <a:lstStyle/>
        <a:p>
          <a:endParaRPr lang="en-US"/>
        </a:p>
      </dgm:t>
    </dgm:pt>
    <dgm:pt modelId="{788A266D-CB5A-C849-AEA7-048D1CE7E056}" type="pres">
      <dgm:prSet presAssocID="{5D079CE7-16E6-034F-99F5-3BA490E326B1}" presName="compositeShape" presStyleCnt="0">
        <dgm:presLayoutVars>
          <dgm:chMax val="7"/>
          <dgm:dir/>
          <dgm:resizeHandles val="exact"/>
        </dgm:presLayoutVars>
      </dgm:prSet>
      <dgm:spPr/>
    </dgm:pt>
    <dgm:pt modelId="{C6C0398E-5DF1-F24E-9796-ADAD05B8C726}" type="pres">
      <dgm:prSet presAssocID="{5D079CE7-16E6-034F-99F5-3BA490E326B1}" presName="wedge1" presStyleLbl="node1" presStyleIdx="0" presStyleCnt="3"/>
      <dgm:spPr/>
    </dgm:pt>
    <dgm:pt modelId="{A6561189-97BA-D64B-BBC0-25686C4693DA}" type="pres">
      <dgm:prSet presAssocID="{5D079CE7-16E6-034F-99F5-3BA490E326B1}" presName="wedge1Tx" presStyleLbl="node1" presStyleIdx="0" presStyleCnt="3">
        <dgm:presLayoutVars>
          <dgm:chMax val="0"/>
          <dgm:chPref val="0"/>
          <dgm:bulletEnabled val="1"/>
        </dgm:presLayoutVars>
      </dgm:prSet>
      <dgm:spPr/>
    </dgm:pt>
    <dgm:pt modelId="{71C7C1E5-AC56-8D4C-B0F8-41E32D153D9D}" type="pres">
      <dgm:prSet presAssocID="{5D079CE7-16E6-034F-99F5-3BA490E326B1}" presName="wedge2" presStyleLbl="node1" presStyleIdx="1" presStyleCnt="3"/>
      <dgm:spPr/>
    </dgm:pt>
    <dgm:pt modelId="{CF3A5B1E-B121-5146-A96C-4C8904DF404E}" type="pres">
      <dgm:prSet presAssocID="{5D079CE7-16E6-034F-99F5-3BA490E326B1}" presName="wedge2Tx" presStyleLbl="node1" presStyleIdx="1" presStyleCnt="3">
        <dgm:presLayoutVars>
          <dgm:chMax val="0"/>
          <dgm:chPref val="0"/>
          <dgm:bulletEnabled val="1"/>
        </dgm:presLayoutVars>
      </dgm:prSet>
      <dgm:spPr/>
    </dgm:pt>
    <dgm:pt modelId="{DB3E713C-5D2F-BA4F-A01C-1C230AC4E998}" type="pres">
      <dgm:prSet presAssocID="{5D079CE7-16E6-034F-99F5-3BA490E326B1}" presName="wedge3" presStyleLbl="node1" presStyleIdx="2" presStyleCnt="3"/>
      <dgm:spPr/>
    </dgm:pt>
    <dgm:pt modelId="{52E7D205-C601-B548-B539-E8E946E429D8}" type="pres">
      <dgm:prSet presAssocID="{5D079CE7-16E6-034F-99F5-3BA490E326B1}" presName="wedge3Tx" presStyleLbl="node1" presStyleIdx="2" presStyleCnt="3">
        <dgm:presLayoutVars>
          <dgm:chMax val="0"/>
          <dgm:chPref val="0"/>
          <dgm:bulletEnabled val="1"/>
        </dgm:presLayoutVars>
      </dgm:prSet>
      <dgm:spPr/>
    </dgm:pt>
  </dgm:ptLst>
  <dgm:cxnLst>
    <dgm:cxn modelId="{6033B90D-99F6-49D5-A0A1-24040DCAE5CF}" type="presOf" srcId="{BB4D58E7-1496-B545-A368-663EBE3D2C4A}" destId="{CF3A5B1E-B121-5146-A96C-4C8904DF404E}" srcOrd="1" destOrd="0" presId="urn:microsoft.com/office/officeart/2005/8/layout/chart3"/>
    <dgm:cxn modelId="{1D9AFF14-DBBF-974E-88BB-51D3401BB8A8}" srcId="{5D079CE7-16E6-034F-99F5-3BA490E326B1}" destId="{C613BF03-F977-2F4F-A760-AFC8D733F736}" srcOrd="2" destOrd="0" parTransId="{E87DB409-189C-9741-9826-7DB0C0EE106E}" sibTransId="{1736C681-EC1A-D243-9F80-F0A3ABB03709}"/>
    <dgm:cxn modelId="{DF69CA1A-33D7-417D-AE5F-535F859AE063}" type="presOf" srcId="{C613BF03-F977-2F4F-A760-AFC8D733F736}" destId="{DB3E713C-5D2F-BA4F-A01C-1C230AC4E998}" srcOrd="0" destOrd="0" presId="urn:microsoft.com/office/officeart/2005/8/layout/chart3"/>
    <dgm:cxn modelId="{969B6929-87BD-A041-B50C-F7CE60D8689F}" srcId="{5D079CE7-16E6-034F-99F5-3BA490E326B1}" destId="{25E9CC9E-D029-B544-A856-1F89D88BF301}" srcOrd="0" destOrd="0" parTransId="{FC78C980-CC63-F743-B4D3-A70F7A65F0B6}" sibTransId="{78BC3165-2594-3542-8B29-80F6DDFE436D}"/>
    <dgm:cxn modelId="{9DBF852F-A676-4868-A051-D12ADC067070}" type="presOf" srcId="{25E9CC9E-D029-B544-A856-1F89D88BF301}" destId="{A6561189-97BA-D64B-BBC0-25686C4693DA}" srcOrd="1" destOrd="0" presId="urn:microsoft.com/office/officeart/2005/8/layout/chart3"/>
    <dgm:cxn modelId="{91BC6367-6444-41C2-B905-45A467DB8EF8}" type="presOf" srcId="{25E9CC9E-D029-B544-A856-1F89D88BF301}" destId="{C6C0398E-5DF1-F24E-9796-ADAD05B8C726}" srcOrd="0" destOrd="0" presId="urn:microsoft.com/office/officeart/2005/8/layout/chart3"/>
    <dgm:cxn modelId="{7B02E76B-A63E-45C2-92B7-9C0F1E863CBA}" type="presOf" srcId="{5D079CE7-16E6-034F-99F5-3BA490E326B1}" destId="{788A266D-CB5A-C849-AEA7-048D1CE7E056}" srcOrd="0" destOrd="0" presId="urn:microsoft.com/office/officeart/2005/8/layout/chart3"/>
    <dgm:cxn modelId="{40A0DE52-501C-43B5-9224-6E255ECC5589}" type="presOf" srcId="{BB4D58E7-1496-B545-A368-663EBE3D2C4A}" destId="{71C7C1E5-AC56-8D4C-B0F8-41E32D153D9D}" srcOrd="0" destOrd="0" presId="urn:microsoft.com/office/officeart/2005/8/layout/chart3"/>
    <dgm:cxn modelId="{C84297F1-FD11-41B1-9E8E-24FA24AC42F7}" type="presOf" srcId="{C613BF03-F977-2F4F-A760-AFC8D733F736}" destId="{52E7D205-C601-B548-B539-E8E946E429D8}" srcOrd="1" destOrd="0" presId="urn:microsoft.com/office/officeart/2005/8/layout/chart3"/>
    <dgm:cxn modelId="{008FADFF-3B1A-D647-B4C3-2A29387D9058}" srcId="{5D079CE7-16E6-034F-99F5-3BA490E326B1}" destId="{BB4D58E7-1496-B545-A368-663EBE3D2C4A}" srcOrd="1" destOrd="0" parTransId="{02C64378-8B9A-F541-8E01-EE0339C15C90}" sibTransId="{AE6C5CBD-1C44-0F4A-B157-1E8206EE160B}"/>
    <dgm:cxn modelId="{A647C408-9130-4B57-9569-CE2E133FC4FD}" type="presParOf" srcId="{788A266D-CB5A-C849-AEA7-048D1CE7E056}" destId="{C6C0398E-5DF1-F24E-9796-ADAD05B8C726}" srcOrd="0" destOrd="0" presId="urn:microsoft.com/office/officeart/2005/8/layout/chart3"/>
    <dgm:cxn modelId="{53E062CE-849C-4741-A4B1-917843EFA525}" type="presParOf" srcId="{788A266D-CB5A-C849-AEA7-048D1CE7E056}" destId="{A6561189-97BA-D64B-BBC0-25686C4693DA}" srcOrd="1" destOrd="0" presId="urn:microsoft.com/office/officeart/2005/8/layout/chart3"/>
    <dgm:cxn modelId="{6961130A-C9AD-44AE-9562-5260A4EC4CB6}" type="presParOf" srcId="{788A266D-CB5A-C849-AEA7-048D1CE7E056}" destId="{71C7C1E5-AC56-8D4C-B0F8-41E32D153D9D}" srcOrd="2" destOrd="0" presId="urn:microsoft.com/office/officeart/2005/8/layout/chart3"/>
    <dgm:cxn modelId="{C2B81A1D-44C7-42F2-BD6E-11A0F858029B}" type="presParOf" srcId="{788A266D-CB5A-C849-AEA7-048D1CE7E056}" destId="{CF3A5B1E-B121-5146-A96C-4C8904DF404E}" srcOrd="3" destOrd="0" presId="urn:microsoft.com/office/officeart/2005/8/layout/chart3"/>
    <dgm:cxn modelId="{31D75755-D004-4716-818F-07215DD9D1E2}" type="presParOf" srcId="{788A266D-CB5A-C849-AEA7-048D1CE7E056}" destId="{DB3E713C-5D2F-BA4F-A01C-1C230AC4E998}" srcOrd="4" destOrd="0" presId="urn:microsoft.com/office/officeart/2005/8/layout/chart3"/>
    <dgm:cxn modelId="{79D4E123-078B-4454-AC61-267ED60A9DEA}" type="presParOf" srcId="{788A266D-CB5A-C849-AEA7-048D1CE7E056}" destId="{52E7D205-C601-B548-B539-E8E946E429D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185192" y="189234"/>
          <a:ext cx="4267200" cy="3888730"/>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4579" bIns="0" numCol="1" spcCol="1270" anchor="t" anchorCtr="0">
          <a:noAutofit/>
        </a:bodyPr>
        <a:lstStyle/>
        <a:p>
          <a:pPr marL="0" lvl="0" indent="0" algn="l" defTabSz="1155700" rtl="0">
            <a:lnSpc>
              <a:spcPct val="90000"/>
            </a:lnSpc>
            <a:spcBef>
              <a:spcPct val="0"/>
            </a:spcBef>
            <a:spcAft>
              <a:spcPct val="35000"/>
            </a:spcAft>
            <a:buNone/>
          </a:pPr>
          <a:r>
            <a:rPr lang="en-US" sz="2600" kern="1200" dirty="0"/>
            <a:t>User Mode</a:t>
          </a:r>
        </a:p>
        <a:p>
          <a:pPr marL="228600" lvl="1" indent="-228600" algn="l" defTabSz="889000" rtl="0">
            <a:lnSpc>
              <a:spcPct val="90000"/>
            </a:lnSpc>
            <a:spcBef>
              <a:spcPct val="0"/>
            </a:spcBef>
            <a:spcAft>
              <a:spcPct val="15000"/>
            </a:spcAft>
            <a:buChar char="•"/>
          </a:pPr>
          <a:r>
            <a:rPr lang="en-US" sz="2000" kern="1200" dirty="0"/>
            <a:t>User program executes in user mode </a:t>
          </a:r>
        </a:p>
        <a:p>
          <a:pPr marL="228600" lvl="1" indent="-228600" algn="l" defTabSz="889000" rtl="0">
            <a:lnSpc>
              <a:spcPct val="90000"/>
            </a:lnSpc>
            <a:spcBef>
              <a:spcPct val="0"/>
            </a:spcBef>
            <a:spcAft>
              <a:spcPct val="15000"/>
            </a:spcAft>
            <a:buChar char="•"/>
          </a:pPr>
          <a:r>
            <a:rPr lang="en-US" sz="2000" kern="1200" dirty="0"/>
            <a:t>Certain areas of memory are protected from user access</a:t>
          </a:r>
        </a:p>
        <a:p>
          <a:pPr marL="228600" lvl="1" indent="-228600" algn="l" defTabSz="889000" rtl="0">
            <a:lnSpc>
              <a:spcPct val="90000"/>
            </a:lnSpc>
            <a:spcBef>
              <a:spcPct val="0"/>
            </a:spcBef>
            <a:spcAft>
              <a:spcPct val="15000"/>
            </a:spcAft>
            <a:buChar char="•"/>
          </a:pPr>
          <a:r>
            <a:rPr lang="en-US" sz="2000" kern="1200" dirty="0"/>
            <a:t>Certain instructions may not be executed</a:t>
          </a:r>
        </a:p>
      </dsp:txBody>
      <dsp:txXfrm rot="5400000">
        <a:off x="4043" y="853439"/>
        <a:ext cx="3888730" cy="2560320"/>
      </dsp:txXfrm>
    </dsp:sp>
    <dsp:sp modelId="{B00B1CAD-B259-2E45-8456-48DD193C9431}">
      <dsp:nvSpPr>
        <dsp:cNvPr id="0" name=""/>
        <dsp:cNvSpPr/>
      </dsp:nvSpPr>
      <dsp:spPr>
        <a:xfrm rot="16200000">
          <a:off x="3995192" y="189234"/>
          <a:ext cx="4267200" cy="3888730"/>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4579" bIns="0" numCol="1" spcCol="1270" anchor="t" anchorCtr="0">
          <a:noAutofit/>
        </a:bodyPr>
        <a:lstStyle/>
        <a:p>
          <a:pPr marL="0" lvl="0" indent="0" algn="l" defTabSz="1155700" rtl="0">
            <a:lnSpc>
              <a:spcPct val="90000"/>
            </a:lnSpc>
            <a:spcBef>
              <a:spcPct val="0"/>
            </a:spcBef>
            <a:spcAft>
              <a:spcPct val="35000"/>
            </a:spcAft>
            <a:buNone/>
          </a:pPr>
          <a:r>
            <a:rPr lang="en-US" sz="2600" kern="1200" dirty="0"/>
            <a:t>Kernel Mode</a:t>
          </a:r>
        </a:p>
        <a:p>
          <a:pPr marL="228600" lvl="1" indent="-228600" algn="l" defTabSz="889000" rtl="0">
            <a:lnSpc>
              <a:spcPct val="90000"/>
            </a:lnSpc>
            <a:spcBef>
              <a:spcPct val="0"/>
            </a:spcBef>
            <a:spcAft>
              <a:spcPct val="15000"/>
            </a:spcAft>
            <a:buChar char="•"/>
          </a:pPr>
          <a:r>
            <a:rPr lang="en-US" sz="2000" kern="1200" dirty="0"/>
            <a:t>Monitor executes in kernel mode</a:t>
          </a:r>
        </a:p>
        <a:p>
          <a:pPr marL="228600" lvl="1" indent="-228600" algn="l" defTabSz="889000" rtl="0">
            <a:lnSpc>
              <a:spcPct val="90000"/>
            </a:lnSpc>
            <a:spcBef>
              <a:spcPct val="0"/>
            </a:spcBef>
            <a:spcAft>
              <a:spcPct val="15000"/>
            </a:spcAft>
            <a:buChar char="•"/>
          </a:pPr>
          <a:r>
            <a:rPr lang="en-US" sz="2000" kern="1200" dirty="0"/>
            <a:t>Privileged instructions may be executed</a:t>
          </a:r>
        </a:p>
        <a:p>
          <a:pPr marL="228600" lvl="1" indent="-228600" algn="l" defTabSz="889000" rtl="0">
            <a:lnSpc>
              <a:spcPct val="90000"/>
            </a:lnSpc>
            <a:spcBef>
              <a:spcPct val="0"/>
            </a:spcBef>
            <a:spcAft>
              <a:spcPct val="15000"/>
            </a:spcAft>
            <a:buChar char="•"/>
          </a:pPr>
          <a:r>
            <a:rPr lang="en-US" sz="2000" kern="1200" dirty="0"/>
            <a:t>Protected areas of memory may be accessed</a:t>
          </a:r>
        </a:p>
      </dsp:txBody>
      <dsp:txXfrm rot="5400000">
        <a:off x="4184427" y="853439"/>
        <a:ext cx="3888730" cy="2560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7FC10-09A1-3847-BFBC-2B58715396DE}">
      <dsp:nvSpPr>
        <dsp:cNvPr id="0" name=""/>
        <dsp:cNvSpPr/>
      </dsp:nvSpPr>
      <dsp:spPr>
        <a:xfrm>
          <a:off x="350870" y="0"/>
          <a:ext cx="2313432" cy="2717800"/>
        </a:xfrm>
        <a:prstGeom prst="upArrow">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34B72AF-7DDE-9145-BEBA-D89E86DFBE7E}">
      <dsp:nvSpPr>
        <dsp:cNvPr id="0" name=""/>
        <dsp:cNvSpPr/>
      </dsp:nvSpPr>
      <dsp:spPr>
        <a:xfrm>
          <a:off x="2733705" y="0"/>
          <a:ext cx="3925824" cy="27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0" rIns="156464" bIns="156464" numCol="1" spcCol="1270" anchor="ctr" anchorCtr="0">
          <a:noAutofit/>
        </a:bodyPr>
        <a:lstStyle/>
        <a:p>
          <a:pPr marL="0" lvl="0" indent="0" algn="l" defTabSz="977900">
            <a:lnSpc>
              <a:spcPct val="90000"/>
            </a:lnSpc>
            <a:spcBef>
              <a:spcPct val="0"/>
            </a:spcBef>
            <a:spcAft>
              <a:spcPct val="35000"/>
            </a:spcAft>
            <a:buNone/>
          </a:pPr>
          <a:r>
            <a:rPr lang="en-NZ" sz="2200" kern="1200" dirty="0"/>
            <a:t>Major advances in development include:</a:t>
          </a:r>
          <a:endParaRPr lang="en-US" sz="2200" kern="1200" dirty="0"/>
        </a:p>
        <a:p>
          <a:pPr marL="171450" lvl="1" indent="-171450" algn="l" defTabSz="755650">
            <a:lnSpc>
              <a:spcPct val="90000"/>
            </a:lnSpc>
            <a:spcBef>
              <a:spcPct val="0"/>
            </a:spcBef>
            <a:spcAft>
              <a:spcPct val="15000"/>
            </a:spcAft>
            <a:buChar char="•"/>
          </a:pPr>
          <a:r>
            <a:rPr lang="en-NZ" sz="1700" kern="1200"/>
            <a:t>Processes</a:t>
          </a:r>
          <a:endParaRPr lang="en-US" sz="1700" kern="1200" dirty="0"/>
        </a:p>
        <a:p>
          <a:pPr marL="171450" lvl="1" indent="-171450" algn="l" defTabSz="755650">
            <a:lnSpc>
              <a:spcPct val="90000"/>
            </a:lnSpc>
            <a:spcBef>
              <a:spcPct val="0"/>
            </a:spcBef>
            <a:spcAft>
              <a:spcPct val="15000"/>
            </a:spcAft>
            <a:buChar char="•"/>
          </a:pPr>
          <a:r>
            <a:rPr lang="en-NZ" sz="1700" kern="1200" dirty="0"/>
            <a:t>Memory management</a:t>
          </a:r>
        </a:p>
        <a:p>
          <a:pPr marL="171450" lvl="1" indent="-171450" algn="l" defTabSz="755650">
            <a:lnSpc>
              <a:spcPct val="90000"/>
            </a:lnSpc>
            <a:spcBef>
              <a:spcPct val="0"/>
            </a:spcBef>
            <a:spcAft>
              <a:spcPct val="15000"/>
            </a:spcAft>
            <a:buChar char="•"/>
          </a:pPr>
          <a:r>
            <a:rPr lang="en-NZ" sz="1700" kern="1200" dirty="0"/>
            <a:t>Information protection and security</a:t>
          </a:r>
        </a:p>
        <a:p>
          <a:pPr marL="171450" lvl="1" indent="-171450" algn="l" defTabSz="755650">
            <a:lnSpc>
              <a:spcPct val="90000"/>
            </a:lnSpc>
            <a:spcBef>
              <a:spcPct val="0"/>
            </a:spcBef>
            <a:spcAft>
              <a:spcPct val="15000"/>
            </a:spcAft>
            <a:buChar char="•"/>
          </a:pPr>
          <a:r>
            <a:rPr lang="en-NZ" sz="1700" kern="1200" dirty="0"/>
            <a:t>Scheduling and resource management</a:t>
          </a:r>
        </a:p>
        <a:p>
          <a:pPr marL="171450" lvl="1" indent="-171450" algn="l" defTabSz="755650">
            <a:lnSpc>
              <a:spcPct val="90000"/>
            </a:lnSpc>
            <a:spcBef>
              <a:spcPct val="0"/>
            </a:spcBef>
            <a:spcAft>
              <a:spcPct val="15000"/>
            </a:spcAft>
            <a:buChar char="•"/>
          </a:pPr>
          <a:r>
            <a:rPr lang="en-NZ" sz="1700" kern="1200" dirty="0"/>
            <a:t>System structure</a:t>
          </a:r>
        </a:p>
      </dsp:txBody>
      <dsp:txXfrm>
        <a:off x="2733705" y="0"/>
        <a:ext cx="3925824" cy="2717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6FD4-9907-2748-832C-F91F21C962A7}">
      <dsp:nvSpPr>
        <dsp:cNvPr id="0" name=""/>
        <dsp:cNvSpPr/>
      </dsp:nvSpPr>
      <dsp:spPr>
        <a:xfrm>
          <a:off x="0" y="0"/>
          <a:ext cx="7536433" cy="335280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 </a:t>
          </a:r>
          <a:r>
            <a:rPr lang="en-US" sz="2600" i="1" kern="1200" dirty="0">
              <a:solidFill>
                <a:schemeClr val="accent1"/>
              </a:solidFill>
            </a:rPr>
            <a:t>process</a:t>
          </a:r>
          <a:r>
            <a:rPr lang="en-US" sz="2600" i="1" kern="1200" dirty="0"/>
            <a:t> </a:t>
          </a:r>
          <a:r>
            <a:rPr lang="en-US" sz="2600" kern="1200" dirty="0"/>
            <a:t>can be defined as:</a:t>
          </a:r>
        </a:p>
      </dsp:txBody>
      <dsp:txXfrm>
        <a:off x="0" y="0"/>
        <a:ext cx="7536433" cy="1005840"/>
      </dsp:txXfrm>
    </dsp:sp>
    <dsp:sp modelId="{9F6B7AC7-BCB3-4244-B25A-23CDDD94424B}">
      <dsp:nvSpPr>
        <dsp:cNvPr id="0" name=""/>
        <dsp:cNvSpPr/>
      </dsp:nvSpPr>
      <dsp:spPr>
        <a:xfrm>
          <a:off x="685790" y="990600"/>
          <a:ext cx="6172218" cy="4219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a program in execution</a:t>
          </a:r>
        </a:p>
      </dsp:txBody>
      <dsp:txXfrm>
        <a:off x="698149" y="1002959"/>
        <a:ext cx="6147500" cy="397240"/>
      </dsp:txXfrm>
    </dsp:sp>
    <dsp:sp modelId="{F3F77B7A-035D-B349-9DB8-48C9B0CD4D14}">
      <dsp:nvSpPr>
        <dsp:cNvPr id="0" name=""/>
        <dsp:cNvSpPr/>
      </dsp:nvSpPr>
      <dsp:spPr>
        <a:xfrm>
          <a:off x="609612" y="1371600"/>
          <a:ext cx="6324574" cy="489481"/>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an instance of a running program</a:t>
          </a:r>
        </a:p>
      </dsp:txBody>
      <dsp:txXfrm>
        <a:off x="623948" y="1385936"/>
        <a:ext cx="6295902" cy="460809"/>
      </dsp:txXfrm>
    </dsp:sp>
    <dsp:sp modelId="{3F65BAAA-18B9-4047-82A7-7018E03752A1}">
      <dsp:nvSpPr>
        <dsp:cNvPr id="0" name=""/>
        <dsp:cNvSpPr/>
      </dsp:nvSpPr>
      <dsp:spPr>
        <a:xfrm>
          <a:off x="304809" y="1852077"/>
          <a:ext cx="6934181" cy="583302"/>
        </a:xfrm>
        <a:prstGeom prst="roundRect">
          <a:avLst>
            <a:gd name="adj" fmla="val 10000"/>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the entity that can be assigned to, and executed on, a processor</a:t>
          </a:r>
        </a:p>
      </dsp:txBody>
      <dsp:txXfrm>
        <a:off x="321893" y="1869161"/>
        <a:ext cx="6900013" cy="549134"/>
      </dsp:txXfrm>
    </dsp:sp>
    <dsp:sp modelId="{A82AB75B-5168-3348-B180-A3053A31EAEA}">
      <dsp:nvSpPr>
        <dsp:cNvPr id="0" name=""/>
        <dsp:cNvSpPr/>
      </dsp:nvSpPr>
      <dsp:spPr>
        <a:xfrm>
          <a:off x="5" y="2438400"/>
          <a:ext cx="7543788" cy="571643"/>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NZ" sz="1800" kern="1200" dirty="0">
              <a:solidFill>
                <a:schemeClr val="bg1"/>
              </a:solidFill>
            </a:rPr>
            <a:t>a unit of activity characterized by a single sequential thread of execution, a current state, and an associated set of system resources</a:t>
          </a:r>
          <a:endParaRPr lang="en-US" sz="1800" kern="1200" dirty="0">
            <a:solidFill>
              <a:schemeClr val="bg1"/>
            </a:solidFill>
          </a:endParaRPr>
        </a:p>
      </dsp:txBody>
      <dsp:txXfrm>
        <a:off x="16748" y="2455143"/>
        <a:ext cx="7510302" cy="538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606FB-5D20-144B-B501-E8786E822E20}">
      <dsp:nvSpPr>
        <dsp:cNvPr id="0" name=""/>
        <dsp:cNvSpPr/>
      </dsp:nvSpPr>
      <dsp:spPr>
        <a:xfrm>
          <a:off x="0" y="141792"/>
          <a:ext cx="8382000" cy="8363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processor is switched among the various programs residing in main memory</a:t>
          </a:r>
        </a:p>
      </dsp:txBody>
      <dsp:txXfrm>
        <a:off x="0" y="141792"/>
        <a:ext cx="8382000" cy="836325"/>
      </dsp:txXfrm>
    </dsp:sp>
    <dsp:sp modelId="{82E57853-70E3-7A46-AADA-BF7731AC4DC4}">
      <dsp:nvSpPr>
        <dsp:cNvPr id="0" name=""/>
        <dsp:cNvSpPr/>
      </dsp:nvSpPr>
      <dsp:spPr>
        <a:xfrm>
          <a:off x="419100" y="8952"/>
          <a:ext cx="5867400" cy="2656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800100">
            <a:lnSpc>
              <a:spcPct val="90000"/>
            </a:lnSpc>
            <a:spcBef>
              <a:spcPct val="0"/>
            </a:spcBef>
            <a:spcAft>
              <a:spcPct val="35000"/>
            </a:spcAft>
            <a:buNone/>
          </a:pPr>
          <a:r>
            <a:rPr lang="en-US" sz="1800" kern="1200" dirty="0"/>
            <a:t>multiprogramming batch operation</a:t>
          </a:r>
        </a:p>
      </dsp:txBody>
      <dsp:txXfrm>
        <a:off x="432069" y="21921"/>
        <a:ext cx="5841462" cy="239742"/>
      </dsp:txXfrm>
    </dsp:sp>
    <dsp:sp modelId="{B1F670F3-D264-4046-87DC-A6F828D90574}">
      <dsp:nvSpPr>
        <dsp:cNvPr id="0" name=""/>
        <dsp:cNvSpPr/>
      </dsp:nvSpPr>
      <dsp:spPr>
        <a:xfrm>
          <a:off x="0" y="1159557"/>
          <a:ext cx="8382000" cy="8363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be responsive to the individual user but be able to support many users simultaneously</a:t>
          </a:r>
        </a:p>
      </dsp:txBody>
      <dsp:txXfrm>
        <a:off x="0" y="1159557"/>
        <a:ext cx="8382000" cy="836325"/>
      </dsp:txXfrm>
    </dsp:sp>
    <dsp:sp modelId="{AEF5B4F8-0BEB-CA45-966A-7A4B1541DFC8}">
      <dsp:nvSpPr>
        <dsp:cNvPr id="0" name=""/>
        <dsp:cNvSpPr/>
      </dsp:nvSpPr>
      <dsp:spPr>
        <a:xfrm>
          <a:off x="419100" y="1026717"/>
          <a:ext cx="5867400" cy="2656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800100">
            <a:lnSpc>
              <a:spcPct val="90000"/>
            </a:lnSpc>
            <a:spcBef>
              <a:spcPct val="0"/>
            </a:spcBef>
            <a:spcAft>
              <a:spcPct val="35000"/>
            </a:spcAft>
            <a:buNone/>
          </a:pPr>
          <a:r>
            <a:rPr lang="en-US" sz="1800" kern="1200" dirty="0"/>
            <a:t>time sharing</a:t>
          </a:r>
        </a:p>
      </dsp:txBody>
      <dsp:txXfrm>
        <a:off x="432069" y="1039686"/>
        <a:ext cx="5841462" cy="239742"/>
      </dsp:txXfrm>
    </dsp:sp>
    <dsp:sp modelId="{01E9E69B-17E4-D64F-8AF9-CCFECEFBC5CA}">
      <dsp:nvSpPr>
        <dsp:cNvPr id="0" name=""/>
        <dsp:cNvSpPr/>
      </dsp:nvSpPr>
      <dsp:spPr>
        <a:xfrm>
          <a:off x="0" y="2177322"/>
          <a:ext cx="8382000" cy="8363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number of users are entering queries or updates against a database</a:t>
          </a:r>
        </a:p>
      </dsp:txBody>
      <dsp:txXfrm>
        <a:off x="0" y="2177322"/>
        <a:ext cx="8382000" cy="836325"/>
      </dsp:txXfrm>
    </dsp:sp>
    <dsp:sp modelId="{BC73B10D-3B03-D548-9EEA-CA43DC155C9C}">
      <dsp:nvSpPr>
        <dsp:cNvPr id="0" name=""/>
        <dsp:cNvSpPr/>
      </dsp:nvSpPr>
      <dsp:spPr>
        <a:xfrm>
          <a:off x="419100" y="2044482"/>
          <a:ext cx="5867400" cy="2656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800100">
            <a:lnSpc>
              <a:spcPct val="90000"/>
            </a:lnSpc>
            <a:spcBef>
              <a:spcPct val="0"/>
            </a:spcBef>
            <a:spcAft>
              <a:spcPct val="35000"/>
            </a:spcAft>
            <a:buNone/>
          </a:pPr>
          <a:r>
            <a:rPr lang="en-US" sz="1800" kern="1200" dirty="0"/>
            <a:t>real-time transaction systems</a:t>
          </a:r>
        </a:p>
      </dsp:txBody>
      <dsp:txXfrm>
        <a:off x="432069" y="2057451"/>
        <a:ext cx="5841462" cy="239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D5A0-86E1-7F4A-97F2-4E691D203110}">
      <dsp:nvSpPr>
        <dsp:cNvPr id="0" name=""/>
        <dsp:cNvSpPr/>
      </dsp:nvSpPr>
      <dsp:spPr>
        <a:xfrm>
          <a:off x="804" y="0"/>
          <a:ext cx="1423764" cy="30226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process isolation</a:t>
          </a:r>
        </a:p>
      </dsp:txBody>
      <dsp:txXfrm>
        <a:off x="42505" y="41701"/>
        <a:ext cx="1340362" cy="2939198"/>
      </dsp:txXfrm>
    </dsp:sp>
    <dsp:sp modelId="{0F6F9771-857A-ED4D-BB66-061A66D62E92}">
      <dsp:nvSpPr>
        <dsp:cNvPr id="0" name=""/>
        <dsp:cNvSpPr/>
      </dsp:nvSpPr>
      <dsp:spPr>
        <a:xfrm>
          <a:off x="1663761" y="0"/>
          <a:ext cx="1423764" cy="3022600"/>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automatic allocation and management</a:t>
          </a:r>
        </a:p>
      </dsp:txBody>
      <dsp:txXfrm>
        <a:off x="1705462" y="41701"/>
        <a:ext cx="1340362" cy="2939198"/>
      </dsp:txXfrm>
    </dsp:sp>
    <dsp:sp modelId="{1822B451-F610-B34E-B470-4405426B9598}">
      <dsp:nvSpPr>
        <dsp:cNvPr id="0" name=""/>
        <dsp:cNvSpPr/>
      </dsp:nvSpPr>
      <dsp:spPr>
        <a:xfrm>
          <a:off x="3326717" y="0"/>
          <a:ext cx="1423764" cy="30226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support of modular programming</a:t>
          </a:r>
        </a:p>
      </dsp:txBody>
      <dsp:txXfrm>
        <a:off x="3368418" y="41701"/>
        <a:ext cx="1340362" cy="2939198"/>
      </dsp:txXfrm>
    </dsp:sp>
    <dsp:sp modelId="{687C7697-D43A-4A4A-B7E2-A030E8315BDD}">
      <dsp:nvSpPr>
        <dsp:cNvPr id="0" name=""/>
        <dsp:cNvSpPr/>
      </dsp:nvSpPr>
      <dsp:spPr>
        <a:xfrm>
          <a:off x="4989674" y="0"/>
          <a:ext cx="1423764" cy="3022600"/>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protection and access control</a:t>
          </a:r>
        </a:p>
      </dsp:txBody>
      <dsp:txXfrm>
        <a:off x="5031375" y="41701"/>
        <a:ext cx="1340362" cy="2939198"/>
      </dsp:txXfrm>
    </dsp:sp>
    <dsp:sp modelId="{E23446C9-B403-3445-83E0-0F2AC82ADDC6}">
      <dsp:nvSpPr>
        <dsp:cNvPr id="0" name=""/>
        <dsp:cNvSpPr/>
      </dsp:nvSpPr>
      <dsp:spPr>
        <a:xfrm>
          <a:off x="6652631" y="0"/>
          <a:ext cx="1423764" cy="30226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long-term storage</a:t>
          </a:r>
        </a:p>
      </dsp:txBody>
      <dsp:txXfrm>
        <a:off x="6694332" y="41701"/>
        <a:ext cx="1340362" cy="29391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398E-5DF1-F24E-9796-ADAD05B8C726}">
      <dsp:nvSpPr>
        <dsp:cNvPr id="0" name=""/>
        <dsp:cNvSpPr/>
      </dsp:nvSpPr>
      <dsp:spPr>
        <a:xfrm>
          <a:off x="2616065" y="202310"/>
          <a:ext cx="2517648" cy="2517648"/>
        </a:xfrm>
        <a:prstGeom prst="pie">
          <a:avLst>
            <a:gd name="adj1" fmla="val 16200000"/>
            <a:gd name="adj2" fmla="val 180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fairness</a:t>
          </a:r>
        </a:p>
      </dsp:txBody>
      <dsp:txXfrm>
        <a:off x="3984886" y="666876"/>
        <a:ext cx="854202" cy="839216"/>
      </dsp:txXfrm>
    </dsp:sp>
    <dsp:sp modelId="{71C7C1E5-AC56-8D4C-B0F8-41E32D153D9D}">
      <dsp:nvSpPr>
        <dsp:cNvPr id="0" name=""/>
        <dsp:cNvSpPr/>
      </dsp:nvSpPr>
      <dsp:spPr>
        <a:xfrm>
          <a:off x="2486286" y="277240"/>
          <a:ext cx="2517648" cy="2517648"/>
        </a:xfrm>
        <a:prstGeom prst="pie">
          <a:avLst>
            <a:gd name="adj1" fmla="val 1800000"/>
            <a:gd name="adj2" fmla="val 90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differential responsiveness</a:t>
          </a:r>
        </a:p>
      </dsp:txBody>
      <dsp:txXfrm>
        <a:off x="3175642" y="1865757"/>
        <a:ext cx="1138936" cy="779272"/>
      </dsp:txXfrm>
    </dsp:sp>
    <dsp:sp modelId="{DB3E713C-5D2F-BA4F-A01C-1C230AC4E998}">
      <dsp:nvSpPr>
        <dsp:cNvPr id="0" name=""/>
        <dsp:cNvSpPr/>
      </dsp:nvSpPr>
      <dsp:spPr>
        <a:xfrm>
          <a:off x="2486286" y="277240"/>
          <a:ext cx="2517648" cy="2517648"/>
        </a:xfrm>
        <a:prstGeom prst="pie">
          <a:avLst>
            <a:gd name="adj1" fmla="val 9000000"/>
            <a:gd name="adj2" fmla="val 1620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efficiency</a:t>
          </a:r>
        </a:p>
      </dsp:txBody>
      <dsp:txXfrm>
        <a:off x="2756034" y="771779"/>
        <a:ext cx="854202" cy="83921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131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0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4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4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art3">
  <dgm:title val=""/>
  <dgm:desc val=""/>
  <dgm:catLst>
    <dgm:cat type="relationship" pri="12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EB84A19-FF36-4973-BBB7-163FF65C8929}" type="datetimeFigureOut">
              <a:rPr lang="en-IN" smtClean="0"/>
              <a:pPr/>
              <a:t>10-02-2023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151633C-A49F-42BF-A4EA-094B5CE49B7C}" type="slidenum">
              <a:rPr lang="en-IN" smtClean="0"/>
              <a:pPr/>
              <a:t>‹#›</a:t>
            </a:fld>
            <a:endParaRPr lang="en-IN"/>
          </a:p>
        </p:txBody>
      </p:sp>
    </p:spTree>
    <p:extLst>
      <p:ext uri="{BB962C8B-B14F-4D97-AF65-F5344CB8AC3E}">
        <p14:creationId xmlns:p14="http://schemas.microsoft.com/office/powerpoint/2010/main" val="333355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8381781E-2AC2-4C3A-AEC0-1E9172641785}" type="slidenum">
              <a:rPr lang="en-US">
                <a:latin typeface="Times New Roman" pitchFamily="18" charset="0"/>
              </a:rPr>
              <a:pPr/>
              <a:t>96</a:t>
            </a:fld>
            <a:endParaRPr lang="en-US">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4008" y="69755"/>
            <a:ext cx="9013825" cy="6693534"/>
          </a:xfrm>
          <a:custGeom>
            <a:avLst/>
            <a:gdLst/>
            <a:ahLst/>
            <a:cxnLst/>
            <a:rect l="l" t="t" r="r" b="b"/>
            <a:pathLst>
              <a:path w="9013825" h="6693534">
                <a:moveTo>
                  <a:pt x="0" y="329917"/>
                </a:moveTo>
                <a:lnTo>
                  <a:pt x="3577" y="281165"/>
                </a:lnTo>
                <a:lnTo>
                  <a:pt x="13968" y="234633"/>
                </a:lnTo>
                <a:lnTo>
                  <a:pt x="30663" y="190832"/>
                </a:lnTo>
                <a:lnTo>
                  <a:pt x="53151" y="150274"/>
                </a:lnTo>
                <a:lnTo>
                  <a:pt x="80922" y="113467"/>
                </a:lnTo>
                <a:lnTo>
                  <a:pt x="113467" y="80923"/>
                </a:lnTo>
                <a:lnTo>
                  <a:pt x="150273" y="53152"/>
                </a:lnTo>
                <a:lnTo>
                  <a:pt x="190832" y="30663"/>
                </a:lnTo>
                <a:lnTo>
                  <a:pt x="234632" y="13968"/>
                </a:lnTo>
                <a:lnTo>
                  <a:pt x="281164" y="3577"/>
                </a:lnTo>
                <a:lnTo>
                  <a:pt x="329917" y="0"/>
                </a:lnTo>
                <a:lnTo>
                  <a:pt x="8683459" y="0"/>
                </a:lnTo>
                <a:lnTo>
                  <a:pt x="8732202" y="3577"/>
                </a:lnTo>
                <a:lnTo>
                  <a:pt x="8778735" y="13968"/>
                </a:lnTo>
                <a:lnTo>
                  <a:pt x="8822537" y="30663"/>
                </a:lnTo>
                <a:lnTo>
                  <a:pt x="8863096" y="53151"/>
                </a:lnTo>
                <a:lnTo>
                  <a:pt x="8899903" y="80922"/>
                </a:lnTo>
                <a:lnTo>
                  <a:pt x="8932446" y="113467"/>
                </a:lnTo>
                <a:lnTo>
                  <a:pt x="8960217" y="150273"/>
                </a:lnTo>
                <a:lnTo>
                  <a:pt x="8982705" y="190832"/>
                </a:lnTo>
                <a:lnTo>
                  <a:pt x="8999399" y="234632"/>
                </a:lnTo>
                <a:lnTo>
                  <a:pt x="9009790" y="281164"/>
                </a:lnTo>
                <a:lnTo>
                  <a:pt x="9013367" y="329917"/>
                </a:lnTo>
                <a:lnTo>
                  <a:pt x="9013367" y="6363493"/>
                </a:lnTo>
                <a:lnTo>
                  <a:pt x="9009790" y="6412245"/>
                </a:lnTo>
                <a:lnTo>
                  <a:pt x="8999400" y="6458776"/>
                </a:lnTo>
                <a:lnTo>
                  <a:pt x="8982705" y="6502575"/>
                </a:lnTo>
                <a:lnTo>
                  <a:pt x="8960218" y="6543133"/>
                </a:lnTo>
                <a:lnTo>
                  <a:pt x="8932448" y="6579938"/>
                </a:lnTo>
                <a:lnTo>
                  <a:pt x="8899905" y="6612481"/>
                </a:lnTo>
                <a:lnTo>
                  <a:pt x="8863099" y="6640252"/>
                </a:lnTo>
                <a:lnTo>
                  <a:pt x="8822542" y="6662739"/>
                </a:lnTo>
                <a:lnTo>
                  <a:pt x="8778742" y="6679433"/>
                </a:lnTo>
                <a:lnTo>
                  <a:pt x="8732212" y="6689824"/>
                </a:lnTo>
                <a:lnTo>
                  <a:pt x="8683459" y="6693401"/>
                </a:lnTo>
                <a:lnTo>
                  <a:pt x="329917" y="6693401"/>
                </a:lnTo>
                <a:lnTo>
                  <a:pt x="281165" y="6689824"/>
                </a:lnTo>
                <a:lnTo>
                  <a:pt x="234633" y="6679433"/>
                </a:lnTo>
                <a:lnTo>
                  <a:pt x="190833" y="6662739"/>
                </a:lnTo>
                <a:lnTo>
                  <a:pt x="150274" y="6640252"/>
                </a:lnTo>
                <a:lnTo>
                  <a:pt x="113467" y="6612481"/>
                </a:lnTo>
                <a:lnTo>
                  <a:pt x="80923" y="6579938"/>
                </a:lnTo>
                <a:lnTo>
                  <a:pt x="53151" y="6543133"/>
                </a:lnTo>
                <a:lnTo>
                  <a:pt x="30663" y="6502575"/>
                </a:lnTo>
                <a:lnTo>
                  <a:pt x="13968" y="6458776"/>
                </a:lnTo>
                <a:lnTo>
                  <a:pt x="3577" y="6412245"/>
                </a:lnTo>
                <a:lnTo>
                  <a:pt x="0" y="6363493"/>
                </a:lnTo>
                <a:lnTo>
                  <a:pt x="0" y="329917"/>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4155348" y="51696"/>
            <a:ext cx="846454" cy="513080"/>
          </a:xfrm>
          <a:prstGeom prst="rect">
            <a:avLst/>
          </a:prstGeom>
        </p:spPr>
        <p:txBody>
          <a:bodyPr wrap="square" lIns="0" tIns="0" rIns="0" bIns="0">
            <a:spAutoFit/>
          </a:bodyPr>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a:xfrm>
            <a:off x="840739" y="2548636"/>
            <a:ext cx="7705725" cy="3034665"/>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2/10/2023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oleObject" Target="???" TargetMode="Externa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2.jpeg" /><Relationship Id="rId4" Type="http://schemas.openxmlformats.org/officeDocument/2006/relationships/image" Target="../media/image10.png" /></Relationships>
</file>

<file path=ppt/slides/_rels/slide2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Layout" Target="../slideLayouts/slideLayout2.xml" /><Relationship Id="rId1" Type="http://schemas.openxmlformats.org/officeDocument/2006/relationships/vmlDrawing" Target="../drawings/vmlDrawing2.vml" /><Relationship Id="rId5" Type="http://schemas.openxmlformats.org/officeDocument/2006/relationships/image" Target="../media/image11.png" /><Relationship Id="rId4" Type="http://schemas.openxmlformats.org/officeDocument/2006/relationships/package" Target="../embeddings/Microsoft_Word_Document.docx" /></Relationships>
</file>

<file path=ppt/slides/_rels/slide2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3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 /><Relationship Id="rId7" Type="http://schemas.microsoft.com/office/2007/relationships/diagramDrawing" Target="../diagrams/drawing5.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5.xml" /><Relationship Id="rId5" Type="http://schemas.openxmlformats.org/officeDocument/2006/relationships/diagramQuickStyle" Target="../diagrams/quickStyle5.xml" /><Relationship Id="rId4" Type="http://schemas.openxmlformats.org/officeDocument/2006/relationships/diagramLayout" Target="../diagrams/layout5.xml" /></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 /><Relationship Id="rId7" Type="http://schemas.microsoft.com/office/2007/relationships/diagramDrawing" Target="../diagrams/drawing6.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6.xml" /><Relationship Id="rId5" Type="http://schemas.openxmlformats.org/officeDocument/2006/relationships/diagramQuickStyle" Target="../diagrams/quickStyle6.xml" /><Relationship Id="rId4" Type="http://schemas.openxmlformats.org/officeDocument/2006/relationships/diagramLayout" Target="../diagrams/layout6.xml" /></Relationships>
</file>

<file path=ppt/slides/_rels/slide3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 /><Relationship Id="rId7" Type="http://schemas.microsoft.com/office/2007/relationships/diagramDrawing" Target="../diagrams/drawing7.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7.xml" /><Relationship Id="rId5" Type="http://schemas.openxmlformats.org/officeDocument/2006/relationships/diagramQuickStyle" Target="../diagrams/quickStyle7.xml" /><Relationship Id="rId4" Type="http://schemas.openxmlformats.org/officeDocument/2006/relationships/diagramLayout" Target="../diagrams/layout7.xml" /></Relationships>
</file>

<file path=ppt/slides/_rels/slide3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19.gif"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20.gif"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24.emf"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29.emf"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3" Type="http://schemas.openxmlformats.org/officeDocument/2006/relationships/image" Target="../media/image32.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3" Type="http://schemas.openxmlformats.org/officeDocument/2006/relationships/image" Target="../media/image3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1366400"/>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a:solidFill>
                  <a:srgbClr val="FFFFFF"/>
                </a:solidFill>
                <a:latin typeface="Times New Roman"/>
                <a:cs typeface="Times New Roman"/>
              </a:rPr>
              <a:t> </a:t>
            </a:r>
            <a:r>
              <a:rPr sz="2800" b="1" spc="-25" dirty="0">
                <a:solidFill>
                  <a:srgbClr val="FFFFFF"/>
                </a:solidFill>
                <a:latin typeface="Times New Roman"/>
                <a:cs typeface="Times New Roman"/>
              </a:rPr>
              <a:t>I</a:t>
            </a:r>
            <a:endParaRPr sz="2800" b="1" dirty="0">
              <a:latin typeface="Times New Roman"/>
              <a:cs typeface="Times New Roman"/>
            </a:endParaRPr>
          </a:p>
        </p:txBody>
      </p:sp>
      <p:sp>
        <p:nvSpPr>
          <p:cNvPr id="11" name="object 11"/>
          <p:cNvSpPr txBox="1"/>
          <p:nvPr/>
        </p:nvSpPr>
        <p:spPr>
          <a:xfrm>
            <a:off x="1379433" y="317627"/>
            <a:ext cx="7609292" cy="825867"/>
          </a:xfrm>
          <a:prstGeom prst="rect">
            <a:avLst/>
          </a:prstGeom>
        </p:spPr>
        <p:txBody>
          <a:bodyPr vert="horz" wrap="square" lIns="0" tIns="12700" rIns="0" bIns="0" rtlCol="0">
            <a:spAutoFit/>
          </a:bodyPr>
          <a:lstStyle/>
          <a:p>
            <a:pPr algn="ctr">
              <a:lnSpc>
                <a:spcPct val="100000"/>
              </a:lnSpc>
              <a:spcBef>
                <a:spcPts val="100"/>
              </a:spcBef>
            </a:pPr>
            <a:r>
              <a:rPr lang="en-IN" sz="2600" b="1" spc="-200" dirty="0">
                <a:solidFill>
                  <a:srgbClr val="BF0000"/>
                </a:solidFill>
                <a:latin typeface="Times New Roman"/>
                <a:cs typeface="Times New Roman"/>
              </a:rPr>
              <a:t>SRM </a:t>
            </a: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5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lang="en-IN" sz="2600" b="1" spc="-225" dirty="0">
              <a:solidFill>
                <a:srgbClr val="BF0000"/>
              </a:solidFill>
              <a:latin typeface="Times New Roman"/>
              <a:cs typeface="Times New Roman"/>
            </a:endParaRPr>
          </a:p>
          <a:p>
            <a:pPr algn="ctr">
              <a:lnSpc>
                <a:spcPct val="100000"/>
              </a:lnSpc>
              <a:spcBef>
                <a:spcPts val="100"/>
              </a:spcBef>
            </a:pPr>
            <a:r>
              <a:rPr lang="en-IN" sz="2600" b="1" spc="-225" dirty="0">
                <a:solidFill>
                  <a:srgbClr val="BF0000"/>
                </a:solidFill>
                <a:latin typeface="Times New Roman"/>
                <a:cs typeface="Times New Roman"/>
              </a:rPr>
              <a:t>SCHOOL OF COMPUTING</a:t>
            </a:r>
            <a:endParaRPr sz="2600"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2" cstate="print"/>
            <a:stretch>
              <a:fillRect/>
            </a:stretch>
          </a:blipFill>
        </p:spPr>
        <p:txBody>
          <a:bodyPr wrap="square" lIns="0" tIns="0" rIns="0" bIns="0" rtlCol="0"/>
          <a:lstStyle/>
          <a:p>
            <a:endParaRPr/>
          </a:p>
        </p:txBody>
      </p:sp>
      <p:sp>
        <p:nvSpPr>
          <p:cNvPr id="14" name="Rounded Rectangle 13"/>
          <p:cNvSpPr/>
          <p:nvPr/>
        </p:nvSpPr>
        <p:spPr>
          <a:xfrm>
            <a:off x="126715" y="4876800"/>
            <a:ext cx="8894511"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C00000"/>
                </a:solidFill>
              </a:rPr>
              <a:t>Prepared by</a:t>
            </a:r>
          </a:p>
          <a:p>
            <a:pPr algn="ctr"/>
            <a:r>
              <a:rPr lang="en-IN" sz="2400" b="1" dirty="0" err="1">
                <a:solidFill>
                  <a:srgbClr val="002060"/>
                </a:solidFill>
              </a:rPr>
              <a:t>Dr.</a:t>
            </a:r>
            <a:r>
              <a:rPr lang="en-IN" sz="2400" b="1" dirty="0">
                <a:solidFill>
                  <a:srgbClr val="002060"/>
                </a:solidFill>
              </a:rPr>
              <a:t> M. </a:t>
            </a:r>
            <a:r>
              <a:rPr lang="en-IN" sz="2400" b="1" dirty="0" err="1">
                <a:solidFill>
                  <a:srgbClr val="002060"/>
                </a:solidFill>
              </a:rPr>
              <a:t>Eliazer</a:t>
            </a:r>
            <a:r>
              <a:rPr lang="en-IN" sz="2400" b="1" dirty="0">
                <a:solidFill>
                  <a:srgbClr val="002060"/>
                </a:solidFill>
              </a:rPr>
              <a:t> </a:t>
            </a:r>
          </a:p>
          <a:p>
            <a:pPr algn="ctr"/>
            <a:r>
              <a:rPr lang="en-IN" sz="2400" dirty="0">
                <a:solidFill>
                  <a:srgbClr val="002060"/>
                </a:solidFill>
              </a:rPr>
              <a:t>CTECH, SCHOOL OF COMPUTING, SRMIST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838200"/>
            <a:ext cx="8077200" cy="3385542"/>
          </a:xfrm>
        </p:spPr>
        <p:txBody>
          <a:bodyPr/>
          <a:lstStyle/>
          <a:p>
            <a:pPr algn="ctr"/>
            <a:r>
              <a:rPr lang="en-IN" sz="3200" b="1" spc="40" dirty="0">
                <a:solidFill>
                  <a:srgbClr val="C00000"/>
                </a:solidFill>
              </a:rPr>
              <a:t>Session-2</a:t>
            </a:r>
          </a:p>
          <a:p>
            <a:pPr marL="800100" lvl="1" indent="-342900" algn="just">
              <a:buFont typeface="Arial" pitchFamily="34" charset="0"/>
              <a:buChar char="•"/>
            </a:pPr>
            <a:r>
              <a:rPr lang="en-IN" sz="3200" spc="40" dirty="0">
                <a:latin typeface="Times New Roman"/>
                <a:cs typeface="Times New Roman"/>
              </a:rPr>
              <a:t>The evolution of operating system</a:t>
            </a:r>
          </a:p>
          <a:p>
            <a:pPr marL="800100" lvl="1" indent="-342900" algn="just">
              <a:buFont typeface="Arial" pitchFamily="34" charset="0"/>
              <a:buChar char="•"/>
            </a:pPr>
            <a:r>
              <a:rPr lang="en-IN" sz="3200" spc="40" dirty="0">
                <a:latin typeface="Times New Roman"/>
                <a:cs typeface="Times New Roman"/>
              </a:rPr>
              <a:t>Major Achievements</a:t>
            </a:r>
          </a:p>
          <a:p>
            <a:pPr marL="800100" lvl="1" indent="-342900" algn="just">
              <a:buFont typeface="Arial" pitchFamily="34" charset="0"/>
              <a:buChar char="•"/>
            </a:pPr>
            <a:r>
              <a:rPr lang="en-IN" sz="3200" spc="40" dirty="0">
                <a:latin typeface="Times New Roman"/>
                <a:cs typeface="Times New Roman"/>
              </a:rPr>
              <a:t>Understanding the evolution of Operating systems from early batch processing systems to modern complex systems</a:t>
            </a:r>
          </a:p>
          <a:p>
            <a:endParaRPr lang="en-IN" sz="2800" dirty="0"/>
          </a:p>
        </p:txBody>
      </p:sp>
      <p:sp>
        <p:nvSpPr>
          <p:cNvPr id="4" name="object 4"/>
          <p:cNvSpPr/>
          <p:nvPr/>
        </p:nvSpPr>
        <p:spPr>
          <a:xfrm>
            <a:off x="211291"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038768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447801" y="438276"/>
            <a:ext cx="7238999"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r>
              <a:rPr lang="en-US" dirty="0"/>
              <a:t>Critical Section</a:t>
            </a:r>
          </a:p>
        </p:txBody>
      </p:sp>
      <p:sp>
        <p:nvSpPr>
          <p:cNvPr id="6" name="Content Placeholder 2"/>
          <p:cNvSpPr txBox="1">
            <a:spLocks/>
          </p:cNvSpPr>
          <p:nvPr/>
        </p:nvSpPr>
        <p:spPr>
          <a:xfrm>
            <a:off x="710905" y="2133600"/>
            <a:ext cx="4851696" cy="677108"/>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General structure of process </a:t>
            </a:r>
            <a:r>
              <a:rPr lang="en-US" b="1" i="1" dirty="0"/>
              <a:t>P</a:t>
            </a:r>
            <a:r>
              <a:rPr lang="en-US" b="1" i="1" baseline="-25000" dirty="0"/>
              <a:t>i  </a:t>
            </a:r>
            <a:endParaRPr lang="en-US" dirty="0"/>
          </a:p>
          <a:p>
            <a:endParaRPr lang="en-US" b="1" dirty="0">
              <a:solidFill>
                <a:srgbClr val="0000FF"/>
              </a:solidFill>
            </a:endParaRP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864" y="2472154"/>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419225" y="438276"/>
            <a:ext cx="7115175"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r>
              <a:rPr lang="en-US" dirty="0"/>
              <a:t>Solution to Critical-Section Problem</a:t>
            </a:r>
          </a:p>
        </p:txBody>
      </p:sp>
      <p:sp>
        <p:nvSpPr>
          <p:cNvPr id="6" name="Rectangle 3"/>
          <p:cNvSpPr txBox="1">
            <a:spLocks noChangeArrowheads="1"/>
          </p:cNvSpPr>
          <p:nvPr/>
        </p:nvSpPr>
        <p:spPr>
          <a:xfrm>
            <a:off x="533400" y="1447800"/>
            <a:ext cx="8001000" cy="3939540"/>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solidFill>
                  <a:srgbClr val="000000"/>
                </a:solidFill>
              </a:rPr>
              <a:t>1.   </a:t>
            </a:r>
            <a:r>
              <a:rPr lang="en-US" b="1" dirty="0">
                <a:solidFill>
                  <a:srgbClr val="3366FF"/>
                </a:solidFill>
              </a:rPr>
              <a:t>Mutual Exclusion </a:t>
            </a:r>
            <a:r>
              <a:rPr lang="en-US" dirty="0"/>
              <a:t>- If process </a:t>
            </a:r>
            <a:r>
              <a:rPr lang="en-US" b="1" i="1" dirty="0"/>
              <a:t>P</a:t>
            </a:r>
            <a:r>
              <a:rPr lang="en-US" b="1" i="1" baseline="-25000" dirty="0"/>
              <a:t>i</a:t>
            </a:r>
            <a:r>
              <a:rPr lang="en-US" b="1" dirty="0"/>
              <a:t> </a:t>
            </a:r>
            <a:r>
              <a:rPr lang="en-US" dirty="0"/>
              <a:t>is executing in its critical section, then no other processes can be executing in their critical sections</a:t>
            </a:r>
          </a:p>
          <a:p>
            <a:pPr>
              <a:buFont typeface="Monotype Sorts" pitchFamily="-84" charset="2"/>
              <a:buNone/>
            </a:pPr>
            <a:r>
              <a:rPr lang="en-US" dirty="0">
                <a:solidFill>
                  <a:srgbClr val="000000"/>
                </a:solidFill>
              </a:rPr>
              <a:t>2.   </a:t>
            </a:r>
            <a:r>
              <a:rPr lang="en-US" b="1" dirty="0">
                <a:solidFill>
                  <a:srgbClr val="3366FF"/>
                </a:solidFill>
              </a:rPr>
              <a:t>Progress</a:t>
            </a:r>
            <a:r>
              <a:rPr lang="en-US" b="1" dirty="0"/>
              <a:t> </a:t>
            </a:r>
            <a:r>
              <a:rPr lang="en-US" dirty="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dirty="0"/>
              <a:t>3.  </a:t>
            </a:r>
            <a:r>
              <a:rPr lang="en-US" b="1" dirty="0">
                <a:solidFill>
                  <a:srgbClr val="3366FF"/>
                </a:solidFill>
              </a:rPr>
              <a:t>Bounded Waiting </a:t>
            </a:r>
            <a:r>
              <a:rPr lang="en-US" dirty="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18" charset="2"/>
              <a:buChar char=""/>
            </a:pPr>
            <a:r>
              <a:rPr lang="en-US" dirty="0"/>
              <a:t>Assume that each process executes at a nonzero speed </a:t>
            </a:r>
          </a:p>
          <a:p>
            <a:pPr marL="795338" lvl="1" indent="-338138">
              <a:buSzPct val="125000"/>
              <a:buFont typeface="Wingdings 2" pitchFamily="18" charset="2"/>
              <a:buChar char=""/>
            </a:pPr>
            <a:r>
              <a:rPr lang="en-US" dirty="0"/>
              <a:t>No assumption concerning </a:t>
            </a:r>
            <a:r>
              <a:rPr lang="en-US" b="1" dirty="0">
                <a:solidFill>
                  <a:srgbClr val="3366FF"/>
                </a:solidFill>
              </a:rPr>
              <a:t>relative speed </a:t>
            </a:r>
            <a:r>
              <a:rPr lang="en-US" dirty="0"/>
              <a:t>of the</a:t>
            </a:r>
            <a:r>
              <a:rPr lang="en-US" b="1" dirty="0"/>
              <a:t> </a:t>
            </a:r>
            <a:r>
              <a:rPr lang="en-US" b="1" i="1" dirty="0">
                <a:solidFill>
                  <a:srgbClr val="000000"/>
                </a:solidFill>
              </a:rPr>
              <a:t>n</a:t>
            </a:r>
            <a:r>
              <a:rPr lang="en-US" b="1" dirty="0">
                <a:solidFill>
                  <a:srgbClr val="000000"/>
                </a:solidFill>
              </a:rPr>
              <a:t> </a:t>
            </a:r>
            <a:r>
              <a:rPr lang="en-US" dirty="0"/>
              <a:t>processes</a:t>
            </a:r>
          </a:p>
        </p:txBody>
      </p:sp>
    </p:spTree>
    <p:extLst>
      <p:ext uri="{BB962C8B-B14F-4D97-AF65-F5344CB8AC3E}">
        <p14:creationId xmlns:p14="http://schemas.microsoft.com/office/powerpoint/2010/main" val="35666228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828801" y="686051"/>
            <a:ext cx="5943600"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dirty="0"/>
              <a:t>Critical-Section Handling in OS </a:t>
            </a:r>
          </a:p>
        </p:txBody>
      </p:sp>
      <p:sp>
        <p:nvSpPr>
          <p:cNvPr id="6" name="Rectangle 3"/>
          <p:cNvSpPr txBox="1">
            <a:spLocks noChangeArrowheads="1"/>
          </p:cNvSpPr>
          <p:nvPr/>
        </p:nvSpPr>
        <p:spPr>
          <a:xfrm>
            <a:off x="438150" y="2057400"/>
            <a:ext cx="6991350" cy="4530725"/>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Two approaches depending on if kernel is preemptive or non-  preemptive </a:t>
            </a:r>
          </a:p>
          <a:p>
            <a:pPr marL="795338" lvl="1" indent="-338138">
              <a:buSzPct val="125000"/>
            </a:pPr>
            <a:r>
              <a:rPr lang="en-US" b="1" dirty="0">
                <a:solidFill>
                  <a:srgbClr val="3366FF"/>
                </a:solidFill>
              </a:rPr>
              <a:t>Preemptive</a:t>
            </a:r>
            <a:r>
              <a:rPr lang="en-US" sz="1400" dirty="0"/>
              <a:t> </a:t>
            </a:r>
            <a:r>
              <a:rPr lang="en-US" dirty="0"/>
              <a:t>– allows preemption of process when running in kernel mode</a:t>
            </a:r>
          </a:p>
          <a:p>
            <a:pPr marL="795338" lvl="1" indent="-338138">
              <a:buSzPct val="125000"/>
            </a:pPr>
            <a:r>
              <a:rPr lang="en-US" b="1" dirty="0">
                <a:solidFill>
                  <a:srgbClr val="3366FF"/>
                </a:solidFill>
              </a:rPr>
              <a:t>Non-preemptive </a:t>
            </a:r>
            <a:r>
              <a:rPr lang="en-US" dirty="0"/>
              <a:t>– runs until exits kernel mode, blocks, or voluntarily yields CPU</a:t>
            </a:r>
          </a:p>
          <a:p>
            <a:pPr marL="996950" lvl="2" indent="-198438">
              <a:buSzPct val="125000"/>
            </a:pPr>
            <a:r>
              <a:rPr lang="en-US" dirty="0"/>
              <a:t>Essentially free of race conditions in kernel mode</a:t>
            </a:r>
          </a:p>
        </p:txBody>
      </p:sp>
    </p:spTree>
    <p:extLst>
      <p:ext uri="{BB962C8B-B14F-4D97-AF65-F5344CB8AC3E}">
        <p14:creationId xmlns:p14="http://schemas.microsoft.com/office/powerpoint/2010/main" val="35666228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646981" y="2057400"/>
            <a:ext cx="8382000" cy="1938992"/>
          </a:xfrm>
          <a:prstGeom prst="rect">
            <a:avLst/>
          </a:prstGeom>
        </p:spPr>
        <p:txBody>
          <a:bodyPr wrap="square">
            <a:spAutoFit/>
          </a:bodyPr>
          <a:lstStyle/>
          <a:p>
            <a:pPr marL="457200" indent="-457200" algn="just">
              <a:buAutoNum type="arabicPeriod"/>
            </a:pPr>
            <a:r>
              <a:rPr lang="en-IN" sz="2400" dirty="0"/>
              <a:t>Abraham </a:t>
            </a:r>
            <a:r>
              <a:rPr lang="en-IN" sz="2400" dirty="0" err="1"/>
              <a:t>Silberschatz</a:t>
            </a:r>
            <a:r>
              <a:rPr lang="en-IN" sz="2400" dirty="0"/>
              <a:t>, Peter Baer Galvin, Greg Gagne, Operating systems, 9th ed., John Wiley &amp; Sons, 2013</a:t>
            </a:r>
          </a:p>
          <a:p>
            <a:pPr algn="just"/>
            <a:endParaRPr lang="en-IN" sz="2400" dirty="0"/>
          </a:p>
          <a:p>
            <a:pPr algn="just"/>
            <a:r>
              <a:rPr lang="en-IN" sz="2400" dirty="0"/>
              <a:t>2. William Stallings, Operating Systems-Internals and Design Principles, 7th ed., Prentice Hall, 2012</a:t>
            </a:r>
          </a:p>
        </p:txBody>
      </p:sp>
      <p:sp>
        <p:nvSpPr>
          <p:cNvPr id="8" name="TextBox 7"/>
          <p:cNvSpPr txBox="1"/>
          <p:nvPr/>
        </p:nvSpPr>
        <p:spPr>
          <a:xfrm>
            <a:off x="3495274" y="628133"/>
            <a:ext cx="2514984" cy="707886"/>
          </a:xfrm>
          <a:prstGeom prst="rect">
            <a:avLst/>
          </a:prstGeom>
          <a:noFill/>
        </p:spPr>
        <p:txBody>
          <a:bodyPr wrap="none" rtlCol="0">
            <a:spAutoFit/>
          </a:bodyPr>
          <a:lstStyle/>
          <a:p>
            <a:r>
              <a:rPr lang="en-IN" sz="4000" b="1" dirty="0">
                <a:solidFill>
                  <a:srgbClr val="C00000"/>
                </a:solidFill>
              </a:rPr>
              <a:t>Reference</a:t>
            </a:r>
            <a:r>
              <a:rPr lang="en-IN" sz="4000" dirty="0"/>
              <a:t>s</a:t>
            </a:r>
          </a:p>
        </p:txBody>
      </p:sp>
    </p:spTree>
    <p:extLst>
      <p:ext uri="{BB962C8B-B14F-4D97-AF65-F5344CB8AC3E}">
        <p14:creationId xmlns:p14="http://schemas.microsoft.com/office/powerpoint/2010/main" val="35666228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7" name="TextBox 6"/>
          <p:cNvSpPr txBox="1"/>
          <p:nvPr/>
        </p:nvSpPr>
        <p:spPr>
          <a:xfrm>
            <a:off x="190500" y="2895600"/>
            <a:ext cx="8953500" cy="923330"/>
          </a:xfrm>
          <a:prstGeom prst="rect">
            <a:avLst/>
          </a:prstGeom>
          <a:noFill/>
        </p:spPr>
        <p:txBody>
          <a:bodyPr wrap="square" rtlCol="0">
            <a:spAutoFit/>
          </a:bodyPr>
          <a:lstStyle/>
          <a:p>
            <a:pPr algn="ctr"/>
            <a:r>
              <a:rPr lang="en-IN" sz="5400" b="1" dirty="0">
                <a:solidFill>
                  <a:srgbClr val="00B050"/>
                </a:solidFill>
              </a:rPr>
              <a:t>Thank You !!!</a:t>
            </a:r>
          </a:p>
        </p:txBody>
      </p:sp>
    </p:spTree>
    <p:extLst>
      <p:ext uri="{BB962C8B-B14F-4D97-AF65-F5344CB8AC3E}">
        <p14:creationId xmlns:p14="http://schemas.microsoft.com/office/powerpoint/2010/main" val="65805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31309" y="550161"/>
            <a:ext cx="7442380" cy="566822"/>
          </a:xfrm>
          <a:prstGeom prst="rect">
            <a:avLst/>
          </a:prstGeom>
        </p:spPr>
        <p:txBody>
          <a:bodyPr vert="horz" wrap="square" lIns="0" tIns="12700" rIns="0" bIns="0" rtlCol="0">
            <a:spAutoFit/>
          </a:bodyPr>
          <a:lstStyle/>
          <a:p>
            <a:pPr algn="ctr">
              <a:defRPr/>
            </a:pPr>
            <a:r>
              <a:rPr lang="en-US" sz="3600" b="1" dirty="0">
                <a:solidFill>
                  <a:srgbClr val="C00000"/>
                </a:solidFill>
              </a:rPr>
              <a:t>Evolution of Operating Systems</a:t>
            </a: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Content Placeholder 2"/>
          <p:cNvSpPr txBox="1">
            <a:spLocks/>
          </p:cNvSpPr>
          <p:nvPr/>
        </p:nvSpPr>
        <p:spPr>
          <a:xfrm>
            <a:off x="702278" y="1905000"/>
            <a:ext cx="8305800" cy="2769989"/>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SzPct val="95000"/>
            </a:pPr>
            <a:r>
              <a:rPr lang="en-NZ" sz="2400" dirty="0"/>
              <a:t>A major OS </a:t>
            </a:r>
            <a:r>
              <a:rPr lang="en-NZ" sz="2400" dirty="0">
                <a:latin typeface="Book Antiqua" panose="02040602050305030304" pitchFamily="18" charset="0"/>
              </a:rPr>
              <a:t>will e</a:t>
            </a:r>
            <a:r>
              <a:rPr lang="en-NZ" sz="2400" dirty="0"/>
              <a:t>volve over time for a number of reasons:</a:t>
            </a:r>
          </a:p>
          <a:p>
            <a:pPr>
              <a:buSzPct val="95000"/>
            </a:pPr>
            <a:endParaRPr lang="en-NZ" sz="2400" dirty="0"/>
          </a:p>
          <a:p>
            <a:pPr marL="571500" lvl="0" indent="-571500">
              <a:buFont typeface="Arial" pitchFamily="34" charset="0"/>
              <a:buChar char="•"/>
            </a:pPr>
            <a:r>
              <a:rPr lang="en-US" sz="2400" dirty="0"/>
              <a:t>Hardware upgrades</a:t>
            </a:r>
          </a:p>
          <a:p>
            <a:pPr marL="571500" lvl="0" indent="-571500">
              <a:buFont typeface="Arial" pitchFamily="34" charset="0"/>
              <a:buChar char="•"/>
            </a:pPr>
            <a:r>
              <a:rPr lang="en-US" sz="2400" dirty="0"/>
              <a:t>New types of hardware</a:t>
            </a:r>
          </a:p>
          <a:p>
            <a:pPr marL="571500" lvl="0" indent="-571500">
              <a:buFont typeface="Arial" pitchFamily="34" charset="0"/>
              <a:buChar char="•"/>
            </a:pPr>
            <a:r>
              <a:rPr lang="en-US" sz="2400" dirty="0"/>
              <a:t>New services</a:t>
            </a:r>
          </a:p>
          <a:p>
            <a:pPr marL="571500" lvl="0" indent="-571500">
              <a:buFont typeface="Arial" pitchFamily="34" charset="0"/>
              <a:buChar char="•"/>
            </a:pPr>
            <a:r>
              <a:rPr lang="en-US" sz="2400" dirty="0"/>
              <a:t>Fixes</a:t>
            </a:r>
          </a:p>
          <a:p>
            <a:pPr>
              <a:buSzPct val="95000"/>
              <a:buFont typeface="Wingdings" pitchFamily="2" charset="2"/>
              <a:buChar char="§"/>
            </a:pPr>
            <a:endParaRPr lang="en-US" sz="3600" dirty="0"/>
          </a:p>
        </p:txBody>
      </p:sp>
    </p:spTree>
    <p:extLst>
      <p:ext uri="{BB962C8B-B14F-4D97-AF65-F5344CB8AC3E}">
        <p14:creationId xmlns:p14="http://schemas.microsoft.com/office/powerpoint/2010/main" val="356662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Shape 5"/>
          <p:cNvSpPr/>
          <p:nvPr/>
        </p:nvSpPr>
        <p:spPr>
          <a:xfrm>
            <a:off x="1076960" y="1244600"/>
            <a:ext cx="6990080" cy="4368800"/>
          </a:xfrm>
          <a:prstGeom prst="swooshArrow">
            <a:avLst>
              <a:gd name="adj1" fmla="val 25000"/>
              <a:gd name="adj2" fmla="val 25000"/>
            </a:avLst>
          </a:prstGeom>
          <a:ln>
            <a:solidFill>
              <a:schemeClr val="accent1">
                <a:lumMod val="75000"/>
              </a:schemeClr>
            </a:solidFill>
          </a:ln>
        </p:spPr>
        <p:style>
          <a:lnRef idx="0">
            <a:scrgbClr r="0" g="0" b="0"/>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7" name="Oval 6"/>
          <p:cNvSpPr/>
          <p:nvPr/>
        </p:nvSpPr>
        <p:spPr>
          <a:xfrm>
            <a:off x="1765483" y="4493239"/>
            <a:ext cx="160771" cy="160771"/>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1845869" y="4827626"/>
            <a:ext cx="1195303" cy="531771"/>
            <a:chOff x="931468" y="3583026"/>
            <a:chExt cx="1195303" cy="531771"/>
          </a:xfrm>
        </p:grpSpPr>
        <p:sp>
          <p:nvSpPr>
            <p:cNvPr id="21" name="Rectangle 20"/>
            <p:cNvSpPr/>
            <p:nvPr/>
          </p:nvSpPr>
          <p:spPr>
            <a:xfrm>
              <a:off x="931468" y="3583026"/>
              <a:ext cx="1195303" cy="5317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931468" y="3583026"/>
              <a:ext cx="1195303" cy="5317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190" tIns="0" rIns="0" bIns="0" numCol="1" spcCol="1270" anchor="t" anchorCtr="0">
              <a:noAutofit/>
            </a:bodyPr>
            <a:lstStyle/>
            <a:p>
              <a:pPr lvl="0" algn="l" defTabSz="800100">
                <a:lnSpc>
                  <a:spcPct val="90000"/>
                </a:lnSpc>
                <a:spcBef>
                  <a:spcPct val="0"/>
                </a:spcBef>
                <a:spcAft>
                  <a:spcPct val="35000"/>
                </a:spcAft>
              </a:pPr>
              <a:r>
                <a:rPr lang="en-NZ" sz="1800" kern="1200" dirty="0"/>
                <a:t>Serial Processing</a:t>
              </a:r>
              <a:endParaRPr lang="en-US" sz="1800" kern="1200" dirty="0"/>
            </a:p>
          </p:txBody>
        </p:sp>
      </p:grpSp>
      <p:sp>
        <p:nvSpPr>
          <p:cNvPr id="9" name="Oval 8"/>
          <p:cNvSpPr/>
          <p:nvPr/>
        </p:nvSpPr>
        <p:spPr>
          <a:xfrm>
            <a:off x="2901371" y="3477056"/>
            <a:ext cx="279603" cy="27960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0" name="Group 9"/>
          <p:cNvGrpSpPr/>
          <p:nvPr/>
        </p:nvGrpSpPr>
        <p:grpSpPr>
          <a:xfrm>
            <a:off x="2971799" y="4140191"/>
            <a:ext cx="1467916" cy="797458"/>
            <a:chOff x="2057398" y="2895591"/>
            <a:chExt cx="1467916" cy="797458"/>
          </a:xfrm>
        </p:grpSpPr>
        <p:sp>
          <p:nvSpPr>
            <p:cNvPr id="19" name="Rectangle 18"/>
            <p:cNvSpPr/>
            <p:nvPr/>
          </p:nvSpPr>
          <p:spPr>
            <a:xfrm>
              <a:off x="2057398" y="2895591"/>
              <a:ext cx="1467916" cy="797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Rectangle 19"/>
            <p:cNvSpPr/>
            <p:nvPr/>
          </p:nvSpPr>
          <p:spPr>
            <a:xfrm>
              <a:off x="2057398" y="2895591"/>
              <a:ext cx="1467916" cy="79745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156" tIns="0" rIns="0" bIns="0" numCol="1" spcCol="1270" anchor="t" anchorCtr="0">
              <a:noAutofit/>
            </a:bodyPr>
            <a:lstStyle/>
            <a:p>
              <a:pPr lvl="0" algn="l" defTabSz="800100">
                <a:lnSpc>
                  <a:spcPct val="90000"/>
                </a:lnSpc>
                <a:spcBef>
                  <a:spcPct val="0"/>
                </a:spcBef>
                <a:spcAft>
                  <a:spcPct val="35000"/>
                </a:spcAft>
              </a:pPr>
              <a:r>
                <a:rPr lang="en-NZ" sz="1800" kern="1200" dirty="0"/>
                <a:t>Simple Batch Systems</a:t>
              </a:r>
            </a:p>
          </p:txBody>
        </p:sp>
      </p:grpSp>
      <p:sp>
        <p:nvSpPr>
          <p:cNvPr id="11" name="Oval 10"/>
          <p:cNvSpPr/>
          <p:nvPr/>
        </p:nvSpPr>
        <p:spPr>
          <a:xfrm>
            <a:off x="4351813" y="2728244"/>
            <a:ext cx="370474" cy="37047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Group 11"/>
          <p:cNvGrpSpPr/>
          <p:nvPr/>
        </p:nvGrpSpPr>
        <p:grpSpPr>
          <a:xfrm>
            <a:off x="4114804" y="3454396"/>
            <a:ext cx="2107194" cy="703679"/>
            <a:chOff x="3200403" y="2209796"/>
            <a:chExt cx="2107194" cy="703679"/>
          </a:xfrm>
        </p:grpSpPr>
        <p:sp>
          <p:nvSpPr>
            <p:cNvPr id="17" name="Rectangle 16"/>
            <p:cNvSpPr/>
            <p:nvPr/>
          </p:nvSpPr>
          <p:spPr>
            <a:xfrm>
              <a:off x="3200403" y="2209796"/>
              <a:ext cx="2107194" cy="70367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3200403" y="2209796"/>
              <a:ext cx="2107194" cy="70367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307" tIns="0" rIns="0" bIns="0" numCol="1" spcCol="1270" anchor="t" anchorCtr="0">
              <a:noAutofit/>
            </a:bodyPr>
            <a:lstStyle/>
            <a:p>
              <a:pPr lvl="0" algn="l" defTabSz="800100">
                <a:lnSpc>
                  <a:spcPct val="90000"/>
                </a:lnSpc>
                <a:spcBef>
                  <a:spcPct val="0"/>
                </a:spcBef>
                <a:spcAft>
                  <a:spcPct val="35000"/>
                </a:spcAft>
              </a:pPr>
              <a:r>
                <a:rPr lang="en-NZ" sz="1800" kern="1200" dirty="0"/>
                <a:t>Multiprogrammed Batch Systems</a:t>
              </a:r>
            </a:p>
          </p:txBody>
        </p:sp>
      </p:grpSp>
      <p:sp>
        <p:nvSpPr>
          <p:cNvPr id="13" name="Oval 12"/>
          <p:cNvSpPr/>
          <p:nvPr/>
        </p:nvSpPr>
        <p:spPr>
          <a:xfrm>
            <a:off x="5931571" y="2232822"/>
            <a:ext cx="496295" cy="496295"/>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4" name="Group 13"/>
          <p:cNvGrpSpPr/>
          <p:nvPr/>
        </p:nvGrpSpPr>
        <p:grpSpPr>
          <a:xfrm>
            <a:off x="6019797" y="2997194"/>
            <a:ext cx="1275282" cy="998869"/>
            <a:chOff x="5105396" y="1752594"/>
            <a:chExt cx="1275282" cy="998869"/>
          </a:xfrm>
        </p:grpSpPr>
        <p:sp>
          <p:nvSpPr>
            <p:cNvPr id="15" name="Rectangle 14"/>
            <p:cNvSpPr/>
            <p:nvPr/>
          </p:nvSpPr>
          <p:spPr>
            <a:xfrm>
              <a:off x="5105396" y="1752594"/>
              <a:ext cx="1275282" cy="9988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5105396" y="1752594"/>
              <a:ext cx="1275282" cy="9988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2977" tIns="0" rIns="0" bIns="0" numCol="1" spcCol="1270" anchor="t" anchorCtr="0">
              <a:noAutofit/>
            </a:bodyPr>
            <a:lstStyle/>
            <a:p>
              <a:pPr lvl="0" algn="l" defTabSz="800100">
                <a:lnSpc>
                  <a:spcPct val="90000"/>
                </a:lnSpc>
                <a:spcBef>
                  <a:spcPct val="0"/>
                </a:spcBef>
                <a:spcAft>
                  <a:spcPct val="35000"/>
                </a:spcAft>
              </a:pPr>
              <a:r>
                <a:rPr lang="en-NZ" sz="1800" kern="1200" dirty="0"/>
                <a:t>Time Sharing Systems</a:t>
              </a:r>
            </a:p>
          </p:txBody>
        </p:sp>
      </p:grpSp>
      <p:sp>
        <p:nvSpPr>
          <p:cNvPr id="23" name="Rectangle 22"/>
          <p:cNvSpPr/>
          <p:nvPr/>
        </p:nvSpPr>
        <p:spPr>
          <a:xfrm>
            <a:off x="710904" y="1600200"/>
            <a:ext cx="1733231" cy="369332"/>
          </a:xfrm>
          <a:prstGeom prst="rect">
            <a:avLst/>
          </a:prstGeom>
        </p:spPr>
        <p:txBody>
          <a:bodyPr wrap="none">
            <a:spAutoFit/>
          </a:bodyPr>
          <a:lstStyle/>
          <a:p>
            <a:pPr>
              <a:defRPr/>
            </a:pPr>
            <a:r>
              <a:rPr lang="en-US" b="1" dirty="0">
                <a:solidFill>
                  <a:schemeClr val="accent1">
                    <a:lumMod val="50000"/>
                  </a:schemeClr>
                </a:solidFill>
              </a:rPr>
              <a:t>Stages Include…</a:t>
            </a:r>
          </a:p>
        </p:txBody>
      </p:sp>
      <p:sp>
        <p:nvSpPr>
          <p:cNvPr id="25" name="object 3"/>
          <p:cNvSpPr txBox="1"/>
          <p:nvPr/>
        </p:nvSpPr>
        <p:spPr>
          <a:xfrm>
            <a:off x="1231309" y="550161"/>
            <a:ext cx="7442380" cy="566822"/>
          </a:xfrm>
          <a:prstGeom prst="rect">
            <a:avLst/>
          </a:prstGeom>
        </p:spPr>
        <p:txBody>
          <a:bodyPr vert="horz" wrap="square" lIns="0" tIns="12700" rIns="0" bIns="0" rtlCol="0">
            <a:spAutoFit/>
          </a:bodyPr>
          <a:lstStyle/>
          <a:p>
            <a:pPr algn="ctr">
              <a:defRPr/>
            </a:pPr>
            <a:r>
              <a:rPr lang="en-US" sz="3600" b="1" dirty="0">
                <a:solidFill>
                  <a:srgbClr val="C00000"/>
                </a:solidFill>
              </a:rPr>
              <a:t>Evolution of Operating Systems</a:t>
            </a:r>
          </a:p>
        </p:txBody>
      </p:sp>
    </p:spTree>
    <p:extLst>
      <p:ext uri="{BB962C8B-B14F-4D97-AF65-F5344CB8AC3E}">
        <p14:creationId xmlns:p14="http://schemas.microsoft.com/office/powerpoint/2010/main" val="356662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550162"/>
            <a:ext cx="8209915" cy="382156"/>
          </a:xfrm>
          <a:prstGeom prst="rect">
            <a:avLst/>
          </a:prstGeom>
        </p:spPr>
        <p:txBody>
          <a:bodyPr vert="horz" wrap="square" lIns="0" tIns="12700" rIns="0" bIns="0" rtlCol="0">
            <a:spAutoFit/>
          </a:bodyPr>
          <a:lstStyle/>
          <a:p>
            <a:pPr marL="1010919">
              <a:lnSpc>
                <a:spcPct val="100000"/>
              </a:lnSpc>
              <a:spcBef>
                <a:spcPts val="100"/>
              </a:spcBef>
            </a:pPr>
            <a:endParaRPr sz="2400" dirty="0">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Text Placeholder 3"/>
          <p:cNvSpPr>
            <a:spLocks noGrp="1"/>
          </p:cNvSpPr>
          <p:nvPr>
            <p:ph type="body" idx="1"/>
          </p:nvPr>
        </p:nvSpPr>
        <p:spPr>
          <a:xfrm>
            <a:off x="383540" y="1528204"/>
            <a:ext cx="3657600" cy="730250"/>
          </a:xfrm>
        </p:spPr>
        <p:txBody>
          <a:bodyPr/>
          <a:lstStyle/>
          <a:p>
            <a:pPr eaLnBrk="1" hangingPunct="1"/>
            <a:r>
              <a:rPr lang="en-US" dirty="0"/>
              <a:t>Earliest Computers:</a:t>
            </a:r>
          </a:p>
        </p:txBody>
      </p:sp>
      <p:sp>
        <p:nvSpPr>
          <p:cNvPr id="7" name="Content Placeholder 2"/>
          <p:cNvSpPr txBox="1">
            <a:spLocks/>
          </p:cNvSpPr>
          <p:nvPr/>
        </p:nvSpPr>
        <p:spPr>
          <a:xfrm>
            <a:off x="297497" y="2288746"/>
            <a:ext cx="4191000" cy="3328988"/>
          </a:xfrm>
          <a:prstGeom prst="rect">
            <a:avLst/>
          </a:prstGeom>
        </p:spPr>
        <p:txBody>
          <a:bodyPr rtlCol="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gn="just">
              <a:buFont typeface="Arial" pitchFamily="34" charset="0"/>
              <a:buChar char="•"/>
              <a:defRPr/>
            </a:pPr>
            <a:r>
              <a:rPr lang="en-US" dirty="0">
                <a:solidFill>
                  <a:schemeClr val="tx1">
                    <a:lumMod val="85000"/>
                    <a:lumOff val="15000"/>
                  </a:schemeClr>
                </a:solidFill>
              </a:rPr>
              <a:t>No operating system</a:t>
            </a:r>
          </a:p>
          <a:p>
            <a:pPr algn="just">
              <a:defRPr/>
            </a:pPr>
            <a:r>
              <a:rPr lang="en-US" dirty="0">
                <a:solidFill>
                  <a:schemeClr val="tx1">
                    <a:lumMod val="85000"/>
                    <a:lumOff val="15000"/>
                  </a:schemeClr>
                </a:solidFill>
              </a:rPr>
              <a:t>            Programmers interacted directly</a:t>
            </a:r>
          </a:p>
          <a:p>
            <a:pPr algn="just">
              <a:defRPr/>
            </a:pPr>
            <a:r>
              <a:rPr lang="en-US" dirty="0">
                <a:solidFill>
                  <a:schemeClr val="tx1">
                    <a:lumMod val="85000"/>
                    <a:lumOff val="15000"/>
                  </a:schemeClr>
                </a:solidFill>
              </a:rPr>
              <a:t>        with the computer hardware</a:t>
            </a:r>
          </a:p>
          <a:p>
            <a:pPr marL="285750" indent="-285750" algn="just">
              <a:buFont typeface="Arial" pitchFamily="34" charset="0"/>
              <a:buChar char="•"/>
              <a:defRPr/>
            </a:pPr>
            <a:r>
              <a:rPr lang="en-US" dirty="0">
                <a:solidFill>
                  <a:schemeClr val="tx1">
                    <a:lumMod val="85000"/>
                    <a:lumOff val="15000"/>
                  </a:schemeClr>
                </a:solidFill>
              </a:rPr>
              <a:t>Computers ran from a console with display lights, toggle switches, some form of input device, and a printer</a:t>
            </a:r>
          </a:p>
          <a:p>
            <a:pPr marL="285750" indent="-285750" algn="just">
              <a:buFont typeface="Arial" pitchFamily="34" charset="0"/>
              <a:buChar char="•"/>
              <a:defRPr/>
            </a:pPr>
            <a:r>
              <a:rPr lang="en-US" dirty="0">
                <a:solidFill>
                  <a:schemeClr val="tx1">
                    <a:lumMod val="85000"/>
                    <a:lumOff val="15000"/>
                  </a:schemeClr>
                </a:solidFill>
              </a:rPr>
              <a:t>Users have access to the computer in “series”</a:t>
            </a:r>
          </a:p>
        </p:txBody>
      </p:sp>
      <p:sp>
        <p:nvSpPr>
          <p:cNvPr id="8" name="Text Placeholder 4"/>
          <p:cNvSpPr txBox="1">
            <a:spLocks/>
          </p:cNvSpPr>
          <p:nvPr/>
        </p:nvSpPr>
        <p:spPr>
          <a:xfrm>
            <a:off x="4826001" y="1583295"/>
            <a:ext cx="3657600" cy="73025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200" dirty="0"/>
              <a:t>Problems:</a:t>
            </a:r>
          </a:p>
        </p:txBody>
      </p:sp>
      <p:sp>
        <p:nvSpPr>
          <p:cNvPr id="9" name="Content Placeholder 5"/>
          <p:cNvSpPr txBox="1">
            <a:spLocks/>
          </p:cNvSpPr>
          <p:nvPr/>
        </p:nvSpPr>
        <p:spPr>
          <a:xfrm>
            <a:off x="4817980" y="2062698"/>
            <a:ext cx="3657600" cy="3962400"/>
          </a:xfrm>
          <a:prstGeom prst="rect">
            <a:avLst/>
          </a:prstGeom>
        </p:spPr>
        <p:txBody>
          <a:bodyPr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itchFamily="34" charset="0"/>
              <a:buChar char="•"/>
              <a:defRPr/>
            </a:pPr>
            <a:r>
              <a:rPr lang="en-US" dirty="0">
                <a:solidFill>
                  <a:schemeClr val="tx1">
                    <a:lumMod val="85000"/>
                    <a:lumOff val="15000"/>
                  </a:schemeClr>
                </a:solidFill>
              </a:rPr>
              <a:t>Scheduling:</a:t>
            </a:r>
          </a:p>
          <a:p>
            <a:pPr marL="742950" lvl="1" indent="-285750" algn="just">
              <a:buFont typeface="Arial" panose="020B0604020202020204" pitchFamily="34" charset="0"/>
              <a:buChar char="•"/>
              <a:defRPr/>
            </a:pPr>
            <a:r>
              <a:rPr lang="en-US" dirty="0">
                <a:solidFill>
                  <a:schemeClr val="tx1">
                    <a:lumMod val="85000"/>
                    <a:lumOff val="15000"/>
                  </a:schemeClr>
                </a:solidFill>
              </a:rPr>
              <a:t>Most installations used a hardcopy sign-up sheet to reserve computer time. </a:t>
            </a:r>
          </a:p>
          <a:p>
            <a:pPr marL="742950" lvl="1" indent="-285750" algn="just">
              <a:buFont typeface="Arial" panose="020B0604020202020204" pitchFamily="34" charset="0"/>
              <a:buChar char="•"/>
              <a:defRPr/>
            </a:pPr>
            <a:r>
              <a:rPr lang="en-US" dirty="0">
                <a:solidFill>
                  <a:schemeClr val="tx1">
                    <a:lumMod val="85000"/>
                    <a:lumOff val="15000"/>
                  </a:schemeClr>
                </a:solidFill>
              </a:rPr>
              <a:t>Time allocations could run short or long, resulting in wasted computer time</a:t>
            </a:r>
          </a:p>
          <a:p>
            <a:pPr marL="568325" lvl="3" indent="-285750" algn="just">
              <a:spcBef>
                <a:spcPts val="1800"/>
              </a:spcBef>
              <a:buFont typeface="Arial" pitchFamily="34" charset="0"/>
              <a:buChar char="•"/>
              <a:defRPr/>
            </a:pPr>
            <a:r>
              <a:rPr lang="en-US" dirty="0">
                <a:solidFill>
                  <a:schemeClr val="tx1">
                    <a:lumMod val="85000"/>
                    <a:lumOff val="15000"/>
                  </a:schemeClr>
                </a:solidFill>
              </a:rPr>
              <a:t>Setup time</a:t>
            </a:r>
          </a:p>
          <a:p>
            <a:pPr marL="742950" lvl="1" indent="-285750" algn="just">
              <a:buFont typeface="Arial" pitchFamily="34" charset="0"/>
              <a:buChar char="•"/>
              <a:defRPr/>
            </a:pPr>
            <a:r>
              <a:rPr lang="en-US" dirty="0">
                <a:solidFill>
                  <a:schemeClr val="tx1">
                    <a:lumMod val="85000"/>
                    <a:lumOff val="15000"/>
                  </a:schemeClr>
                </a:solidFill>
              </a:rPr>
              <a:t>A considerable amount of time was spent just on setting up the program to run</a:t>
            </a:r>
          </a:p>
        </p:txBody>
      </p:sp>
      <p:sp>
        <p:nvSpPr>
          <p:cNvPr id="11" name="TextBox 10"/>
          <p:cNvSpPr txBox="1"/>
          <p:nvPr/>
        </p:nvSpPr>
        <p:spPr>
          <a:xfrm>
            <a:off x="1226996" y="913137"/>
            <a:ext cx="6629400" cy="584775"/>
          </a:xfrm>
          <a:prstGeom prst="rect">
            <a:avLst/>
          </a:prstGeom>
          <a:noFill/>
        </p:spPr>
        <p:txBody>
          <a:bodyPr wrap="square" rtlCol="0">
            <a:spAutoFit/>
          </a:bodyPr>
          <a:lstStyle/>
          <a:p>
            <a:pPr algn="ctr"/>
            <a:r>
              <a:rPr lang="en-IN" sz="3200" b="1" dirty="0">
                <a:solidFill>
                  <a:srgbClr val="C00000"/>
                </a:solidFill>
                <a:latin typeface="Times New Roman" pitchFamily="18" charset="0"/>
                <a:cs typeface="Times New Roman" pitchFamily="18" charset="0"/>
              </a:rPr>
              <a:t>Serial Processing</a:t>
            </a:r>
          </a:p>
        </p:txBody>
      </p:sp>
    </p:spTree>
    <p:extLst>
      <p:ext uri="{BB962C8B-B14F-4D97-AF65-F5344CB8AC3E}">
        <p14:creationId xmlns:p14="http://schemas.microsoft.com/office/powerpoint/2010/main" val="356662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794660" y="745528"/>
            <a:ext cx="7824787"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solidFill>
                  <a:srgbClr val="C00000"/>
                </a:solidFill>
              </a:rPr>
              <a:t>Simple Batch Systems</a:t>
            </a:r>
          </a:p>
        </p:txBody>
      </p:sp>
      <p:sp>
        <p:nvSpPr>
          <p:cNvPr id="6" name="Content Placeholder 2"/>
          <p:cNvSpPr txBox="1">
            <a:spLocks/>
          </p:cNvSpPr>
          <p:nvPr/>
        </p:nvSpPr>
        <p:spPr>
          <a:xfrm>
            <a:off x="381000" y="1600200"/>
            <a:ext cx="8077200" cy="3077766"/>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itchFamily="34" charset="0"/>
              <a:buChar char="•"/>
            </a:pPr>
            <a:r>
              <a:rPr lang="en-US" sz="2800" dirty="0"/>
              <a:t>Early computers were very expensive</a:t>
            </a:r>
          </a:p>
          <a:p>
            <a:pPr marL="800100" lvl="1" indent="-342900" algn="just">
              <a:buFont typeface="Arial" pitchFamily="34" charset="0"/>
              <a:buChar char="•"/>
            </a:pPr>
            <a:r>
              <a:rPr lang="en-US" sz="2400" dirty="0"/>
              <a:t>Important to maximize processor utilization</a:t>
            </a:r>
          </a:p>
          <a:p>
            <a:pPr lvl="1" algn="just"/>
            <a:endParaRPr lang="en-US" sz="2400" dirty="0"/>
          </a:p>
          <a:p>
            <a:pPr marL="457200" indent="-457200" algn="just">
              <a:buFont typeface="Arial" pitchFamily="34" charset="0"/>
              <a:buChar char="•"/>
            </a:pPr>
            <a:r>
              <a:rPr lang="en-US" sz="2800" dirty="0"/>
              <a:t>Monitor</a:t>
            </a:r>
          </a:p>
          <a:p>
            <a:pPr marL="800100" lvl="1" indent="-342900" algn="just">
              <a:buFont typeface="Arial" pitchFamily="34" charset="0"/>
              <a:buChar char="•"/>
            </a:pPr>
            <a:r>
              <a:rPr lang="en-US" sz="2400" dirty="0"/>
              <a:t>User no longer has direct access to processor</a:t>
            </a:r>
          </a:p>
          <a:p>
            <a:pPr marL="800100" lvl="1" indent="-342900" algn="just">
              <a:buFont typeface="Arial" pitchFamily="34" charset="0"/>
              <a:buChar char="•"/>
            </a:pPr>
            <a:r>
              <a:rPr lang="en-US" sz="2400" dirty="0"/>
              <a:t>Job is submitted to computer operator who batches them together and places them on an input device</a:t>
            </a:r>
          </a:p>
          <a:p>
            <a:pPr marL="800100" lvl="1" indent="-342900" algn="just">
              <a:buFont typeface="Arial" pitchFamily="34" charset="0"/>
              <a:buChar char="•"/>
            </a:pPr>
            <a:r>
              <a:rPr lang="en-US" sz="2400" dirty="0"/>
              <a:t>Program branches back to the monitor when finished</a:t>
            </a:r>
          </a:p>
        </p:txBody>
      </p:sp>
    </p:spTree>
    <p:extLst>
      <p:ext uri="{BB962C8B-B14F-4D97-AF65-F5344CB8AC3E}">
        <p14:creationId xmlns:p14="http://schemas.microsoft.com/office/powerpoint/2010/main" val="356662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905000"/>
            <a:ext cx="33528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1319212" y="423165"/>
            <a:ext cx="7443788" cy="492443"/>
          </a:xfrm>
        </p:spPr>
        <p:txBody>
          <a:bodyPr/>
          <a:lstStyle/>
          <a:p>
            <a:pPr algn="ctr" eaLnBrk="1" fontAlgn="auto" hangingPunct="1">
              <a:spcAft>
                <a:spcPts val="0"/>
              </a:spcAft>
              <a:defRPr/>
            </a:pPr>
            <a:r>
              <a:rPr lang="en-NZ" b="1" dirty="0">
                <a:ln w="1905"/>
                <a:solidFill>
                  <a:srgbClr val="C00000"/>
                </a:solidFill>
                <a:effectLst>
                  <a:innerShdw blurRad="69850" dist="43180" dir="5400000">
                    <a:srgbClr val="000000">
                      <a:alpha val="65000"/>
                    </a:srgbClr>
                  </a:innerShdw>
                </a:effectLst>
              </a:rPr>
              <a:t>Monitor Point of View</a:t>
            </a:r>
          </a:p>
        </p:txBody>
      </p:sp>
      <p:sp>
        <p:nvSpPr>
          <p:cNvPr id="6" name="Content Placeholder 2"/>
          <p:cNvSpPr txBox="1">
            <a:spLocks/>
          </p:cNvSpPr>
          <p:nvPr/>
        </p:nvSpPr>
        <p:spPr>
          <a:xfrm>
            <a:off x="304800" y="1676400"/>
            <a:ext cx="5486400" cy="2077492"/>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spcBef>
                <a:spcPts val="600"/>
              </a:spcBef>
              <a:buFont typeface="Arial" pitchFamily="34" charset="0"/>
              <a:buChar char="•"/>
            </a:pPr>
            <a:r>
              <a:rPr lang="en-NZ" sz="2400" dirty="0"/>
              <a:t>Monitor controls the sequence of events</a:t>
            </a:r>
          </a:p>
          <a:p>
            <a:pPr marL="342900" indent="-342900">
              <a:spcBef>
                <a:spcPts val="600"/>
              </a:spcBef>
              <a:buFont typeface="Arial" pitchFamily="34" charset="0"/>
              <a:buChar char="•"/>
            </a:pPr>
            <a:r>
              <a:rPr lang="en-NZ" sz="2400" i="1" dirty="0"/>
              <a:t>Resident Monitor </a:t>
            </a:r>
            <a:r>
              <a:rPr lang="en-NZ" sz="2400" dirty="0"/>
              <a:t>is software always in memory</a:t>
            </a:r>
          </a:p>
          <a:p>
            <a:pPr marL="342900" indent="-342900">
              <a:spcBef>
                <a:spcPts val="600"/>
              </a:spcBef>
              <a:buFont typeface="Arial" pitchFamily="34" charset="0"/>
              <a:buChar char="•"/>
            </a:pPr>
            <a:r>
              <a:rPr lang="en-NZ" sz="2400" dirty="0"/>
              <a:t>Monitor reads in job and gives control</a:t>
            </a:r>
          </a:p>
          <a:p>
            <a:pPr marL="342900" indent="-342900">
              <a:spcBef>
                <a:spcPts val="600"/>
              </a:spcBef>
              <a:buFont typeface="Arial" pitchFamily="34" charset="0"/>
              <a:buChar char="•"/>
            </a:pPr>
            <a:r>
              <a:rPr lang="en-NZ" sz="2400" dirty="0"/>
              <a:t>Job returns control to monitor</a:t>
            </a:r>
          </a:p>
        </p:txBody>
      </p:sp>
      <p:sp>
        <p:nvSpPr>
          <p:cNvPr id="7" name="object 4"/>
          <p:cNvSpPr/>
          <p:nvPr/>
        </p:nvSpPr>
        <p:spPr>
          <a:xfrm>
            <a:off x="211291" y="190502"/>
            <a:ext cx="1040809" cy="10718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209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813" y="456252"/>
            <a:ext cx="7824788" cy="492443"/>
          </a:xfrm>
        </p:spPr>
        <p:txBody>
          <a:bodyPr/>
          <a:lstStyle/>
          <a:p>
            <a:pPr algn="ctr" eaLnBrk="1" fontAlgn="auto" hangingPunct="1">
              <a:spcAft>
                <a:spcPts val="0"/>
              </a:spcAft>
              <a:defRPr/>
            </a:pPr>
            <a:r>
              <a:rPr lang="en-US" b="1" dirty="0">
                <a:ln w="1905"/>
                <a:solidFill>
                  <a:srgbClr val="C00000"/>
                </a:solidFill>
                <a:effectLst>
                  <a:innerShdw blurRad="69850" dist="43180" dir="5400000">
                    <a:srgbClr val="000000">
                      <a:alpha val="65000"/>
                    </a:srgbClr>
                  </a:innerShdw>
                </a:effectLst>
              </a:rPr>
              <a:t>Processor Point of View</a:t>
            </a:r>
            <a:endParaRPr lang="en-US" dirty="0">
              <a:solidFill>
                <a:srgbClr val="C00000"/>
              </a:solidFill>
            </a:endParaRPr>
          </a:p>
        </p:txBody>
      </p:sp>
      <p:sp>
        <p:nvSpPr>
          <p:cNvPr id="5" name="Content Placeholder 3"/>
          <p:cNvSpPr txBox="1">
            <a:spLocks/>
          </p:cNvSpPr>
          <p:nvPr/>
        </p:nvSpPr>
        <p:spPr>
          <a:xfrm>
            <a:off x="654050" y="1371600"/>
            <a:ext cx="7848600" cy="3554819"/>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spcBef>
                <a:spcPts val="600"/>
              </a:spcBef>
              <a:buFont typeface="Arial" pitchFamily="34" charset="0"/>
              <a:buChar char="•"/>
            </a:pPr>
            <a:r>
              <a:rPr lang="en-US" sz="2400" dirty="0">
                <a:latin typeface="+mj-lt"/>
              </a:rPr>
              <a:t>Processor executes instruction from the memory containing the monitor</a:t>
            </a:r>
          </a:p>
          <a:p>
            <a:pPr marL="342900" indent="-342900">
              <a:spcBef>
                <a:spcPts val="600"/>
              </a:spcBef>
              <a:buFont typeface="Arial" pitchFamily="34" charset="0"/>
              <a:buChar char="•"/>
            </a:pPr>
            <a:r>
              <a:rPr lang="en-US" sz="2400" dirty="0">
                <a:latin typeface="+mj-lt"/>
              </a:rPr>
              <a:t>Executes the instructions in the user program until it encounters an ending or error condition</a:t>
            </a:r>
          </a:p>
          <a:p>
            <a:pPr marL="342900" indent="-342900">
              <a:spcBef>
                <a:spcPts val="600"/>
              </a:spcBef>
              <a:buFont typeface="Arial" pitchFamily="34" charset="0"/>
              <a:buChar char="•"/>
            </a:pPr>
            <a:r>
              <a:rPr lang="en-US" sz="2400" dirty="0">
                <a:latin typeface="+mj-lt"/>
              </a:rPr>
              <a:t>“</a:t>
            </a:r>
            <a:r>
              <a:rPr lang="en-US" sz="2400" i="1" dirty="0">
                <a:latin typeface="+mj-lt"/>
              </a:rPr>
              <a:t>control is passed to a job” </a:t>
            </a:r>
            <a:r>
              <a:rPr lang="en-US" sz="2400" dirty="0">
                <a:latin typeface="+mj-lt"/>
              </a:rPr>
              <a:t> means processor is fetching and executing instructions in a user program</a:t>
            </a:r>
          </a:p>
          <a:p>
            <a:pPr marL="342900" indent="-342900">
              <a:spcBef>
                <a:spcPts val="600"/>
              </a:spcBef>
              <a:buFont typeface="Arial" pitchFamily="34" charset="0"/>
              <a:buChar char="•"/>
            </a:pPr>
            <a:r>
              <a:rPr lang="en-US" sz="2400" dirty="0">
                <a:latin typeface="+mj-lt"/>
              </a:rPr>
              <a:t>“</a:t>
            </a:r>
            <a:r>
              <a:rPr lang="en-US" sz="2400" i="1" dirty="0">
                <a:latin typeface="+mj-lt"/>
              </a:rPr>
              <a:t>control is returned to the monitor” </a:t>
            </a:r>
            <a:r>
              <a:rPr lang="en-US" sz="2400" dirty="0">
                <a:latin typeface="+mj-lt"/>
              </a:rPr>
              <a:t>means that the processor is fetching and executing instructions from the monitor program</a:t>
            </a:r>
          </a:p>
        </p:txBody>
      </p:sp>
      <p:sp>
        <p:nvSpPr>
          <p:cNvPr id="6" name="object 4"/>
          <p:cNvSpPr/>
          <p:nvPr/>
        </p:nvSpPr>
        <p:spPr>
          <a:xfrm>
            <a:off x="211291"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7184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914401" y="392054"/>
            <a:ext cx="7467600"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solidFill>
                  <a:srgbClr val="C00000"/>
                </a:solidFill>
              </a:rPr>
              <a:t>Modes of Operation</a:t>
            </a:r>
          </a:p>
        </p:txBody>
      </p:sp>
      <p:graphicFrame>
        <p:nvGraphicFramePr>
          <p:cNvPr id="6" name="Content Placeholder 3"/>
          <p:cNvGraphicFramePr>
            <a:graphicFrameLocks/>
          </p:cNvGraphicFramePr>
          <p:nvPr>
            <p:extLst>
              <p:ext uri="{D42A27DB-BD31-4B8C-83A1-F6EECF244321}">
                <p14:modId xmlns:p14="http://schemas.microsoft.com/office/powerpoint/2010/main" val="2557508294"/>
              </p:ext>
            </p:extLst>
          </p:nvPr>
        </p:nvGraphicFramePr>
        <p:xfrm>
          <a:off x="533400" y="2286000"/>
          <a:ext cx="8077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62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2"/>
          <p:cNvSpPr txBox="1">
            <a:spLocks/>
          </p:cNvSpPr>
          <p:nvPr/>
        </p:nvSpPr>
        <p:spPr>
          <a:xfrm>
            <a:off x="594794" y="870528"/>
            <a:ext cx="7824787" cy="553998"/>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sz="3600" dirty="0">
                <a:solidFill>
                  <a:srgbClr val="C00000"/>
                </a:solidFill>
              </a:rPr>
              <a:t>Simple Batch System Overhead</a:t>
            </a:r>
          </a:p>
        </p:txBody>
      </p:sp>
      <p:sp>
        <p:nvSpPr>
          <p:cNvPr id="6" name="Content Placeholder 3"/>
          <p:cNvSpPr txBox="1">
            <a:spLocks/>
          </p:cNvSpPr>
          <p:nvPr/>
        </p:nvSpPr>
        <p:spPr>
          <a:xfrm>
            <a:off x="582887" y="1688099"/>
            <a:ext cx="7848600" cy="3693319"/>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itchFamily="34" charset="0"/>
              <a:buChar char="•"/>
            </a:pPr>
            <a:r>
              <a:rPr lang="en-US" sz="2400" dirty="0">
                <a:latin typeface="+mj-lt"/>
              </a:rPr>
              <a:t>Processor time alternates between execution of user programs and execution of the monitor</a:t>
            </a:r>
          </a:p>
          <a:p>
            <a:pPr marL="342900" indent="-342900">
              <a:buFont typeface="Arial" pitchFamily="34" charset="0"/>
              <a:buChar char="•"/>
            </a:pPr>
            <a:r>
              <a:rPr lang="en-US" sz="2400" dirty="0">
                <a:latin typeface="+mj-lt"/>
              </a:rPr>
              <a:t>Sacrifices:</a:t>
            </a:r>
          </a:p>
          <a:p>
            <a:pPr marL="800100" lvl="1" indent="-342900">
              <a:buFont typeface="Arial" pitchFamily="34" charset="0"/>
              <a:buChar char="•"/>
            </a:pPr>
            <a:r>
              <a:rPr lang="en-US" sz="2400" dirty="0">
                <a:latin typeface="+mj-lt"/>
              </a:rPr>
              <a:t>some main memory is now given over to the monitor</a:t>
            </a:r>
          </a:p>
          <a:p>
            <a:pPr marL="800100" lvl="1" indent="-342900">
              <a:buFont typeface="Arial" pitchFamily="34" charset="0"/>
              <a:buChar char="•"/>
            </a:pPr>
            <a:r>
              <a:rPr lang="en-US" sz="2400" dirty="0">
                <a:latin typeface="+mj-lt"/>
              </a:rPr>
              <a:t>some processor time is consumed by the monitor</a:t>
            </a:r>
          </a:p>
          <a:p>
            <a:pPr marL="342900" indent="-342900">
              <a:buFont typeface="Arial" pitchFamily="34" charset="0"/>
              <a:buChar char="•"/>
            </a:pPr>
            <a:r>
              <a:rPr lang="en-US" sz="2400" dirty="0">
                <a:latin typeface="+mj-lt"/>
              </a:rPr>
              <a:t>Despite overhead, the simple batch system improves utilization of the computer.  (How?)</a:t>
            </a:r>
          </a:p>
          <a:p>
            <a:pPr marL="342900" indent="-342900">
              <a:buFont typeface="Arial" pitchFamily="34" charset="0"/>
              <a:buChar char="•"/>
            </a:pPr>
            <a:endParaRPr lang="en-US" sz="2400" dirty="0"/>
          </a:p>
          <a:p>
            <a:pPr marL="342900" indent="-342900">
              <a:buFont typeface="Arial" pitchFamily="34" charset="0"/>
              <a:buChar char="•"/>
            </a:pPr>
            <a:endParaRPr lang="en-US" sz="2400" dirty="0"/>
          </a:p>
        </p:txBody>
      </p:sp>
      <p:sp>
        <p:nvSpPr>
          <p:cNvPr id="7" name="Content Placeholder 4"/>
          <p:cNvSpPr txBox="1">
            <a:spLocks/>
          </p:cNvSpPr>
          <p:nvPr/>
        </p:nvSpPr>
        <p:spPr>
          <a:xfrm>
            <a:off x="654050" y="3429000"/>
            <a:ext cx="7848600" cy="33528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itchFamily="34" charset="0"/>
              <a:buChar char="•"/>
            </a:pPr>
            <a:endParaRPr lang="en-US" sz="2400" dirty="0"/>
          </a:p>
        </p:txBody>
      </p:sp>
    </p:spTree>
    <p:extLst>
      <p:ext uri="{BB962C8B-B14F-4D97-AF65-F5344CB8AC3E}">
        <p14:creationId xmlns:p14="http://schemas.microsoft.com/office/powerpoint/2010/main" val="104574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914400" y="281928"/>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NZ" dirty="0">
                <a:ln w="1905"/>
                <a:solidFill>
                  <a:srgbClr val="C00000"/>
                </a:solidFill>
                <a:effectLst>
                  <a:innerShdw blurRad="69850" dist="43180" dir="5400000">
                    <a:srgbClr val="000000">
                      <a:alpha val="65000"/>
                    </a:srgbClr>
                  </a:innerShdw>
                </a:effectLst>
              </a:rPr>
              <a:t>Multi programmed Batch Systems</a:t>
            </a:r>
          </a:p>
        </p:txBody>
      </p:sp>
      <p:sp>
        <p:nvSpPr>
          <p:cNvPr id="6" name="Content Placeholder 2"/>
          <p:cNvSpPr txBox="1">
            <a:spLocks/>
          </p:cNvSpPr>
          <p:nvPr/>
        </p:nvSpPr>
        <p:spPr>
          <a:xfrm>
            <a:off x="5635040" y="1562623"/>
            <a:ext cx="3356559" cy="2123658"/>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NZ" sz="2800" dirty="0"/>
              <a:t>Processor is often idle </a:t>
            </a:r>
          </a:p>
          <a:p>
            <a:pPr marL="457200" indent="-457200" algn="just">
              <a:buFont typeface="Wingdings" panose="05000000000000000000" pitchFamily="2" charset="2"/>
              <a:buChar char="§"/>
            </a:pPr>
            <a:r>
              <a:rPr lang="en-NZ" sz="2200" dirty="0"/>
              <a:t>Even with automatic job sequencing</a:t>
            </a:r>
          </a:p>
          <a:p>
            <a:pPr marL="457200" indent="-457200" algn="just">
              <a:buFont typeface="Wingdings" panose="05000000000000000000" pitchFamily="2" charset="2"/>
              <a:buChar char="§"/>
            </a:pPr>
            <a:r>
              <a:rPr lang="en-NZ" sz="2200" dirty="0"/>
              <a:t>I/O devices are slow compared to processor</a:t>
            </a:r>
          </a:p>
          <a:p>
            <a:pPr marL="342900" indent="-342900">
              <a:buFont typeface="Arial" pitchFamily="34" charset="0"/>
              <a:buChar char="•"/>
            </a:pPr>
            <a:endParaRPr lang="en-NZ" dirty="0"/>
          </a:p>
        </p:txBody>
      </p:sp>
      <p:pic>
        <p:nvPicPr>
          <p:cNvPr id="7" name="Content Placeholder 3" descr="Fig02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62623"/>
            <a:ext cx="533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8521" y="685799"/>
            <a:ext cx="8531860" cy="5891356"/>
          </a:xfrm>
          <a:prstGeom prst="rect">
            <a:avLst/>
          </a:prstGeom>
        </p:spPr>
        <p:txBody>
          <a:bodyPr vert="horz" wrap="square" lIns="0" tIns="12700" rIns="0" bIns="0" rtlCol="0">
            <a:spAutoFit/>
          </a:bodyPr>
          <a:lstStyle/>
          <a:p>
            <a:pPr algn="just"/>
            <a:r>
              <a:rPr lang="en-IN" sz="2000" b="1" spc="40" dirty="0">
                <a:solidFill>
                  <a:srgbClr val="C00000"/>
                </a:solidFill>
                <a:latin typeface="Book Antiqua" panose="02040602050305030304" pitchFamily="18" charset="0"/>
                <a:cs typeface="Times New Roman"/>
              </a:rPr>
              <a:t>Session-1</a:t>
            </a:r>
          </a:p>
          <a:p>
            <a:pPr marL="800100" lvl="1" indent="-342900" algn="just">
              <a:buFont typeface="Arial" pitchFamily="34" charset="0"/>
              <a:buChar char="•"/>
            </a:pPr>
            <a:r>
              <a:rPr lang="en-IN" sz="2000" spc="40" dirty="0">
                <a:latin typeface="Book Antiqua" panose="02040602050305030304" pitchFamily="18" charset="0"/>
                <a:cs typeface="Times New Roman"/>
              </a:rPr>
              <a:t>Operating System Objectives and functions</a:t>
            </a:r>
          </a:p>
          <a:p>
            <a:pPr marL="800100" lvl="1" indent="-342900" algn="just">
              <a:buFont typeface="Arial" pitchFamily="34" charset="0"/>
              <a:buChar char="•"/>
            </a:pPr>
            <a:r>
              <a:rPr lang="en-IN" sz="2000" spc="40" dirty="0">
                <a:latin typeface="Book Antiqua" panose="02040602050305030304" pitchFamily="18" charset="0"/>
                <a:cs typeface="Times New Roman"/>
              </a:rPr>
              <a:t>Gaining the role of Operating systems</a:t>
            </a:r>
          </a:p>
          <a:p>
            <a:pPr algn="just"/>
            <a:r>
              <a:rPr lang="en-IN" sz="2000" b="1" spc="40" dirty="0">
                <a:solidFill>
                  <a:srgbClr val="C00000"/>
                </a:solidFill>
                <a:latin typeface="Book Antiqua" panose="02040602050305030304" pitchFamily="18" charset="0"/>
                <a:cs typeface="Times New Roman"/>
              </a:rPr>
              <a:t>Session-2</a:t>
            </a:r>
          </a:p>
          <a:p>
            <a:pPr marL="800100" lvl="1" indent="-342900" algn="just">
              <a:buFont typeface="Arial" pitchFamily="34" charset="0"/>
              <a:buChar char="•"/>
            </a:pPr>
            <a:r>
              <a:rPr lang="en-IN" sz="2000" spc="40" dirty="0">
                <a:latin typeface="Book Antiqua" panose="02040602050305030304" pitchFamily="18" charset="0"/>
                <a:cs typeface="Times New Roman"/>
              </a:rPr>
              <a:t>The evolution of operating system</a:t>
            </a:r>
          </a:p>
          <a:p>
            <a:pPr marL="800100" lvl="1" indent="-342900" algn="just">
              <a:buFont typeface="Arial" pitchFamily="34" charset="0"/>
              <a:buChar char="•"/>
            </a:pPr>
            <a:r>
              <a:rPr lang="en-IN" sz="2000" spc="40" dirty="0">
                <a:latin typeface="Book Antiqua" panose="02040602050305030304" pitchFamily="18" charset="0"/>
                <a:cs typeface="Times New Roman"/>
              </a:rPr>
              <a:t>Major Achievements</a:t>
            </a:r>
          </a:p>
          <a:p>
            <a:pPr marL="800100" lvl="1" indent="-342900" algn="just">
              <a:buFont typeface="Arial" pitchFamily="34" charset="0"/>
              <a:buChar char="•"/>
            </a:pPr>
            <a:r>
              <a:rPr lang="en-IN" sz="2000" spc="40" dirty="0">
                <a:latin typeface="Book Antiqua" panose="02040602050305030304" pitchFamily="18" charset="0"/>
                <a:cs typeface="Times New Roman"/>
              </a:rPr>
              <a:t>Understanding the evolution of Operating systems from early batch processing systems to modern complex systems</a:t>
            </a:r>
          </a:p>
          <a:p>
            <a:pPr algn="just"/>
            <a:r>
              <a:rPr lang="en-IN" sz="2000" b="1" spc="40" dirty="0">
                <a:solidFill>
                  <a:srgbClr val="C00000"/>
                </a:solidFill>
                <a:latin typeface="Book Antiqua" panose="02040602050305030304" pitchFamily="18" charset="0"/>
                <a:cs typeface="Times New Roman"/>
              </a:rPr>
              <a:t>Session-3</a:t>
            </a:r>
          </a:p>
          <a:p>
            <a:pPr marL="800100" lvl="1" indent="-342900" algn="just">
              <a:buFont typeface="Arial" pitchFamily="34" charset="0"/>
              <a:buChar char="•"/>
            </a:pPr>
            <a:r>
              <a:rPr lang="en-US" sz="2000" dirty="0">
                <a:latin typeface="Book Antiqua" panose="02040602050305030304" pitchFamily="18" charset="0"/>
              </a:rPr>
              <a:t>OS Design considerations for Multiprocessor and Multicore</a:t>
            </a:r>
          </a:p>
          <a:p>
            <a:pPr marL="800100" lvl="1" indent="-342900" algn="just">
              <a:buFont typeface="Arial" pitchFamily="34" charset="0"/>
              <a:buChar char="•"/>
            </a:pPr>
            <a:r>
              <a:rPr lang="en-US" sz="2000" dirty="0">
                <a:latin typeface="Book Antiqua" panose="02040602050305030304" pitchFamily="18" charset="0"/>
              </a:rPr>
              <a:t>Understanding the key design issues of Multiprocessor Operating systems and Multicore Operating systems</a:t>
            </a:r>
          </a:p>
          <a:p>
            <a:pPr algn="just"/>
            <a:r>
              <a:rPr lang="en-IN" sz="2000" b="1" spc="40" dirty="0">
                <a:solidFill>
                  <a:srgbClr val="C00000"/>
                </a:solidFill>
                <a:latin typeface="Times New Roman"/>
                <a:cs typeface="Times New Roman"/>
              </a:rPr>
              <a:t>Session-6</a:t>
            </a:r>
          </a:p>
          <a:p>
            <a:pPr marL="800100" lvl="1" indent="-342900" algn="just">
              <a:buFont typeface="Arial" pitchFamily="34" charset="0"/>
              <a:buChar char="•"/>
            </a:pPr>
            <a:r>
              <a:rPr lang="en-IN" sz="2000" dirty="0">
                <a:latin typeface="Book Antiqua" panose="02040602050305030304" pitchFamily="18" charset="0"/>
              </a:rPr>
              <a:t>Process Concept - Processes, PCB</a:t>
            </a:r>
          </a:p>
          <a:p>
            <a:pPr marL="800100" lvl="1" indent="-342900" algn="just">
              <a:buFont typeface="Arial" pitchFamily="34" charset="0"/>
              <a:buChar char="•"/>
            </a:pPr>
            <a:r>
              <a:rPr lang="en-IN" sz="2000" dirty="0">
                <a:latin typeface="Book Antiqua" panose="02040602050305030304" pitchFamily="18" charset="0"/>
              </a:rPr>
              <a:t>Understanding the Process concept and Maintenance of PCB by OS </a:t>
            </a:r>
          </a:p>
          <a:p>
            <a:pPr marL="63500" lvl="1" algn="just"/>
            <a:r>
              <a:rPr lang="en-IN" sz="2000" b="1" spc="40" dirty="0">
                <a:solidFill>
                  <a:srgbClr val="C00000"/>
                </a:solidFill>
                <a:latin typeface="Times New Roman"/>
                <a:cs typeface="Times New Roman"/>
              </a:rPr>
              <a:t>Session-7</a:t>
            </a:r>
          </a:p>
          <a:p>
            <a:pPr marL="800100" lvl="1" indent="-342900" algn="just">
              <a:buFont typeface="Arial" pitchFamily="34" charset="0"/>
              <a:buChar char="•"/>
            </a:pPr>
            <a:r>
              <a:rPr lang="en-IN" sz="2000" dirty="0">
                <a:latin typeface="Book Antiqua" panose="02040602050305030304" pitchFamily="18" charset="0"/>
              </a:rPr>
              <a:t>Threads – Overview and its Benefits </a:t>
            </a:r>
          </a:p>
          <a:p>
            <a:pPr marL="800100" lvl="1" indent="-342900" algn="just">
              <a:buFont typeface="Arial" pitchFamily="34" charset="0"/>
              <a:buChar char="•"/>
            </a:pPr>
            <a:r>
              <a:rPr lang="en-IN" sz="2000" dirty="0">
                <a:latin typeface="Book Antiqua" panose="02040602050305030304" pitchFamily="18" charset="0"/>
              </a:rPr>
              <a:t>Understanding the importance of threads </a:t>
            </a:r>
          </a:p>
          <a:p>
            <a:pPr marL="800100" lvl="1" indent="-342900" algn="just">
              <a:buFont typeface="Arial" pitchFamily="34" charset="0"/>
              <a:buChar char="•"/>
            </a:pPr>
            <a:endParaRPr lang="en-IN" sz="2200" spc="40" dirty="0">
              <a:latin typeface="Book Antiqua" panose="02040602050305030304" pitchFamily="18" charset="0"/>
              <a:cs typeface="Times New Roman"/>
            </a:endParaRPr>
          </a:p>
        </p:txBody>
      </p:sp>
      <p:sp>
        <p:nvSpPr>
          <p:cNvPr id="4" name="object 4"/>
          <p:cNvSpPr/>
          <p:nvPr/>
        </p:nvSpPr>
        <p:spPr>
          <a:xfrm>
            <a:off x="413619" y="-49880"/>
            <a:ext cx="805582" cy="735679"/>
          </a:xfrm>
          <a:prstGeom prst="rect">
            <a:avLst/>
          </a:prstGeom>
          <a:blipFill>
            <a:blip r:embed="rId2" cstate="print"/>
            <a:stretch>
              <a:fillRect/>
            </a:stretch>
          </a:blipFill>
        </p:spPr>
        <p:txBody>
          <a:bodyPr wrap="square" lIns="0" tIns="0" rIns="0" bIns="0" rtlCol="0"/>
          <a:lstStyle/>
          <a:p>
            <a:endParaRPr/>
          </a:p>
        </p:txBody>
      </p:sp>
      <p:sp>
        <p:nvSpPr>
          <p:cNvPr id="7" name="object 2"/>
          <p:cNvSpPr txBox="1">
            <a:spLocks noGrp="1"/>
          </p:cNvSpPr>
          <p:nvPr>
            <p:ph type="title"/>
          </p:nvPr>
        </p:nvSpPr>
        <p:spPr>
          <a:xfrm>
            <a:off x="1235243" y="60182"/>
            <a:ext cx="7543800" cy="513080"/>
          </a:xfrm>
          <a:prstGeom prst="rect">
            <a:avLst/>
          </a:prstGeom>
        </p:spPr>
        <p:txBody>
          <a:bodyPr vert="horz" wrap="square" lIns="0" tIns="12700" rIns="0" bIns="0" rtlCol="0">
            <a:spAutoFit/>
          </a:bodyPr>
          <a:lstStyle/>
          <a:p>
            <a:pPr marL="12700" algn="ctr">
              <a:lnSpc>
                <a:spcPct val="100000"/>
              </a:lnSpc>
              <a:spcBef>
                <a:spcPts val="100"/>
              </a:spcBef>
            </a:pPr>
            <a:r>
              <a:rPr lang="en-IN" spc="-220" dirty="0"/>
              <a:t>UNIT 1 - CONTENT</a:t>
            </a:r>
            <a:endParaRPr spc="-220" dirty="0"/>
          </a:p>
        </p:txBody>
      </p:sp>
    </p:spTree>
    <p:extLst>
      <p:ext uri="{BB962C8B-B14F-4D97-AF65-F5344CB8AC3E}">
        <p14:creationId xmlns:p14="http://schemas.microsoft.com/office/powerpoint/2010/main" val="70541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799929" y="1016091"/>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err="1">
                <a:ln w="1905"/>
                <a:solidFill>
                  <a:srgbClr val="C00000"/>
                </a:solidFill>
                <a:effectLst>
                  <a:innerShdw blurRad="69850" dist="43180" dir="5400000">
                    <a:srgbClr val="000000">
                      <a:alpha val="65000"/>
                    </a:srgbClr>
                  </a:innerShdw>
                </a:effectLst>
              </a:rPr>
              <a:t>Uniprogramming</a:t>
            </a:r>
            <a:endParaRPr lang="en-US" dirty="0">
              <a:ln w="1905"/>
              <a:solidFill>
                <a:srgbClr val="C00000"/>
              </a:solidFill>
              <a:effectLst>
                <a:innerShdw blurRad="69850" dist="43180" dir="5400000">
                  <a:srgbClr val="000000">
                    <a:alpha val="65000"/>
                  </a:srgbClr>
                </a:innerShdw>
              </a:effectLst>
            </a:endParaRPr>
          </a:p>
        </p:txBody>
      </p:sp>
      <p:sp>
        <p:nvSpPr>
          <p:cNvPr id="6" name="Content Placeholder 2"/>
          <p:cNvSpPr txBox="1">
            <a:spLocks/>
          </p:cNvSpPr>
          <p:nvPr/>
        </p:nvSpPr>
        <p:spPr>
          <a:xfrm>
            <a:off x="1231309" y="3886200"/>
            <a:ext cx="7507879" cy="1107996"/>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400" dirty="0"/>
              <a:t>The processor spends a certain amount of time executing, until it reaches an I/O instruction; it must then wait until that I/O instruction concludes before proceeding</a:t>
            </a:r>
          </a:p>
        </p:txBody>
      </p:sp>
      <p:pic>
        <p:nvPicPr>
          <p:cNvPr id="7" name="Picture 3" descr="Fig02_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5728" y="2286000"/>
            <a:ext cx="6205538"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868861" y="1147083"/>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Multiprogramming</a:t>
            </a:r>
          </a:p>
        </p:txBody>
      </p:sp>
      <p:sp>
        <p:nvSpPr>
          <p:cNvPr id="6" name="Content Placeholder 2"/>
          <p:cNvSpPr txBox="1">
            <a:spLocks/>
          </p:cNvSpPr>
          <p:nvPr/>
        </p:nvSpPr>
        <p:spPr>
          <a:xfrm>
            <a:off x="1295400" y="5105400"/>
            <a:ext cx="7391400" cy="1184940"/>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spcBef>
                <a:spcPts val="600"/>
              </a:spcBef>
            </a:pPr>
            <a:r>
              <a:rPr lang="en-US" sz="1800" dirty="0"/>
              <a:t>There must be enough memory to hold the OS (resident monitor) and one user program</a:t>
            </a:r>
          </a:p>
          <a:p>
            <a:pPr algn="just">
              <a:spcBef>
                <a:spcPts val="600"/>
              </a:spcBef>
            </a:pPr>
            <a:r>
              <a:rPr lang="en-US" sz="1800" dirty="0"/>
              <a:t>When one job needs to wait for I/O, the processor can switch to the other job, which is likely not waiting for I/O</a:t>
            </a:r>
          </a:p>
        </p:txBody>
      </p:sp>
      <p:pic>
        <p:nvPicPr>
          <p:cNvPr id="7" name="Picture 3" descr="Fig02_05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14600"/>
            <a:ext cx="729805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Title 1"/>
          <p:cNvSpPr txBox="1">
            <a:spLocks/>
          </p:cNvSpPr>
          <p:nvPr/>
        </p:nvSpPr>
        <p:spPr>
          <a:xfrm>
            <a:off x="917734" y="762222"/>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Multiprogramming</a:t>
            </a:r>
          </a:p>
        </p:txBody>
      </p:sp>
      <p:sp>
        <p:nvSpPr>
          <p:cNvPr id="8" name="Content Placeholder 15"/>
          <p:cNvSpPr>
            <a:spLocks noGrp="1"/>
          </p:cNvSpPr>
          <p:nvPr>
            <p:ph type="body" sz="half" idx="4294967295"/>
          </p:nvPr>
        </p:nvSpPr>
        <p:spPr>
          <a:xfrm>
            <a:off x="571500" y="4829175"/>
            <a:ext cx="8001000" cy="1447800"/>
          </a:xfrm>
        </p:spPr>
        <p:txBody>
          <a:bodyPr rtlCol="0">
            <a:normAutofit/>
          </a:bodyPr>
          <a:lstStyle/>
          <a:p>
            <a:pPr eaLnBrk="1" fontAlgn="auto" hangingPunct="1">
              <a:spcAft>
                <a:spcPts val="0"/>
              </a:spcAft>
              <a:defRPr/>
            </a:pPr>
            <a:r>
              <a:rPr lang="en-US" sz="2400" dirty="0">
                <a:solidFill>
                  <a:schemeClr val="tx1">
                    <a:lumMod val="85000"/>
                    <a:lumOff val="15000"/>
                  </a:schemeClr>
                </a:solidFill>
              </a:rPr>
              <a:t>Multiprogramming</a:t>
            </a:r>
          </a:p>
          <a:p>
            <a:pPr marL="1257300" lvl="2" indent="-342900" eaLnBrk="1" fontAlgn="auto" hangingPunct="1">
              <a:spcAft>
                <a:spcPts val="0"/>
              </a:spcAft>
              <a:buFont typeface="Arial" pitchFamily="34" charset="0"/>
              <a:buChar char="•"/>
              <a:defRPr/>
            </a:pPr>
            <a:r>
              <a:rPr lang="en-US" sz="2200" dirty="0">
                <a:solidFill>
                  <a:schemeClr val="tx1">
                    <a:lumMod val="85000"/>
                    <a:lumOff val="15000"/>
                  </a:schemeClr>
                </a:solidFill>
              </a:rPr>
              <a:t>also known as multitasking</a:t>
            </a:r>
          </a:p>
          <a:p>
            <a:pPr marL="1257300" lvl="2" indent="-342900" eaLnBrk="1" fontAlgn="auto" hangingPunct="1">
              <a:spcAft>
                <a:spcPts val="0"/>
              </a:spcAft>
              <a:buFont typeface="Arial" pitchFamily="34" charset="0"/>
              <a:buChar char="•"/>
              <a:defRPr/>
            </a:pPr>
            <a:r>
              <a:rPr lang="en-US" sz="2200" dirty="0">
                <a:solidFill>
                  <a:schemeClr val="tx1">
                    <a:lumMod val="85000"/>
                    <a:lumOff val="15000"/>
                  </a:schemeClr>
                </a:solidFill>
              </a:rPr>
              <a:t>memory is expanded to hold three, four, or more programs and switch among all of them</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28825"/>
            <a:ext cx="71628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62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03563"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914400" y="726407"/>
            <a:ext cx="7824787"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solidFill>
                  <a:srgbClr val="C00000"/>
                </a:solidFill>
              </a:rPr>
              <a:t>Multiprogramming Example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804988"/>
            <a:ext cx="77819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62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a:p>
        </p:txBody>
      </p:sp>
      <p:sp>
        <p:nvSpPr>
          <p:cNvPr id="4" name="Title 1"/>
          <p:cNvSpPr txBox="1">
            <a:spLocks/>
          </p:cNvSpPr>
          <p:nvPr/>
        </p:nvSpPr>
        <p:spPr>
          <a:xfrm>
            <a:off x="775493" y="682504"/>
            <a:ext cx="80533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solidFill>
                  <a:srgbClr val="C00000"/>
                </a:solidFill>
              </a:rPr>
              <a:t>Effects on Resource Utilization</a:t>
            </a:r>
          </a:p>
        </p:txBody>
      </p:sp>
      <p:graphicFrame>
        <p:nvGraphicFramePr>
          <p:cNvPr id="5" name="Object 2"/>
          <p:cNvGraphicFramePr>
            <a:graphicFrameLocks noChangeAspect="1"/>
          </p:cNvGraphicFramePr>
          <p:nvPr>
            <p:extLst>
              <p:ext uri="{D42A27DB-BD31-4B8C-83A1-F6EECF244321}">
                <p14:modId xmlns:p14="http://schemas.microsoft.com/office/powerpoint/2010/main" val="2945693933"/>
              </p:ext>
            </p:extLst>
          </p:nvPr>
        </p:nvGraphicFramePr>
        <p:xfrm>
          <a:off x="540701" y="1318248"/>
          <a:ext cx="8305800" cy="3651250"/>
        </p:xfrm>
        <a:graphic>
          <a:graphicData uri="http://schemas.openxmlformats.org/presentationml/2006/ole">
            <mc:AlternateContent xmlns:mc="http://schemas.openxmlformats.org/markup-compatibility/2006">
              <mc:Choice xmlns:v="urn:schemas-microsoft-com:vml" Requires="v">
                <p:oleObj spid="_x0000_s1025" name="Document" r:id="rId3" imgW="5968780" imgH="2425611" progId="Word.Document.12">
                  <p:link updateAutomatic="1"/>
                </p:oleObj>
              </mc:Choice>
              <mc:Fallback>
                <p:oleObj name="Document" r:id="rId3" imgW="5968780" imgH="2425611" progId="Word.Document.12">
                  <p:link updateAutomatic="1"/>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01" y="1318248"/>
                        <a:ext cx="8305800" cy="365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4"/>
          <p:cNvSpPr txBox="1">
            <a:spLocks noChangeArrowheads="1"/>
          </p:cNvSpPr>
          <p:nvPr/>
        </p:nvSpPr>
        <p:spPr bwMode="auto">
          <a:xfrm>
            <a:off x="2209800" y="5014461"/>
            <a:ext cx="41179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atang" pitchFamily="18" charset="-127"/>
                <a:cs typeface="Arial" charset="0"/>
              </a:defRPr>
            </a:lvl1pPr>
            <a:lvl2pPr marL="742950" indent="-285750">
              <a:defRPr>
                <a:solidFill>
                  <a:schemeClr val="tx1"/>
                </a:solidFill>
                <a:latin typeface="Batang" pitchFamily="18" charset="-127"/>
                <a:cs typeface="Arial" charset="0"/>
              </a:defRPr>
            </a:lvl2pPr>
            <a:lvl3pPr marL="1143000" indent="-228600">
              <a:defRPr>
                <a:solidFill>
                  <a:schemeClr val="tx1"/>
                </a:solidFill>
                <a:latin typeface="Batang" pitchFamily="18" charset="-127"/>
                <a:cs typeface="Arial" charset="0"/>
              </a:defRPr>
            </a:lvl3pPr>
            <a:lvl4pPr marL="1600200" indent="-228600">
              <a:defRPr>
                <a:solidFill>
                  <a:schemeClr val="tx1"/>
                </a:solidFill>
                <a:latin typeface="Batang" pitchFamily="18" charset="-127"/>
                <a:cs typeface="Arial" charset="0"/>
              </a:defRPr>
            </a:lvl4pPr>
            <a:lvl5pPr marL="2057400" indent="-228600">
              <a:defRPr>
                <a:solidFill>
                  <a:schemeClr val="tx1"/>
                </a:solidFill>
                <a:latin typeface="Batang" pitchFamily="18" charset="-127"/>
                <a:cs typeface="Arial" charset="0"/>
              </a:defRPr>
            </a:lvl5pPr>
            <a:lvl6pPr marL="2514600" indent="-228600" fontAlgn="base">
              <a:spcBef>
                <a:spcPct val="0"/>
              </a:spcBef>
              <a:spcAft>
                <a:spcPct val="0"/>
              </a:spcAft>
              <a:defRPr>
                <a:solidFill>
                  <a:schemeClr val="tx1"/>
                </a:solidFill>
                <a:latin typeface="Batang" pitchFamily="18" charset="-127"/>
                <a:cs typeface="Arial" charset="0"/>
              </a:defRPr>
            </a:lvl6pPr>
            <a:lvl7pPr marL="2971800" indent="-228600" fontAlgn="base">
              <a:spcBef>
                <a:spcPct val="0"/>
              </a:spcBef>
              <a:spcAft>
                <a:spcPct val="0"/>
              </a:spcAft>
              <a:defRPr>
                <a:solidFill>
                  <a:schemeClr val="tx1"/>
                </a:solidFill>
                <a:latin typeface="Batang" pitchFamily="18" charset="-127"/>
                <a:cs typeface="Arial" charset="0"/>
              </a:defRPr>
            </a:lvl7pPr>
            <a:lvl8pPr marL="3429000" indent="-228600" fontAlgn="base">
              <a:spcBef>
                <a:spcPct val="0"/>
              </a:spcBef>
              <a:spcAft>
                <a:spcPct val="0"/>
              </a:spcAft>
              <a:defRPr>
                <a:solidFill>
                  <a:schemeClr val="tx1"/>
                </a:solidFill>
                <a:latin typeface="Batang" pitchFamily="18" charset="-127"/>
                <a:cs typeface="Arial" charset="0"/>
              </a:defRPr>
            </a:lvl8pPr>
            <a:lvl9pPr marL="3886200" indent="-228600" fontAlgn="base">
              <a:spcBef>
                <a:spcPct val="0"/>
              </a:spcBef>
              <a:spcAft>
                <a:spcPct val="0"/>
              </a:spcAft>
              <a:defRPr>
                <a:solidFill>
                  <a:schemeClr val="tx1"/>
                </a:solidFill>
                <a:latin typeface="Batang" pitchFamily="18" charset="-127"/>
                <a:cs typeface="Arial" charset="0"/>
              </a:defRPr>
            </a:lvl9pPr>
          </a:lstStyle>
          <a:p>
            <a:pPr eaLnBrk="1" hangingPunct="1">
              <a:defRPr/>
            </a:pPr>
            <a:r>
              <a:rPr lang="en-US" sz="1100" dirty="0">
                <a:solidFill>
                  <a:prstClr val="black"/>
                </a:solidFill>
                <a:latin typeface="Arial" charset="0"/>
                <a:ea typeface="+mn-ea"/>
              </a:rPr>
              <a:t>Table 2.2   Effects of Multiprogramming on Resource Utilization </a:t>
            </a:r>
          </a:p>
        </p:txBody>
      </p:sp>
      <p:sp>
        <p:nvSpPr>
          <p:cNvPr id="9" name="object 4"/>
          <p:cNvSpPr/>
          <p:nvPr/>
        </p:nvSpPr>
        <p:spPr>
          <a:xfrm>
            <a:off x="203563" y="246437"/>
            <a:ext cx="1040809" cy="107181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5083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723844" y="775781"/>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Time-Sharing Systems</a:t>
            </a:r>
          </a:p>
        </p:txBody>
      </p:sp>
      <p:sp>
        <p:nvSpPr>
          <p:cNvPr id="6" name="Content Placeholder 2"/>
          <p:cNvSpPr txBox="1">
            <a:spLocks/>
          </p:cNvSpPr>
          <p:nvPr/>
        </p:nvSpPr>
        <p:spPr>
          <a:xfrm>
            <a:off x="564197" y="2362200"/>
            <a:ext cx="7848600" cy="2677656"/>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itchFamily="34" charset="0"/>
              <a:buChar char="•"/>
            </a:pPr>
            <a:r>
              <a:rPr lang="en-US" sz="2900" dirty="0"/>
              <a:t>Can be used to handle multiple interactive jobs</a:t>
            </a:r>
          </a:p>
          <a:p>
            <a:pPr marL="457200" indent="-457200" algn="just">
              <a:buFont typeface="Arial" pitchFamily="34" charset="0"/>
              <a:buChar char="•"/>
            </a:pPr>
            <a:r>
              <a:rPr lang="en-US" sz="2900" dirty="0"/>
              <a:t>Processor time is shared among multiple users</a:t>
            </a:r>
          </a:p>
          <a:p>
            <a:pPr marL="457200" indent="-457200" algn="just">
              <a:buFont typeface="Arial" pitchFamily="34" charset="0"/>
              <a:buChar char="•"/>
            </a:pPr>
            <a:r>
              <a:rPr lang="en-US" sz="2900" dirty="0"/>
              <a:t>Multiple users simultaneously access the system through terminals, with the OS interleaving the execution of each user program in a short burst or quantum of computation</a:t>
            </a:r>
          </a:p>
        </p:txBody>
      </p:sp>
    </p:spTree>
    <p:extLst>
      <p:ext uri="{BB962C8B-B14F-4D97-AF65-F5344CB8AC3E}">
        <p14:creationId xmlns:p14="http://schemas.microsoft.com/office/powerpoint/2010/main" val="356662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5" name="Title 1"/>
          <p:cNvSpPr txBox="1">
            <a:spLocks/>
          </p:cNvSpPr>
          <p:nvPr/>
        </p:nvSpPr>
        <p:spPr>
          <a:xfrm>
            <a:off x="838200" y="1524000"/>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Batch Multiprogramming  vs. Time Sharing</a:t>
            </a:r>
          </a:p>
        </p:txBody>
      </p:sp>
      <p:graphicFrame>
        <p:nvGraphicFramePr>
          <p:cNvPr id="6" name="Object 3"/>
          <p:cNvGraphicFramePr>
            <a:graphicFrameLocks noChangeAspect="1"/>
          </p:cNvGraphicFramePr>
          <p:nvPr>
            <p:extLst>
              <p:ext uri="{D42A27DB-BD31-4B8C-83A1-F6EECF244321}">
                <p14:modId xmlns:p14="http://schemas.microsoft.com/office/powerpoint/2010/main" val="3886574692"/>
              </p:ext>
            </p:extLst>
          </p:nvPr>
        </p:nvGraphicFramePr>
        <p:xfrm>
          <a:off x="190500" y="2298183"/>
          <a:ext cx="8153400" cy="1778000"/>
        </p:xfrm>
        <a:graphic>
          <a:graphicData uri="http://schemas.openxmlformats.org/presentationml/2006/ole">
            <mc:AlternateContent xmlns:mc="http://schemas.openxmlformats.org/markup-compatibility/2006">
              <mc:Choice xmlns:v="urn:schemas-microsoft-com:vml" Requires="v">
                <p:oleObj spid="_x0000_s2049" name="Document" r:id="rId4" imgW="6057677" imgH="1320751" progId="Word.Document.12">
                  <p:embed/>
                </p:oleObj>
              </mc:Choice>
              <mc:Fallback>
                <p:oleObj name="Document" r:id="rId4" imgW="6057677" imgH="1320751" progId="Word.Document.12">
                  <p:embed/>
                  <p:pic>
                    <p:nvPicPr>
                      <p:cNvPr id="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298183"/>
                        <a:ext cx="8153400" cy="177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5"/>
          <p:cNvSpPr>
            <a:spLocks noChangeArrowheads="1"/>
          </p:cNvSpPr>
          <p:nvPr/>
        </p:nvSpPr>
        <p:spPr bwMode="auto">
          <a:xfrm>
            <a:off x="1447800" y="4357923"/>
            <a:ext cx="3886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n-US" sz="1100">
                <a:solidFill>
                  <a:prstClr val="black"/>
                </a:solidFill>
                <a:latin typeface="Arial" charset="0"/>
                <a:ea typeface="+mn-ea"/>
                <a:cs typeface="Arial" charset="0"/>
              </a:rPr>
              <a:t>Table 2.3   Batch Multiprogramming versus Time Sharing </a:t>
            </a:r>
          </a:p>
        </p:txBody>
      </p:sp>
    </p:spTree>
    <p:extLst>
      <p:ext uri="{BB962C8B-B14F-4D97-AF65-F5344CB8AC3E}">
        <p14:creationId xmlns:p14="http://schemas.microsoft.com/office/powerpoint/2010/main" val="3566622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4406" y="497617"/>
            <a:ext cx="7824787" cy="492443"/>
          </a:xfrm>
        </p:spPr>
        <p:txBody>
          <a:bodyPr/>
          <a:lstStyle/>
          <a:p>
            <a:pPr algn="ctr" eaLnBrk="1" fontAlgn="auto" hangingPunct="1">
              <a:spcAft>
                <a:spcPts val="0"/>
              </a:spcAft>
              <a:defRPr/>
            </a:pPr>
            <a:r>
              <a:rPr lang="en-NZ" b="1" dirty="0">
                <a:solidFill>
                  <a:srgbClr val="C00000"/>
                </a:solidFill>
              </a:rPr>
              <a:t>Compatible Time-Sharing Systems</a:t>
            </a:r>
          </a:p>
        </p:txBody>
      </p:sp>
      <p:sp>
        <p:nvSpPr>
          <p:cNvPr id="5" name="Text Placeholder 4"/>
          <p:cNvSpPr>
            <a:spLocks noGrp="1"/>
          </p:cNvSpPr>
          <p:nvPr>
            <p:ph type="body" idx="1"/>
          </p:nvPr>
        </p:nvSpPr>
        <p:spPr>
          <a:xfrm>
            <a:off x="663575" y="2039938"/>
            <a:ext cx="3657600" cy="338554"/>
          </a:xfrm>
        </p:spPr>
        <p:txBody>
          <a:bodyPr/>
          <a:lstStyle/>
          <a:p>
            <a:pPr eaLnBrk="1" hangingPunct="1"/>
            <a:r>
              <a:rPr lang="en-US" b="1" dirty="0"/>
              <a:t>CTSS</a:t>
            </a:r>
          </a:p>
        </p:txBody>
      </p:sp>
      <p:sp>
        <p:nvSpPr>
          <p:cNvPr id="6" name="Content Placeholder 2"/>
          <p:cNvSpPr txBox="1">
            <a:spLocks/>
          </p:cNvSpPr>
          <p:nvPr/>
        </p:nvSpPr>
        <p:spPr>
          <a:xfrm>
            <a:off x="685800" y="2743200"/>
            <a:ext cx="3810000" cy="38100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90000"/>
              </a:lnSpc>
              <a:buFont typeface="Arial" pitchFamily="34" charset="0"/>
              <a:buChar char="•"/>
            </a:pPr>
            <a:r>
              <a:rPr lang="en-NZ" dirty="0"/>
              <a:t>One of the first time-sharing operating systems</a:t>
            </a:r>
          </a:p>
          <a:p>
            <a:pPr marL="285750" lvl="1" indent="-285750">
              <a:lnSpc>
                <a:spcPct val="90000"/>
              </a:lnSpc>
              <a:spcBef>
                <a:spcPts val="1800"/>
              </a:spcBef>
              <a:buFont typeface="Arial" pitchFamily="34" charset="0"/>
              <a:buChar char="•"/>
            </a:pPr>
            <a:r>
              <a:rPr lang="en-NZ" sz="1700" dirty="0"/>
              <a:t>Developed at MIT by a group known as Project MAC</a:t>
            </a:r>
          </a:p>
          <a:p>
            <a:pPr marL="285750" lvl="1" indent="-285750">
              <a:lnSpc>
                <a:spcPct val="90000"/>
              </a:lnSpc>
              <a:spcBef>
                <a:spcPts val="1800"/>
              </a:spcBef>
              <a:buFont typeface="Arial" pitchFamily="34" charset="0"/>
              <a:buChar char="•"/>
            </a:pPr>
            <a:r>
              <a:rPr lang="en-NZ" sz="1700" dirty="0"/>
              <a:t>Ran on a computer with 32,000     </a:t>
            </a:r>
            <a:r>
              <a:rPr lang="en-NZ" sz="1700" i="1" dirty="0"/>
              <a:t>36</a:t>
            </a:r>
            <a:r>
              <a:rPr lang="en-NZ" sz="1700" dirty="0"/>
              <a:t>-bit words of main memory, with the resident monitor consuming 5000 of that</a:t>
            </a:r>
          </a:p>
          <a:p>
            <a:pPr marL="285750" lvl="1" indent="-285750">
              <a:lnSpc>
                <a:spcPct val="90000"/>
              </a:lnSpc>
              <a:spcBef>
                <a:spcPts val="1800"/>
              </a:spcBef>
              <a:buFont typeface="Arial" pitchFamily="34" charset="0"/>
              <a:buChar char="•"/>
            </a:pPr>
            <a:r>
              <a:rPr lang="en-NZ" sz="1700" dirty="0"/>
              <a:t>To simplify both the monitor and memory management a program was always loaded to start at the location of the 5000</a:t>
            </a:r>
            <a:r>
              <a:rPr lang="en-NZ" sz="1700" baseline="30000" dirty="0"/>
              <a:t>th</a:t>
            </a:r>
            <a:r>
              <a:rPr lang="en-NZ" sz="1700" dirty="0"/>
              <a:t> word</a:t>
            </a:r>
          </a:p>
        </p:txBody>
      </p:sp>
      <p:sp>
        <p:nvSpPr>
          <p:cNvPr id="7" name="Text Placeholder 5"/>
          <p:cNvSpPr txBox="1">
            <a:spLocks/>
          </p:cNvSpPr>
          <p:nvPr/>
        </p:nvSpPr>
        <p:spPr>
          <a:xfrm>
            <a:off x="4876800" y="1905000"/>
            <a:ext cx="3657600" cy="80645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dirty="0"/>
              <a:t>Time Slicing</a:t>
            </a:r>
          </a:p>
        </p:txBody>
      </p:sp>
      <p:sp>
        <p:nvSpPr>
          <p:cNvPr id="8" name="Content Placeholder 6"/>
          <p:cNvSpPr txBox="1">
            <a:spLocks/>
          </p:cNvSpPr>
          <p:nvPr/>
        </p:nvSpPr>
        <p:spPr>
          <a:xfrm>
            <a:off x="4800600" y="2362200"/>
            <a:ext cx="3657600" cy="4267200"/>
          </a:xfrm>
          <a:prstGeom prst="rect">
            <a:avLst/>
          </a:prstGeom>
        </p:spPr>
        <p:txBody>
          <a:bodyPr rtlCol="0">
            <a:normAutofit fontScale="62500" lnSpcReduction="2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endParaRPr lang="en-NZ" dirty="0">
              <a:solidFill>
                <a:schemeClr val="tx1">
                  <a:lumMod val="85000"/>
                  <a:lumOff val="15000"/>
                </a:schemeClr>
              </a:solidFill>
            </a:endParaRPr>
          </a:p>
          <a:p>
            <a:pPr marL="342900" lvl="1" indent="-342900">
              <a:spcBef>
                <a:spcPts val="1800"/>
              </a:spcBef>
              <a:buFont typeface="Arial" pitchFamily="34" charset="0"/>
              <a:buChar char="•"/>
              <a:defRPr/>
            </a:pPr>
            <a:r>
              <a:rPr lang="en-NZ" sz="2286" dirty="0">
                <a:solidFill>
                  <a:schemeClr val="tx1">
                    <a:lumMod val="85000"/>
                    <a:lumOff val="15000"/>
                  </a:schemeClr>
                </a:solidFill>
              </a:rPr>
              <a:t>System clock generates interrupts at a rate of approximately one every 0.2 seconds</a:t>
            </a:r>
          </a:p>
          <a:p>
            <a:pPr marL="342900" lvl="1" indent="-342900">
              <a:spcBef>
                <a:spcPts val="1800"/>
              </a:spcBef>
              <a:buFont typeface="Arial" pitchFamily="34" charset="0"/>
              <a:buChar char="•"/>
              <a:defRPr/>
            </a:pPr>
            <a:r>
              <a:rPr lang="en-NZ" sz="2323" dirty="0">
                <a:solidFill>
                  <a:schemeClr val="tx1">
                    <a:lumMod val="85000"/>
                    <a:lumOff val="15000"/>
                  </a:schemeClr>
                </a:solidFill>
              </a:rPr>
              <a:t>At each interrupt OS regained control and could assign processor to another user</a:t>
            </a:r>
          </a:p>
          <a:p>
            <a:pPr marL="342900" lvl="1" indent="-342900">
              <a:spcBef>
                <a:spcPts val="1800"/>
              </a:spcBef>
              <a:buFont typeface="Arial" pitchFamily="34" charset="0"/>
              <a:buChar char="•"/>
              <a:defRPr/>
            </a:pPr>
            <a:r>
              <a:rPr lang="en-NZ" sz="2323" dirty="0">
                <a:solidFill>
                  <a:schemeClr val="tx1">
                    <a:lumMod val="85000"/>
                    <a:lumOff val="15000"/>
                  </a:schemeClr>
                </a:solidFill>
              </a:rPr>
              <a:t>At regular time intervals the current user would be </a:t>
            </a:r>
            <a:r>
              <a:rPr lang="en-NZ" sz="2323" dirty="0" err="1">
                <a:solidFill>
                  <a:schemeClr val="tx1">
                    <a:lumMod val="85000"/>
                    <a:lumOff val="15000"/>
                  </a:schemeClr>
                </a:solidFill>
              </a:rPr>
              <a:t>preempted</a:t>
            </a:r>
            <a:r>
              <a:rPr lang="en-NZ" sz="2323" dirty="0">
                <a:solidFill>
                  <a:schemeClr val="tx1">
                    <a:lumMod val="85000"/>
                    <a:lumOff val="15000"/>
                  </a:schemeClr>
                </a:solidFill>
              </a:rPr>
              <a:t> and another user loaded in</a:t>
            </a:r>
          </a:p>
          <a:p>
            <a:pPr marL="342900" lvl="1" indent="-342900">
              <a:spcBef>
                <a:spcPts val="1800"/>
              </a:spcBef>
              <a:buFont typeface="Arial" pitchFamily="34" charset="0"/>
              <a:buChar char="•"/>
              <a:defRPr/>
            </a:pPr>
            <a:r>
              <a:rPr lang="en-NZ" sz="2323" dirty="0">
                <a:solidFill>
                  <a:schemeClr val="tx1">
                    <a:lumMod val="85000"/>
                    <a:lumOff val="15000"/>
                  </a:schemeClr>
                </a:solidFill>
              </a:rPr>
              <a:t>Old user programs and data were written out to disk</a:t>
            </a:r>
          </a:p>
          <a:p>
            <a:pPr marL="342900" lvl="1" indent="-342900">
              <a:spcBef>
                <a:spcPts val="1800"/>
              </a:spcBef>
              <a:buFont typeface="Arial" pitchFamily="34" charset="0"/>
              <a:buChar char="•"/>
              <a:defRPr/>
            </a:pPr>
            <a:r>
              <a:rPr lang="en-NZ" sz="2286" dirty="0">
                <a:solidFill>
                  <a:schemeClr val="tx1">
                    <a:lumMod val="85000"/>
                    <a:lumOff val="15000"/>
                  </a:schemeClr>
                </a:solidFill>
              </a:rPr>
              <a:t>Old user program code and data were restored in main memory when that program was next given a turn</a:t>
            </a:r>
          </a:p>
          <a:p>
            <a:pPr>
              <a:defRPr/>
            </a:pPr>
            <a:endParaRPr lang="en-US" dirty="0">
              <a:solidFill>
                <a:schemeClr val="tx1">
                  <a:lumMod val="85000"/>
                  <a:lumOff val="15000"/>
                </a:schemeClr>
              </a:solidFill>
            </a:endParaRPr>
          </a:p>
        </p:txBody>
      </p:sp>
      <p:sp>
        <p:nvSpPr>
          <p:cNvPr id="11"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28099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658813" y="609600"/>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lvl="1" algn="ctr"/>
            <a:r>
              <a:rPr lang="en-IN" sz="3200" b="1" spc="40" dirty="0">
                <a:solidFill>
                  <a:srgbClr val="C00000"/>
                </a:solidFill>
                <a:latin typeface="Times New Roman"/>
                <a:cs typeface="Times New Roman"/>
              </a:rPr>
              <a:t>Major Achievements</a:t>
            </a:r>
          </a:p>
        </p:txBody>
      </p:sp>
      <p:sp>
        <p:nvSpPr>
          <p:cNvPr id="6" name="Content Placeholder 2"/>
          <p:cNvSpPr txBox="1">
            <a:spLocks/>
          </p:cNvSpPr>
          <p:nvPr/>
        </p:nvSpPr>
        <p:spPr>
          <a:xfrm>
            <a:off x="635001" y="1752600"/>
            <a:ext cx="7848600" cy="4114800"/>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NZ" sz="3000" dirty="0"/>
              <a:t>Operating Systems are among the most complex pieces of software ever developed</a:t>
            </a:r>
          </a:p>
        </p:txBody>
      </p:sp>
      <p:graphicFrame>
        <p:nvGraphicFramePr>
          <p:cNvPr id="7" name="Diagram 6"/>
          <p:cNvGraphicFramePr/>
          <p:nvPr>
            <p:extLst>
              <p:ext uri="{D42A27DB-BD31-4B8C-83A1-F6EECF244321}">
                <p14:modId xmlns:p14="http://schemas.microsoft.com/office/powerpoint/2010/main" val="603545889"/>
              </p:ext>
            </p:extLst>
          </p:nvPr>
        </p:nvGraphicFramePr>
        <p:xfrm>
          <a:off x="1066007" y="3149600"/>
          <a:ext cx="7010400"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622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238498" y="482506"/>
            <a:ext cx="75199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Process</a:t>
            </a:r>
          </a:p>
        </p:txBody>
      </p:sp>
      <p:sp>
        <p:nvSpPr>
          <p:cNvPr id="6" name="Content Placeholder 2"/>
          <p:cNvSpPr txBox="1">
            <a:spLocks/>
          </p:cNvSpPr>
          <p:nvPr/>
        </p:nvSpPr>
        <p:spPr>
          <a:xfrm>
            <a:off x="419819" y="1696962"/>
            <a:ext cx="8534400" cy="430887"/>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800" dirty="0"/>
              <a:t>Fundamental to the structure of operating systems</a:t>
            </a:r>
          </a:p>
        </p:txBody>
      </p:sp>
      <p:graphicFrame>
        <p:nvGraphicFramePr>
          <p:cNvPr id="8" name="Diagram 7"/>
          <p:cNvGraphicFramePr/>
          <p:nvPr>
            <p:extLst>
              <p:ext uri="{D42A27DB-BD31-4B8C-83A1-F6EECF244321}">
                <p14:modId xmlns:p14="http://schemas.microsoft.com/office/powerpoint/2010/main" val="472565209"/>
              </p:ext>
            </p:extLst>
          </p:nvPr>
        </p:nvGraphicFramePr>
        <p:xfrm>
          <a:off x="915119" y="2438400"/>
          <a:ext cx="75438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62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4590" y="619743"/>
            <a:ext cx="8726905" cy="6476132"/>
          </a:xfrm>
          <a:prstGeom prst="rect">
            <a:avLst/>
          </a:prstGeom>
        </p:spPr>
        <p:txBody>
          <a:bodyPr vert="horz" wrap="square" lIns="0" tIns="12700" rIns="0" bIns="0" rtlCol="0">
            <a:spAutoFit/>
          </a:bodyPr>
          <a:lstStyle/>
          <a:p>
            <a:pPr algn="just"/>
            <a:r>
              <a:rPr lang="en-IN" sz="2000" b="1" spc="40" dirty="0">
                <a:solidFill>
                  <a:srgbClr val="C00000"/>
                </a:solidFill>
                <a:latin typeface="Book Antiqua" panose="02040602050305030304" pitchFamily="18" charset="0"/>
                <a:cs typeface="Times New Roman"/>
              </a:rPr>
              <a:t>Session-6</a:t>
            </a:r>
          </a:p>
          <a:p>
            <a:pPr marL="800100" lvl="1" indent="-342900" algn="just">
              <a:buFont typeface="Arial" pitchFamily="34" charset="0"/>
              <a:buChar char="•"/>
            </a:pPr>
            <a:r>
              <a:rPr lang="en-IN" sz="2000" dirty="0">
                <a:latin typeface="Book Antiqua" panose="02040602050305030304" pitchFamily="18" charset="0"/>
              </a:rPr>
              <a:t>Process Concept - Processes, PCB</a:t>
            </a:r>
          </a:p>
          <a:p>
            <a:pPr marL="800100" lvl="1" indent="-342900" algn="just">
              <a:buFont typeface="Arial" pitchFamily="34" charset="0"/>
              <a:buChar char="•"/>
            </a:pPr>
            <a:r>
              <a:rPr lang="en-IN" sz="2000" dirty="0">
                <a:latin typeface="Book Antiqua" panose="02040602050305030304" pitchFamily="18" charset="0"/>
              </a:rPr>
              <a:t>Understanding the Process concept and Maintenance of PCB by OS </a:t>
            </a:r>
          </a:p>
          <a:p>
            <a:pPr algn="just"/>
            <a:r>
              <a:rPr lang="en-IN" sz="2000" b="1" spc="40" dirty="0">
                <a:solidFill>
                  <a:srgbClr val="C00000"/>
                </a:solidFill>
                <a:latin typeface="Book Antiqua" panose="02040602050305030304" pitchFamily="18" charset="0"/>
                <a:cs typeface="Times New Roman"/>
              </a:rPr>
              <a:t>Session-7</a:t>
            </a:r>
          </a:p>
          <a:p>
            <a:pPr marL="800100" lvl="1" indent="-342900" algn="just">
              <a:buFont typeface="Arial" pitchFamily="34" charset="0"/>
              <a:buChar char="•"/>
            </a:pPr>
            <a:r>
              <a:rPr lang="en-IN" sz="2000" dirty="0">
                <a:latin typeface="Book Antiqua" panose="02040602050305030304" pitchFamily="18" charset="0"/>
              </a:rPr>
              <a:t>Threads – Overview and its Benefits </a:t>
            </a:r>
          </a:p>
          <a:p>
            <a:pPr marL="800100" lvl="1" indent="-342900" algn="just">
              <a:buFont typeface="Arial" pitchFamily="34" charset="0"/>
              <a:buChar char="•"/>
            </a:pPr>
            <a:r>
              <a:rPr lang="en-IN" sz="2000" dirty="0">
                <a:latin typeface="Book Antiqua" panose="02040602050305030304" pitchFamily="18" charset="0"/>
              </a:rPr>
              <a:t>Understanding the importance of threads </a:t>
            </a:r>
          </a:p>
          <a:p>
            <a:pPr algn="just"/>
            <a:r>
              <a:rPr lang="en-IN" sz="2000" b="1" spc="40" dirty="0">
                <a:solidFill>
                  <a:srgbClr val="C00000"/>
                </a:solidFill>
                <a:latin typeface="Book Antiqua" panose="02040602050305030304" pitchFamily="18" charset="0"/>
                <a:cs typeface="Times New Roman"/>
              </a:rPr>
              <a:t>Session-8</a:t>
            </a:r>
          </a:p>
          <a:p>
            <a:pPr marL="800100" lvl="1" indent="-342900" algn="just">
              <a:buFont typeface="Arial" pitchFamily="34" charset="0"/>
              <a:buChar char="•"/>
            </a:pPr>
            <a:r>
              <a:rPr lang="en-IN" sz="2000" dirty="0">
                <a:latin typeface="Book Antiqua" panose="02040602050305030304" pitchFamily="18" charset="0"/>
              </a:rPr>
              <a:t>Process Scheduling - Scheduling Queues, Schedulers, Context switch</a:t>
            </a:r>
          </a:p>
          <a:p>
            <a:pPr marL="800100" lvl="1" indent="-342900" algn="just">
              <a:buFont typeface="Arial" pitchFamily="34" charset="0"/>
              <a:buChar char="•"/>
            </a:pPr>
            <a:r>
              <a:rPr lang="en-IN" sz="2000" dirty="0">
                <a:latin typeface="Book Antiqua" panose="02040602050305030304" pitchFamily="18" charset="0"/>
              </a:rPr>
              <a:t>Understanding basics of Process Scheduling</a:t>
            </a:r>
          </a:p>
          <a:p>
            <a:pPr algn="just"/>
            <a:r>
              <a:rPr lang="en-US" sz="2000" b="1" spc="40" dirty="0">
                <a:solidFill>
                  <a:srgbClr val="C00000"/>
                </a:solidFill>
                <a:latin typeface="Book Antiqua" panose="02040602050305030304" pitchFamily="18" charset="0"/>
                <a:cs typeface="Times New Roman"/>
              </a:rPr>
              <a:t>Session-11</a:t>
            </a:r>
          </a:p>
          <a:p>
            <a:pPr marL="800100" lvl="1" indent="-342900" algn="just">
              <a:buFont typeface="Arial" pitchFamily="34" charset="0"/>
              <a:buChar char="•"/>
            </a:pPr>
            <a:r>
              <a:rPr lang="en-US" sz="2000" dirty="0">
                <a:latin typeface="Book Antiqua" panose="02040602050305030304" pitchFamily="18" charset="0"/>
              </a:rPr>
              <a:t>Operations on Process - Process creation, Process termination</a:t>
            </a:r>
          </a:p>
          <a:p>
            <a:pPr marL="800100" lvl="1" indent="-342900" algn="just">
              <a:buFont typeface="Arial" pitchFamily="34" charset="0"/>
              <a:buChar char="•"/>
            </a:pPr>
            <a:r>
              <a:rPr lang="en-US" sz="2000" dirty="0">
                <a:latin typeface="Book Antiqua" panose="02040602050305030304" pitchFamily="18" charset="0"/>
              </a:rPr>
              <a:t>Understanding the system calls – fork(),wait(),exit()</a:t>
            </a:r>
          </a:p>
          <a:p>
            <a:pPr algn="just"/>
            <a:r>
              <a:rPr lang="en-US" sz="2000" b="1" spc="40" dirty="0">
                <a:solidFill>
                  <a:srgbClr val="C00000"/>
                </a:solidFill>
                <a:latin typeface="Book Antiqua" panose="02040602050305030304" pitchFamily="18" charset="0"/>
                <a:cs typeface="Times New Roman"/>
              </a:rPr>
              <a:t>Session-12</a:t>
            </a:r>
          </a:p>
          <a:p>
            <a:pPr marL="800100" lvl="1" indent="-342900" algn="just">
              <a:buFont typeface="Arial" pitchFamily="34" charset="0"/>
              <a:buChar char="•"/>
            </a:pPr>
            <a:r>
              <a:rPr lang="en-US" sz="2000" dirty="0">
                <a:latin typeface="Book Antiqua" panose="02040602050305030304" pitchFamily="18" charset="0"/>
              </a:rPr>
              <a:t>Inter Process communication : Shared Memory, Message Passing ,Pipe() </a:t>
            </a:r>
          </a:p>
          <a:p>
            <a:pPr marL="800100" lvl="1" indent="-342900" algn="just">
              <a:buFont typeface="Arial" pitchFamily="34" charset="0"/>
              <a:buChar char="•"/>
            </a:pPr>
            <a:r>
              <a:rPr lang="en-US" sz="2000" dirty="0">
                <a:latin typeface="Book Antiqua" panose="02040602050305030304" pitchFamily="18" charset="0"/>
              </a:rPr>
              <a:t>Understanding the need for IPC</a:t>
            </a:r>
          </a:p>
          <a:p>
            <a:pPr algn="just"/>
            <a:r>
              <a:rPr lang="en-US" sz="2000" b="1" spc="40" dirty="0">
                <a:solidFill>
                  <a:srgbClr val="C00000"/>
                </a:solidFill>
                <a:latin typeface="Book Antiqua" panose="02040602050305030304" pitchFamily="18" charset="0"/>
                <a:cs typeface="Times New Roman"/>
              </a:rPr>
              <a:t>Session-13</a:t>
            </a:r>
          </a:p>
          <a:p>
            <a:pPr marL="800100" lvl="1" indent="-342900" algn="just">
              <a:buFont typeface="Arial" pitchFamily="34" charset="0"/>
              <a:buChar char="•"/>
            </a:pPr>
            <a:r>
              <a:rPr lang="en-US" sz="2000" dirty="0">
                <a:latin typeface="Book Antiqua" panose="02040602050305030304" pitchFamily="18" charset="0"/>
              </a:rPr>
              <a:t>Process synchronization: Background, Critical section Problem</a:t>
            </a:r>
          </a:p>
          <a:p>
            <a:pPr marL="800100" lvl="1" indent="-342900" algn="just">
              <a:buFont typeface="Arial" pitchFamily="34" charset="0"/>
              <a:buChar char="•"/>
            </a:pPr>
            <a:r>
              <a:rPr lang="en-US" sz="2000" dirty="0">
                <a:latin typeface="Book Antiqua" panose="02040602050305030304" pitchFamily="18" charset="0"/>
              </a:rPr>
              <a:t>Understanding the race conditions and the need for the Process synchronization</a:t>
            </a:r>
          </a:p>
          <a:p>
            <a:pPr marL="800100" lvl="1" indent="-342900" algn="just">
              <a:buFont typeface="Arial" pitchFamily="34" charset="0"/>
              <a:buChar char="•"/>
            </a:pPr>
            <a:endParaRPr lang="en-IN" sz="2000" dirty="0">
              <a:latin typeface="Book Antiqua" panose="02040602050305030304" pitchFamily="18" charset="0"/>
            </a:endParaRPr>
          </a:p>
        </p:txBody>
      </p:sp>
      <p:sp>
        <p:nvSpPr>
          <p:cNvPr id="4" name="object 4"/>
          <p:cNvSpPr/>
          <p:nvPr/>
        </p:nvSpPr>
        <p:spPr>
          <a:xfrm>
            <a:off x="204537" y="0"/>
            <a:ext cx="786063" cy="726407"/>
          </a:xfrm>
          <a:prstGeom prst="rect">
            <a:avLst/>
          </a:prstGeom>
          <a:blipFill>
            <a:blip r:embed="rId2" cstate="print"/>
            <a:stretch>
              <a:fillRect/>
            </a:stretch>
          </a:blipFill>
        </p:spPr>
        <p:txBody>
          <a:bodyPr wrap="square" lIns="0" tIns="0" rIns="0" bIns="0" rtlCol="0"/>
          <a:lstStyle/>
          <a:p>
            <a:endParaRPr/>
          </a:p>
        </p:txBody>
      </p:sp>
      <p:sp>
        <p:nvSpPr>
          <p:cNvPr id="7" name="object 2"/>
          <p:cNvSpPr txBox="1">
            <a:spLocks noGrp="1"/>
          </p:cNvSpPr>
          <p:nvPr>
            <p:ph type="title"/>
          </p:nvPr>
        </p:nvSpPr>
        <p:spPr>
          <a:xfrm>
            <a:off x="1143000" y="106663"/>
            <a:ext cx="7543800" cy="513080"/>
          </a:xfrm>
          <a:prstGeom prst="rect">
            <a:avLst/>
          </a:prstGeom>
        </p:spPr>
        <p:txBody>
          <a:bodyPr vert="horz" wrap="square" lIns="0" tIns="12700" rIns="0" bIns="0" rtlCol="0">
            <a:spAutoFit/>
          </a:bodyPr>
          <a:lstStyle/>
          <a:p>
            <a:pPr marL="12700" algn="ctr">
              <a:lnSpc>
                <a:spcPct val="100000"/>
              </a:lnSpc>
              <a:spcBef>
                <a:spcPts val="100"/>
              </a:spcBef>
            </a:pPr>
            <a:r>
              <a:rPr lang="en-IN" spc="-220" dirty="0"/>
              <a:t>UNIT 1 - CONTENT</a:t>
            </a:r>
            <a:endParaRPr spc="-220" dirty="0"/>
          </a:p>
        </p:txBody>
      </p:sp>
    </p:spTree>
    <p:extLst>
      <p:ext uri="{BB962C8B-B14F-4D97-AF65-F5344CB8AC3E}">
        <p14:creationId xmlns:p14="http://schemas.microsoft.com/office/powerpoint/2010/main" val="3369097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785813" y="726407"/>
            <a:ext cx="7824787"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solidFill>
                  <a:schemeClr val="accent1">
                    <a:lumMod val="50000"/>
                  </a:schemeClr>
                </a:solidFill>
              </a:rPr>
              <a:t>Development of the Process</a:t>
            </a:r>
          </a:p>
        </p:txBody>
      </p:sp>
      <p:sp>
        <p:nvSpPr>
          <p:cNvPr id="6" name="TextBox 5"/>
          <p:cNvSpPr txBox="1"/>
          <p:nvPr/>
        </p:nvSpPr>
        <p:spPr>
          <a:xfrm>
            <a:off x="448574" y="1524000"/>
            <a:ext cx="8153400" cy="1538288"/>
          </a:xfrm>
          <a:prstGeom prst="rect">
            <a:avLst/>
          </a:prstGeom>
          <a:noFill/>
        </p:spPr>
        <p:txBody>
          <a:bodyPr>
            <a:spAutoFit/>
          </a:bodyPr>
          <a:lstStyle/>
          <a:p>
            <a:pPr algn="just" eaLnBrk="1" hangingPunct="1">
              <a:buClr>
                <a:srgbClr val="990000">
                  <a:lumMod val="75000"/>
                </a:srgbClr>
              </a:buClr>
              <a:buSzPct val="150000"/>
              <a:defRPr/>
            </a:pPr>
            <a:r>
              <a:rPr lang="en-US" sz="2400" dirty="0">
                <a:solidFill>
                  <a:prstClr val="black"/>
                </a:solidFill>
                <a:latin typeface="Arial" charset="0"/>
                <a:ea typeface="+mn-ea"/>
                <a:cs typeface="Arial" charset="0"/>
              </a:rPr>
              <a:t>Three major lines of computer system development created problems in timing and synchronization that contributed to the development:</a:t>
            </a:r>
          </a:p>
          <a:p>
            <a:pPr eaLnBrk="1" hangingPunct="1">
              <a:buClr>
                <a:srgbClr val="990000">
                  <a:lumMod val="75000"/>
                </a:srgbClr>
              </a:buClr>
              <a:buSzPct val="150000"/>
              <a:defRPr/>
            </a:pPr>
            <a:endParaRPr lang="en-US" sz="2200" dirty="0">
              <a:solidFill>
                <a:prstClr val="black"/>
              </a:solidFill>
              <a:latin typeface="Arial" charset="0"/>
              <a:ea typeface="+mn-ea"/>
              <a:cs typeface="Arial" charset="0"/>
            </a:endParaRPr>
          </a:p>
        </p:txBody>
      </p:sp>
      <p:graphicFrame>
        <p:nvGraphicFramePr>
          <p:cNvPr id="7" name="Diagram 6"/>
          <p:cNvGraphicFramePr/>
          <p:nvPr>
            <p:extLst>
              <p:ext uri="{D42A27DB-BD31-4B8C-83A1-F6EECF244321}">
                <p14:modId xmlns:p14="http://schemas.microsoft.com/office/powerpoint/2010/main" val="1075073290"/>
              </p:ext>
            </p:extLst>
          </p:nvPr>
        </p:nvGraphicFramePr>
        <p:xfrm>
          <a:off x="334274" y="3062288"/>
          <a:ext cx="83820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622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231308" y="512426"/>
            <a:ext cx="7226891" cy="984885"/>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endParaRPr 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defRPr/>
            </a:pPr>
            <a:r>
              <a:rPr 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Components of a Process</a:t>
            </a:r>
          </a:p>
        </p:txBody>
      </p:sp>
      <p:sp>
        <p:nvSpPr>
          <p:cNvPr id="6" name="Content Placeholder 4"/>
          <p:cNvSpPr txBox="1">
            <a:spLocks/>
          </p:cNvSpPr>
          <p:nvPr/>
        </p:nvSpPr>
        <p:spPr>
          <a:xfrm>
            <a:off x="4572000" y="1823246"/>
            <a:ext cx="3657600" cy="3733800"/>
          </a:xfrm>
          <a:prstGeom prst="rect">
            <a:avLst/>
          </a:prstGeom>
        </p:spPr>
        <p:txBody>
          <a:bodyPr rtlCol="0">
            <a:normAutofit fontScale="925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1" indent="-342900" algn="just">
              <a:buFont typeface="Arial" pitchFamily="34" charset="0"/>
              <a:buChar char="•"/>
              <a:defRPr/>
            </a:pPr>
            <a:r>
              <a:rPr lang="en-US" sz="2200" dirty="0">
                <a:solidFill>
                  <a:schemeClr val="tx1">
                    <a:lumMod val="85000"/>
                    <a:lumOff val="15000"/>
                  </a:schemeClr>
                </a:solidFill>
              </a:rPr>
              <a:t>The execution context is   essential:</a:t>
            </a:r>
          </a:p>
          <a:p>
            <a:pPr marL="742950" lvl="1" indent="-285750" algn="just">
              <a:buFont typeface="Arial" pitchFamily="34" charset="0"/>
              <a:buChar char="•"/>
              <a:defRPr/>
            </a:pPr>
            <a:r>
              <a:rPr lang="en-US" dirty="0">
                <a:solidFill>
                  <a:schemeClr val="tx1">
                    <a:lumMod val="85000"/>
                    <a:lumOff val="15000"/>
                  </a:schemeClr>
                </a:solidFill>
              </a:rPr>
              <a:t>It is the internal data by which the OS is able to supervise and control the process</a:t>
            </a:r>
          </a:p>
          <a:p>
            <a:pPr marL="742950" lvl="1" indent="-285750" algn="just">
              <a:buFont typeface="Arial" pitchFamily="34" charset="0"/>
              <a:buChar char="•"/>
              <a:defRPr/>
            </a:pPr>
            <a:r>
              <a:rPr lang="en-US" dirty="0">
                <a:solidFill>
                  <a:schemeClr val="tx1">
                    <a:lumMod val="85000"/>
                    <a:lumOff val="15000"/>
                  </a:schemeClr>
                </a:solidFill>
              </a:rPr>
              <a:t>Includes the contents of the various process registers</a:t>
            </a:r>
          </a:p>
          <a:p>
            <a:pPr marL="742950" lvl="1" indent="-285750" algn="just">
              <a:buFont typeface="Arial" pitchFamily="34" charset="0"/>
              <a:buChar char="•"/>
              <a:defRPr/>
            </a:pPr>
            <a:r>
              <a:rPr lang="en-US" dirty="0">
                <a:solidFill>
                  <a:schemeClr val="tx1">
                    <a:lumMod val="85000"/>
                    <a:lumOff val="15000"/>
                  </a:schemeClr>
                </a:solidFill>
              </a:rPr>
              <a:t>Includes information such as the priority of the process and whether the process is waiting for the completion of a particular I/O event</a:t>
            </a:r>
          </a:p>
        </p:txBody>
      </p:sp>
      <p:sp>
        <p:nvSpPr>
          <p:cNvPr id="7" name="Content Placeholder 5"/>
          <p:cNvSpPr txBox="1">
            <a:spLocks/>
          </p:cNvSpPr>
          <p:nvPr/>
        </p:nvSpPr>
        <p:spPr>
          <a:xfrm>
            <a:off x="533400" y="1819235"/>
            <a:ext cx="3657600" cy="426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itchFamily="34" charset="0"/>
              <a:buChar char="•"/>
            </a:pPr>
            <a:r>
              <a:rPr lang="en-US" sz="2200" dirty="0"/>
              <a:t>A process contains three components:</a:t>
            </a:r>
          </a:p>
          <a:p>
            <a:pPr marL="800100" lvl="1" indent="-342900" algn="just">
              <a:buFont typeface="Arial" pitchFamily="34" charset="0"/>
              <a:buChar char="•"/>
            </a:pPr>
            <a:r>
              <a:rPr lang="en-US" sz="2000" dirty="0"/>
              <a:t>An executable program</a:t>
            </a:r>
          </a:p>
          <a:p>
            <a:pPr marL="800100" lvl="1" indent="-342900" algn="just">
              <a:buFont typeface="Arial" pitchFamily="34" charset="0"/>
              <a:buChar char="•"/>
            </a:pPr>
            <a:r>
              <a:rPr lang="en-US" sz="2000" dirty="0"/>
              <a:t>The associated data needed by the program (variables, work space, buffers, etc.)</a:t>
            </a:r>
          </a:p>
          <a:p>
            <a:pPr marL="800100" lvl="1" indent="-342900" algn="just">
              <a:buFont typeface="Arial" pitchFamily="34" charset="0"/>
              <a:buChar char="•"/>
            </a:pPr>
            <a:r>
              <a:rPr lang="en-US" sz="2000" dirty="0"/>
              <a:t>The execution context (or “process state”) of the program</a:t>
            </a:r>
          </a:p>
        </p:txBody>
      </p:sp>
    </p:spTree>
    <p:extLst>
      <p:ext uri="{BB962C8B-B14F-4D97-AF65-F5344CB8AC3E}">
        <p14:creationId xmlns:p14="http://schemas.microsoft.com/office/powerpoint/2010/main" val="3566622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bwMode="auto">
          <a:xfrm>
            <a:off x="1905000" y="480185"/>
            <a:ext cx="5874703" cy="492443"/>
          </a:xfrm>
          <a:prstGeom prst="rect">
            <a:avLst/>
          </a:prstGeom>
        </p:spPr>
        <p:txBody>
          <a:bodyPr wrap="square" lIns="0" tIns="0" rIns="0" bIns="0" numCol="1" compatLnSpc="1">
            <a:prstTxWarp prst="textNoShape">
              <a:avLst/>
            </a:prstTxWarp>
            <a:spAutoFit/>
          </a:bodyPr>
          <a:lstStyle>
            <a:lvl1pPr>
              <a:defRPr sz="3200" b="1" i="0">
                <a:solidFill>
                  <a:srgbClr val="BF0000"/>
                </a:solidFill>
                <a:latin typeface="Times New Roman"/>
                <a:ea typeface="+mj-ea"/>
                <a:cs typeface="Times New Roman"/>
              </a:defRPr>
            </a:lvl1pPr>
          </a:lstStyle>
          <a:p>
            <a:pPr algn="ctr"/>
            <a:r>
              <a:rPr lang="en-US" dirty="0"/>
              <a:t>Process Management</a:t>
            </a:r>
          </a:p>
        </p:txBody>
      </p:sp>
      <p:pic>
        <p:nvPicPr>
          <p:cNvPr id="6" name="Content Placeholder 3" descr="Fig02_08.gif"/>
          <p:cNvPicPr>
            <a:picLocks noChangeAspect="1"/>
          </p:cNvPicPr>
          <p:nvPr/>
        </p:nvPicPr>
        <p:blipFill>
          <a:blip r:embed="rId3">
            <a:extLst>
              <a:ext uri="{28A0092B-C50C-407E-A947-70E740481C1C}">
                <a14:useLocalDpi xmlns:a14="http://schemas.microsoft.com/office/drawing/2010/main" val="0"/>
              </a:ext>
            </a:extLst>
          </a:blip>
          <a:srcRect t="-12688" b="-12688"/>
          <a:stretch>
            <a:fillRect/>
          </a:stretch>
        </p:blipFill>
        <p:spPr>
          <a:xfrm>
            <a:off x="3959525" y="1234277"/>
            <a:ext cx="4751388" cy="5562600"/>
          </a:xfrm>
          <a:prstGeom prst="rect">
            <a:avLst/>
          </a:prstGeom>
        </p:spPr>
      </p:pic>
      <p:sp>
        <p:nvSpPr>
          <p:cNvPr id="7" name="Text Placeholder 4"/>
          <p:cNvSpPr>
            <a:spLocks noGrp="1"/>
          </p:cNvSpPr>
          <p:nvPr>
            <p:ph type="body" sz="half" idx="4294967295"/>
          </p:nvPr>
        </p:nvSpPr>
        <p:spPr>
          <a:xfrm>
            <a:off x="838200" y="2133600"/>
            <a:ext cx="2846387" cy="3352800"/>
          </a:xfrm>
          <a:prstGeom prst="rect">
            <a:avLst/>
          </a:prstGeom>
        </p:spPr>
        <p:txBody>
          <a:bodyPr/>
          <a:lstStyle/>
          <a:p>
            <a:pPr eaLnBrk="1" hangingPunct="1">
              <a:buSzPct val="150000"/>
              <a:buFont typeface="Wingdings" pitchFamily="2" charset="2"/>
              <a:buChar char="§"/>
            </a:pPr>
            <a:r>
              <a:rPr lang="en-US" dirty="0"/>
              <a:t> The entire state of the process at any instant is contained in its context</a:t>
            </a:r>
          </a:p>
          <a:p>
            <a:pPr eaLnBrk="1" hangingPunct="1">
              <a:buSzPct val="150000"/>
              <a:buFont typeface="Wingdings" pitchFamily="2" charset="2"/>
              <a:buChar char="§"/>
            </a:pPr>
            <a:r>
              <a:rPr lang="en-US" dirty="0"/>
              <a:t> New features can be designed and incorporated into the OS by expanding the context to include any new information needed to support the feature</a:t>
            </a:r>
          </a:p>
        </p:txBody>
      </p:sp>
    </p:spTree>
    <p:extLst>
      <p:ext uri="{BB962C8B-B14F-4D97-AF65-F5344CB8AC3E}">
        <p14:creationId xmlns:p14="http://schemas.microsoft.com/office/powerpoint/2010/main" val="356662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685800" y="690813"/>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Memory</a:t>
            </a:r>
            <a:r>
              <a:rPr 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dirty="0">
                <a:ln w="1905"/>
                <a:solidFill>
                  <a:srgbClr val="C00000"/>
                </a:solidFill>
                <a:effectLst>
                  <a:innerShdw blurRad="69850" dist="43180" dir="5400000">
                    <a:srgbClr val="000000">
                      <a:alpha val="65000"/>
                    </a:srgbClr>
                  </a:innerShdw>
                </a:effectLst>
              </a:rPr>
              <a:t>Management</a:t>
            </a:r>
          </a:p>
        </p:txBody>
      </p:sp>
      <p:sp>
        <p:nvSpPr>
          <p:cNvPr id="6" name="Content Placeholder 2"/>
          <p:cNvSpPr txBox="1">
            <a:spLocks/>
          </p:cNvSpPr>
          <p:nvPr/>
        </p:nvSpPr>
        <p:spPr>
          <a:xfrm>
            <a:off x="658813" y="2286000"/>
            <a:ext cx="7875587" cy="3962400"/>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000"/>
              <a:t>The OS has </a:t>
            </a:r>
            <a:r>
              <a:rPr lang="en-US" sz="3000">
                <a:solidFill>
                  <a:schemeClr val="accent1"/>
                </a:solidFill>
              </a:rPr>
              <a:t>five</a:t>
            </a:r>
            <a:r>
              <a:rPr lang="en-US" sz="3000"/>
              <a:t> principal storage management responsibilities:</a:t>
            </a:r>
          </a:p>
          <a:p>
            <a:endParaRPr lang="en-US"/>
          </a:p>
        </p:txBody>
      </p:sp>
      <p:graphicFrame>
        <p:nvGraphicFramePr>
          <p:cNvPr id="7" name="Diagram 6"/>
          <p:cNvGraphicFramePr/>
          <p:nvPr/>
        </p:nvGraphicFramePr>
        <p:xfrm>
          <a:off x="533400" y="3429000"/>
          <a:ext cx="80772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62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319212" y="480185"/>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Memory Management (contd..)</a:t>
            </a:r>
          </a:p>
        </p:txBody>
      </p:sp>
      <p:graphicFrame>
        <p:nvGraphicFramePr>
          <p:cNvPr id="7" name="Diagram 6"/>
          <p:cNvGraphicFramePr/>
          <p:nvPr>
            <p:extLst>
              <p:ext uri="{D42A27DB-BD31-4B8C-83A1-F6EECF244321}">
                <p14:modId xmlns:p14="http://schemas.microsoft.com/office/powerpoint/2010/main" val="2133479564"/>
              </p:ext>
            </p:extLst>
          </p:nvPr>
        </p:nvGraphicFramePr>
        <p:xfrm>
          <a:off x="533400" y="3429000"/>
          <a:ext cx="80772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369685" y="1676400"/>
            <a:ext cx="8774315" cy="4632037"/>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itchFamily="34" charset="0"/>
              <a:buChar char="•"/>
            </a:pPr>
            <a:r>
              <a:rPr lang="en-US" b="1" dirty="0"/>
              <a:t>VIRTUAL MEMORY</a:t>
            </a:r>
          </a:p>
          <a:p>
            <a:pPr marL="800100" lvl="1" indent="-342900">
              <a:buFont typeface="Arial" pitchFamily="34" charset="0"/>
              <a:buChar char="•"/>
            </a:pPr>
            <a:r>
              <a:rPr lang="en-US" b="1" dirty="0"/>
              <a:t> </a:t>
            </a:r>
            <a:r>
              <a:rPr lang="en-US" sz="2000" dirty="0"/>
              <a:t>A facility that allows programs to address memory from a logical point of view, without regard to the amount of main memory physically available</a:t>
            </a:r>
          </a:p>
          <a:p>
            <a:pPr marL="800100" lvl="1" indent="-342900">
              <a:buFont typeface="Arial" pitchFamily="34" charset="0"/>
              <a:buChar char="•"/>
            </a:pPr>
            <a:r>
              <a:rPr lang="en-US" sz="2000" dirty="0"/>
              <a:t>Conceived to meet the requirement of having multiple user jobs reside in main memory concurrently</a:t>
            </a:r>
          </a:p>
          <a:p>
            <a:pPr marL="342900" indent="-342900">
              <a:buFont typeface="Arial" pitchFamily="34" charset="0"/>
              <a:buChar char="•"/>
            </a:pPr>
            <a:r>
              <a:rPr lang="en-US" b="1" dirty="0"/>
              <a:t>PAGING</a:t>
            </a:r>
          </a:p>
          <a:p>
            <a:pPr marL="800100" lvl="1" indent="-342900">
              <a:buFont typeface="Arial" pitchFamily="34" charset="0"/>
              <a:buChar char="•"/>
              <a:defRPr/>
            </a:pPr>
            <a:r>
              <a:rPr lang="en-US" sz="2000" dirty="0"/>
              <a:t>Allows processes to be comprised of a number of fixed-size blocks, called pages</a:t>
            </a:r>
          </a:p>
          <a:p>
            <a:pPr marL="800100" lvl="1" indent="-342900">
              <a:buFont typeface="Arial" pitchFamily="34" charset="0"/>
              <a:buChar char="•"/>
              <a:defRPr/>
            </a:pPr>
            <a:r>
              <a:rPr lang="en-US" sz="2000" dirty="0"/>
              <a:t>Program references a word by means of a virtual address</a:t>
            </a:r>
          </a:p>
          <a:p>
            <a:pPr marL="1257300" lvl="2" indent="-342900">
              <a:buFont typeface="Arial" pitchFamily="34" charset="0"/>
              <a:buChar char="•"/>
              <a:defRPr/>
            </a:pPr>
            <a:r>
              <a:rPr lang="en-US" sz="2000" dirty="0"/>
              <a:t>consists of a page number and an offset within the page</a:t>
            </a:r>
          </a:p>
          <a:p>
            <a:pPr marL="1257300" lvl="2" indent="-342900">
              <a:buFont typeface="Arial" pitchFamily="34" charset="0"/>
              <a:buChar char="•"/>
              <a:defRPr/>
            </a:pPr>
            <a:r>
              <a:rPr lang="en-US" sz="2000" dirty="0"/>
              <a:t>each page may be located anywhere in main memory</a:t>
            </a:r>
          </a:p>
          <a:p>
            <a:pPr marL="800100" lvl="1" indent="-342900">
              <a:spcBef>
                <a:spcPts val="1800"/>
              </a:spcBef>
              <a:buFont typeface="Arial" pitchFamily="34" charset="0"/>
              <a:buChar char="•"/>
              <a:defRPr/>
            </a:pPr>
            <a:r>
              <a:rPr lang="en-US" sz="2000" dirty="0"/>
              <a:t>Provides for a dynamic mapping between the virtual address used in the program and a real (or physical) address in main memory</a:t>
            </a:r>
          </a:p>
          <a:p>
            <a:pPr marL="342900" indent="-342900">
              <a:buFont typeface="Arial" pitchFamily="34" charset="0"/>
              <a:buChar char="•"/>
            </a:pPr>
            <a:endParaRPr lang="en-US" b="1" dirty="0"/>
          </a:p>
        </p:txBody>
      </p:sp>
    </p:spTree>
    <p:extLst>
      <p:ext uri="{BB962C8B-B14F-4D97-AF65-F5344CB8AC3E}">
        <p14:creationId xmlns:p14="http://schemas.microsoft.com/office/powerpoint/2010/main" val="4172400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grpSp>
        <p:nvGrpSpPr>
          <p:cNvPr id="66" name="Group 65"/>
          <p:cNvGrpSpPr/>
          <p:nvPr/>
        </p:nvGrpSpPr>
        <p:grpSpPr>
          <a:xfrm>
            <a:off x="4505551" y="2133838"/>
            <a:ext cx="3872692" cy="3303638"/>
            <a:chOff x="4536897" y="2566450"/>
            <a:chExt cx="3872692" cy="3303638"/>
          </a:xfrm>
        </p:grpSpPr>
        <p:grpSp>
          <p:nvGrpSpPr>
            <p:cNvPr id="65" name="Group 64"/>
            <p:cNvGrpSpPr/>
            <p:nvPr/>
          </p:nvGrpSpPr>
          <p:grpSpPr>
            <a:xfrm>
              <a:off x="5146510" y="2566450"/>
              <a:ext cx="3263079" cy="3303638"/>
              <a:chOff x="5146510" y="2566450"/>
              <a:chExt cx="3263079" cy="3303638"/>
            </a:xfrm>
          </p:grpSpPr>
          <p:grpSp>
            <p:nvGrpSpPr>
              <p:cNvPr id="5" name="Group 4"/>
              <p:cNvGrpSpPr/>
              <p:nvPr/>
            </p:nvGrpSpPr>
            <p:grpSpPr>
              <a:xfrm>
                <a:off x="5146510" y="2566450"/>
                <a:ext cx="1322435" cy="1322435"/>
                <a:chOff x="1828816" y="76194"/>
                <a:chExt cx="1322435" cy="1322435"/>
              </a:xfrm>
            </p:grpSpPr>
            <p:sp>
              <p:nvSpPr>
                <p:cNvPr id="30" name="Oval 29"/>
                <p:cNvSpPr/>
                <p:nvPr/>
              </p:nvSpPr>
              <p:spPr>
                <a:xfrm>
                  <a:off x="1828816" y="76194"/>
                  <a:ext cx="1322435" cy="1322435"/>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Oval 4"/>
                <p:cNvSpPr/>
                <p:nvPr/>
              </p:nvSpPr>
              <p:spPr>
                <a:xfrm>
                  <a:off x="2022482" y="269860"/>
                  <a:ext cx="935103" cy="935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Main issues</a:t>
                  </a:r>
                </a:p>
              </p:txBody>
            </p:sp>
          </p:grpSp>
          <p:grpSp>
            <p:nvGrpSpPr>
              <p:cNvPr id="6" name="Group 5"/>
              <p:cNvGrpSpPr/>
              <p:nvPr/>
            </p:nvGrpSpPr>
            <p:grpSpPr>
              <a:xfrm>
                <a:off x="6465646" y="3279379"/>
                <a:ext cx="134426" cy="35099"/>
                <a:chOff x="3147952" y="789123"/>
                <a:chExt cx="134426" cy="35099"/>
              </a:xfrm>
            </p:grpSpPr>
            <p:sp>
              <p:nvSpPr>
                <p:cNvPr id="28" name="Straight Connector 5"/>
                <p:cNvSpPr/>
                <p:nvPr/>
              </p:nvSpPr>
              <p:spPr>
                <a:xfrm rot="327365">
                  <a:off x="3147952" y="789123"/>
                  <a:ext cx="134426" cy="35099"/>
                </a:xfrm>
                <a:custGeom>
                  <a:avLst/>
                  <a:gdLst/>
                  <a:ahLst/>
                  <a:cxnLst/>
                  <a:rect l="0" t="0" r="0" b="0"/>
                  <a:pathLst>
                    <a:path>
                      <a:moveTo>
                        <a:pt x="0" y="17549"/>
                      </a:moveTo>
                      <a:lnTo>
                        <a:pt x="134426" y="17549"/>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Straight Connector 6"/>
                <p:cNvSpPr/>
                <p:nvPr/>
              </p:nvSpPr>
              <p:spPr>
                <a:xfrm rot="327365">
                  <a:off x="3211805" y="803312"/>
                  <a:ext cx="6721" cy="67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nvGrpSpPr>
              <p:cNvPr id="7" name="Group 6"/>
              <p:cNvGrpSpPr/>
              <p:nvPr/>
            </p:nvGrpSpPr>
            <p:grpSpPr>
              <a:xfrm>
                <a:off x="6594300" y="2718853"/>
                <a:ext cx="1618026" cy="1322435"/>
                <a:chOff x="3276606" y="228597"/>
                <a:chExt cx="1618026" cy="1322435"/>
              </a:xfrm>
            </p:grpSpPr>
            <p:sp>
              <p:nvSpPr>
                <p:cNvPr id="26" name="Oval 25"/>
                <p:cNvSpPr/>
                <p:nvPr/>
              </p:nvSpPr>
              <p:spPr>
                <a:xfrm>
                  <a:off x="3276606" y="228597"/>
                  <a:ext cx="1618026" cy="1322435"/>
                </a:xfrm>
                <a:prstGeom prst="ellipse">
                  <a:avLst/>
                </a:prstGeom>
                <a:solidFill>
                  <a:schemeClr val="accent2">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8"/>
                <p:cNvSpPr/>
                <p:nvPr/>
              </p:nvSpPr>
              <p:spPr>
                <a:xfrm>
                  <a:off x="3513560" y="422263"/>
                  <a:ext cx="1144118" cy="935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availability</a:t>
                  </a:r>
                </a:p>
              </p:txBody>
            </p:sp>
          </p:grpSp>
          <p:grpSp>
            <p:nvGrpSpPr>
              <p:cNvPr id="8" name="Group 7"/>
              <p:cNvGrpSpPr/>
              <p:nvPr/>
            </p:nvGrpSpPr>
            <p:grpSpPr>
              <a:xfrm>
                <a:off x="6263558" y="3795285"/>
                <a:ext cx="550135" cy="35099"/>
                <a:chOff x="2945864" y="1305029"/>
                <a:chExt cx="550135" cy="35099"/>
              </a:xfrm>
            </p:grpSpPr>
            <p:sp>
              <p:nvSpPr>
                <p:cNvPr id="24" name="Straight Connector 9"/>
                <p:cNvSpPr/>
                <p:nvPr/>
              </p:nvSpPr>
              <p:spPr>
                <a:xfrm rot="2320876">
                  <a:off x="2945864" y="1305029"/>
                  <a:ext cx="550135" cy="35099"/>
                </a:xfrm>
                <a:custGeom>
                  <a:avLst/>
                  <a:gdLst/>
                  <a:ahLst/>
                  <a:cxnLst/>
                  <a:rect l="0" t="0" r="0" b="0"/>
                  <a:pathLst>
                    <a:path>
                      <a:moveTo>
                        <a:pt x="0" y="17549"/>
                      </a:moveTo>
                      <a:lnTo>
                        <a:pt x="550135" y="17549"/>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10"/>
                <p:cNvSpPr/>
                <p:nvPr/>
              </p:nvSpPr>
              <p:spPr>
                <a:xfrm rot="2320876">
                  <a:off x="3207178" y="1308825"/>
                  <a:ext cx="27506" cy="2750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nvGrpSpPr>
              <p:cNvPr id="9" name="Group 8"/>
              <p:cNvGrpSpPr/>
              <p:nvPr/>
            </p:nvGrpSpPr>
            <p:grpSpPr>
              <a:xfrm>
                <a:off x="6441897" y="3785657"/>
                <a:ext cx="1967692" cy="1474833"/>
                <a:chOff x="3124203" y="1295401"/>
                <a:chExt cx="1967692" cy="1474833"/>
              </a:xfrm>
            </p:grpSpPr>
            <p:sp>
              <p:nvSpPr>
                <p:cNvPr id="22" name="Oval 21"/>
                <p:cNvSpPr/>
                <p:nvPr/>
              </p:nvSpPr>
              <p:spPr>
                <a:xfrm>
                  <a:off x="3124203" y="1295401"/>
                  <a:ext cx="1967692" cy="1474833"/>
                </a:xfrm>
                <a:prstGeom prst="ellipse">
                  <a:avLst/>
                </a:prstGeom>
                <a:solidFill>
                  <a:schemeClr val="accent6"/>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12"/>
                <p:cNvSpPr/>
                <p:nvPr/>
              </p:nvSpPr>
              <p:spPr>
                <a:xfrm>
                  <a:off x="3412365" y="1511385"/>
                  <a:ext cx="1391368" cy="1042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confidentiality</a:t>
                  </a:r>
                </a:p>
              </p:txBody>
            </p:sp>
          </p:grpSp>
          <p:grpSp>
            <p:nvGrpSpPr>
              <p:cNvPr id="10" name="Group 9"/>
              <p:cNvGrpSpPr/>
              <p:nvPr/>
            </p:nvGrpSpPr>
            <p:grpSpPr>
              <a:xfrm>
                <a:off x="6056189" y="3853614"/>
                <a:ext cx="36465" cy="729312"/>
                <a:chOff x="2738495" y="1363358"/>
                <a:chExt cx="36465" cy="729312"/>
              </a:xfrm>
            </p:grpSpPr>
            <p:sp>
              <p:nvSpPr>
                <p:cNvPr id="20" name="Straight Connector 13"/>
                <p:cNvSpPr/>
                <p:nvPr/>
              </p:nvSpPr>
              <p:spPr>
                <a:xfrm rot="4495912">
                  <a:off x="2392072" y="1710464"/>
                  <a:ext cx="729312" cy="35099"/>
                </a:xfrm>
                <a:custGeom>
                  <a:avLst/>
                  <a:gdLst/>
                  <a:ahLst/>
                  <a:cxnLst/>
                  <a:rect l="0" t="0" r="0" b="0"/>
                  <a:pathLst>
                    <a:path>
                      <a:moveTo>
                        <a:pt x="0" y="17549"/>
                      </a:moveTo>
                      <a:lnTo>
                        <a:pt x="729312" y="17549"/>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Straight Connector 14"/>
                <p:cNvSpPr/>
                <p:nvPr/>
              </p:nvSpPr>
              <p:spPr>
                <a:xfrm rot="4495912">
                  <a:off x="2738495" y="1709781"/>
                  <a:ext cx="36465" cy="364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nvGrpSpPr>
              <p:cNvPr id="11" name="Group 10"/>
              <p:cNvGrpSpPr/>
              <p:nvPr/>
            </p:nvGrpSpPr>
            <p:grpSpPr>
              <a:xfrm>
                <a:off x="5679898" y="4547653"/>
                <a:ext cx="1322435" cy="1322435"/>
                <a:chOff x="2362204" y="2057397"/>
                <a:chExt cx="1322435" cy="1322435"/>
              </a:xfrm>
            </p:grpSpPr>
            <p:sp>
              <p:nvSpPr>
                <p:cNvPr id="18" name="Oval 17"/>
                <p:cNvSpPr/>
                <p:nvPr/>
              </p:nvSpPr>
              <p:spPr>
                <a:xfrm>
                  <a:off x="2362204" y="2057397"/>
                  <a:ext cx="1322435" cy="1322435"/>
                </a:xfrm>
                <a:prstGeom prst="ellipse">
                  <a:avLst/>
                </a:prstGeom>
                <a:solidFill>
                  <a:schemeClr val="accent4">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Oval 16"/>
                <p:cNvSpPr/>
                <p:nvPr/>
              </p:nvSpPr>
              <p:spPr>
                <a:xfrm>
                  <a:off x="2555870" y="2251063"/>
                  <a:ext cx="935103" cy="935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a:t>data integrity</a:t>
                  </a:r>
                </a:p>
              </p:txBody>
            </p:sp>
          </p:grpSp>
          <p:grpSp>
            <p:nvGrpSpPr>
              <p:cNvPr id="12" name="Group 11"/>
              <p:cNvGrpSpPr/>
              <p:nvPr/>
            </p:nvGrpSpPr>
            <p:grpSpPr>
              <a:xfrm>
                <a:off x="5557682" y="3848295"/>
                <a:ext cx="35099" cy="49871"/>
                <a:chOff x="2239988" y="1358039"/>
                <a:chExt cx="35099" cy="49871"/>
              </a:xfrm>
            </p:grpSpPr>
            <p:sp>
              <p:nvSpPr>
                <p:cNvPr id="16" name="Straight Connector 17"/>
                <p:cNvSpPr/>
                <p:nvPr/>
              </p:nvSpPr>
              <p:spPr>
                <a:xfrm rot="6588374">
                  <a:off x="2232602" y="1365425"/>
                  <a:ext cx="49871" cy="35099"/>
                </a:xfrm>
                <a:custGeom>
                  <a:avLst/>
                  <a:gdLst/>
                  <a:ahLst/>
                  <a:cxnLst/>
                  <a:rect l="0" t="0" r="0" b="0"/>
                  <a:pathLst>
                    <a:path>
                      <a:moveTo>
                        <a:pt x="0" y="17549"/>
                      </a:moveTo>
                      <a:lnTo>
                        <a:pt x="49871" y="17549"/>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Straight Connector 18"/>
                <p:cNvSpPr/>
                <p:nvPr/>
              </p:nvSpPr>
              <p:spPr>
                <a:xfrm rot="17388374">
                  <a:off x="2256291" y="1381728"/>
                  <a:ext cx="2493" cy="24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grpSp>
          <p:nvGrpSpPr>
            <p:cNvPr id="13" name="Group 12"/>
            <p:cNvGrpSpPr/>
            <p:nvPr/>
          </p:nvGrpSpPr>
          <p:grpSpPr>
            <a:xfrm>
              <a:off x="4536897" y="3861857"/>
              <a:ext cx="1573183" cy="1420759"/>
              <a:chOff x="1219203" y="1371601"/>
              <a:chExt cx="1573183" cy="1420759"/>
            </a:xfrm>
          </p:grpSpPr>
          <p:sp>
            <p:nvSpPr>
              <p:cNvPr id="14" name="Oval 13"/>
              <p:cNvSpPr/>
              <p:nvPr/>
            </p:nvSpPr>
            <p:spPr>
              <a:xfrm>
                <a:off x="1219203" y="1371601"/>
                <a:ext cx="1573183" cy="1420759"/>
              </a:xfrm>
              <a:prstGeom prst="ellipse">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Oval 20"/>
              <p:cNvSpPr/>
              <p:nvPr/>
            </p:nvSpPr>
            <p:spPr>
              <a:xfrm>
                <a:off x="1449590" y="1579666"/>
                <a:ext cx="1112409" cy="10046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a:t>authenticity</a:t>
                </a:r>
                <a:endParaRPr lang="en-US" sz="1600" kern="1200" dirty="0"/>
              </a:p>
            </p:txBody>
          </p:sp>
        </p:grpSp>
      </p:grpSp>
      <p:sp>
        <p:nvSpPr>
          <p:cNvPr id="86" name="Title 1"/>
          <p:cNvSpPr txBox="1">
            <a:spLocks/>
          </p:cNvSpPr>
          <p:nvPr/>
        </p:nvSpPr>
        <p:spPr>
          <a:xfrm>
            <a:off x="1231309" y="480185"/>
            <a:ext cx="7824788"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ln w="1905"/>
                <a:solidFill>
                  <a:srgbClr val="C00000"/>
                </a:solidFill>
                <a:effectLst>
                  <a:innerShdw blurRad="69850" dist="43180" dir="5400000">
                    <a:srgbClr val="000000">
                      <a:alpha val="65000"/>
                    </a:srgbClr>
                  </a:innerShdw>
                </a:effectLst>
              </a:rPr>
              <a:t>Information Protection and Security</a:t>
            </a:r>
          </a:p>
        </p:txBody>
      </p:sp>
      <p:sp>
        <p:nvSpPr>
          <p:cNvPr id="87" name="Content Placeholder 2"/>
          <p:cNvSpPr txBox="1">
            <a:spLocks/>
          </p:cNvSpPr>
          <p:nvPr/>
        </p:nvSpPr>
        <p:spPr>
          <a:xfrm>
            <a:off x="485955" y="1856576"/>
            <a:ext cx="3747880" cy="3046988"/>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itchFamily="34" charset="0"/>
              <a:buChar char="•"/>
            </a:pPr>
            <a:r>
              <a:rPr lang="en-NZ" dirty="0"/>
              <a:t>The nature of the threat that concerns an organization will vary greatly depending on the circumstances</a:t>
            </a:r>
          </a:p>
          <a:p>
            <a:pPr marL="342900" indent="-342900" algn="just">
              <a:buFont typeface="Arial" pitchFamily="34" charset="0"/>
              <a:buChar char="•"/>
            </a:pPr>
            <a:r>
              <a:rPr lang="en-NZ" dirty="0"/>
              <a:t>The problem involves controlling access to computer systems and the information stored in them</a:t>
            </a:r>
          </a:p>
          <a:p>
            <a:endParaRPr lang="en-US" dirty="0"/>
          </a:p>
        </p:txBody>
      </p:sp>
    </p:spTree>
    <p:extLst>
      <p:ext uri="{BB962C8B-B14F-4D97-AF65-F5344CB8AC3E}">
        <p14:creationId xmlns:p14="http://schemas.microsoft.com/office/powerpoint/2010/main" val="3566622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066800" y="480185"/>
            <a:ext cx="7824787"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solidFill>
                  <a:schemeClr val="accent1">
                    <a:lumMod val="50000"/>
                  </a:schemeClr>
                </a:solidFill>
              </a:rPr>
              <a:t>Scheduling and Resource Management</a:t>
            </a:r>
          </a:p>
        </p:txBody>
      </p:sp>
      <p:sp>
        <p:nvSpPr>
          <p:cNvPr id="6" name="Content Placeholder 2"/>
          <p:cNvSpPr txBox="1">
            <a:spLocks/>
          </p:cNvSpPr>
          <p:nvPr/>
        </p:nvSpPr>
        <p:spPr>
          <a:xfrm>
            <a:off x="457200" y="1752600"/>
            <a:ext cx="7772400" cy="2000548"/>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itchFamily="34" charset="0"/>
              <a:buChar char="•"/>
            </a:pPr>
            <a:r>
              <a:rPr lang="en-US" sz="3000" dirty="0"/>
              <a:t>Key responsibility of an OS is managing resources</a:t>
            </a:r>
          </a:p>
          <a:p>
            <a:pPr marL="457200" indent="-457200" algn="just">
              <a:buFont typeface="Arial" pitchFamily="34" charset="0"/>
              <a:buChar char="•"/>
            </a:pPr>
            <a:r>
              <a:rPr lang="en-US" sz="3000" dirty="0"/>
              <a:t>Resource allocation policies must consider:</a:t>
            </a:r>
          </a:p>
          <a:p>
            <a:pPr lvl="1"/>
            <a:endParaRPr lang="en-US" dirty="0"/>
          </a:p>
          <a:p>
            <a:endParaRPr lang="en-US" dirty="0"/>
          </a:p>
        </p:txBody>
      </p:sp>
      <p:graphicFrame>
        <p:nvGraphicFramePr>
          <p:cNvPr id="7" name="Diagram 6"/>
          <p:cNvGraphicFramePr/>
          <p:nvPr>
            <p:extLst>
              <p:ext uri="{D42A27DB-BD31-4B8C-83A1-F6EECF244321}">
                <p14:modId xmlns:p14="http://schemas.microsoft.com/office/powerpoint/2010/main" val="3399164404"/>
              </p:ext>
            </p:extLst>
          </p:nvPr>
        </p:nvGraphicFramePr>
        <p:xfrm>
          <a:off x="685800" y="3886200"/>
          <a:ext cx="7620000" cy="29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622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681487" y="1295381"/>
            <a:ext cx="8458200" cy="553998"/>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sz="3600" dirty="0">
                <a:solidFill>
                  <a:srgbClr val="C00000"/>
                </a:solidFill>
              </a:rPr>
              <a:t>Key Elements of an  Operating System</a:t>
            </a:r>
          </a:p>
        </p:txBody>
      </p:sp>
      <p:pic>
        <p:nvPicPr>
          <p:cNvPr id="6" name="Content Placeholder 3" descr="Fig02_11.gif"/>
          <p:cNvPicPr>
            <a:picLocks noChangeAspect="1"/>
          </p:cNvPicPr>
          <p:nvPr/>
        </p:nvPicPr>
        <p:blipFill>
          <a:blip r:embed="rId3">
            <a:extLst>
              <a:ext uri="{28A0092B-C50C-407E-A947-70E740481C1C}">
                <a14:useLocalDpi xmlns:a14="http://schemas.microsoft.com/office/drawing/2010/main" val="0"/>
              </a:ext>
            </a:extLst>
          </a:blip>
          <a:srcRect l="-14423" r="-14423"/>
          <a:stretch>
            <a:fillRect/>
          </a:stretch>
        </p:blipFill>
        <p:spPr>
          <a:xfrm>
            <a:off x="1066800" y="1905000"/>
            <a:ext cx="7315200" cy="4391025"/>
          </a:xfrm>
          <a:prstGeom prst="rect">
            <a:avLst/>
          </a:prstGeom>
        </p:spPr>
      </p:pic>
    </p:spTree>
    <p:extLst>
      <p:ext uri="{BB962C8B-B14F-4D97-AF65-F5344CB8AC3E}">
        <p14:creationId xmlns:p14="http://schemas.microsoft.com/office/powerpoint/2010/main" val="3566622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7789" y="1524000"/>
            <a:ext cx="8531860" cy="3213700"/>
          </a:xfrm>
          <a:prstGeom prst="rect">
            <a:avLst/>
          </a:prstGeom>
        </p:spPr>
        <p:txBody>
          <a:bodyPr vert="horz" wrap="square" lIns="0" tIns="12700" rIns="0" bIns="0" rtlCol="0">
            <a:spAutoFit/>
          </a:bodyPr>
          <a:lstStyle/>
          <a:p>
            <a:pPr algn="just"/>
            <a:endParaRPr lang="en-IN" sz="1200" b="1" spc="40" dirty="0">
              <a:solidFill>
                <a:srgbClr val="C00000"/>
              </a:solidFill>
              <a:latin typeface="Times New Roman"/>
              <a:cs typeface="Times New Roman"/>
            </a:endParaRPr>
          </a:p>
          <a:p>
            <a:pPr algn="ctr"/>
            <a:r>
              <a:rPr lang="en-IN" sz="2800" b="1" spc="40" dirty="0">
                <a:solidFill>
                  <a:srgbClr val="C00000"/>
                </a:solidFill>
                <a:latin typeface="Times New Roman"/>
                <a:cs typeface="Times New Roman"/>
              </a:rPr>
              <a:t>Session-3</a:t>
            </a:r>
          </a:p>
          <a:p>
            <a:pPr algn="ctr"/>
            <a:endParaRPr lang="en-IN" sz="2800" b="1" spc="40" dirty="0">
              <a:solidFill>
                <a:srgbClr val="C00000"/>
              </a:solidFill>
              <a:latin typeface="Times New Roman"/>
              <a:cs typeface="Times New Roman"/>
            </a:endParaRPr>
          </a:p>
          <a:p>
            <a:pPr marL="800100" lvl="1" indent="-342900" algn="just">
              <a:buFont typeface="Arial" pitchFamily="34" charset="0"/>
              <a:buChar char="•"/>
            </a:pPr>
            <a:r>
              <a:rPr lang="en-US" sz="2800" dirty="0"/>
              <a:t>OS Design considerations for Multiprocessor and Multicore</a:t>
            </a:r>
          </a:p>
          <a:p>
            <a:pPr marL="800100" lvl="1" indent="-342900" algn="just">
              <a:buFont typeface="Arial" pitchFamily="34" charset="0"/>
              <a:buChar char="•"/>
            </a:pPr>
            <a:r>
              <a:rPr lang="en-US" sz="2800" dirty="0"/>
              <a:t>Understanding the key design issues of Multiprocessor Operating systems and Multicore Operating systems</a:t>
            </a:r>
            <a:endParaRPr lang="en-IN" sz="2800" spc="40" dirty="0">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08920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31309" y="381000"/>
            <a:ext cx="7824788" cy="1067747"/>
          </a:xfrm>
        </p:spPr>
        <p:txBody>
          <a:bodyPr/>
          <a:lstStyle/>
          <a:p>
            <a:pPr algn="ctr"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Design</a:t>
            </a:r>
          </a:p>
        </p:txBody>
      </p:sp>
      <p:sp>
        <p:nvSpPr>
          <p:cNvPr id="5" name="Text Placeholder 3"/>
          <p:cNvSpPr>
            <a:spLocks noGrp="1"/>
          </p:cNvSpPr>
          <p:nvPr>
            <p:ph type="body" idx="1"/>
          </p:nvPr>
        </p:nvSpPr>
        <p:spPr>
          <a:xfrm>
            <a:off x="637395" y="1828800"/>
            <a:ext cx="3657600" cy="338554"/>
          </a:xfrm>
        </p:spPr>
        <p:txBody>
          <a:bodyPr/>
          <a:lstStyle/>
          <a:p>
            <a:pPr eaLnBrk="1" hangingPunct="1"/>
            <a:r>
              <a:rPr lang="en-US" b="1" dirty="0"/>
              <a:t>Distributed Operating System</a:t>
            </a:r>
          </a:p>
        </p:txBody>
      </p:sp>
      <p:sp>
        <p:nvSpPr>
          <p:cNvPr id="6" name="Content Placeholder 2"/>
          <p:cNvSpPr txBox="1">
            <a:spLocks/>
          </p:cNvSpPr>
          <p:nvPr/>
        </p:nvSpPr>
        <p:spPr>
          <a:xfrm>
            <a:off x="660399" y="2359178"/>
            <a:ext cx="3657600" cy="3001963"/>
          </a:xfrm>
          <a:prstGeom prst="rect">
            <a:avLst/>
          </a:prstGeom>
        </p:spPr>
        <p:txBody>
          <a:bodyPr rtlCol="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itchFamily="34" charset="0"/>
              <a:buChar char="•"/>
              <a:defRPr/>
            </a:pPr>
            <a:r>
              <a:rPr lang="en-US" dirty="0">
                <a:solidFill>
                  <a:schemeClr val="tx1">
                    <a:lumMod val="85000"/>
                    <a:lumOff val="15000"/>
                  </a:schemeClr>
                </a:solidFill>
              </a:rPr>
              <a:t>Provides the illusion of</a:t>
            </a:r>
          </a:p>
          <a:p>
            <a:pPr marL="742950" lvl="1" indent="-285750">
              <a:buFont typeface="Arial" pitchFamily="34" charset="0"/>
              <a:buChar char="•"/>
              <a:defRPr/>
            </a:pPr>
            <a:r>
              <a:rPr lang="en-US" dirty="0">
                <a:solidFill>
                  <a:schemeClr val="tx1">
                    <a:lumMod val="85000"/>
                    <a:lumOff val="15000"/>
                  </a:schemeClr>
                </a:solidFill>
              </a:rPr>
              <a:t> a single main memory space </a:t>
            </a:r>
          </a:p>
          <a:p>
            <a:pPr marL="742950" lvl="1" indent="-285750">
              <a:buFont typeface="Arial" pitchFamily="34" charset="0"/>
              <a:buChar char="•"/>
              <a:defRPr/>
            </a:pPr>
            <a:r>
              <a:rPr lang="en-US" dirty="0">
                <a:solidFill>
                  <a:schemeClr val="tx1">
                    <a:lumMod val="85000"/>
                    <a:lumOff val="15000"/>
                  </a:schemeClr>
                </a:solidFill>
              </a:rPr>
              <a:t>single secondary memory space</a:t>
            </a:r>
          </a:p>
          <a:p>
            <a:pPr marL="742950" lvl="1" indent="-285750">
              <a:buFont typeface="Arial" pitchFamily="34" charset="0"/>
              <a:buChar char="•"/>
              <a:defRPr/>
            </a:pPr>
            <a:r>
              <a:rPr lang="en-US" dirty="0">
                <a:solidFill>
                  <a:schemeClr val="tx1">
                    <a:lumMod val="85000"/>
                    <a:lumOff val="15000"/>
                  </a:schemeClr>
                </a:solidFill>
              </a:rPr>
              <a:t>unified access facilities</a:t>
            </a:r>
          </a:p>
          <a:p>
            <a:pPr marL="285750" indent="-285750">
              <a:buFont typeface="Arial" pitchFamily="34" charset="0"/>
              <a:buChar char="•"/>
              <a:defRPr/>
            </a:pPr>
            <a:r>
              <a:rPr lang="en-US" dirty="0">
                <a:solidFill>
                  <a:schemeClr val="tx1">
                    <a:lumMod val="85000"/>
                    <a:lumOff val="15000"/>
                  </a:schemeClr>
                </a:solidFill>
              </a:rPr>
              <a:t>State of the art for distributed operating systems lags that of uniprocessor and SMP operating systems</a:t>
            </a:r>
          </a:p>
        </p:txBody>
      </p:sp>
      <p:sp>
        <p:nvSpPr>
          <p:cNvPr id="7" name="Text Placeholder 4"/>
          <p:cNvSpPr txBox="1">
            <a:spLocks/>
          </p:cNvSpPr>
          <p:nvPr/>
        </p:nvSpPr>
        <p:spPr>
          <a:xfrm>
            <a:off x="4798203" y="1828800"/>
            <a:ext cx="3657600" cy="73025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dirty="0"/>
              <a:t>Object-Oriented  Design</a:t>
            </a:r>
          </a:p>
        </p:txBody>
      </p:sp>
      <p:sp>
        <p:nvSpPr>
          <p:cNvPr id="8" name="Content Placeholder 5"/>
          <p:cNvSpPr txBox="1">
            <a:spLocks/>
          </p:cNvSpPr>
          <p:nvPr/>
        </p:nvSpPr>
        <p:spPr>
          <a:xfrm>
            <a:off x="4572000" y="2359178"/>
            <a:ext cx="3657600" cy="325278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itchFamily="34" charset="0"/>
              <a:buChar char="•"/>
            </a:pPr>
            <a:r>
              <a:rPr lang="en-US" dirty="0"/>
              <a:t>Used for adding modular extensions to a small kernel</a:t>
            </a:r>
          </a:p>
          <a:p>
            <a:pPr marL="285750" indent="-285750">
              <a:buFont typeface="Arial" pitchFamily="34" charset="0"/>
              <a:buChar char="•"/>
            </a:pPr>
            <a:r>
              <a:rPr lang="en-US" dirty="0"/>
              <a:t>Enables programmers to customize an operating system without disrupting system integrity</a:t>
            </a:r>
          </a:p>
          <a:p>
            <a:pPr marL="285750" indent="-285750">
              <a:buFont typeface="Arial" pitchFamily="34" charset="0"/>
              <a:buChar char="•"/>
            </a:pPr>
            <a:r>
              <a:rPr lang="en-US" dirty="0"/>
              <a:t>Eases the development of distributed tools and full-blown distributed operating systems</a:t>
            </a:r>
          </a:p>
          <a:p>
            <a:endParaRPr lang="en-US" dirty="0"/>
          </a:p>
        </p:txBody>
      </p:sp>
      <p:sp>
        <p:nvSpPr>
          <p:cNvPr id="16"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554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838200"/>
            <a:ext cx="7705725" cy="2154436"/>
          </a:xfrm>
        </p:spPr>
        <p:txBody>
          <a:bodyPr/>
          <a:lstStyle/>
          <a:p>
            <a:pPr algn="ctr"/>
            <a:r>
              <a:rPr lang="en-IN" sz="2800" b="1" spc="40" dirty="0">
                <a:solidFill>
                  <a:srgbClr val="C00000"/>
                </a:solidFill>
              </a:rPr>
              <a:t>Session-1</a:t>
            </a:r>
          </a:p>
          <a:p>
            <a:pPr algn="ctr"/>
            <a:endParaRPr lang="en-IN" sz="2800" b="1" spc="40" dirty="0">
              <a:solidFill>
                <a:srgbClr val="C00000"/>
              </a:solidFill>
            </a:endParaRPr>
          </a:p>
          <a:p>
            <a:pPr marL="800100" lvl="1" indent="-342900" algn="just">
              <a:buFont typeface="Arial" pitchFamily="34" charset="0"/>
              <a:buChar char="•"/>
            </a:pPr>
            <a:r>
              <a:rPr lang="en-IN" sz="2800" spc="40" dirty="0">
                <a:latin typeface="Times New Roman"/>
                <a:cs typeface="Times New Roman"/>
              </a:rPr>
              <a:t>Operating System Objectives and functions</a:t>
            </a:r>
          </a:p>
          <a:p>
            <a:pPr marL="800100" lvl="1" indent="-342900" algn="just">
              <a:buFont typeface="Arial" pitchFamily="34" charset="0"/>
              <a:buChar char="•"/>
            </a:pPr>
            <a:r>
              <a:rPr lang="en-IN" sz="2800" spc="40" dirty="0">
                <a:latin typeface="Times New Roman"/>
                <a:cs typeface="Times New Roman"/>
              </a:rPr>
              <a:t>Gaining the role of Operating systems</a:t>
            </a:r>
          </a:p>
          <a:p>
            <a:endParaRPr lang="en-IN" sz="2800" dirty="0"/>
          </a:p>
        </p:txBody>
      </p:sp>
    </p:spTree>
    <p:extLst>
      <p:ext uri="{BB962C8B-B14F-4D97-AF65-F5344CB8AC3E}">
        <p14:creationId xmlns:p14="http://schemas.microsoft.com/office/powerpoint/2010/main" val="509403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grpSp>
        <p:nvGrpSpPr>
          <p:cNvPr id="41" name="Group 40"/>
          <p:cNvGrpSpPr/>
          <p:nvPr/>
        </p:nvGrpSpPr>
        <p:grpSpPr>
          <a:xfrm>
            <a:off x="390958" y="2903638"/>
            <a:ext cx="8283068" cy="3082111"/>
            <a:chOff x="430466" y="3657600"/>
            <a:chExt cx="8283068" cy="3082111"/>
          </a:xfrm>
        </p:grpSpPr>
        <p:grpSp>
          <p:nvGrpSpPr>
            <p:cNvPr id="5" name="Group 4"/>
            <p:cNvGrpSpPr/>
            <p:nvPr/>
          </p:nvGrpSpPr>
          <p:grpSpPr>
            <a:xfrm>
              <a:off x="430466" y="3684642"/>
              <a:ext cx="1522556" cy="895288"/>
              <a:chOff x="0" y="1305386"/>
              <a:chExt cx="1522556" cy="895288"/>
            </a:xfrm>
          </p:grpSpPr>
          <p:sp>
            <p:nvSpPr>
              <p:cNvPr id="38" name="Rounded Rectangle 37"/>
              <p:cNvSpPr/>
              <p:nvPr/>
            </p:nvSpPr>
            <p:spPr>
              <a:xfrm>
                <a:off x="0" y="1305386"/>
                <a:ext cx="1522556" cy="895288"/>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9" name="Rounded Rectangle 4"/>
              <p:cNvSpPr/>
              <p:nvPr/>
            </p:nvSpPr>
            <p:spPr>
              <a:xfrm>
                <a:off x="26222" y="1331608"/>
                <a:ext cx="1470112" cy="84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a:t>Simultaneous concurrent processes or threads</a:t>
                </a:r>
                <a:endParaRPr lang="en-US" sz="1600" kern="1200" dirty="0"/>
              </a:p>
            </p:txBody>
          </p:sp>
        </p:grpSp>
        <p:sp>
          <p:nvSpPr>
            <p:cNvPr id="6" name="Straight Connector 5"/>
            <p:cNvSpPr/>
            <p:nvPr/>
          </p:nvSpPr>
          <p:spPr>
            <a:xfrm>
              <a:off x="582721" y="4579931"/>
              <a:ext cx="157346" cy="1118198"/>
            </a:xfrm>
            <a:custGeom>
              <a:avLst/>
              <a:gdLst/>
              <a:ahLst/>
              <a:cxnLst/>
              <a:rect l="0" t="0" r="0" b="0"/>
              <a:pathLst>
                <a:path>
                  <a:moveTo>
                    <a:pt x="0" y="0"/>
                  </a:moveTo>
                  <a:lnTo>
                    <a:pt x="0" y="1118198"/>
                  </a:lnTo>
                  <a:lnTo>
                    <a:pt x="157346" y="1118198"/>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 name="Group 6"/>
            <p:cNvGrpSpPr/>
            <p:nvPr/>
          </p:nvGrpSpPr>
          <p:grpSpPr>
            <a:xfrm>
              <a:off x="740067" y="4656547"/>
              <a:ext cx="1450453" cy="2083164"/>
              <a:chOff x="309601" y="2277291"/>
              <a:chExt cx="1450453" cy="2083164"/>
            </a:xfrm>
          </p:grpSpPr>
          <p:sp>
            <p:nvSpPr>
              <p:cNvPr id="36" name="Rounded Rectangle 35"/>
              <p:cNvSpPr/>
              <p:nvPr/>
            </p:nvSpPr>
            <p:spPr>
              <a:xfrm>
                <a:off x="309601" y="2277291"/>
                <a:ext cx="1450453" cy="2083164"/>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Rounded Rectangle 7"/>
              <p:cNvSpPr/>
              <p:nvPr/>
            </p:nvSpPr>
            <p:spPr>
              <a:xfrm>
                <a:off x="352083" y="2319773"/>
                <a:ext cx="1365489" cy="1998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kernel routines need to be reentrant to allow several processors to execute the same kernel code simultaneously</a:t>
                </a:r>
              </a:p>
            </p:txBody>
          </p:sp>
        </p:grpSp>
        <p:grpSp>
          <p:nvGrpSpPr>
            <p:cNvPr id="8" name="Group 7"/>
            <p:cNvGrpSpPr/>
            <p:nvPr/>
          </p:nvGrpSpPr>
          <p:grpSpPr>
            <a:xfrm>
              <a:off x="2178745" y="3657600"/>
              <a:ext cx="1095466" cy="414635"/>
              <a:chOff x="1748279" y="1278344"/>
              <a:chExt cx="1095466" cy="414635"/>
            </a:xfrm>
          </p:grpSpPr>
          <p:sp>
            <p:nvSpPr>
              <p:cNvPr id="34" name="Rounded Rectangle 33"/>
              <p:cNvSpPr/>
              <p:nvPr/>
            </p:nvSpPr>
            <p:spPr>
              <a:xfrm>
                <a:off x="1748279" y="1278344"/>
                <a:ext cx="1095466" cy="41463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5" name="Rounded Rectangle 9"/>
              <p:cNvSpPr/>
              <p:nvPr/>
            </p:nvSpPr>
            <p:spPr>
              <a:xfrm>
                <a:off x="1760423" y="1290488"/>
                <a:ext cx="1071178" cy="3903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a:t>Scheduling</a:t>
                </a:r>
                <a:endParaRPr lang="en-US" sz="1600" kern="1200" dirty="0"/>
              </a:p>
            </p:txBody>
          </p:sp>
        </p:grpSp>
        <p:sp>
          <p:nvSpPr>
            <p:cNvPr id="9" name="Straight Connector 10"/>
            <p:cNvSpPr/>
            <p:nvPr/>
          </p:nvSpPr>
          <p:spPr>
            <a:xfrm>
              <a:off x="2288292" y="4072235"/>
              <a:ext cx="109546" cy="1230653"/>
            </a:xfrm>
            <a:custGeom>
              <a:avLst/>
              <a:gdLst/>
              <a:ahLst/>
              <a:cxnLst/>
              <a:rect l="0" t="0" r="0" b="0"/>
              <a:pathLst>
                <a:path>
                  <a:moveTo>
                    <a:pt x="0" y="0"/>
                  </a:moveTo>
                  <a:lnTo>
                    <a:pt x="0" y="1230653"/>
                  </a:lnTo>
                  <a:lnTo>
                    <a:pt x="109546" y="1230653"/>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0" name="Group 9"/>
            <p:cNvGrpSpPr/>
            <p:nvPr/>
          </p:nvGrpSpPr>
          <p:grpSpPr>
            <a:xfrm>
              <a:off x="2397839" y="4175894"/>
              <a:ext cx="1301954" cy="2253989"/>
              <a:chOff x="1967373" y="1796638"/>
              <a:chExt cx="1301954" cy="2253989"/>
            </a:xfrm>
          </p:grpSpPr>
          <p:sp>
            <p:nvSpPr>
              <p:cNvPr id="32" name="Rounded Rectangle 31"/>
              <p:cNvSpPr/>
              <p:nvPr/>
            </p:nvSpPr>
            <p:spPr>
              <a:xfrm>
                <a:off x="1967373" y="1796638"/>
                <a:ext cx="1301954" cy="225398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Rounded Rectangle 12"/>
              <p:cNvSpPr/>
              <p:nvPr/>
            </p:nvSpPr>
            <p:spPr>
              <a:xfrm>
                <a:off x="2005506" y="1834771"/>
                <a:ext cx="1225688" cy="21777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any processor may perform scheduling, which complicates the task of enforcing a scheduling policy</a:t>
                </a:r>
              </a:p>
            </p:txBody>
          </p:sp>
        </p:grpSp>
        <p:grpSp>
          <p:nvGrpSpPr>
            <p:cNvPr id="11" name="Group 10"/>
            <p:cNvGrpSpPr/>
            <p:nvPr/>
          </p:nvGrpSpPr>
          <p:grpSpPr>
            <a:xfrm>
              <a:off x="3907111" y="3657600"/>
              <a:ext cx="1564103" cy="554906"/>
              <a:chOff x="3476645" y="1278344"/>
              <a:chExt cx="1564103" cy="554906"/>
            </a:xfrm>
          </p:grpSpPr>
          <p:sp>
            <p:nvSpPr>
              <p:cNvPr id="30" name="Rounded Rectangle 29"/>
              <p:cNvSpPr/>
              <p:nvPr/>
            </p:nvSpPr>
            <p:spPr>
              <a:xfrm>
                <a:off x="3476645" y="1278344"/>
                <a:ext cx="1564103" cy="554906"/>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Rounded Rectangle 14"/>
              <p:cNvSpPr/>
              <p:nvPr/>
            </p:nvSpPr>
            <p:spPr>
              <a:xfrm>
                <a:off x="3492898" y="1294597"/>
                <a:ext cx="1531597" cy="522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a:t>Synchronization</a:t>
                </a:r>
                <a:endParaRPr lang="en-US" sz="1600" kern="1200" dirty="0"/>
              </a:p>
            </p:txBody>
          </p:sp>
        </p:grpSp>
        <p:sp>
          <p:nvSpPr>
            <p:cNvPr id="12" name="Straight Connector 15"/>
            <p:cNvSpPr/>
            <p:nvPr/>
          </p:nvSpPr>
          <p:spPr>
            <a:xfrm>
              <a:off x="4063521" y="4212506"/>
              <a:ext cx="156410" cy="1267008"/>
            </a:xfrm>
            <a:custGeom>
              <a:avLst/>
              <a:gdLst/>
              <a:ahLst/>
              <a:cxnLst/>
              <a:rect l="0" t="0" r="0" b="0"/>
              <a:pathLst>
                <a:path>
                  <a:moveTo>
                    <a:pt x="0" y="0"/>
                  </a:moveTo>
                  <a:lnTo>
                    <a:pt x="0" y="1267008"/>
                  </a:lnTo>
                  <a:lnTo>
                    <a:pt x="156410" y="1267008"/>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3" name="Group 12"/>
            <p:cNvGrpSpPr/>
            <p:nvPr/>
          </p:nvGrpSpPr>
          <p:grpSpPr>
            <a:xfrm>
              <a:off x="4219931" y="4316165"/>
              <a:ext cx="1590500" cy="2326700"/>
              <a:chOff x="3789465" y="1936909"/>
              <a:chExt cx="1590500" cy="2326700"/>
            </a:xfrm>
          </p:grpSpPr>
          <p:sp>
            <p:nvSpPr>
              <p:cNvPr id="28" name="Rounded Rectangle 27"/>
              <p:cNvSpPr/>
              <p:nvPr/>
            </p:nvSpPr>
            <p:spPr>
              <a:xfrm>
                <a:off x="3789465" y="1936909"/>
                <a:ext cx="1590500" cy="2326700"/>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17"/>
              <p:cNvSpPr/>
              <p:nvPr/>
            </p:nvSpPr>
            <p:spPr>
              <a:xfrm>
                <a:off x="3836049" y="1983493"/>
                <a:ext cx="1497332" cy="22335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with multiple active processes having potential access to shared address spaces or shared I/O resources, care must be taken to provide effective synchronization</a:t>
                </a:r>
              </a:p>
            </p:txBody>
          </p:sp>
        </p:grpSp>
        <p:grpSp>
          <p:nvGrpSpPr>
            <p:cNvPr id="14" name="Group 13"/>
            <p:cNvGrpSpPr/>
            <p:nvPr/>
          </p:nvGrpSpPr>
          <p:grpSpPr>
            <a:xfrm>
              <a:off x="5729256" y="3657600"/>
              <a:ext cx="1442465" cy="550328"/>
              <a:chOff x="5298790" y="1278344"/>
              <a:chExt cx="1442465" cy="550328"/>
            </a:xfrm>
          </p:grpSpPr>
          <p:sp>
            <p:nvSpPr>
              <p:cNvPr id="26" name="Rounded Rectangle 25"/>
              <p:cNvSpPr/>
              <p:nvPr/>
            </p:nvSpPr>
            <p:spPr>
              <a:xfrm>
                <a:off x="5298790" y="1278344"/>
                <a:ext cx="1442465" cy="550328"/>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Rounded Rectangle 19"/>
              <p:cNvSpPr/>
              <p:nvPr/>
            </p:nvSpPr>
            <p:spPr>
              <a:xfrm>
                <a:off x="5314909" y="1294463"/>
                <a:ext cx="1410227" cy="518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a:t>Memory management</a:t>
                </a:r>
                <a:endParaRPr lang="en-US" sz="1600" kern="1200" dirty="0"/>
              </a:p>
            </p:txBody>
          </p:sp>
        </p:grpSp>
        <p:sp>
          <p:nvSpPr>
            <p:cNvPr id="15" name="Straight Connector 20"/>
            <p:cNvSpPr/>
            <p:nvPr/>
          </p:nvSpPr>
          <p:spPr>
            <a:xfrm>
              <a:off x="5873503" y="4207928"/>
              <a:ext cx="144246" cy="824023"/>
            </a:xfrm>
            <a:custGeom>
              <a:avLst/>
              <a:gdLst/>
              <a:ahLst/>
              <a:cxnLst/>
              <a:rect l="0" t="0" r="0" b="0"/>
              <a:pathLst>
                <a:path>
                  <a:moveTo>
                    <a:pt x="0" y="0"/>
                  </a:moveTo>
                  <a:lnTo>
                    <a:pt x="0" y="824023"/>
                  </a:lnTo>
                  <a:lnTo>
                    <a:pt x="144246" y="824023"/>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6" name="Group 15"/>
            <p:cNvGrpSpPr/>
            <p:nvPr/>
          </p:nvGrpSpPr>
          <p:grpSpPr>
            <a:xfrm>
              <a:off x="6017749" y="4311587"/>
              <a:ext cx="1151531" cy="1440728"/>
              <a:chOff x="5587283" y="1932331"/>
              <a:chExt cx="1151531" cy="1440728"/>
            </a:xfrm>
          </p:grpSpPr>
          <p:sp>
            <p:nvSpPr>
              <p:cNvPr id="24" name="Rounded Rectangle 23"/>
              <p:cNvSpPr/>
              <p:nvPr/>
            </p:nvSpPr>
            <p:spPr>
              <a:xfrm>
                <a:off x="5587283" y="1932331"/>
                <a:ext cx="1151531" cy="1440728"/>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ounded Rectangle 22"/>
              <p:cNvSpPr/>
              <p:nvPr/>
            </p:nvSpPr>
            <p:spPr>
              <a:xfrm>
                <a:off x="5621010" y="1966058"/>
                <a:ext cx="1084077" cy="1373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the reuse of physical pages is the biggest problem of concern</a:t>
                </a:r>
              </a:p>
            </p:txBody>
          </p:sp>
        </p:grpSp>
        <p:grpSp>
          <p:nvGrpSpPr>
            <p:cNvPr id="17" name="Group 16"/>
            <p:cNvGrpSpPr/>
            <p:nvPr/>
          </p:nvGrpSpPr>
          <p:grpSpPr>
            <a:xfrm>
              <a:off x="7379040" y="3657600"/>
              <a:ext cx="1159187" cy="810843"/>
              <a:chOff x="6948574" y="1278344"/>
              <a:chExt cx="1159187" cy="810843"/>
            </a:xfrm>
          </p:grpSpPr>
          <p:sp>
            <p:nvSpPr>
              <p:cNvPr id="22" name="Rounded Rectangle 21"/>
              <p:cNvSpPr/>
              <p:nvPr/>
            </p:nvSpPr>
            <p:spPr>
              <a:xfrm>
                <a:off x="6948574" y="1278344"/>
                <a:ext cx="1159187" cy="810843"/>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Rounded Rectangle 24"/>
              <p:cNvSpPr/>
              <p:nvPr/>
            </p:nvSpPr>
            <p:spPr>
              <a:xfrm>
                <a:off x="6972323" y="1302093"/>
                <a:ext cx="1111689" cy="763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a:t>Reliability and fault tolerance</a:t>
                </a:r>
                <a:endParaRPr lang="en-US" sz="1600" kern="1200" dirty="0"/>
              </a:p>
            </p:txBody>
          </p:sp>
        </p:grpSp>
        <p:sp>
          <p:nvSpPr>
            <p:cNvPr id="18" name="Straight Connector 25"/>
            <p:cNvSpPr/>
            <p:nvPr/>
          </p:nvSpPr>
          <p:spPr>
            <a:xfrm>
              <a:off x="7364637" y="4468444"/>
              <a:ext cx="130321" cy="1197437"/>
            </a:xfrm>
            <a:custGeom>
              <a:avLst/>
              <a:gdLst/>
              <a:ahLst/>
              <a:cxnLst/>
              <a:rect l="0" t="0" r="0" b="0"/>
              <a:pathLst>
                <a:path>
                  <a:moveTo>
                    <a:pt x="130321" y="0"/>
                  </a:moveTo>
                  <a:lnTo>
                    <a:pt x="0" y="1197437"/>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9" name="Group 18"/>
            <p:cNvGrpSpPr/>
            <p:nvPr/>
          </p:nvGrpSpPr>
          <p:grpSpPr>
            <a:xfrm>
              <a:off x="7364637" y="4770186"/>
              <a:ext cx="1348897" cy="1791389"/>
              <a:chOff x="6934171" y="2390930"/>
              <a:chExt cx="1348897" cy="1791389"/>
            </a:xfrm>
          </p:grpSpPr>
          <p:sp>
            <p:nvSpPr>
              <p:cNvPr id="20" name="Rounded Rectangle 19"/>
              <p:cNvSpPr/>
              <p:nvPr/>
            </p:nvSpPr>
            <p:spPr>
              <a:xfrm>
                <a:off x="6934171" y="2390930"/>
                <a:ext cx="1348897" cy="179138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ounded Rectangle 27"/>
              <p:cNvSpPr/>
              <p:nvPr/>
            </p:nvSpPr>
            <p:spPr>
              <a:xfrm>
                <a:off x="6973679" y="2430438"/>
                <a:ext cx="1269881" cy="1712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the OS should provide graceful degradation in the face of processor failure</a:t>
                </a:r>
              </a:p>
            </p:txBody>
          </p:sp>
        </p:grpSp>
      </p:grpSp>
      <p:sp>
        <p:nvSpPr>
          <p:cNvPr id="75" name="Title 1"/>
          <p:cNvSpPr txBox="1">
            <a:spLocks/>
          </p:cNvSpPr>
          <p:nvPr/>
        </p:nvSpPr>
        <p:spPr>
          <a:xfrm>
            <a:off x="1253241" y="457200"/>
            <a:ext cx="7571582" cy="1107996"/>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sz="3600" dirty="0">
                <a:solidFill>
                  <a:srgbClr val="C00000"/>
                </a:solidFill>
              </a:rPr>
              <a:t>Symmetric Multiprocessor OS Considerations</a:t>
            </a:r>
          </a:p>
        </p:txBody>
      </p:sp>
      <p:sp>
        <p:nvSpPr>
          <p:cNvPr id="76" name="Rectangle 75"/>
          <p:cNvSpPr/>
          <p:nvPr/>
        </p:nvSpPr>
        <p:spPr>
          <a:xfrm>
            <a:off x="416089" y="1767006"/>
            <a:ext cx="8408734" cy="923330"/>
          </a:xfrm>
          <a:prstGeom prst="rect">
            <a:avLst/>
          </a:prstGeom>
        </p:spPr>
        <p:txBody>
          <a:bodyPr wrap="square">
            <a:spAutoFit/>
          </a:bodyPr>
          <a:lstStyle/>
          <a:p>
            <a:pPr marL="285750" indent="-285750">
              <a:buFont typeface="Arial" pitchFamily="34" charset="0"/>
              <a:buChar char="•"/>
            </a:pPr>
            <a:r>
              <a:rPr lang="en-US" dirty="0"/>
              <a:t>A multiprocessor OS must provide all the functionality of a multiprogramming system plus additional features to accommodate multiple processors</a:t>
            </a:r>
          </a:p>
          <a:p>
            <a:r>
              <a:rPr lang="en-US" b="1" dirty="0"/>
              <a:t>Key design issues:</a:t>
            </a:r>
          </a:p>
        </p:txBody>
      </p:sp>
    </p:spTree>
    <p:extLst>
      <p:ext uri="{BB962C8B-B14F-4D97-AF65-F5344CB8AC3E}">
        <p14:creationId xmlns:p14="http://schemas.microsoft.com/office/powerpoint/2010/main" val="3566622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Isosceles Triangle 4"/>
          <p:cNvSpPr/>
          <p:nvPr/>
        </p:nvSpPr>
        <p:spPr>
          <a:xfrm>
            <a:off x="3856962" y="2003500"/>
            <a:ext cx="4064000" cy="4064000"/>
          </a:xfrm>
          <a:prstGeom prst="triangl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6" name="Group 5"/>
          <p:cNvGrpSpPr/>
          <p:nvPr/>
        </p:nvGrpSpPr>
        <p:grpSpPr>
          <a:xfrm>
            <a:off x="5842000" y="2923182"/>
            <a:ext cx="2641600" cy="962025"/>
            <a:chOff x="2743199" y="408582"/>
            <a:chExt cx="2641600" cy="962025"/>
          </a:xfrm>
        </p:grpSpPr>
        <p:sp>
          <p:nvSpPr>
            <p:cNvPr id="13" name="Rounded Rectangle 12"/>
            <p:cNvSpPr/>
            <p:nvPr/>
          </p:nvSpPr>
          <p:spPr>
            <a:xfrm>
              <a:off x="2743199" y="408582"/>
              <a:ext cx="2641600" cy="962025"/>
            </a:xfrm>
            <a:prstGeom prst="roundRect">
              <a:avLst/>
            </a:prstGeom>
            <a:ln>
              <a:solidFill>
                <a:schemeClr val="accent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ed Rectangle 5"/>
            <p:cNvSpPr/>
            <p:nvPr/>
          </p:nvSpPr>
          <p:spPr>
            <a:xfrm>
              <a:off x="2790161" y="455544"/>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hardware parallelism within each core processor, known as instruction level parallelism</a:t>
              </a:r>
            </a:p>
          </p:txBody>
        </p:sp>
      </p:grpSp>
      <p:grpSp>
        <p:nvGrpSpPr>
          <p:cNvPr id="7" name="Group 6"/>
          <p:cNvGrpSpPr/>
          <p:nvPr/>
        </p:nvGrpSpPr>
        <p:grpSpPr>
          <a:xfrm>
            <a:off x="5842000" y="4005460"/>
            <a:ext cx="2641600" cy="962025"/>
            <a:chOff x="2743199" y="1490860"/>
            <a:chExt cx="2641600" cy="962025"/>
          </a:xfrm>
        </p:grpSpPr>
        <p:sp>
          <p:nvSpPr>
            <p:cNvPr id="11" name="Rounded Rectangle 10"/>
            <p:cNvSpPr/>
            <p:nvPr/>
          </p:nvSpPr>
          <p:spPr>
            <a:xfrm>
              <a:off x="2743199" y="1490860"/>
              <a:ext cx="2641600" cy="962025"/>
            </a:xfrm>
            <a:prstGeom prst="roundRect">
              <a:avLst/>
            </a:prstGeom>
            <a:ln>
              <a:solidFill>
                <a:schemeClr val="accent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7"/>
            <p:cNvSpPr/>
            <p:nvPr/>
          </p:nvSpPr>
          <p:spPr>
            <a:xfrm>
              <a:off x="2790161" y="1537822"/>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potential for multiprogramming and multithreaded execution within each processor</a:t>
              </a:r>
            </a:p>
          </p:txBody>
        </p:sp>
      </p:grpSp>
      <p:grpSp>
        <p:nvGrpSpPr>
          <p:cNvPr id="8" name="Group 7"/>
          <p:cNvGrpSpPr/>
          <p:nvPr/>
        </p:nvGrpSpPr>
        <p:grpSpPr>
          <a:xfrm>
            <a:off x="5842000" y="5087739"/>
            <a:ext cx="2641600" cy="962025"/>
            <a:chOff x="2743199" y="2573139"/>
            <a:chExt cx="2641600" cy="962025"/>
          </a:xfrm>
        </p:grpSpPr>
        <p:sp>
          <p:nvSpPr>
            <p:cNvPr id="9" name="Rounded Rectangle 8"/>
            <p:cNvSpPr/>
            <p:nvPr/>
          </p:nvSpPr>
          <p:spPr>
            <a:xfrm>
              <a:off x="2743199" y="2573139"/>
              <a:ext cx="2641600" cy="962025"/>
            </a:xfrm>
            <a:prstGeom prst="roundRect">
              <a:avLst/>
            </a:prstGeom>
            <a:ln>
              <a:solidFill>
                <a:schemeClr val="accent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ounded Rectangle 9"/>
            <p:cNvSpPr/>
            <p:nvPr/>
          </p:nvSpPr>
          <p:spPr>
            <a:xfrm>
              <a:off x="2790161" y="2620101"/>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potential for a single application to execute in concurrent                   processes or threads across multiple cores</a:t>
              </a:r>
            </a:p>
          </p:txBody>
        </p:sp>
      </p:grpSp>
      <p:sp>
        <p:nvSpPr>
          <p:cNvPr id="25" name="Title 1"/>
          <p:cNvSpPr txBox="1">
            <a:spLocks/>
          </p:cNvSpPr>
          <p:nvPr/>
        </p:nvSpPr>
        <p:spPr>
          <a:xfrm>
            <a:off x="990600" y="304800"/>
            <a:ext cx="7824787"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dirty="0">
                <a:solidFill>
                  <a:srgbClr val="C00000"/>
                </a:solidFill>
              </a:rPr>
              <a:t>Multicore OS Considerations</a:t>
            </a:r>
          </a:p>
        </p:txBody>
      </p:sp>
      <p:sp>
        <p:nvSpPr>
          <p:cNvPr id="26" name="Content Placeholder 2"/>
          <p:cNvSpPr txBox="1">
            <a:spLocks/>
          </p:cNvSpPr>
          <p:nvPr/>
        </p:nvSpPr>
        <p:spPr>
          <a:xfrm>
            <a:off x="457200" y="2003500"/>
            <a:ext cx="3429000" cy="3385542"/>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itchFamily="34" charset="0"/>
              <a:buChar char="•"/>
            </a:pPr>
            <a:r>
              <a:rPr lang="en-US" dirty="0"/>
              <a:t>The design challenge for a many-core multicore system is to efficiently harness the multicore processing power and intelligently manage the substantial on-chip resources efficiently</a:t>
            </a:r>
          </a:p>
          <a:p>
            <a:pPr marL="342900" indent="-342900">
              <a:buFont typeface="Arial" pitchFamily="34" charset="0"/>
              <a:buChar char="•"/>
            </a:pPr>
            <a:r>
              <a:rPr lang="en-US" dirty="0"/>
              <a:t>Potential for parallelism exists at three levels:</a:t>
            </a:r>
          </a:p>
        </p:txBody>
      </p:sp>
    </p:spTree>
    <p:extLst>
      <p:ext uri="{BB962C8B-B14F-4D97-AF65-F5344CB8AC3E}">
        <p14:creationId xmlns:p14="http://schemas.microsoft.com/office/powerpoint/2010/main" val="3566622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262313"/>
            <a:ext cx="8531860" cy="2167260"/>
          </a:xfrm>
          <a:prstGeom prst="rect">
            <a:avLst/>
          </a:prstGeom>
        </p:spPr>
        <p:txBody>
          <a:bodyPr vert="horz" wrap="square" lIns="0" tIns="12700" rIns="0" bIns="0" rtlCol="0">
            <a:spAutoFit/>
          </a:bodyPr>
          <a:lstStyle/>
          <a:p>
            <a:pPr algn="ctr"/>
            <a:r>
              <a:rPr lang="en-IN" sz="3200" b="1" spc="40" dirty="0">
                <a:solidFill>
                  <a:srgbClr val="C00000"/>
                </a:solidFill>
                <a:latin typeface="Times New Roman"/>
                <a:cs typeface="Times New Roman"/>
              </a:rPr>
              <a:t>Session-6</a:t>
            </a:r>
          </a:p>
          <a:p>
            <a:pPr algn="ctr"/>
            <a:endParaRPr lang="en-IN" sz="2400" b="1" spc="40" dirty="0">
              <a:solidFill>
                <a:srgbClr val="C00000"/>
              </a:solidFill>
              <a:latin typeface="Times New Roman"/>
              <a:cs typeface="Times New Roman"/>
            </a:endParaRPr>
          </a:p>
          <a:p>
            <a:pPr marL="800100" lvl="1" indent="-342900" algn="just">
              <a:buFont typeface="Arial" pitchFamily="34" charset="0"/>
              <a:buChar char="•"/>
            </a:pPr>
            <a:r>
              <a:rPr lang="en-IN" sz="2800" spc="40" dirty="0">
                <a:latin typeface="Times New Roman"/>
                <a:cs typeface="Times New Roman"/>
              </a:rPr>
              <a:t>Process Concept - Processes, PCB</a:t>
            </a:r>
          </a:p>
          <a:p>
            <a:pPr marL="800100" lvl="1" indent="-342900" algn="just">
              <a:buFont typeface="Arial" pitchFamily="34" charset="0"/>
              <a:buChar char="•"/>
            </a:pPr>
            <a:r>
              <a:rPr lang="en-IN" sz="2800" spc="40" dirty="0">
                <a:latin typeface="Times New Roman"/>
                <a:cs typeface="Times New Roman"/>
              </a:rPr>
              <a:t>Understanding the Process concept and Maintenance of PCB by OS </a:t>
            </a:r>
            <a:endParaRPr lang="en-IN" sz="2800" b="1" spc="40" dirty="0">
              <a:solidFill>
                <a:srgbClr val="C00000"/>
              </a:solidFill>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33168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838200" y="1447800"/>
            <a:ext cx="7685087" cy="4940300"/>
          </a:xfrm>
          <a:prstGeom prst="rect">
            <a:avLst/>
          </a:prstGeom>
        </p:spPr>
        <p:txBody>
          <a:bodyPr wrap="square" lIns="0" tIns="0" rIns="0" bIns="0">
            <a:normAutofit lnSpcReduction="10000"/>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lgn="just">
              <a:lnSpc>
                <a:spcPct val="90000"/>
              </a:lnSpc>
              <a:buFont typeface="Wingdings 3"/>
              <a:buChar char=""/>
              <a:defRPr/>
            </a:pPr>
            <a:r>
              <a:rPr lang="en-US" altLang="en-US" sz="2400" dirty="0"/>
              <a:t>An operating system executes a variety of programs:</a:t>
            </a:r>
          </a:p>
          <a:p>
            <a:pPr marL="621792" lvl="1" algn="just">
              <a:lnSpc>
                <a:spcPct val="90000"/>
              </a:lnSpc>
              <a:spcBef>
                <a:spcPts val="324"/>
              </a:spcBef>
              <a:buFont typeface="Verdana"/>
              <a:buChar char="◦"/>
              <a:defRPr/>
            </a:pPr>
            <a:r>
              <a:rPr lang="en-US" altLang="en-US" sz="2000" dirty="0"/>
              <a:t>Batch system – </a:t>
            </a:r>
            <a:r>
              <a:rPr lang="en-US" altLang="en-US" sz="2000" b="1" dirty="0">
                <a:solidFill>
                  <a:srgbClr val="3366FF"/>
                </a:solidFill>
              </a:rPr>
              <a:t>jobs</a:t>
            </a:r>
          </a:p>
          <a:p>
            <a:pPr marL="621792" lvl="1" algn="just">
              <a:lnSpc>
                <a:spcPct val="90000"/>
              </a:lnSpc>
              <a:spcBef>
                <a:spcPts val="324"/>
              </a:spcBef>
              <a:buFont typeface="Verdana"/>
              <a:buChar char="◦"/>
              <a:defRPr/>
            </a:pPr>
            <a:r>
              <a:rPr lang="en-US" altLang="en-US" sz="2000" dirty="0"/>
              <a:t>Time-shared systems – </a:t>
            </a:r>
            <a:r>
              <a:rPr lang="en-US" altLang="en-US" sz="2000" b="1" dirty="0">
                <a:solidFill>
                  <a:srgbClr val="3366FF"/>
                </a:solidFill>
              </a:rPr>
              <a:t>user programs </a:t>
            </a:r>
            <a:r>
              <a:rPr lang="en-US" altLang="en-US" sz="2000" dirty="0"/>
              <a:t>or </a:t>
            </a:r>
            <a:r>
              <a:rPr lang="en-US" altLang="en-US" sz="2000" b="1" dirty="0">
                <a:solidFill>
                  <a:srgbClr val="3366FF"/>
                </a:solidFill>
              </a:rPr>
              <a:t>tasks</a:t>
            </a:r>
            <a:endParaRPr lang="en-US" altLang="en-US" sz="2000" dirty="0"/>
          </a:p>
          <a:p>
            <a:pPr marL="365760" indent="-256032" algn="just">
              <a:lnSpc>
                <a:spcPct val="90000"/>
              </a:lnSpc>
              <a:buFont typeface="Wingdings 3"/>
              <a:buChar char=""/>
              <a:defRPr/>
            </a:pPr>
            <a:r>
              <a:rPr lang="en-US" altLang="en-US" sz="2400" dirty="0"/>
              <a:t>Textbook uses the terms </a:t>
            </a:r>
            <a:r>
              <a:rPr lang="en-US" altLang="en-US" sz="2400" b="1" i="1" dirty="0"/>
              <a:t>job</a:t>
            </a:r>
            <a:r>
              <a:rPr lang="en-US" altLang="en-US" sz="2400" dirty="0"/>
              <a:t> and </a:t>
            </a:r>
            <a:r>
              <a:rPr lang="en-US" altLang="en-US" sz="2400" b="1" i="1" dirty="0"/>
              <a:t>process</a:t>
            </a:r>
            <a:r>
              <a:rPr lang="en-US" altLang="en-US" sz="2400" dirty="0"/>
              <a:t> almost interchangeably</a:t>
            </a:r>
          </a:p>
          <a:p>
            <a:pPr marL="365760" indent="-256032" algn="just">
              <a:lnSpc>
                <a:spcPct val="90000"/>
              </a:lnSpc>
              <a:buFont typeface="Wingdings 3"/>
              <a:buChar char=""/>
              <a:defRPr/>
            </a:pPr>
            <a:r>
              <a:rPr lang="en-US" altLang="en-US" sz="2400" b="1" dirty="0">
                <a:solidFill>
                  <a:srgbClr val="3366FF"/>
                </a:solidFill>
              </a:rPr>
              <a:t>Process</a:t>
            </a:r>
            <a:r>
              <a:rPr lang="en-US" altLang="en-US" sz="2400" dirty="0"/>
              <a:t> – a program in execution; process execution must progress in sequential fashion</a:t>
            </a:r>
          </a:p>
          <a:p>
            <a:pPr marL="365760" indent="-256032" algn="just">
              <a:buFont typeface="Wingdings 3"/>
              <a:buChar char=""/>
              <a:defRPr/>
            </a:pPr>
            <a:r>
              <a:rPr lang="en-US" altLang="en-US" sz="2400" dirty="0"/>
              <a:t>Multiple parts</a:t>
            </a:r>
          </a:p>
          <a:p>
            <a:pPr marL="621792" lvl="1" algn="just">
              <a:spcBef>
                <a:spcPts val="324"/>
              </a:spcBef>
              <a:buFont typeface="Verdana"/>
              <a:buChar char="◦"/>
              <a:defRPr/>
            </a:pPr>
            <a:r>
              <a:rPr lang="en-US" altLang="en-US" sz="2000" dirty="0"/>
              <a:t>The program code, also called </a:t>
            </a:r>
            <a:r>
              <a:rPr lang="en-US" altLang="en-US" sz="2000" b="1" dirty="0">
                <a:solidFill>
                  <a:srgbClr val="3366FF"/>
                </a:solidFill>
              </a:rPr>
              <a:t>text section</a:t>
            </a:r>
          </a:p>
          <a:p>
            <a:pPr marL="621792" lvl="1" algn="just">
              <a:spcBef>
                <a:spcPts val="324"/>
              </a:spcBef>
              <a:buFont typeface="Verdana"/>
              <a:buChar char="◦"/>
              <a:defRPr/>
            </a:pPr>
            <a:r>
              <a:rPr lang="en-US" altLang="en-US" sz="2000" dirty="0"/>
              <a:t>Current activity including</a:t>
            </a:r>
            <a:r>
              <a:rPr lang="en-US" altLang="en-US" sz="2000" b="1" dirty="0">
                <a:solidFill>
                  <a:srgbClr val="3366FF"/>
                </a:solidFill>
              </a:rPr>
              <a:t> program</a:t>
            </a:r>
            <a:r>
              <a:rPr lang="en-US" altLang="en-US" sz="2000" b="1" dirty="0"/>
              <a:t> </a:t>
            </a:r>
            <a:r>
              <a:rPr lang="en-US" altLang="en-US" sz="2000" b="1" dirty="0">
                <a:solidFill>
                  <a:srgbClr val="3366FF"/>
                </a:solidFill>
              </a:rPr>
              <a:t>counter</a:t>
            </a:r>
            <a:r>
              <a:rPr lang="en-US" altLang="en-US" sz="2000" dirty="0"/>
              <a:t>, processor registers</a:t>
            </a:r>
          </a:p>
          <a:p>
            <a:pPr marL="621792" lvl="1" algn="just">
              <a:spcBef>
                <a:spcPts val="324"/>
              </a:spcBef>
              <a:buFont typeface="Verdana"/>
              <a:buChar char="◦"/>
              <a:defRPr/>
            </a:pPr>
            <a:r>
              <a:rPr lang="en-US" altLang="en-US" sz="2000" b="1" dirty="0">
                <a:solidFill>
                  <a:srgbClr val="3366FF"/>
                </a:solidFill>
              </a:rPr>
              <a:t>Stack</a:t>
            </a:r>
            <a:r>
              <a:rPr lang="en-US" altLang="en-US" sz="2000" b="1" dirty="0"/>
              <a:t> </a:t>
            </a:r>
            <a:r>
              <a:rPr lang="en-US" altLang="en-US" sz="2000" dirty="0"/>
              <a:t>containing temporary data</a:t>
            </a:r>
          </a:p>
          <a:p>
            <a:pPr marL="859536" lvl="2" algn="just">
              <a:buFont typeface="Wingdings 2"/>
              <a:buChar char=""/>
              <a:defRPr/>
            </a:pPr>
            <a:r>
              <a:rPr lang="en-US" altLang="en-US" sz="2000" dirty="0"/>
              <a:t>Function parameters, return addresses, local variables</a:t>
            </a:r>
          </a:p>
          <a:p>
            <a:pPr marL="621792" lvl="1" algn="just">
              <a:spcBef>
                <a:spcPts val="324"/>
              </a:spcBef>
              <a:buFont typeface="Verdana"/>
              <a:buChar char="◦"/>
              <a:defRPr/>
            </a:pPr>
            <a:r>
              <a:rPr lang="en-US" altLang="en-US" sz="2000" b="1" dirty="0">
                <a:solidFill>
                  <a:srgbClr val="3366FF"/>
                </a:solidFill>
              </a:rPr>
              <a:t>Data section</a:t>
            </a:r>
            <a:r>
              <a:rPr lang="en-US" altLang="en-US" sz="2000" b="1" dirty="0"/>
              <a:t> </a:t>
            </a:r>
            <a:r>
              <a:rPr lang="en-US" altLang="en-US" sz="2000" dirty="0"/>
              <a:t>containing global variables</a:t>
            </a:r>
          </a:p>
          <a:p>
            <a:pPr marL="621792" lvl="1" algn="just">
              <a:spcBef>
                <a:spcPts val="324"/>
              </a:spcBef>
              <a:buFont typeface="Verdana"/>
              <a:buChar char="◦"/>
              <a:defRPr/>
            </a:pPr>
            <a:r>
              <a:rPr lang="en-US" altLang="en-US" sz="2000" b="1" dirty="0">
                <a:solidFill>
                  <a:srgbClr val="3366FF"/>
                </a:solidFill>
              </a:rPr>
              <a:t>Heap</a:t>
            </a:r>
            <a:r>
              <a:rPr lang="en-US" altLang="en-US" sz="2000" b="1" dirty="0"/>
              <a:t> </a:t>
            </a:r>
            <a:r>
              <a:rPr lang="en-US" altLang="en-US" sz="2000" dirty="0"/>
              <a:t>containing memory dynamically allocated during run time</a:t>
            </a:r>
          </a:p>
          <a:p>
            <a:pPr marL="365760" indent="-256032">
              <a:lnSpc>
                <a:spcPct val="90000"/>
              </a:lnSpc>
              <a:buFont typeface="Monotype Sorts" pitchFamily="-84" charset="2"/>
              <a:buNone/>
              <a:defRPr/>
            </a:pPr>
            <a:endParaRPr lang="en-US" altLang="en-US" dirty="0"/>
          </a:p>
          <a:p>
            <a:pPr marL="365760" indent="-256032">
              <a:lnSpc>
                <a:spcPct val="90000"/>
              </a:lnSpc>
              <a:buFont typeface="Monotype Sorts" pitchFamily="-84" charset="2"/>
              <a:buNone/>
              <a:defRPr/>
            </a:pPr>
            <a:endParaRPr lang="en-US" altLang="en-US" dirty="0"/>
          </a:p>
        </p:txBody>
      </p:sp>
      <p:sp>
        <p:nvSpPr>
          <p:cNvPr id="6" name="Rectangle 2"/>
          <p:cNvSpPr txBox="1">
            <a:spLocks noChangeArrowheads="1"/>
          </p:cNvSpPr>
          <p:nvPr/>
        </p:nvSpPr>
        <p:spPr>
          <a:xfrm>
            <a:off x="1981200" y="438276"/>
            <a:ext cx="6107112"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Concept</a:t>
            </a:r>
          </a:p>
        </p:txBody>
      </p:sp>
    </p:spTree>
    <p:extLst>
      <p:ext uri="{BB962C8B-B14F-4D97-AF65-F5344CB8AC3E}">
        <p14:creationId xmlns:p14="http://schemas.microsoft.com/office/powerpoint/2010/main" val="3566622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914400" y="1752600"/>
            <a:ext cx="7696200" cy="4468916"/>
          </a:xfrm>
          <a:prstGeom prst="rect">
            <a:avLst/>
          </a:prstGeom>
        </p:spPr>
        <p:txBody>
          <a:bodyPr wrap="square">
            <a:spAutoFit/>
          </a:bodyPr>
          <a:lstStyle/>
          <a:p>
            <a:pPr marL="285750" indent="-285750" algn="just">
              <a:buFont typeface="Arial" pitchFamily="34" charset="0"/>
              <a:buChar char="•"/>
            </a:pPr>
            <a:r>
              <a:rPr lang="en-US" altLang="en-US" sz="2800" dirty="0"/>
              <a:t>Program is </a:t>
            </a:r>
            <a:r>
              <a:rPr lang="en-US" altLang="en-US" sz="2800" b="1" i="1" dirty="0"/>
              <a:t>passive</a:t>
            </a:r>
            <a:r>
              <a:rPr lang="en-US" altLang="en-US" sz="2800" dirty="0"/>
              <a:t> entity stored on disk (</a:t>
            </a:r>
            <a:r>
              <a:rPr lang="en-US" altLang="en-US" sz="2800" b="1" dirty="0">
                <a:solidFill>
                  <a:srgbClr val="3366FF"/>
                </a:solidFill>
              </a:rPr>
              <a:t>executable file</a:t>
            </a:r>
            <a:r>
              <a:rPr lang="en-US" altLang="en-US" sz="2800" dirty="0"/>
              <a:t>), process is </a:t>
            </a:r>
            <a:r>
              <a:rPr lang="en-US" altLang="en-US" sz="2800" b="1" i="1" dirty="0"/>
              <a:t>active </a:t>
            </a:r>
          </a:p>
          <a:p>
            <a:pPr marL="742950" lvl="1" indent="-285750" algn="just">
              <a:buFont typeface="Arial" pitchFamily="34" charset="0"/>
              <a:buChar char="•"/>
            </a:pPr>
            <a:r>
              <a:rPr lang="en-US" altLang="en-US" sz="2800" dirty="0"/>
              <a:t>Program becomes process when executable file loaded into memory</a:t>
            </a:r>
          </a:p>
          <a:p>
            <a:pPr marL="285750" indent="-285750" algn="just">
              <a:buFont typeface="Arial" pitchFamily="34" charset="0"/>
              <a:buChar char="•"/>
            </a:pPr>
            <a:r>
              <a:rPr lang="en-US" altLang="en-US" sz="2800" dirty="0"/>
              <a:t>Execution of program started via GUI mouse clicks, command line entry of its name, </a:t>
            </a:r>
            <a:r>
              <a:rPr lang="en-US" altLang="en-US" sz="2800" dirty="0" err="1"/>
              <a:t>etc</a:t>
            </a:r>
            <a:endParaRPr lang="en-US" altLang="en-US" sz="2800" dirty="0"/>
          </a:p>
          <a:p>
            <a:pPr marL="285750" indent="-285750" algn="just">
              <a:buFont typeface="Arial" pitchFamily="34" charset="0"/>
              <a:buChar char="•"/>
            </a:pPr>
            <a:r>
              <a:rPr lang="en-US" altLang="en-US" sz="2800" dirty="0"/>
              <a:t>One program can be several processes</a:t>
            </a:r>
          </a:p>
          <a:p>
            <a:pPr marL="742950" lvl="1" indent="-285750" algn="just">
              <a:buFont typeface="Arial" pitchFamily="34" charset="0"/>
              <a:buChar char="•"/>
            </a:pPr>
            <a:r>
              <a:rPr lang="en-US" altLang="en-US" sz="2800" dirty="0"/>
              <a:t>Consider multiple users executing the same program</a:t>
            </a:r>
          </a:p>
          <a:p>
            <a:pPr>
              <a:lnSpc>
                <a:spcPct val="90000"/>
              </a:lnSpc>
            </a:pPr>
            <a:endParaRPr lang="en-US" altLang="en-US" dirty="0"/>
          </a:p>
          <a:p>
            <a:pPr>
              <a:lnSpc>
                <a:spcPct val="90000"/>
              </a:lnSpc>
            </a:pPr>
            <a:endParaRPr lang="en-US" altLang="en-US" dirty="0"/>
          </a:p>
        </p:txBody>
      </p:sp>
      <p:sp>
        <p:nvSpPr>
          <p:cNvPr id="7" name="Rectangle 2"/>
          <p:cNvSpPr txBox="1">
            <a:spLocks noChangeArrowheads="1"/>
          </p:cNvSpPr>
          <p:nvPr/>
        </p:nvSpPr>
        <p:spPr>
          <a:xfrm>
            <a:off x="1981200" y="438276"/>
            <a:ext cx="6107112"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Concept</a:t>
            </a:r>
          </a:p>
        </p:txBody>
      </p:sp>
    </p:spTree>
    <p:extLst>
      <p:ext uri="{BB962C8B-B14F-4D97-AF65-F5344CB8AC3E}">
        <p14:creationId xmlns:p14="http://schemas.microsoft.com/office/powerpoint/2010/main" val="3566622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524000" y="438276"/>
            <a:ext cx="6548846"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in Memory</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371600"/>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2"/>
          <p:cNvSpPr txBox="1">
            <a:spLocks noChangeArrowheads="1"/>
          </p:cNvSpPr>
          <p:nvPr/>
        </p:nvSpPr>
        <p:spPr>
          <a:xfrm>
            <a:off x="2039908" y="438276"/>
            <a:ext cx="6194425"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a:t>Diagram of Process State</a:t>
            </a:r>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09800"/>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806450" y="1524000"/>
            <a:ext cx="4579938" cy="4772025"/>
          </a:xfrm>
          <a:prstGeom prst="rect">
            <a:avLst/>
          </a:prstGeom>
        </p:spPr>
        <p:txBody>
          <a:bodyPr wrap="square" lIns="0" tIns="0" rIns="0" bIns="0">
            <a:normAutofit fontScale="92500"/>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Monotype Sorts" pitchFamily="-84" charset="2"/>
              <a:buNone/>
              <a:defRPr/>
            </a:pPr>
            <a:r>
              <a:rPr lang="en-US" altLang="en-US" dirty="0"/>
              <a:t>Information associated with each process </a:t>
            </a:r>
          </a:p>
          <a:p>
            <a:pPr marL="365760" indent="-256032">
              <a:buFont typeface="Monotype Sorts" pitchFamily="-84" charset="2"/>
              <a:buNone/>
              <a:defRPr/>
            </a:pPr>
            <a:r>
              <a:rPr lang="en-US" altLang="en-US" dirty="0"/>
              <a:t>(also called </a:t>
            </a:r>
            <a:r>
              <a:rPr lang="en-US" altLang="en-US" b="1" dirty="0">
                <a:solidFill>
                  <a:srgbClr val="3366FF"/>
                </a:solidFill>
              </a:rPr>
              <a:t>task control block</a:t>
            </a:r>
            <a:r>
              <a:rPr lang="en-US" altLang="en-US" dirty="0"/>
              <a:t>)</a:t>
            </a:r>
          </a:p>
          <a:p>
            <a:pPr marL="365760" indent="-256032">
              <a:buFont typeface="Wingdings 3"/>
              <a:buChar char=""/>
              <a:defRPr/>
            </a:pPr>
            <a:r>
              <a:rPr lang="en-US" altLang="en-US" dirty="0"/>
              <a:t>Process state – running, waiting, </a:t>
            </a:r>
            <a:r>
              <a:rPr lang="en-US" altLang="en-US" dirty="0" err="1"/>
              <a:t>etc</a:t>
            </a:r>
            <a:endParaRPr lang="en-US" altLang="en-US" dirty="0"/>
          </a:p>
          <a:p>
            <a:pPr marL="365760" indent="-256032">
              <a:buFont typeface="Wingdings 3"/>
              <a:buChar char=""/>
              <a:defRPr/>
            </a:pPr>
            <a:r>
              <a:rPr lang="en-US" altLang="en-US" dirty="0"/>
              <a:t>Program counter – location of instruction to next execute</a:t>
            </a:r>
          </a:p>
          <a:p>
            <a:pPr marL="365760" indent="-256032">
              <a:buFont typeface="Wingdings 3"/>
              <a:buChar char=""/>
              <a:defRPr/>
            </a:pPr>
            <a:r>
              <a:rPr lang="en-US" altLang="en-US" dirty="0"/>
              <a:t>CPU registers – contents of all process-centric registers</a:t>
            </a:r>
          </a:p>
          <a:p>
            <a:pPr marL="365760" indent="-256032">
              <a:buFont typeface="Wingdings 3"/>
              <a:buChar char=""/>
              <a:defRPr/>
            </a:pPr>
            <a:r>
              <a:rPr lang="en-US" altLang="en-US" dirty="0"/>
              <a:t>CPU scheduling information- priorities, scheduling queue pointers</a:t>
            </a:r>
          </a:p>
          <a:p>
            <a:pPr marL="365760" indent="-256032">
              <a:buFont typeface="Wingdings 3"/>
              <a:buChar char=""/>
              <a:defRPr/>
            </a:pPr>
            <a:r>
              <a:rPr lang="en-US" altLang="en-US" dirty="0"/>
              <a:t>Memory-management information – memory allocated to the process</a:t>
            </a:r>
          </a:p>
          <a:p>
            <a:pPr marL="365760" indent="-256032">
              <a:buFont typeface="Wingdings 3"/>
              <a:buChar char=""/>
              <a:defRPr/>
            </a:pPr>
            <a:r>
              <a:rPr lang="en-US" altLang="en-US" dirty="0"/>
              <a:t>Accounting information – CPU used, clock time elapsed since start, time limits</a:t>
            </a:r>
          </a:p>
          <a:p>
            <a:pPr marL="365760" indent="-256032">
              <a:buFont typeface="Wingdings 3"/>
              <a:buChar char=""/>
              <a:defRPr/>
            </a:pPr>
            <a:r>
              <a:rPr lang="en-US" altLang="en-US" dirty="0"/>
              <a:t>I/O status information – I/O devices allocated to process, list of open files</a:t>
            </a:r>
          </a:p>
          <a:p>
            <a:pPr marL="365760" indent="-256032">
              <a:buFont typeface="Wingdings 3"/>
              <a:buChar char=""/>
              <a:defRPr/>
            </a:pPr>
            <a:endParaRPr lang="en-US" altLang="en-US" dirty="0"/>
          </a:p>
        </p:txBody>
      </p:sp>
      <p:sp>
        <p:nvSpPr>
          <p:cNvPr id="6" name="Rectangle 2"/>
          <p:cNvSpPr txBox="1">
            <a:spLocks noChangeArrowheads="1"/>
          </p:cNvSpPr>
          <p:nvPr/>
        </p:nvSpPr>
        <p:spPr>
          <a:xfrm>
            <a:off x="1371600" y="438275"/>
            <a:ext cx="7519987"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Control Block (PCB)</a:t>
            </a:r>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160" y="1665287"/>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286630" y="438276"/>
            <a:ext cx="7066794"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CPU Switch From Process to Process</a:t>
            </a:r>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618" y="1276690"/>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Content Placeholder 2"/>
          <p:cNvSpPr txBox="1">
            <a:spLocks/>
          </p:cNvSpPr>
          <p:nvPr/>
        </p:nvSpPr>
        <p:spPr>
          <a:xfrm>
            <a:off x="190500" y="1524000"/>
            <a:ext cx="8229600" cy="4525962"/>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altLang="en-US" dirty="0"/>
              <a:t>Represented by the C structure </a:t>
            </a:r>
            <a:r>
              <a:rPr lang="en-US" altLang="en-US" dirty="0" err="1">
                <a:latin typeface="Courier New" pitchFamily="49" charset="0"/>
                <a:cs typeface="Courier New" pitchFamily="49" charset="0"/>
              </a:rPr>
              <a:t>task_struct</a:t>
            </a:r>
            <a:endParaRPr lang="en-US" altLang="en-US" dirty="0">
              <a:latin typeface="Courier New" pitchFamily="49" charset="0"/>
              <a:cs typeface="Courier New" pitchFamily="49" charset="0"/>
            </a:endParaRPr>
          </a:p>
          <a:p>
            <a:pPr>
              <a:buFont typeface="Monotype Sorts" pitchFamily="-84" charset="2"/>
              <a:buNone/>
            </a:pPr>
            <a:br>
              <a:rPr lang="en-US" altLang="en-US" dirty="0">
                <a:latin typeface="Courier New" pitchFamily="49" charset="0"/>
                <a:cs typeface="Courier New" pitchFamily="49" charset="0"/>
              </a:rPr>
            </a:br>
            <a:r>
              <a:rPr lang="en-US" altLang="en-US" sz="1600" dirty="0" err="1">
                <a:latin typeface="Courier New" pitchFamily="49" charset="0"/>
                <a:cs typeface="Courier New" pitchFamily="49" charset="0"/>
              </a:rPr>
              <a:t>pid</a:t>
            </a: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t_pid</a:t>
            </a:r>
            <a:r>
              <a:rPr lang="en-US" altLang="en-US" sz="1600" dirty="0">
                <a:latin typeface="Courier New" pitchFamily="49" charset="0"/>
                <a:cs typeface="Courier New" pitchFamily="49" charset="0"/>
              </a:rPr>
              <a:t>; /* process identifier */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long state; /* state of the process */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unsigned </a:t>
            </a:r>
            <a:r>
              <a:rPr lang="en-US" altLang="en-US" sz="1600" dirty="0" err="1">
                <a:latin typeface="Courier New" pitchFamily="49" charset="0"/>
                <a:cs typeface="Courier New" pitchFamily="49" charset="0"/>
              </a:rPr>
              <a:t>int</a:t>
            </a: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time_slice</a:t>
            </a:r>
            <a:r>
              <a:rPr lang="en-US" altLang="en-US" sz="1600" dirty="0">
                <a:latin typeface="Courier New" pitchFamily="49" charset="0"/>
                <a:cs typeface="Courier New" pitchFamily="49" charset="0"/>
              </a:rPr>
              <a:t> /* scheduling information */ </a:t>
            </a:r>
            <a:br>
              <a:rPr lang="en-US" altLang="en-US" sz="1600" dirty="0">
                <a:latin typeface="Courier New" pitchFamily="49" charset="0"/>
                <a:cs typeface="Courier New" pitchFamily="49" charset="0"/>
              </a:rPr>
            </a:br>
            <a:r>
              <a:rPr lang="en-US" altLang="en-US" sz="1600" dirty="0" err="1">
                <a:latin typeface="Courier New" pitchFamily="49" charset="0"/>
                <a:cs typeface="Courier New" pitchFamily="49" charset="0"/>
              </a:rPr>
              <a:t>struct</a:t>
            </a: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task_struct</a:t>
            </a:r>
            <a:r>
              <a:rPr lang="en-US" altLang="en-US" sz="1600" dirty="0">
                <a:latin typeface="Courier New" pitchFamily="49" charset="0"/>
                <a:cs typeface="Courier New" pitchFamily="49" charset="0"/>
              </a:rPr>
              <a:t> *parent; /* this process</a:t>
            </a:r>
            <a:r>
              <a:rPr lang="ja-JP" altLang="en-US" sz="1600" dirty="0">
                <a:latin typeface="Courier New" pitchFamily="49" charset="0"/>
                <a:cs typeface="Courier New" pitchFamily="49" charset="0"/>
              </a:rPr>
              <a:t>’</a:t>
            </a:r>
            <a:r>
              <a:rPr lang="en-US" altLang="ja-JP" sz="1600" dirty="0">
                <a:latin typeface="Courier New" pitchFamily="49" charset="0"/>
                <a:cs typeface="Courier New" pitchFamily="49" charset="0"/>
              </a:rPr>
              <a:t>s parent */ </a:t>
            </a:r>
            <a:br>
              <a:rPr lang="en-US" altLang="ja-JP" sz="1600" dirty="0">
                <a:latin typeface="Courier New" pitchFamily="49" charset="0"/>
                <a:cs typeface="Courier New" pitchFamily="49" charset="0"/>
              </a:rPr>
            </a:br>
            <a:r>
              <a:rPr lang="en-US" altLang="ja-JP" sz="1600" dirty="0" err="1">
                <a:latin typeface="Courier New" pitchFamily="49" charset="0"/>
                <a:cs typeface="Courier New" pitchFamily="49" charset="0"/>
              </a:rPr>
              <a:t>struct</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list_head</a:t>
            </a:r>
            <a:r>
              <a:rPr lang="en-US" altLang="ja-JP" sz="1600" dirty="0">
                <a:latin typeface="Courier New" pitchFamily="49" charset="0"/>
                <a:cs typeface="Courier New" pitchFamily="49" charset="0"/>
              </a:rPr>
              <a:t> children; /* this process</a:t>
            </a:r>
            <a:r>
              <a:rPr lang="ja-JP" altLang="en-US" sz="1600" dirty="0">
                <a:latin typeface="Courier New" pitchFamily="49" charset="0"/>
                <a:cs typeface="Courier New" pitchFamily="49" charset="0"/>
              </a:rPr>
              <a:t>’</a:t>
            </a:r>
            <a:r>
              <a:rPr lang="en-US" altLang="ja-JP" sz="1600" dirty="0">
                <a:latin typeface="Courier New" pitchFamily="49" charset="0"/>
                <a:cs typeface="Courier New" pitchFamily="49" charset="0"/>
              </a:rPr>
              <a:t>s children */ </a:t>
            </a:r>
            <a:br>
              <a:rPr lang="en-US" altLang="ja-JP" sz="1600" dirty="0">
                <a:latin typeface="Courier New" pitchFamily="49" charset="0"/>
                <a:cs typeface="Courier New" pitchFamily="49" charset="0"/>
              </a:rPr>
            </a:br>
            <a:r>
              <a:rPr lang="en-US" altLang="ja-JP" sz="1600" dirty="0" err="1">
                <a:latin typeface="Courier New" pitchFamily="49" charset="0"/>
                <a:cs typeface="Courier New" pitchFamily="49" charset="0"/>
              </a:rPr>
              <a:t>struct</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files_struct</a:t>
            </a:r>
            <a:r>
              <a:rPr lang="en-US" altLang="ja-JP" sz="1600" dirty="0">
                <a:latin typeface="Courier New" pitchFamily="49" charset="0"/>
                <a:cs typeface="Courier New" pitchFamily="49" charset="0"/>
              </a:rPr>
              <a:t> *files; /* list of open files */ </a:t>
            </a:r>
            <a:br>
              <a:rPr lang="en-US" altLang="ja-JP" sz="1600" dirty="0">
                <a:latin typeface="Courier New" pitchFamily="49" charset="0"/>
                <a:cs typeface="Courier New" pitchFamily="49" charset="0"/>
              </a:rPr>
            </a:br>
            <a:r>
              <a:rPr lang="en-US" altLang="ja-JP" sz="1600" dirty="0" err="1">
                <a:latin typeface="Courier New" pitchFamily="49" charset="0"/>
                <a:cs typeface="Courier New" pitchFamily="49" charset="0"/>
              </a:rPr>
              <a:t>struct</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mm_struct</a:t>
            </a:r>
            <a:r>
              <a:rPr lang="en-US" altLang="ja-JP" sz="1600" dirty="0">
                <a:latin typeface="Courier New" pitchFamily="49" charset="0"/>
                <a:cs typeface="Courier New" pitchFamily="49" charset="0"/>
              </a:rPr>
              <a:t> *mm; /* address space of this process */</a:t>
            </a:r>
            <a:endParaRPr lang="en-US" altLang="en-US" sz="1600" dirty="0">
              <a:latin typeface="Courier New" pitchFamily="49" charset="0"/>
              <a:cs typeface="Courier New" pitchFamily="49" charset="0"/>
            </a:endParaRPr>
          </a:p>
        </p:txBody>
      </p:sp>
      <p:sp>
        <p:nvSpPr>
          <p:cNvPr id="6" name="Title 1"/>
          <p:cNvSpPr txBox="1">
            <a:spLocks/>
          </p:cNvSpPr>
          <p:nvPr/>
        </p:nvSpPr>
        <p:spPr>
          <a:xfrm>
            <a:off x="1371600" y="438276"/>
            <a:ext cx="69342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Representation in Linux</a:t>
            </a:r>
          </a:p>
        </p:txBody>
      </p:sp>
      <p:pic>
        <p:nvPicPr>
          <p:cNvPr id="7" name="Picture 3" descr="C:\Users\as668\Desktop\in-3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4343400"/>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18574" y="71189"/>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473777" y="1143000"/>
            <a:ext cx="8455660" cy="4878259"/>
          </a:xfrm>
          <a:prstGeom prst="rect">
            <a:avLst/>
          </a:prstGeom>
        </p:spPr>
        <p:txBody>
          <a:bodyPr wrap="square">
            <a:spAutoFit/>
          </a:bodyPr>
          <a:lstStyle/>
          <a:p>
            <a:pPr>
              <a:spcBef>
                <a:spcPts val="600"/>
              </a:spcBef>
              <a:defRPr/>
            </a:pPr>
            <a:r>
              <a:rPr lang="en-IN" sz="2800" dirty="0">
                <a:ln w="1905"/>
                <a:solidFill>
                  <a:srgbClr val="C00000"/>
                </a:solidFill>
                <a:effectLst>
                  <a:innerShdw blurRad="69850" dist="43180" dir="5400000">
                    <a:srgbClr val="000000">
                      <a:alpha val="65000"/>
                    </a:srgbClr>
                  </a:innerShdw>
                </a:effectLst>
                <a:latin typeface="Book Antiqua" panose="02040602050305030304" pitchFamily="18" charset="0"/>
                <a:ea typeface="+mj-ea"/>
                <a:cs typeface="Times New Roman"/>
              </a:rPr>
              <a:t>What is an Operating System</a:t>
            </a:r>
            <a:endParaRPr lang="en-US" sz="2800" dirty="0">
              <a:ln w="1905"/>
              <a:solidFill>
                <a:srgbClr val="C00000"/>
              </a:solidFill>
              <a:effectLst>
                <a:innerShdw blurRad="69850" dist="43180" dir="5400000">
                  <a:srgbClr val="000000">
                    <a:alpha val="65000"/>
                  </a:srgbClr>
                </a:innerShdw>
              </a:effectLst>
              <a:latin typeface="Book Antiqua" panose="02040602050305030304" pitchFamily="18" charset="0"/>
              <a:ea typeface="+mj-ea"/>
              <a:cs typeface="Times New Roman"/>
            </a:endParaRPr>
          </a:p>
          <a:p>
            <a:pPr algn="just">
              <a:spcBef>
                <a:spcPts val="600"/>
              </a:spcBef>
              <a:defRPr/>
            </a:pPr>
            <a:r>
              <a:rPr lang="en-US" sz="2000" dirty="0">
                <a:solidFill>
                  <a:prstClr val="black"/>
                </a:solidFill>
                <a:latin typeface="Book Antiqua" panose="02040602050305030304" pitchFamily="18" charset="0"/>
                <a:cs typeface="Arial" charset="0"/>
              </a:rPr>
              <a:t>Operating systems are those programs that interface the machine with</a:t>
            </a:r>
          </a:p>
          <a:p>
            <a:pPr algn="just">
              <a:spcBef>
                <a:spcPts val="600"/>
              </a:spcBef>
              <a:defRPr/>
            </a:pPr>
            <a:r>
              <a:rPr lang="en-US" sz="2000" dirty="0">
                <a:solidFill>
                  <a:prstClr val="black"/>
                </a:solidFill>
                <a:latin typeface="Book Antiqua" panose="02040602050305030304" pitchFamily="18" charset="0"/>
                <a:cs typeface="Arial" charset="0"/>
              </a:rPr>
              <a:t>the applications programs. The main function of these systems is to</a:t>
            </a:r>
          </a:p>
          <a:p>
            <a:pPr algn="just">
              <a:spcBef>
                <a:spcPts val="600"/>
              </a:spcBef>
              <a:defRPr/>
            </a:pPr>
            <a:r>
              <a:rPr lang="en-US" sz="2000" dirty="0">
                <a:solidFill>
                  <a:prstClr val="black"/>
                </a:solidFill>
                <a:latin typeface="Book Antiqua" panose="02040602050305030304" pitchFamily="18" charset="0"/>
                <a:cs typeface="Arial" charset="0"/>
              </a:rPr>
              <a:t>dynamically allocate the shared system resources to the executing </a:t>
            </a:r>
          </a:p>
          <a:p>
            <a:pPr algn="just">
              <a:spcBef>
                <a:spcPts val="600"/>
              </a:spcBef>
              <a:defRPr/>
            </a:pPr>
            <a:r>
              <a:rPr lang="en-US" sz="2000" dirty="0">
                <a:solidFill>
                  <a:prstClr val="black"/>
                </a:solidFill>
                <a:latin typeface="Book Antiqua" panose="02040602050305030304" pitchFamily="18" charset="0"/>
                <a:cs typeface="Arial" charset="0"/>
              </a:rPr>
              <a:t>programs. </a:t>
            </a:r>
          </a:p>
          <a:p>
            <a:pPr marL="285750" indent="-285750">
              <a:spcBef>
                <a:spcPts val="600"/>
              </a:spcBef>
              <a:buFont typeface="Arial" pitchFamily="34" charset="0"/>
              <a:buChar char="•"/>
              <a:defRPr/>
            </a:pPr>
            <a:r>
              <a:rPr lang="en-US" sz="2000" dirty="0">
                <a:latin typeface="Book Antiqua" panose="02040602050305030304" pitchFamily="18" charset="0"/>
              </a:rPr>
              <a:t>A program that controls the execution of application programs</a:t>
            </a:r>
          </a:p>
          <a:p>
            <a:pPr marL="285750" indent="-285750">
              <a:spcBef>
                <a:spcPts val="600"/>
              </a:spcBef>
              <a:buFont typeface="Arial" pitchFamily="34" charset="0"/>
              <a:buChar char="•"/>
              <a:defRPr/>
            </a:pPr>
            <a:r>
              <a:rPr lang="en-US" sz="2000" dirty="0">
                <a:latin typeface="Book Antiqua" panose="02040602050305030304" pitchFamily="18" charset="0"/>
              </a:rPr>
              <a:t>An interface between applications and hardware</a:t>
            </a:r>
          </a:p>
          <a:p>
            <a:pPr lvl="0">
              <a:spcBef>
                <a:spcPts val="600"/>
              </a:spcBef>
            </a:pPr>
            <a:endParaRPr lang="en-US" sz="2000" b="1" dirty="0">
              <a:latin typeface="Book Antiqua" panose="02040602050305030304" pitchFamily="18" charset="0"/>
            </a:endParaRPr>
          </a:p>
          <a:p>
            <a:pPr lvl="0">
              <a:spcBef>
                <a:spcPts val="600"/>
              </a:spcBef>
            </a:pPr>
            <a:r>
              <a:rPr lang="en-US" sz="2800" dirty="0">
                <a:solidFill>
                  <a:srgbClr val="C00000"/>
                </a:solidFill>
                <a:latin typeface="Book Antiqua" panose="02040602050305030304" pitchFamily="18" charset="0"/>
              </a:rPr>
              <a:t>Main objectives of an OS</a:t>
            </a:r>
          </a:p>
          <a:p>
            <a:pPr marL="285750" lvl="0" indent="-285750">
              <a:spcBef>
                <a:spcPts val="600"/>
              </a:spcBef>
              <a:buFont typeface="Arial" pitchFamily="34" charset="0"/>
              <a:buChar char="•"/>
            </a:pPr>
            <a:r>
              <a:rPr lang="en-US" sz="2000" dirty="0">
                <a:latin typeface="Book Antiqua" panose="02040602050305030304" pitchFamily="18" charset="0"/>
              </a:rPr>
              <a:t>Convenience</a:t>
            </a:r>
          </a:p>
          <a:p>
            <a:pPr marL="285750" lvl="0" indent="-285750">
              <a:spcBef>
                <a:spcPts val="600"/>
              </a:spcBef>
              <a:buFont typeface="Arial" pitchFamily="34" charset="0"/>
              <a:buChar char="•"/>
            </a:pPr>
            <a:r>
              <a:rPr lang="en-US" sz="2000" dirty="0">
                <a:latin typeface="Book Antiqua" panose="02040602050305030304" pitchFamily="18" charset="0"/>
              </a:rPr>
              <a:t>Efficiency</a:t>
            </a:r>
          </a:p>
          <a:p>
            <a:pPr marL="285750" lvl="0" indent="-285750">
              <a:spcBef>
                <a:spcPts val="600"/>
              </a:spcBef>
              <a:buFont typeface="Arial" pitchFamily="34" charset="0"/>
              <a:buChar char="•"/>
            </a:pPr>
            <a:r>
              <a:rPr lang="en-US" sz="2000" dirty="0">
                <a:latin typeface="Book Antiqua" panose="02040602050305030304" pitchFamily="18" charset="0"/>
              </a:rPr>
              <a:t>Ability to evolve</a:t>
            </a:r>
            <a:endParaRPr lang="en-US" sz="1000" i="1" dirty="0">
              <a:solidFill>
                <a:prstClr val="black"/>
              </a:solidFill>
              <a:latin typeface="Book Antiqua" panose="02040602050305030304" pitchFamily="18" charset="0"/>
              <a:cs typeface="Arial" charset="0"/>
            </a:endParaRPr>
          </a:p>
        </p:txBody>
      </p:sp>
      <p:sp>
        <p:nvSpPr>
          <p:cNvPr id="2" name="TextBox 1"/>
          <p:cNvSpPr txBox="1"/>
          <p:nvPr/>
        </p:nvSpPr>
        <p:spPr>
          <a:xfrm>
            <a:off x="1104900" y="203187"/>
            <a:ext cx="6934200" cy="523220"/>
          </a:xfrm>
          <a:prstGeom prst="rect">
            <a:avLst/>
          </a:prstGeom>
          <a:noFill/>
        </p:spPr>
        <p:txBody>
          <a:bodyPr wrap="square" rtlCol="0">
            <a:spAutoFit/>
          </a:bodyPr>
          <a:lstStyle/>
          <a:p>
            <a:pPr algn="ctr"/>
            <a:r>
              <a:rPr lang="en-IN" sz="2800" b="1" dirty="0">
                <a:solidFill>
                  <a:srgbClr val="C00000"/>
                </a:solidFill>
                <a:latin typeface="Book Antiqua" panose="02040602050305030304" pitchFamily="18" charset="0"/>
              </a:rPr>
              <a:t>OS OBJECTIVES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262313"/>
            <a:ext cx="8531860" cy="1982594"/>
          </a:xfrm>
          <a:prstGeom prst="rect">
            <a:avLst/>
          </a:prstGeom>
        </p:spPr>
        <p:txBody>
          <a:bodyPr vert="horz" wrap="square" lIns="0" tIns="12700" rIns="0" bIns="0" rtlCol="0">
            <a:spAutoFit/>
          </a:bodyPr>
          <a:lstStyle/>
          <a:p>
            <a:pPr algn="ctr"/>
            <a:r>
              <a:rPr lang="en-IN" sz="3200" b="1" spc="40" dirty="0">
                <a:solidFill>
                  <a:srgbClr val="C00000"/>
                </a:solidFill>
                <a:latin typeface="Times New Roman"/>
                <a:cs typeface="Times New Roman"/>
              </a:rPr>
              <a:t>Session-7</a:t>
            </a:r>
          </a:p>
          <a:p>
            <a:pPr algn="ctr"/>
            <a:endParaRPr lang="en-IN" sz="3200" spc="40" dirty="0">
              <a:latin typeface="Times New Roman"/>
              <a:cs typeface="Times New Roman"/>
            </a:endParaRPr>
          </a:p>
          <a:p>
            <a:pPr marL="800100" lvl="1" indent="-342900" algn="just">
              <a:buFont typeface="Arial" pitchFamily="34" charset="0"/>
              <a:buChar char="•"/>
            </a:pPr>
            <a:r>
              <a:rPr lang="en-IN" sz="3200" spc="40" dirty="0">
                <a:latin typeface="Times New Roman"/>
                <a:cs typeface="Times New Roman"/>
              </a:rPr>
              <a:t>Threads – Overview and its Benefits </a:t>
            </a:r>
          </a:p>
          <a:p>
            <a:pPr marL="800100" lvl="1" indent="-342900" algn="just">
              <a:buFont typeface="Arial" pitchFamily="34" charset="0"/>
              <a:buChar char="•"/>
            </a:pPr>
            <a:r>
              <a:rPr lang="en-IN" sz="3200" spc="40" dirty="0">
                <a:latin typeface="Times New Roman"/>
                <a:cs typeface="Times New Roman"/>
              </a:rPr>
              <a:t>Understanding the importance of threads </a:t>
            </a:r>
            <a:endParaRPr lang="en-IN" sz="3200" b="1" spc="40" dirty="0">
              <a:solidFill>
                <a:srgbClr val="C00000"/>
              </a:solidFill>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23454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2"/>
          <p:cNvSpPr txBox="1">
            <a:spLocks noChangeArrowheads="1"/>
          </p:cNvSpPr>
          <p:nvPr/>
        </p:nvSpPr>
        <p:spPr>
          <a:xfrm>
            <a:off x="3671977" y="686050"/>
            <a:ext cx="19812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defRPr/>
            </a:pPr>
            <a:r>
              <a:rPr lang="en-US" altLang="en-US" dirty="0"/>
              <a:t>Threads</a:t>
            </a:r>
          </a:p>
        </p:txBody>
      </p:sp>
      <p:sp>
        <p:nvSpPr>
          <p:cNvPr id="7" name="TextBox 6"/>
          <p:cNvSpPr txBox="1"/>
          <p:nvPr/>
        </p:nvSpPr>
        <p:spPr>
          <a:xfrm>
            <a:off x="721301" y="1524000"/>
            <a:ext cx="7882551" cy="4524315"/>
          </a:xfrm>
          <a:prstGeom prst="rect">
            <a:avLst/>
          </a:prstGeom>
          <a:noFill/>
        </p:spPr>
        <p:txBody>
          <a:bodyPr wrap="square" rtlCol="0">
            <a:spAutoFit/>
          </a:bodyPr>
          <a:lstStyle/>
          <a:p>
            <a:pPr marL="342900" indent="-342900">
              <a:buFont typeface="Arial" pitchFamily="34" charset="0"/>
              <a:buChar char="•"/>
            </a:pPr>
            <a:r>
              <a:rPr lang="en-US" sz="2400" dirty="0"/>
              <a:t>Processes have two characteristics:</a:t>
            </a:r>
          </a:p>
          <a:p>
            <a:pPr marL="800100" lvl="1" indent="-342900">
              <a:buFont typeface="Arial" pitchFamily="34" charset="0"/>
              <a:buChar char="•"/>
            </a:pPr>
            <a:r>
              <a:rPr lang="en-US" sz="2400" b="1" dirty="0"/>
              <a:t>Resource ownership </a:t>
            </a:r>
            <a:r>
              <a:rPr lang="en-US" sz="2400" dirty="0"/>
              <a:t>- process includes a virtual address space to hold the process image</a:t>
            </a:r>
          </a:p>
          <a:p>
            <a:pPr marL="800100" lvl="1" indent="-342900">
              <a:buFont typeface="Arial" pitchFamily="34" charset="0"/>
              <a:buChar char="•"/>
            </a:pPr>
            <a:r>
              <a:rPr lang="en-US" sz="2400" b="1" dirty="0"/>
              <a:t>Scheduling/execution</a:t>
            </a:r>
            <a:r>
              <a:rPr lang="en-US" sz="2400" dirty="0"/>
              <a:t> - follows an execution path that may be interleaved with other processes</a:t>
            </a:r>
          </a:p>
          <a:p>
            <a:pPr marL="342900" indent="-342900">
              <a:buFont typeface="Arial" pitchFamily="34" charset="0"/>
              <a:buChar char="•"/>
            </a:pPr>
            <a:r>
              <a:rPr lang="en-US" sz="2400" dirty="0"/>
              <a:t>These two characteristics are treated independently by the operating system</a:t>
            </a:r>
          </a:p>
          <a:p>
            <a:pPr marL="342900" indent="-342900">
              <a:buFont typeface="Arial" pitchFamily="34" charset="0"/>
              <a:buChar char="•"/>
            </a:pPr>
            <a:endParaRPr lang="en-US" sz="2400" dirty="0">
              <a:solidFill>
                <a:srgbClr val="FF0000"/>
              </a:solidFill>
            </a:endParaRPr>
          </a:p>
          <a:p>
            <a:pPr marL="342900" indent="-342900">
              <a:buFont typeface="Arial" pitchFamily="34" charset="0"/>
              <a:buChar char="•"/>
            </a:pPr>
            <a:r>
              <a:rPr lang="en-US" sz="2400" dirty="0"/>
              <a:t>The unit of dispatching is referred to as a </a:t>
            </a:r>
            <a:r>
              <a:rPr lang="en-US" sz="2400" b="1" i="1" dirty="0"/>
              <a:t>thread </a:t>
            </a:r>
            <a:r>
              <a:rPr lang="en-US" sz="2400" dirty="0"/>
              <a:t>or lightweight process</a:t>
            </a:r>
          </a:p>
          <a:p>
            <a:pPr marL="342900" indent="-342900">
              <a:buFont typeface="Arial" pitchFamily="34" charset="0"/>
              <a:buChar char="•"/>
            </a:pPr>
            <a:r>
              <a:rPr lang="en-US" sz="2400" dirty="0"/>
              <a:t>The unit of resource ownership is referred to as a process or </a:t>
            </a:r>
            <a:r>
              <a:rPr lang="en-US" sz="2400" b="1" i="1" dirty="0"/>
              <a:t>task</a:t>
            </a:r>
          </a:p>
        </p:txBody>
      </p:sp>
    </p:spTree>
    <p:extLst>
      <p:ext uri="{BB962C8B-B14F-4D97-AF65-F5344CB8AC3E}">
        <p14:creationId xmlns:p14="http://schemas.microsoft.com/office/powerpoint/2010/main" val="3566622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2"/>
          <p:cNvSpPr txBox="1">
            <a:spLocks noChangeArrowheads="1"/>
          </p:cNvSpPr>
          <p:nvPr/>
        </p:nvSpPr>
        <p:spPr>
          <a:xfrm>
            <a:off x="1447800" y="686050"/>
            <a:ext cx="74676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Multithreading – Types of Threading</a:t>
            </a:r>
            <a:endParaRPr lang="en-US" altLang="en-US" dirty="0"/>
          </a:p>
        </p:txBody>
      </p:sp>
      <p:sp>
        <p:nvSpPr>
          <p:cNvPr id="7" name="TextBox 6"/>
          <p:cNvSpPr txBox="1"/>
          <p:nvPr/>
        </p:nvSpPr>
        <p:spPr>
          <a:xfrm>
            <a:off x="721301" y="1524000"/>
            <a:ext cx="7882551" cy="830997"/>
          </a:xfrm>
          <a:prstGeom prst="rect">
            <a:avLst/>
          </a:prstGeom>
          <a:noFill/>
        </p:spPr>
        <p:txBody>
          <a:bodyPr wrap="square" rtlCol="0">
            <a:spAutoFit/>
          </a:bodyPr>
          <a:lstStyle/>
          <a:p>
            <a:r>
              <a:rPr lang="en-NZ" sz="2400" dirty="0"/>
              <a:t>The ability of an OS to support multiple, concurrent paths of execution within a single process.</a:t>
            </a:r>
          </a:p>
        </p:txBody>
      </p:sp>
      <p:pic>
        <p:nvPicPr>
          <p:cNvPr id="5" name="Content Placeholder 3" descr="Fig04_01.gif"/>
          <p:cNvPicPr>
            <a:picLocks noChangeAspect="1"/>
          </p:cNvPicPr>
          <p:nvPr/>
        </p:nvPicPr>
        <p:blipFill>
          <a:blip r:embed="rId3"/>
          <a:stretch>
            <a:fillRect/>
          </a:stretch>
        </p:blipFill>
        <p:spPr bwMode="auto">
          <a:xfrm>
            <a:off x="1425032" y="2354998"/>
            <a:ext cx="5585368" cy="4315966"/>
          </a:xfrm>
          <a:prstGeom prst="rect">
            <a:avLst/>
          </a:prstGeom>
          <a:noFill/>
          <a:ln w="9525">
            <a:noFill/>
            <a:miter lim="800000"/>
            <a:headEnd/>
            <a:tailEnd/>
          </a:ln>
        </p:spPr>
      </p:pic>
    </p:spTree>
    <p:extLst>
      <p:ext uri="{BB962C8B-B14F-4D97-AF65-F5344CB8AC3E}">
        <p14:creationId xmlns:p14="http://schemas.microsoft.com/office/powerpoint/2010/main" val="1325054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2"/>
          <p:cNvSpPr txBox="1">
            <a:spLocks noChangeArrowheads="1"/>
          </p:cNvSpPr>
          <p:nvPr/>
        </p:nvSpPr>
        <p:spPr>
          <a:xfrm>
            <a:off x="1447800" y="686050"/>
            <a:ext cx="74676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NZ" dirty="0"/>
              <a:t>Single Thread Approaches</a:t>
            </a:r>
            <a:endParaRPr lang="en-US" altLang="en-US" dirty="0"/>
          </a:p>
        </p:txBody>
      </p:sp>
      <p:sp>
        <p:nvSpPr>
          <p:cNvPr id="7" name="TextBox 6"/>
          <p:cNvSpPr txBox="1"/>
          <p:nvPr/>
        </p:nvSpPr>
        <p:spPr>
          <a:xfrm>
            <a:off x="721301" y="1524000"/>
            <a:ext cx="7882551" cy="1200329"/>
          </a:xfrm>
          <a:prstGeom prst="rect">
            <a:avLst/>
          </a:prstGeom>
          <a:noFill/>
        </p:spPr>
        <p:txBody>
          <a:bodyPr wrap="square" rtlCol="0">
            <a:spAutoFit/>
          </a:bodyPr>
          <a:lstStyle/>
          <a:p>
            <a:pPr marL="342900" indent="-342900">
              <a:buFont typeface="Arial" pitchFamily="34" charset="0"/>
              <a:buChar char="•"/>
            </a:pPr>
            <a:r>
              <a:rPr lang="en-NZ" sz="2400" dirty="0"/>
              <a:t>MS-DOS supports a single user process and a single thread. </a:t>
            </a:r>
          </a:p>
          <a:p>
            <a:pPr marL="342900" indent="-342900">
              <a:buFont typeface="Arial" pitchFamily="34" charset="0"/>
              <a:buChar char="•"/>
            </a:pPr>
            <a:r>
              <a:rPr lang="en-NZ" sz="2400" dirty="0"/>
              <a:t>Some UNIX, support multiple user processes but only support one thread per process</a:t>
            </a:r>
          </a:p>
        </p:txBody>
      </p:sp>
    </p:spTree>
    <p:extLst>
      <p:ext uri="{BB962C8B-B14F-4D97-AF65-F5344CB8AC3E}">
        <p14:creationId xmlns:p14="http://schemas.microsoft.com/office/powerpoint/2010/main" val="851280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2"/>
          <p:cNvSpPr txBox="1">
            <a:spLocks noChangeArrowheads="1"/>
          </p:cNvSpPr>
          <p:nvPr/>
        </p:nvSpPr>
        <p:spPr>
          <a:xfrm>
            <a:off x="1447800" y="686050"/>
            <a:ext cx="74676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NZ" dirty="0"/>
              <a:t>Threads vs. processes </a:t>
            </a:r>
            <a:endParaRPr lang="en-US" altLang="en-US" dirty="0"/>
          </a:p>
        </p:txBody>
      </p:sp>
      <p:pic>
        <p:nvPicPr>
          <p:cNvPr id="10" name="Content Placeholder 3" descr="Fig04_02.gif"/>
          <p:cNvPicPr>
            <a:picLocks noChangeAspect="1"/>
          </p:cNvPicPr>
          <p:nvPr/>
        </p:nvPicPr>
        <p:blipFill>
          <a:blip r:embed="rId3"/>
          <a:stretch>
            <a:fillRect/>
          </a:stretch>
        </p:blipFill>
        <p:spPr>
          <a:xfrm>
            <a:off x="710904" y="1197076"/>
            <a:ext cx="7438985" cy="5172075"/>
          </a:xfrm>
          <a:prstGeom prst="rect">
            <a:avLst/>
          </a:prstGeom>
        </p:spPr>
      </p:pic>
    </p:spTree>
    <p:extLst>
      <p:ext uri="{BB962C8B-B14F-4D97-AF65-F5344CB8AC3E}">
        <p14:creationId xmlns:p14="http://schemas.microsoft.com/office/powerpoint/2010/main" val="4198815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2"/>
          <p:cNvSpPr txBox="1">
            <a:spLocks noChangeArrowheads="1"/>
          </p:cNvSpPr>
          <p:nvPr/>
        </p:nvSpPr>
        <p:spPr>
          <a:xfrm>
            <a:off x="1480868" y="756848"/>
            <a:ext cx="74676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Importance of Threads</a:t>
            </a:r>
            <a:endParaRPr lang="en-US" altLang="en-US" dirty="0"/>
          </a:p>
        </p:txBody>
      </p:sp>
      <p:sp>
        <p:nvSpPr>
          <p:cNvPr id="2" name="TextBox 1"/>
          <p:cNvSpPr txBox="1"/>
          <p:nvPr/>
        </p:nvSpPr>
        <p:spPr>
          <a:xfrm>
            <a:off x="710904" y="1676400"/>
            <a:ext cx="7823496" cy="2616101"/>
          </a:xfrm>
          <a:prstGeom prst="rect">
            <a:avLst/>
          </a:prstGeom>
          <a:noFill/>
        </p:spPr>
        <p:txBody>
          <a:bodyPr wrap="square" rtlCol="0">
            <a:spAutoFit/>
          </a:bodyPr>
          <a:lstStyle/>
          <a:p>
            <a:pPr marL="457200" indent="-457200">
              <a:spcBef>
                <a:spcPts val="600"/>
              </a:spcBef>
              <a:buFont typeface="Arial" pitchFamily="34" charset="0"/>
              <a:buChar char="•"/>
            </a:pPr>
            <a:r>
              <a:rPr lang="en-US" sz="2400" dirty="0"/>
              <a:t>Takes less time to create a new thread than a process</a:t>
            </a:r>
          </a:p>
          <a:p>
            <a:pPr marL="457200" indent="-457200">
              <a:spcBef>
                <a:spcPts val="600"/>
              </a:spcBef>
              <a:buFont typeface="Arial" pitchFamily="34" charset="0"/>
              <a:buChar char="•"/>
            </a:pPr>
            <a:r>
              <a:rPr lang="en-US" sz="2400" dirty="0"/>
              <a:t>Less time to terminate a thread than a process</a:t>
            </a:r>
          </a:p>
          <a:p>
            <a:pPr marL="457200" indent="-457200">
              <a:spcBef>
                <a:spcPts val="600"/>
              </a:spcBef>
              <a:buFont typeface="Arial" pitchFamily="34" charset="0"/>
              <a:buChar char="•"/>
            </a:pPr>
            <a:r>
              <a:rPr lang="en-US" sz="2400" dirty="0"/>
              <a:t>Switching between two threads takes less time that switching processes</a:t>
            </a:r>
          </a:p>
          <a:p>
            <a:pPr marL="457200" indent="-457200">
              <a:spcBef>
                <a:spcPts val="600"/>
              </a:spcBef>
              <a:buFont typeface="Arial" pitchFamily="34" charset="0"/>
              <a:buChar char="•"/>
            </a:pPr>
            <a:r>
              <a:rPr lang="en-NZ" sz="2400" dirty="0"/>
              <a:t>Threads can communicate with each other </a:t>
            </a:r>
          </a:p>
          <a:p>
            <a:pPr lvl="1">
              <a:spcBef>
                <a:spcPts val="600"/>
              </a:spcBef>
            </a:pPr>
            <a:r>
              <a:rPr lang="en-NZ" sz="2400" dirty="0"/>
              <a:t>without invoking the kernel</a:t>
            </a:r>
          </a:p>
        </p:txBody>
      </p:sp>
    </p:spTree>
    <p:extLst>
      <p:ext uri="{BB962C8B-B14F-4D97-AF65-F5344CB8AC3E}">
        <p14:creationId xmlns:p14="http://schemas.microsoft.com/office/powerpoint/2010/main" val="3275581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2"/>
          <p:cNvSpPr txBox="1">
            <a:spLocks noChangeArrowheads="1"/>
          </p:cNvSpPr>
          <p:nvPr/>
        </p:nvSpPr>
        <p:spPr>
          <a:xfrm>
            <a:off x="1447800" y="654401"/>
            <a:ext cx="74676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One or More Threads in Process</a:t>
            </a:r>
            <a:endParaRPr lang="en-US" altLang="en-US" dirty="0"/>
          </a:p>
        </p:txBody>
      </p:sp>
      <p:sp>
        <p:nvSpPr>
          <p:cNvPr id="7" name="TextBox 6"/>
          <p:cNvSpPr txBox="1"/>
          <p:nvPr/>
        </p:nvSpPr>
        <p:spPr>
          <a:xfrm>
            <a:off x="721301" y="1524000"/>
            <a:ext cx="7882551" cy="3062377"/>
          </a:xfrm>
          <a:prstGeom prst="rect">
            <a:avLst/>
          </a:prstGeom>
          <a:noFill/>
        </p:spPr>
        <p:txBody>
          <a:bodyPr wrap="square" rtlCol="0">
            <a:spAutoFit/>
          </a:bodyPr>
          <a:lstStyle/>
          <a:p>
            <a:pPr marL="457200" indent="-457200">
              <a:spcBef>
                <a:spcPts val="600"/>
              </a:spcBef>
              <a:buFont typeface="Arial" pitchFamily="34" charset="0"/>
              <a:buChar char="•"/>
            </a:pPr>
            <a:r>
              <a:rPr lang="en-US" sz="2400" dirty="0"/>
              <a:t>Each thread has</a:t>
            </a:r>
          </a:p>
          <a:p>
            <a:pPr marL="914400" lvl="1" indent="-457200">
              <a:spcBef>
                <a:spcPts val="600"/>
              </a:spcBef>
              <a:buFont typeface="Calibri" pitchFamily="34" charset="0"/>
              <a:buChar char="―"/>
            </a:pPr>
            <a:r>
              <a:rPr lang="en-US" sz="2400" dirty="0"/>
              <a:t>An execution state (running, ready, etc.)</a:t>
            </a:r>
          </a:p>
          <a:p>
            <a:pPr marL="914400" lvl="1" indent="-457200">
              <a:spcBef>
                <a:spcPts val="600"/>
              </a:spcBef>
              <a:buFont typeface="Calibri" pitchFamily="34" charset="0"/>
              <a:buChar char="―"/>
            </a:pPr>
            <a:r>
              <a:rPr lang="en-US" sz="2400" dirty="0"/>
              <a:t>Saved thread context when not running</a:t>
            </a:r>
          </a:p>
          <a:p>
            <a:pPr marL="914400" lvl="1" indent="-457200">
              <a:spcBef>
                <a:spcPts val="600"/>
              </a:spcBef>
              <a:buFont typeface="Calibri" pitchFamily="34" charset="0"/>
              <a:buChar char="―"/>
            </a:pPr>
            <a:r>
              <a:rPr lang="en-US" sz="2400" dirty="0"/>
              <a:t>An execution stack</a:t>
            </a:r>
          </a:p>
          <a:p>
            <a:pPr marL="914400" lvl="1" indent="-457200">
              <a:spcBef>
                <a:spcPts val="600"/>
              </a:spcBef>
              <a:buFont typeface="Calibri" pitchFamily="34" charset="0"/>
              <a:buChar char="―"/>
            </a:pPr>
            <a:r>
              <a:rPr lang="en-NZ" sz="2400" dirty="0"/>
              <a:t>Some per-thread static storage for local variables</a:t>
            </a:r>
          </a:p>
          <a:p>
            <a:pPr marL="914400" lvl="1" indent="-457200">
              <a:spcBef>
                <a:spcPts val="600"/>
              </a:spcBef>
              <a:buFont typeface="Calibri" pitchFamily="34" charset="0"/>
              <a:buChar char="―"/>
            </a:pPr>
            <a:r>
              <a:rPr lang="en-NZ" sz="2400" dirty="0"/>
              <a:t>Access to the memory and resources of its process (all threads of a process share this)</a:t>
            </a:r>
          </a:p>
        </p:txBody>
      </p:sp>
    </p:spTree>
    <p:extLst>
      <p:ext uri="{BB962C8B-B14F-4D97-AF65-F5344CB8AC3E}">
        <p14:creationId xmlns:p14="http://schemas.microsoft.com/office/powerpoint/2010/main" val="36037837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262313"/>
            <a:ext cx="8531860" cy="2259593"/>
          </a:xfrm>
          <a:prstGeom prst="rect">
            <a:avLst/>
          </a:prstGeom>
        </p:spPr>
        <p:txBody>
          <a:bodyPr vert="horz" wrap="square" lIns="0" tIns="12700" rIns="0" bIns="0" rtlCol="0">
            <a:spAutoFit/>
          </a:bodyPr>
          <a:lstStyle/>
          <a:p>
            <a:pPr algn="ctr"/>
            <a:r>
              <a:rPr lang="en-IN" sz="3200" b="1" spc="40" dirty="0">
                <a:solidFill>
                  <a:srgbClr val="C00000"/>
                </a:solidFill>
                <a:latin typeface="Times New Roman"/>
                <a:cs typeface="Times New Roman"/>
              </a:rPr>
              <a:t>Session-8</a:t>
            </a:r>
          </a:p>
          <a:p>
            <a:pPr algn="ctr"/>
            <a:endParaRPr lang="en-IN" sz="3200" spc="40" dirty="0">
              <a:latin typeface="Times New Roman"/>
              <a:cs typeface="Times New Roman"/>
            </a:endParaRPr>
          </a:p>
          <a:p>
            <a:pPr marL="800100" lvl="1" indent="-342900" algn="just">
              <a:spcBef>
                <a:spcPts val="600"/>
              </a:spcBef>
              <a:buFont typeface="Arial" pitchFamily="34" charset="0"/>
              <a:buChar char="•"/>
            </a:pPr>
            <a:r>
              <a:rPr lang="en-IN" sz="2400" spc="40" dirty="0">
                <a:latin typeface="+mj-lt"/>
                <a:cs typeface="Times New Roman"/>
              </a:rPr>
              <a:t>Process Scheduling - Scheduling Queues, Schedulers, Context switch</a:t>
            </a:r>
          </a:p>
          <a:p>
            <a:pPr marL="800100" lvl="1" indent="-342900" algn="just">
              <a:spcBef>
                <a:spcPts val="600"/>
              </a:spcBef>
              <a:buFont typeface="Arial" pitchFamily="34" charset="0"/>
              <a:buChar char="•"/>
            </a:pPr>
            <a:r>
              <a:rPr lang="en-IN" sz="2400" spc="40" dirty="0">
                <a:latin typeface="+mj-lt"/>
                <a:cs typeface="Times New Roman"/>
              </a:rPr>
              <a:t>Understanding basics of Process Scheduling</a:t>
            </a: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855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739659" y="1676400"/>
            <a:ext cx="6975475" cy="3983038"/>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altLang="en-US" dirty="0"/>
              <a:t>Maximize CPU use, quickly switch processes onto CPU for time sharing</a:t>
            </a:r>
          </a:p>
          <a:p>
            <a:pPr marL="365760" indent="-256032">
              <a:buFont typeface="Wingdings 3"/>
              <a:buChar char=""/>
              <a:defRPr/>
            </a:pPr>
            <a:r>
              <a:rPr lang="en-US" altLang="en-US" b="1" dirty="0">
                <a:solidFill>
                  <a:srgbClr val="3366FF"/>
                </a:solidFill>
              </a:rPr>
              <a:t>Process scheduler </a:t>
            </a:r>
            <a:r>
              <a:rPr lang="en-US" altLang="en-US" dirty="0"/>
              <a:t>selects among available processes for next execution on CPU</a:t>
            </a:r>
          </a:p>
          <a:p>
            <a:pPr marL="365760" indent="-256032">
              <a:buFont typeface="Wingdings 3"/>
              <a:buChar char=""/>
              <a:defRPr/>
            </a:pPr>
            <a:r>
              <a:rPr lang="en-US" altLang="en-US" dirty="0"/>
              <a:t>Maintains </a:t>
            </a:r>
            <a:r>
              <a:rPr lang="en-US" altLang="en-US" b="1" dirty="0">
                <a:solidFill>
                  <a:srgbClr val="3366FF"/>
                </a:solidFill>
              </a:rPr>
              <a:t>scheduling queues </a:t>
            </a:r>
            <a:r>
              <a:rPr lang="en-US" altLang="en-US" dirty="0"/>
              <a:t>of processes</a:t>
            </a:r>
          </a:p>
          <a:p>
            <a:pPr marL="621792" lvl="1">
              <a:spcBef>
                <a:spcPts val="324"/>
              </a:spcBef>
              <a:buFont typeface="Verdana"/>
              <a:buChar char="◦"/>
              <a:defRPr/>
            </a:pPr>
            <a:r>
              <a:rPr lang="en-US" altLang="en-US" b="1" dirty="0">
                <a:solidFill>
                  <a:srgbClr val="3366FF"/>
                </a:solidFill>
              </a:rPr>
              <a:t>Job queue </a:t>
            </a:r>
            <a:r>
              <a:rPr lang="en-US" altLang="en-US" dirty="0"/>
              <a:t>– set of all processes in the system</a:t>
            </a:r>
          </a:p>
          <a:p>
            <a:pPr marL="621792" lvl="1">
              <a:spcBef>
                <a:spcPts val="324"/>
              </a:spcBef>
              <a:buFont typeface="Verdana"/>
              <a:buChar char="◦"/>
              <a:defRPr/>
            </a:pPr>
            <a:r>
              <a:rPr lang="en-US" altLang="en-US" b="1" dirty="0">
                <a:solidFill>
                  <a:srgbClr val="3366FF"/>
                </a:solidFill>
              </a:rPr>
              <a:t>Ready queue </a:t>
            </a:r>
            <a:r>
              <a:rPr lang="en-US" altLang="en-US" dirty="0"/>
              <a:t>– set of all processes residing in main memory, ready and waiting to execute</a:t>
            </a:r>
          </a:p>
          <a:p>
            <a:pPr marL="621792" lvl="1">
              <a:spcBef>
                <a:spcPts val="324"/>
              </a:spcBef>
              <a:buFont typeface="Verdana"/>
              <a:buChar char="◦"/>
              <a:defRPr/>
            </a:pPr>
            <a:r>
              <a:rPr lang="en-US" altLang="en-US" b="1" dirty="0">
                <a:solidFill>
                  <a:srgbClr val="3366FF"/>
                </a:solidFill>
              </a:rPr>
              <a:t>Device queues </a:t>
            </a:r>
            <a:r>
              <a:rPr lang="en-US" altLang="en-US" dirty="0"/>
              <a:t>– set of processes waiting for an I/O device</a:t>
            </a:r>
          </a:p>
          <a:p>
            <a:pPr marL="621792" lvl="1">
              <a:spcBef>
                <a:spcPts val="324"/>
              </a:spcBef>
              <a:buFont typeface="Verdana"/>
              <a:buChar char="◦"/>
              <a:defRPr/>
            </a:pPr>
            <a:r>
              <a:rPr lang="en-US" altLang="en-US" dirty="0"/>
              <a:t>Processes migrate among the various queues</a:t>
            </a:r>
          </a:p>
        </p:txBody>
      </p:sp>
      <p:sp>
        <p:nvSpPr>
          <p:cNvPr id="6" name="Rectangle 2"/>
          <p:cNvSpPr txBox="1">
            <a:spLocks noChangeArrowheads="1"/>
          </p:cNvSpPr>
          <p:nvPr/>
        </p:nvSpPr>
        <p:spPr>
          <a:xfrm>
            <a:off x="1251437" y="438275"/>
            <a:ext cx="74168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Scheduling</a:t>
            </a:r>
          </a:p>
        </p:txBody>
      </p:sp>
    </p:spTree>
    <p:extLst>
      <p:ext uri="{BB962C8B-B14F-4D97-AF65-F5344CB8AC3E}">
        <p14:creationId xmlns:p14="http://schemas.microsoft.com/office/powerpoint/2010/main" val="3566622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447800" y="497807"/>
            <a:ext cx="7086600" cy="369332"/>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400" dirty="0"/>
              <a:t>Ready Queue And Various I/O Device Queues</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04007"/>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5018"/>
            <a:ext cx="6096000" cy="492443"/>
          </a:xfrm>
        </p:spPr>
        <p:txBody>
          <a:bodyPr/>
          <a:lstStyle/>
          <a:p>
            <a:r>
              <a:rPr lang="en-US" dirty="0">
                <a:ln w="1905"/>
                <a:solidFill>
                  <a:srgbClr val="C00000"/>
                </a:solidFill>
                <a:effectLst>
                  <a:innerShdw blurRad="69850" dist="43180" dir="5400000">
                    <a:srgbClr val="000000">
                      <a:alpha val="65000"/>
                    </a:srgbClr>
                  </a:innerShdw>
                </a:effectLst>
              </a:rPr>
              <a:t>Operating System Functions </a:t>
            </a:r>
            <a:endParaRPr lang="en-IN" dirty="0">
              <a:solidFill>
                <a:srgbClr val="C00000"/>
              </a:solidFill>
            </a:endParaRPr>
          </a:p>
        </p:txBody>
      </p:sp>
      <p:sp>
        <p:nvSpPr>
          <p:cNvPr id="3" name="Text Placeholder 2"/>
          <p:cNvSpPr>
            <a:spLocks noGrp="1"/>
          </p:cNvSpPr>
          <p:nvPr>
            <p:ph type="body" idx="1"/>
          </p:nvPr>
        </p:nvSpPr>
        <p:spPr>
          <a:xfrm>
            <a:off x="710904" y="1676400"/>
            <a:ext cx="7705725" cy="3385542"/>
          </a:xfrm>
        </p:spPr>
        <p:txBody>
          <a:bodyPr/>
          <a:lstStyle/>
          <a:p>
            <a:pPr marL="342900" indent="-342900" eaLnBrk="1" hangingPunct="1">
              <a:spcBef>
                <a:spcPts val="600"/>
              </a:spcBef>
              <a:buFont typeface="Arial" pitchFamily="34" charset="0"/>
              <a:buChar char="•"/>
            </a:pPr>
            <a:r>
              <a:rPr lang="en-US" sz="2400" kern="1200" dirty="0">
                <a:latin typeface="Book Antiqua" panose="02040602050305030304" pitchFamily="18" charset="0"/>
                <a:cs typeface="+mn-cs"/>
              </a:rPr>
              <a:t>Program development</a:t>
            </a:r>
          </a:p>
          <a:p>
            <a:pPr marL="342900" indent="-342900" eaLnBrk="1" hangingPunct="1">
              <a:spcBef>
                <a:spcPts val="600"/>
              </a:spcBef>
              <a:buFont typeface="Arial" pitchFamily="34" charset="0"/>
              <a:buChar char="•"/>
            </a:pPr>
            <a:r>
              <a:rPr lang="en-US" sz="2400" kern="1200" dirty="0">
                <a:latin typeface="Book Antiqua" panose="02040602050305030304" pitchFamily="18" charset="0"/>
                <a:cs typeface="+mn-cs"/>
              </a:rPr>
              <a:t>Program execution</a:t>
            </a:r>
          </a:p>
          <a:p>
            <a:pPr marL="342900" indent="-342900" eaLnBrk="1" hangingPunct="1">
              <a:spcBef>
                <a:spcPts val="600"/>
              </a:spcBef>
              <a:buFont typeface="Arial" pitchFamily="34" charset="0"/>
              <a:buChar char="•"/>
            </a:pPr>
            <a:r>
              <a:rPr lang="en-US" sz="2400" kern="1200" dirty="0">
                <a:latin typeface="Book Antiqua" panose="02040602050305030304" pitchFamily="18" charset="0"/>
                <a:cs typeface="+mn-cs"/>
              </a:rPr>
              <a:t>Access I/O devices</a:t>
            </a:r>
          </a:p>
          <a:p>
            <a:pPr marL="342900" indent="-342900" eaLnBrk="1" hangingPunct="1">
              <a:spcBef>
                <a:spcPts val="600"/>
              </a:spcBef>
              <a:buFont typeface="Arial" pitchFamily="34" charset="0"/>
              <a:buChar char="•"/>
            </a:pPr>
            <a:r>
              <a:rPr lang="en-US" sz="2400" kern="1200" dirty="0">
                <a:latin typeface="Book Antiqua" panose="02040602050305030304" pitchFamily="18" charset="0"/>
                <a:cs typeface="+mn-cs"/>
              </a:rPr>
              <a:t>Controlled access to files</a:t>
            </a:r>
          </a:p>
          <a:p>
            <a:pPr marL="342900" indent="-342900" eaLnBrk="1" hangingPunct="1">
              <a:spcBef>
                <a:spcPts val="600"/>
              </a:spcBef>
              <a:buFont typeface="Arial" pitchFamily="34" charset="0"/>
              <a:buChar char="•"/>
            </a:pPr>
            <a:r>
              <a:rPr lang="en-US" sz="2400" kern="1200" dirty="0">
                <a:latin typeface="Book Antiqua" panose="02040602050305030304" pitchFamily="18" charset="0"/>
                <a:cs typeface="+mn-cs"/>
              </a:rPr>
              <a:t>System access</a:t>
            </a:r>
          </a:p>
          <a:p>
            <a:pPr marL="342900" indent="-342900" eaLnBrk="1" hangingPunct="1">
              <a:spcBef>
                <a:spcPts val="600"/>
              </a:spcBef>
              <a:buFont typeface="Arial" pitchFamily="34" charset="0"/>
              <a:buChar char="•"/>
            </a:pPr>
            <a:r>
              <a:rPr lang="en-US" sz="2400" kern="1200" dirty="0">
                <a:latin typeface="Book Antiqua" panose="02040602050305030304" pitchFamily="18" charset="0"/>
                <a:cs typeface="+mn-cs"/>
              </a:rPr>
              <a:t>Error detection and response</a:t>
            </a:r>
          </a:p>
          <a:p>
            <a:pPr marL="342900" indent="-342900" eaLnBrk="1" hangingPunct="1">
              <a:spcBef>
                <a:spcPts val="600"/>
              </a:spcBef>
              <a:buFont typeface="Arial" pitchFamily="34" charset="0"/>
              <a:buChar char="•"/>
            </a:pPr>
            <a:r>
              <a:rPr lang="en-US" sz="2400" kern="1200" dirty="0">
                <a:latin typeface="Book Antiqua" panose="02040602050305030304" pitchFamily="18" charset="0"/>
                <a:cs typeface="+mn-cs"/>
              </a:rPr>
              <a:t>Accounting</a:t>
            </a:r>
          </a:p>
          <a:p>
            <a:endParaRPr lang="en-IN" dirty="0"/>
          </a:p>
        </p:txBody>
      </p:sp>
      <p:sp>
        <p:nvSpPr>
          <p:cNvPr id="6"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343726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231309" y="438275"/>
            <a:ext cx="7455491" cy="430887"/>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800" dirty="0"/>
              <a:t>Representation of Process Scheduling</a:t>
            </a:r>
          </a:p>
        </p:txBody>
      </p:sp>
      <p:pic>
        <p:nvPicPr>
          <p:cNvPr id="6"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86" y="2209800"/>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00331" y="1600200"/>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35000"/>
              </a:spcBef>
              <a:buClr>
                <a:srgbClr val="993300"/>
              </a:buClr>
              <a:buSzPct val="90000"/>
              <a:buFont typeface="Monotype Sorts" pitchFamily="-84" charset="2"/>
              <a:buChar char="n"/>
            </a:pPr>
            <a:r>
              <a:rPr kumimoji="1" lang="en-US" altLang="en-US" b="1">
                <a:solidFill>
                  <a:srgbClr val="3366FF"/>
                </a:solidFill>
                <a:latin typeface="Helvetica" pitchFamily="-84" charset="0"/>
              </a:rPr>
              <a:t>Queueing diagram </a:t>
            </a:r>
            <a:r>
              <a:rPr kumimoji="1" lang="en-US" altLang="en-US">
                <a:latin typeface="Helvetica" pitchFamily="-84" charset="0"/>
              </a:rPr>
              <a:t>represents queues, resources, flows</a:t>
            </a:r>
          </a:p>
        </p:txBody>
      </p:sp>
    </p:spTree>
    <p:extLst>
      <p:ext uri="{BB962C8B-B14F-4D97-AF65-F5344CB8AC3E}">
        <p14:creationId xmlns:p14="http://schemas.microsoft.com/office/powerpoint/2010/main" val="35666228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887413" y="1262313"/>
            <a:ext cx="7453312" cy="4924425"/>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sz="2000" b="1" dirty="0">
                <a:solidFill>
                  <a:srgbClr val="3366FF"/>
                </a:solidFill>
              </a:rPr>
              <a:t>Short-term scheduler  </a:t>
            </a:r>
            <a:r>
              <a:rPr lang="en-US" altLang="en-US" sz="2000" dirty="0"/>
              <a:t>(or </a:t>
            </a:r>
            <a:r>
              <a:rPr lang="en-US" altLang="en-US" sz="2000" b="1" dirty="0">
                <a:solidFill>
                  <a:srgbClr val="3366FF"/>
                </a:solidFill>
              </a:rPr>
              <a:t>CPU scheduler</a:t>
            </a:r>
            <a:r>
              <a:rPr lang="en-US" altLang="en-US" sz="2000" dirty="0"/>
              <a:t>) – selects which process should be executed next and allocates CPU</a:t>
            </a:r>
          </a:p>
          <a:p>
            <a:pPr lvl="1"/>
            <a:r>
              <a:rPr lang="en-US" altLang="en-US" sz="2000" dirty="0"/>
              <a:t>Sometimes the only scheduler in a system</a:t>
            </a:r>
          </a:p>
          <a:p>
            <a:pPr lvl="1"/>
            <a:r>
              <a:rPr lang="en-US" altLang="en-US" sz="2000" dirty="0"/>
              <a:t>Short-term scheduler is invoked frequently (milliseconds) </a:t>
            </a:r>
            <a:r>
              <a:rPr lang="en-US" altLang="en-US" sz="2000" dirty="0">
                <a:sym typeface="Symbol" pitchFamily="18" charset="2"/>
              </a:rPr>
              <a:t> (must be fast)</a:t>
            </a:r>
            <a:endParaRPr lang="en-US" altLang="en-US" sz="1000" dirty="0">
              <a:sym typeface="Symbol" pitchFamily="18" charset="2"/>
            </a:endParaRPr>
          </a:p>
          <a:p>
            <a:r>
              <a:rPr lang="en-US" altLang="en-US" sz="2000" b="1" dirty="0">
                <a:solidFill>
                  <a:srgbClr val="3366FF"/>
                </a:solidFill>
              </a:rPr>
              <a:t>Long-term scheduler  </a:t>
            </a:r>
            <a:r>
              <a:rPr lang="en-US" altLang="en-US" sz="2000" dirty="0"/>
              <a:t>(or </a:t>
            </a:r>
            <a:r>
              <a:rPr lang="en-US" altLang="en-US" sz="2000" b="1" dirty="0">
                <a:solidFill>
                  <a:srgbClr val="3366FF"/>
                </a:solidFill>
              </a:rPr>
              <a:t>job scheduler</a:t>
            </a:r>
            <a:r>
              <a:rPr lang="en-US" altLang="en-US" sz="2000" dirty="0"/>
              <a:t>) – selects which processes should be brought into the ready queue</a:t>
            </a:r>
          </a:p>
          <a:p>
            <a:pPr lvl="1"/>
            <a:r>
              <a:rPr lang="en-US" altLang="en-US" sz="2000" dirty="0">
                <a:sym typeface="Symbol" pitchFamily="18" charset="2"/>
              </a:rPr>
              <a:t>Long-term scheduler is invoked  infrequently (seconds, minutes)  (may be slow)</a:t>
            </a:r>
            <a:endParaRPr lang="en-US" altLang="en-US" sz="1000" dirty="0">
              <a:sym typeface="Symbol" pitchFamily="18" charset="2"/>
            </a:endParaRPr>
          </a:p>
          <a:p>
            <a:pPr lvl="1"/>
            <a:r>
              <a:rPr lang="en-US" altLang="en-US" sz="2000" dirty="0">
                <a:sym typeface="Symbol" pitchFamily="18" charset="2"/>
              </a:rPr>
              <a:t>The long-term scheduler controls the </a:t>
            </a:r>
            <a:r>
              <a:rPr lang="en-US" altLang="en-US" sz="2000" b="1" dirty="0">
                <a:solidFill>
                  <a:srgbClr val="3366FF"/>
                </a:solidFill>
                <a:sym typeface="Symbol" pitchFamily="18" charset="2"/>
              </a:rPr>
              <a:t>degree of multiprogramming</a:t>
            </a:r>
            <a:endParaRPr lang="en-US" altLang="en-US" sz="1000" i="1" dirty="0">
              <a:sym typeface="Symbol" pitchFamily="18" charset="2"/>
            </a:endParaRPr>
          </a:p>
          <a:p>
            <a:r>
              <a:rPr lang="en-US" altLang="en-US" sz="2000" dirty="0">
                <a:sym typeface="Symbol" pitchFamily="18" charset="2"/>
              </a:rPr>
              <a:t>Processes can be described as either:</a:t>
            </a:r>
          </a:p>
          <a:p>
            <a:pPr lvl="1"/>
            <a:r>
              <a:rPr lang="en-US" altLang="en-US" sz="2000" b="1" dirty="0">
                <a:solidFill>
                  <a:srgbClr val="3366FF"/>
                </a:solidFill>
                <a:sym typeface="Symbol" pitchFamily="18" charset="2"/>
              </a:rPr>
              <a:t>I/O-bound process</a:t>
            </a:r>
            <a:r>
              <a:rPr lang="en-US" altLang="en-US" sz="2000" dirty="0">
                <a:solidFill>
                  <a:srgbClr val="000000"/>
                </a:solidFill>
                <a:sym typeface="Symbol" pitchFamily="18" charset="2"/>
              </a:rPr>
              <a:t> </a:t>
            </a:r>
            <a:r>
              <a:rPr lang="en-US" altLang="en-US" sz="2000" dirty="0">
                <a:sym typeface="Symbol" pitchFamily="18" charset="2"/>
              </a:rPr>
              <a:t>– spends more time doing I/O than computations, many short CPU bursts</a:t>
            </a:r>
          </a:p>
          <a:p>
            <a:pPr lvl="1"/>
            <a:r>
              <a:rPr lang="en-US" altLang="en-US" sz="2000" b="1" dirty="0">
                <a:solidFill>
                  <a:srgbClr val="3366FF"/>
                </a:solidFill>
                <a:sym typeface="Symbol" pitchFamily="18" charset="2"/>
              </a:rPr>
              <a:t>CPU-bound process </a:t>
            </a:r>
            <a:r>
              <a:rPr lang="en-US" altLang="en-US" sz="2000" dirty="0">
                <a:sym typeface="Symbol" pitchFamily="18" charset="2"/>
              </a:rPr>
              <a:t>– spends more time doing computations; few very long CPU bursts</a:t>
            </a:r>
          </a:p>
          <a:p>
            <a:r>
              <a:rPr lang="en-US" altLang="en-US" sz="2000" dirty="0">
                <a:sym typeface="Symbol" pitchFamily="18" charset="2"/>
              </a:rPr>
              <a:t>Long-term scheduler strives for good </a:t>
            </a:r>
            <a:r>
              <a:rPr lang="en-US" altLang="en-US" sz="2000" b="1" i="1" dirty="0">
                <a:sym typeface="Symbol" pitchFamily="18" charset="2"/>
              </a:rPr>
              <a:t>process mix</a:t>
            </a:r>
            <a:endParaRPr lang="en-US" altLang="en-US" dirty="0"/>
          </a:p>
        </p:txBody>
      </p:sp>
      <p:sp>
        <p:nvSpPr>
          <p:cNvPr id="6" name="Rectangle 2"/>
          <p:cNvSpPr txBox="1">
            <a:spLocks noChangeArrowheads="1"/>
          </p:cNvSpPr>
          <p:nvPr/>
        </p:nvSpPr>
        <p:spPr>
          <a:xfrm>
            <a:off x="1752600" y="438276"/>
            <a:ext cx="68580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Schedulers</a:t>
            </a:r>
          </a:p>
        </p:txBody>
      </p:sp>
    </p:spTree>
    <p:extLst>
      <p:ext uri="{BB962C8B-B14F-4D97-AF65-F5344CB8AC3E}">
        <p14:creationId xmlns:p14="http://schemas.microsoft.com/office/powerpoint/2010/main" val="35666228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303376" y="438276"/>
            <a:ext cx="7535824"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Addition of Medium Term Scheduling</a:t>
            </a:r>
          </a:p>
        </p:txBody>
      </p:sp>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545" y="3108385"/>
            <a:ext cx="73279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806450" y="1600200"/>
            <a:ext cx="72009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itchFamily="34" charset="0"/>
                <a:ea typeface="MS PGothic" pitchFamily="34" charset="-128"/>
              </a:defRPr>
            </a:lvl1pPr>
            <a:lvl2pPr marL="1060450" indent="-407988">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35000"/>
              </a:spcBef>
              <a:buClr>
                <a:srgbClr val="993300"/>
              </a:buClr>
              <a:buSzPct val="90000"/>
              <a:buFont typeface="Monotype Sorts" pitchFamily="-84" charset="2"/>
              <a:buChar char="n"/>
            </a:pPr>
            <a:r>
              <a:rPr kumimoji="1" lang="en-US" altLang="en-US" b="1" dirty="0">
                <a:solidFill>
                  <a:srgbClr val="3366FF"/>
                </a:solidFill>
                <a:latin typeface="Helvetica" pitchFamily="-84" charset="0"/>
              </a:rPr>
              <a:t>Medium-term scheduler  </a:t>
            </a:r>
            <a:r>
              <a:rPr kumimoji="1" lang="en-US" altLang="en-US" dirty="0">
                <a:latin typeface="Helvetica" pitchFamily="-84" charset="0"/>
              </a:rPr>
              <a:t>can be added if degree of multiple programming needs to decrease</a:t>
            </a:r>
          </a:p>
          <a:p>
            <a:pPr lvl="1">
              <a:spcBef>
                <a:spcPct val="35000"/>
              </a:spcBef>
              <a:buClr>
                <a:srgbClr val="CC6600"/>
              </a:buClr>
              <a:buSzPct val="80000"/>
              <a:buFont typeface="Monotype Sorts" pitchFamily="-84" charset="2"/>
              <a:buChar char="l"/>
            </a:pPr>
            <a:r>
              <a:rPr kumimoji="1" lang="en-US" altLang="en-US" dirty="0">
                <a:latin typeface="Helvetica" pitchFamily="-84" charset="0"/>
              </a:rPr>
              <a:t>Remove process from memory, store on disk, bring back in from disk to continue execution: </a:t>
            </a:r>
            <a:r>
              <a:rPr kumimoji="1" lang="en-US" altLang="en-US" b="1" dirty="0">
                <a:solidFill>
                  <a:srgbClr val="3366FF"/>
                </a:solidFill>
                <a:latin typeface="Helvetica" pitchFamily="-84" charset="0"/>
              </a:rPr>
              <a:t>swapping</a:t>
            </a:r>
          </a:p>
          <a:p>
            <a:pPr>
              <a:spcBef>
                <a:spcPct val="35000"/>
              </a:spcBef>
              <a:buClr>
                <a:srgbClr val="993300"/>
              </a:buClr>
              <a:buSzPct val="90000"/>
              <a:buFont typeface="Monotype Sorts" pitchFamily="-84" charset="2"/>
              <a:buChar char="n"/>
            </a:pPr>
            <a:endParaRPr kumimoji="1" lang="en-US" altLang="en-US" dirty="0">
              <a:latin typeface="Helvetica" pitchFamily="-84" charset="0"/>
            </a:endParaRPr>
          </a:p>
          <a:p>
            <a:pPr>
              <a:spcBef>
                <a:spcPct val="35000"/>
              </a:spcBef>
              <a:buClr>
                <a:srgbClr val="993300"/>
              </a:buClr>
              <a:buSzPct val="90000"/>
              <a:buFont typeface="Monotype Sorts" pitchFamily="-84" charset="2"/>
              <a:buChar char="n"/>
            </a:pPr>
            <a:endParaRPr kumimoji="1" lang="en-US" altLang="en-US" dirty="0">
              <a:latin typeface="Helvetica" pitchFamily="-84" charset="0"/>
            </a:endParaRPr>
          </a:p>
        </p:txBody>
      </p:sp>
    </p:spTree>
    <p:extLst>
      <p:ext uri="{BB962C8B-B14F-4D97-AF65-F5344CB8AC3E}">
        <p14:creationId xmlns:p14="http://schemas.microsoft.com/office/powerpoint/2010/main" val="3566622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887143" y="1600200"/>
            <a:ext cx="6997700" cy="444817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altLang="en-US" dirty="0"/>
              <a:t>When CPU switches to another process, the system must </a:t>
            </a:r>
            <a:r>
              <a:rPr lang="en-US" altLang="en-US" b="1" dirty="0">
                <a:solidFill>
                  <a:srgbClr val="3366FF"/>
                </a:solidFill>
              </a:rPr>
              <a:t>save the state </a:t>
            </a:r>
            <a:r>
              <a:rPr lang="en-US" altLang="en-US" dirty="0"/>
              <a:t>of the old process and load the </a:t>
            </a:r>
            <a:r>
              <a:rPr lang="en-US" altLang="en-US" b="1" dirty="0">
                <a:solidFill>
                  <a:srgbClr val="3366FF"/>
                </a:solidFill>
              </a:rPr>
              <a:t>saved state </a:t>
            </a:r>
            <a:r>
              <a:rPr lang="en-US" altLang="en-US" dirty="0"/>
              <a:t>for the new process via a </a:t>
            </a:r>
            <a:r>
              <a:rPr lang="en-US" altLang="en-US" b="1" dirty="0">
                <a:solidFill>
                  <a:srgbClr val="3366FF"/>
                </a:solidFill>
              </a:rPr>
              <a:t>context switch</a:t>
            </a:r>
            <a:endParaRPr lang="en-US" altLang="en-US" dirty="0"/>
          </a:p>
          <a:p>
            <a:pPr marL="365760" indent="-256032">
              <a:buFont typeface="Wingdings 3"/>
              <a:buChar char=""/>
              <a:defRPr/>
            </a:pPr>
            <a:r>
              <a:rPr lang="en-US" altLang="en-US" b="1" dirty="0">
                <a:solidFill>
                  <a:srgbClr val="3366FF"/>
                </a:solidFill>
              </a:rPr>
              <a:t>Context </a:t>
            </a:r>
            <a:r>
              <a:rPr lang="en-US" altLang="en-US" dirty="0"/>
              <a:t>of a process represented in the PCB</a:t>
            </a:r>
          </a:p>
          <a:p>
            <a:pPr marL="365760" indent="-256032">
              <a:buFont typeface="Wingdings 3"/>
              <a:buChar char=""/>
              <a:defRPr/>
            </a:pPr>
            <a:r>
              <a:rPr lang="en-US" altLang="en-US" dirty="0"/>
              <a:t>Context-switch time is overhead; the system does no useful work while switching</a:t>
            </a:r>
          </a:p>
          <a:p>
            <a:pPr marL="621792" lvl="1">
              <a:spcBef>
                <a:spcPts val="324"/>
              </a:spcBef>
              <a:buFont typeface="Verdana"/>
              <a:buChar char="◦"/>
              <a:defRPr/>
            </a:pPr>
            <a:r>
              <a:rPr lang="en-US" altLang="en-US" dirty="0"/>
              <a:t>The more complex the OS and the PCB </a:t>
            </a:r>
            <a:r>
              <a:rPr lang="en-US" altLang="en-US" dirty="0">
                <a:sym typeface="Wingdings" pitchFamily="2" charset="2"/>
              </a:rPr>
              <a:t> the </a:t>
            </a:r>
            <a:r>
              <a:rPr lang="en-US" altLang="en-US" dirty="0"/>
              <a:t>longer the context switch</a:t>
            </a:r>
          </a:p>
          <a:p>
            <a:pPr marL="365760" indent="-256032">
              <a:buFont typeface="Wingdings 3"/>
              <a:buChar char=""/>
              <a:defRPr/>
            </a:pPr>
            <a:r>
              <a:rPr lang="en-US" altLang="en-US" dirty="0"/>
              <a:t>Time dependent on hardware support</a:t>
            </a:r>
          </a:p>
          <a:p>
            <a:pPr marL="621792" lvl="1">
              <a:spcBef>
                <a:spcPts val="324"/>
              </a:spcBef>
              <a:buFont typeface="Verdana"/>
              <a:buChar char="◦"/>
              <a:defRPr/>
            </a:pPr>
            <a:r>
              <a:rPr lang="en-US" altLang="en-US" dirty="0"/>
              <a:t>Some hardware provides multiple sets of registers per CPU </a:t>
            </a:r>
            <a:r>
              <a:rPr lang="en-US" altLang="en-US" dirty="0">
                <a:sym typeface="Wingdings" pitchFamily="2" charset="2"/>
              </a:rPr>
              <a:t></a:t>
            </a:r>
            <a:r>
              <a:rPr lang="en-US" altLang="en-US" dirty="0"/>
              <a:t> multiple contexts loaded at once</a:t>
            </a:r>
          </a:p>
        </p:txBody>
      </p:sp>
      <p:sp>
        <p:nvSpPr>
          <p:cNvPr id="6" name="Rectangle 2"/>
          <p:cNvSpPr txBox="1">
            <a:spLocks noChangeArrowheads="1"/>
          </p:cNvSpPr>
          <p:nvPr/>
        </p:nvSpPr>
        <p:spPr>
          <a:xfrm>
            <a:off x="1676400" y="438276"/>
            <a:ext cx="6175375"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Context Switch</a:t>
            </a:r>
          </a:p>
        </p:txBody>
      </p:sp>
    </p:spTree>
    <p:extLst>
      <p:ext uri="{BB962C8B-B14F-4D97-AF65-F5344CB8AC3E}">
        <p14:creationId xmlns:p14="http://schemas.microsoft.com/office/powerpoint/2010/main" val="35666228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262313"/>
            <a:ext cx="8531860" cy="2167260"/>
          </a:xfrm>
          <a:prstGeom prst="rect">
            <a:avLst/>
          </a:prstGeom>
        </p:spPr>
        <p:txBody>
          <a:bodyPr vert="horz" wrap="square" lIns="0" tIns="12700" rIns="0" bIns="0" rtlCol="0">
            <a:spAutoFit/>
          </a:bodyPr>
          <a:lstStyle/>
          <a:p>
            <a:pPr algn="ctr"/>
            <a:r>
              <a:rPr lang="en-IN" sz="2800" b="1" spc="40" dirty="0">
                <a:solidFill>
                  <a:srgbClr val="C00000"/>
                </a:solidFill>
                <a:latin typeface="Times New Roman"/>
                <a:cs typeface="Times New Roman"/>
              </a:rPr>
              <a:t>Session-11</a:t>
            </a:r>
          </a:p>
          <a:p>
            <a:pPr algn="ctr"/>
            <a:endParaRPr lang="en-IN" sz="2800" spc="40" dirty="0">
              <a:latin typeface="Times New Roman"/>
              <a:cs typeface="Times New Roman"/>
            </a:endParaRPr>
          </a:p>
          <a:p>
            <a:pPr marL="342900" indent="-342900" algn="just">
              <a:buFont typeface="Arial" pitchFamily="34" charset="0"/>
              <a:buChar char="•"/>
            </a:pPr>
            <a:r>
              <a:rPr lang="en-IN" sz="2800" spc="40" dirty="0">
                <a:latin typeface="Times New Roman"/>
                <a:cs typeface="Times New Roman"/>
              </a:rPr>
              <a:t>Operations on Process - Process creation, Process termination</a:t>
            </a:r>
          </a:p>
          <a:p>
            <a:pPr marL="342900" indent="-342900" algn="just">
              <a:buFont typeface="Arial" pitchFamily="34" charset="0"/>
              <a:buChar char="•"/>
            </a:pPr>
            <a:r>
              <a:rPr lang="en-IN" sz="2800" spc="40" dirty="0">
                <a:latin typeface="Times New Roman"/>
                <a:cs typeface="Times New Roman"/>
              </a:rPr>
              <a:t>Understanding the system calls – fork(),wait(),exit()</a:t>
            </a: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8807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771944" y="1866873"/>
            <a:ext cx="7480300" cy="1477328"/>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800100" lvl="1" indent="-342900">
              <a:buFont typeface="Arial" pitchFamily="34" charset="0"/>
              <a:buChar char="•"/>
            </a:pPr>
            <a:r>
              <a:rPr lang="en-US" altLang="en-US" sz="3200" dirty="0"/>
              <a:t>Process creation,</a:t>
            </a:r>
          </a:p>
          <a:p>
            <a:pPr marL="742950" lvl="1" indent="-285750">
              <a:buFont typeface="Arial" pitchFamily="34" charset="0"/>
              <a:buChar char="•"/>
            </a:pPr>
            <a:r>
              <a:rPr lang="en-US" altLang="en-US" sz="3200" dirty="0"/>
              <a:t> Process termination, </a:t>
            </a:r>
          </a:p>
          <a:p>
            <a:pPr marL="742950" lvl="1" indent="-285750">
              <a:buFont typeface="Arial" pitchFamily="34" charset="0"/>
              <a:buChar char="•"/>
            </a:pPr>
            <a:r>
              <a:rPr lang="en-US" altLang="en-US" sz="3200" dirty="0"/>
              <a:t> Process execution</a:t>
            </a:r>
          </a:p>
        </p:txBody>
      </p:sp>
      <p:sp>
        <p:nvSpPr>
          <p:cNvPr id="6" name="Rectangle 2"/>
          <p:cNvSpPr txBox="1">
            <a:spLocks noChangeArrowheads="1"/>
          </p:cNvSpPr>
          <p:nvPr/>
        </p:nvSpPr>
        <p:spPr>
          <a:xfrm>
            <a:off x="1524000" y="438276"/>
            <a:ext cx="69342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Operations on Processes</a:t>
            </a:r>
          </a:p>
        </p:txBody>
      </p:sp>
    </p:spTree>
    <p:extLst>
      <p:ext uri="{BB962C8B-B14F-4D97-AF65-F5344CB8AC3E}">
        <p14:creationId xmlns:p14="http://schemas.microsoft.com/office/powerpoint/2010/main" val="3566622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854075" y="1524000"/>
            <a:ext cx="6918325" cy="50768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altLang="en-US" b="1" dirty="0">
                <a:solidFill>
                  <a:srgbClr val="3366FF"/>
                </a:solidFill>
              </a:rPr>
              <a:t>Parent</a:t>
            </a:r>
            <a:r>
              <a:rPr lang="en-US" altLang="en-US" b="1" dirty="0"/>
              <a:t> </a:t>
            </a:r>
            <a:r>
              <a:rPr lang="en-US" altLang="en-US" dirty="0"/>
              <a:t>process create </a:t>
            </a:r>
            <a:r>
              <a:rPr lang="en-US" altLang="en-US" b="1" dirty="0">
                <a:solidFill>
                  <a:srgbClr val="3366FF"/>
                </a:solidFill>
              </a:rPr>
              <a:t>children</a:t>
            </a:r>
            <a:r>
              <a:rPr lang="en-US" altLang="en-US" b="1" dirty="0"/>
              <a:t> </a:t>
            </a:r>
            <a:r>
              <a:rPr lang="en-US" altLang="en-US" dirty="0"/>
              <a:t>processes, which, in turn create other processes, forming a </a:t>
            </a:r>
            <a:r>
              <a:rPr lang="en-US" altLang="en-US" b="1" dirty="0">
                <a:solidFill>
                  <a:srgbClr val="3366FF"/>
                </a:solidFill>
              </a:rPr>
              <a:t>tree</a:t>
            </a:r>
            <a:r>
              <a:rPr lang="en-US" altLang="en-US" dirty="0"/>
              <a:t> of processes</a:t>
            </a:r>
            <a:endParaRPr lang="en-US" altLang="en-US" sz="800" dirty="0"/>
          </a:p>
          <a:p>
            <a:pPr marL="365760" indent="-256032">
              <a:buFont typeface="Wingdings 3"/>
              <a:buChar char=""/>
              <a:defRPr/>
            </a:pPr>
            <a:r>
              <a:rPr lang="en-US" altLang="en-US" dirty="0"/>
              <a:t>Generally, process identified and managed via a</a:t>
            </a:r>
            <a:r>
              <a:rPr lang="en-US" altLang="en-US" b="1" dirty="0"/>
              <a:t> </a:t>
            </a:r>
            <a:r>
              <a:rPr lang="en-US" altLang="en-US" b="1" dirty="0">
                <a:solidFill>
                  <a:srgbClr val="3366FF"/>
                </a:solidFill>
              </a:rPr>
              <a:t>process identifier </a:t>
            </a:r>
            <a:r>
              <a:rPr lang="en-US" altLang="en-US" dirty="0"/>
              <a:t>(</a:t>
            </a:r>
            <a:r>
              <a:rPr lang="en-US" altLang="en-US" b="1" dirty="0" err="1">
                <a:solidFill>
                  <a:srgbClr val="3366FF"/>
                </a:solidFill>
              </a:rPr>
              <a:t>pid</a:t>
            </a:r>
            <a:r>
              <a:rPr lang="en-US" altLang="en-US" dirty="0"/>
              <a:t>)</a:t>
            </a:r>
            <a:endParaRPr lang="en-US" altLang="en-US" sz="800" dirty="0"/>
          </a:p>
          <a:p>
            <a:pPr marL="365760" indent="-256032">
              <a:buFont typeface="Wingdings 3"/>
              <a:buChar char=""/>
              <a:defRPr/>
            </a:pPr>
            <a:r>
              <a:rPr lang="en-US" altLang="en-US" dirty="0"/>
              <a:t>Resource sharing options</a:t>
            </a:r>
          </a:p>
          <a:p>
            <a:pPr marL="621792" lvl="1">
              <a:spcBef>
                <a:spcPts val="324"/>
              </a:spcBef>
              <a:buFont typeface="Verdana"/>
              <a:buChar char="◦"/>
              <a:defRPr/>
            </a:pPr>
            <a:r>
              <a:rPr lang="en-US" altLang="en-US" dirty="0"/>
              <a:t>Parent and children share all resources</a:t>
            </a:r>
          </a:p>
          <a:p>
            <a:pPr marL="621792" lvl="1">
              <a:spcBef>
                <a:spcPts val="324"/>
              </a:spcBef>
              <a:buFont typeface="Verdana"/>
              <a:buChar char="◦"/>
              <a:defRPr/>
            </a:pPr>
            <a:r>
              <a:rPr lang="en-US" altLang="en-US" dirty="0"/>
              <a:t>Children share subset of parent</a:t>
            </a:r>
            <a:r>
              <a:rPr lang="ja-JP" altLang="en-US" dirty="0"/>
              <a:t>’</a:t>
            </a:r>
            <a:r>
              <a:rPr lang="en-US" altLang="ja-JP" dirty="0"/>
              <a:t>s resources</a:t>
            </a:r>
          </a:p>
          <a:p>
            <a:pPr marL="621792" lvl="1">
              <a:spcBef>
                <a:spcPts val="324"/>
              </a:spcBef>
              <a:buFont typeface="Verdana"/>
              <a:buChar char="◦"/>
              <a:defRPr/>
            </a:pPr>
            <a:r>
              <a:rPr lang="en-US" altLang="en-US" dirty="0"/>
              <a:t>Parent and child share no resources</a:t>
            </a:r>
            <a:endParaRPr lang="en-US" altLang="en-US" sz="800" dirty="0"/>
          </a:p>
          <a:p>
            <a:pPr marL="365760" indent="-256032">
              <a:buFont typeface="Wingdings 3"/>
              <a:buChar char=""/>
              <a:defRPr/>
            </a:pPr>
            <a:r>
              <a:rPr lang="en-US" altLang="en-US" dirty="0"/>
              <a:t>Execution options</a:t>
            </a:r>
          </a:p>
          <a:p>
            <a:pPr marL="621792" lvl="1">
              <a:spcBef>
                <a:spcPts val="324"/>
              </a:spcBef>
              <a:buFont typeface="Verdana"/>
              <a:buChar char="◦"/>
              <a:defRPr/>
            </a:pPr>
            <a:r>
              <a:rPr lang="en-US" altLang="en-US" dirty="0"/>
              <a:t>Parent and children execute concurrently</a:t>
            </a:r>
          </a:p>
          <a:p>
            <a:pPr marL="621792" lvl="1">
              <a:spcBef>
                <a:spcPts val="324"/>
              </a:spcBef>
              <a:buFont typeface="Verdana"/>
              <a:buChar char="◦"/>
              <a:defRPr/>
            </a:pPr>
            <a:r>
              <a:rPr lang="en-US" altLang="en-US" dirty="0"/>
              <a:t>Parent waits until children terminate</a:t>
            </a:r>
          </a:p>
          <a:p>
            <a:pPr marL="365760" indent="-256032">
              <a:buFont typeface="Monotype Sorts" pitchFamily="-84" charset="2"/>
              <a:buNone/>
              <a:defRPr/>
            </a:pPr>
            <a:endParaRPr lang="en-US" altLang="en-US" dirty="0"/>
          </a:p>
        </p:txBody>
      </p:sp>
      <p:sp>
        <p:nvSpPr>
          <p:cNvPr id="6" name="Rectangle 2"/>
          <p:cNvSpPr txBox="1">
            <a:spLocks noChangeArrowheads="1"/>
          </p:cNvSpPr>
          <p:nvPr/>
        </p:nvSpPr>
        <p:spPr>
          <a:xfrm>
            <a:off x="1447800" y="654402"/>
            <a:ext cx="73914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Creation</a:t>
            </a:r>
          </a:p>
        </p:txBody>
      </p:sp>
    </p:spTree>
    <p:extLst>
      <p:ext uri="{BB962C8B-B14F-4D97-AF65-F5344CB8AC3E}">
        <p14:creationId xmlns:p14="http://schemas.microsoft.com/office/powerpoint/2010/main" val="35666228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231309" y="438276"/>
            <a:ext cx="7303091"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A Tree of Processes in Linux</a:t>
            </a:r>
          </a:p>
        </p:txBody>
      </p:sp>
      <p:pic>
        <p:nvPicPr>
          <p:cNvPr id="6" name="Picture 1" descr="3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297" y="1676400"/>
            <a:ext cx="7061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741096" y="1524000"/>
            <a:ext cx="7154863" cy="4530725"/>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dirty="0"/>
              <a:t>Address space</a:t>
            </a:r>
          </a:p>
          <a:p>
            <a:pPr lvl="1"/>
            <a:r>
              <a:rPr lang="en-US" altLang="en-US" dirty="0"/>
              <a:t>Child duplicate of parent</a:t>
            </a:r>
          </a:p>
          <a:p>
            <a:pPr lvl="1"/>
            <a:r>
              <a:rPr lang="en-US" altLang="en-US" dirty="0"/>
              <a:t>Child has a program loaded into it</a:t>
            </a:r>
          </a:p>
          <a:p>
            <a:r>
              <a:rPr lang="en-US" altLang="en-US" dirty="0"/>
              <a:t>UNIX examples</a:t>
            </a:r>
          </a:p>
          <a:p>
            <a:pPr lvl="1"/>
            <a:r>
              <a:rPr lang="en-US" altLang="en-US" b="1" dirty="0">
                <a:solidFill>
                  <a:srgbClr val="000000"/>
                </a:solidFill>
                <a:latin typeface="Courier New" pitchFamily="49" charset="0"/>
                <a:cs typeface="Courier New" pitchFamily="49" charset="0"/>
              </a:rPr>
              <a:t>fork()</a:t>
            </a:r>
            <a:r>
              <a:rPr lang="en-US" altLang="en-US" dirty="0">
                <a:solidFill>
                  <a:srgbClr val="000000"/>
                </a:solidFill>
              </a:rPr>
              <a:t> </a:t>
            </a:r>
            <a:r>
              <a:rPr lang="en-US" altLang="en-US" dirty="0"/>
              <a:t>system call creates new process</a:t>
            </a:r>
          </a:p>
          <a:p>
            <a:pPr lvl="1"/>
            <a:r>
              <a:rPr lang="en-US" altLang="en-US" b="1" dirty="0">
                <a:solidFill>
                  <a:srgbClr val="000000"/>
                </a:solidFill>
                <a:latin typeface="Courier New" pitchFamily="49" charset="0"/>
                <a:cs typeface="Courier New" pitchFamily="49" charset="0"/>
              </a:rPr>
              <a:t>exec()</a:t>
            </a:r>
            <a:r>
              <a:rPr lang="en-US" altLang="en-US" dirty="0"/>
              <a:t> system call used after a </a:t>
            </a:r>
            <a:r>
              <a:rPr lang="en-US" altLang="en-US" b="1" dirty="0">
                <a:solidFill>
                  <a:srgbClr val="000000"/>
                </a:solidFill>
                <a:latin typeface="Courier New" pitchFamily="49" charset="0"/>
                <a:cs typeface="Courier New" pitchFamily="49" charset="0"/>
              </a:rPr>
              <a:t>fork()</a:t>
            </a:r>
            <a:r>
              <a:rPr lang="en-US" altLang="en-US" dirty="0"/>
              <a:t> to replace the process</a:t>
            </a:r>
            <a:r>
              <a:rPr lang="ja-JP" altLang="en-US" dirty="0"/>
              <a:t>’</a:t>
            </a:r>
            <a:r>
              <a:rPr lang="en-US" altLang="ja-JP" dirty="0"/>
              <a:t> memory space with a new program</a:t>
            </a:r>
            <a:endParaRPr lang="en-US" altLang="en-US" dirty="0"/>
          </a:p>
        </p:txBody>
      </p:sp>
      <p:sp>
        <p:nvSpPr>
          <p:cNvPr id="6" name="Rectangle 2"/>
          <p:cNvSpPr txBox="1">
            <a:spLocks noChangeArrowheads="1"/>
          </p:cNvSpPr>
          <p:nvPr/>
        </p:nvSpPr>
        <p:spPr>
          <a:xfrm>
            <a:off x="1343123" y="438275"/>
            <a:ext cx="7419877"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Creation (Cont.)</a:t>
            </a:r>
          </a:p>
        </p:txBody>
      </p:sp>
      <p:pic>
        <p:nvPicPr>
          <p:cNvPr id="7"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4038600"/>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235622" y="438275"/>
            <a:ext cx="7298778"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C Program Forking Separate Process</a:t>
            </a:r>
          </a:p>
        </p:txBody>
      </p:sp>
      <p:pic>
        <p:nvPicPr>
          <p:cNvPr id="6"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37542"/>
            <a:ext cx="5867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710904" y="1676400"/>
            <a:ext cx="7366296" cy="4216539"/>
          </a:xfrm>
          <a:prstGeom prst="rect">
            <a:avLst/>
          </a:prstGeom>
        </p:spPr>
        <p:txBody>
          <a:bodyPr wrap="square">
            <a:spAutoFit/>
          </a:bodyPr>
          <a:lstStyle/>
          <a:p>
            <a:r>
              <a:rPr lang="en-US" sz="2800" b="1" dirty="0">
                <a:solidFill>
                  <a:srgbClr val="990000"/>
                </a:solidFill>
                <a:latin typeface="Calisto MT" pitchFamily="18" charset="0"/>
                <a:ea typeface="+mj-ea"/>
                <a:cs typeface="Times New Roman"/>
              </a:rPr>
              <a:t>1. </a:t>
            </a:r>
            <a:r>
              <a:rPr lang="en-US" sz="2400" b="1" dirty="0">
                <a:solidFill>
                  <a:srgbClr val="990000"/>
                </a:solidFill>
                <a:latin typeface="Book Antiqua" panose="02040602050305030304" pitchFamily="18" charset="0"/>
                <a:ea typeface="+mj-ea"/>
                <a:cs typeface="Times New Roman"/>
              </a:rPr>
              <a:t>The OS as a User/Computer Interface </a:t>
            </a:r>
            <a:endParaRPr lang="en-US" sz="2400" dirty="0">
              <a:solidFill>
                <a:schemeClr val="accent1"/>
              </a:solidFill>
              <a:latin typeface="Book Antiqua" panose="02040602050305030304" pitchFamily="18" charset="0"/>
            </a:endParaRPr>
          </a:p>
          <a:p>
            <a:pPr marL="342900" indent="-342900">
              <a:buFont typeface="Arial" pitchFamily="34" charset="0"/>
              <a:buChar char="•"/>
            </a:pPr>
            <a:r>
              <a:rPr lang="en-US" sz="2400" dirty="0">
                <a:latin typeface="Book Antiqua" panose="02040602050305030304" pitchFamily="18" charset="0"/>
              </a:rPr>
              <a:t>Computer Hardware-Software Structure</a:t>
            </a:r>
          </a:p>
          <a:p>
            <a:pPr marL="800100" lvl="1" indent="-342900">
              <a:buFont typeface="Arial" pitchFamily="34" charset="0"/>
              <a:buChar char="•"/>
            </a:pPr>
            <a:r>
              <a:rPr lang="en-US" sz="2400" dirty="0">
                <a:latin typeface="Book Antiqua" panose="02040602050305030304" pitchFamily="18" charset="0"/>
              </a:rPr>
              <a:t>Layered organization</a:t>
            </a:r>
          </a:p>
          <a:p>
            <a:pPr marL="342900" indent="-342900">
              <a:buFont typeface="Arial" pitchFamily="34" charset="0"/>
              <a:buChar char="•"/>
            </a:pPr>
            <a:r>
              <a:rPr lang="en-US" sz="2400" dirty="0">
                <a:latin typeface="Book Antiqua" panose="02040602050305030304" pitchFamily="18" charset="0"/>
              </a:rPr>
              <a:t>OS services to users</a:t>
            </a:r>
            <a:endParaRPr lang="en-IN" sz="2400" dirty="0">
              <a:latin typeface="Book Antiqua" panose="02040602050305030304" pitchFamily="18" charset="0"/>
            </a:endParaRPr>
          </a:p>
          <a:p>
            <a:endParaRPr lang="en-IN" sz="2400" dirty="0">
              <a:latin typeface="Book Antiqua" panose="02040602050305030304" pitchFamily="18" charset="0"/>
            </a:endParaRPr>
          </a:p>
          <a:p>
            <a:r>
              <a:rPr lang="en-US" sz="2400" b="1" dirty="0">
                <a:solidFill>
                  <a:srgbClr val="990000"/>
                </a:solidFill>
                <a:latin typeface="Book Antiqua" panose="02040602050305030304" pitchFamily="18" charset="0"/>
              </a:rPr>
              <a:t>2. The Operating System as a Resource Manager</a:t>
            </a:r>
            <a:br>
              <a:rPr lang="en-US" sz="2400" b="1" dirty="0">
                <a:solidFill>
                  <a:srgbClr val="990000"/>
                </a:solidFill>
                <a:latin typeface="Book Antiqua" panose="02040602050305030304" pitchFamily="18" charset="0"/>
              </a:rPr>
            </a:br>
            <a:r>
              <a:rPr lang="en-NZ" sz="2400" dirty="0">
                <a:latin typeface="Book Antiqua" panose="02040602050305030304" pitchFamily="18" charset="0"/>
              </a:rPr>
              <a:t>A computer is a set of resources for moving, storing, &amp; processing data</a:t>
            </a:r>
          </a:p>
          <a:p>
            <a:pPr marL="342900" indent="-342900" algn="just">
              <a:buFont typeface="Arial" pitchFamily="34" charset="0"/>
              <a:buChar char="•"/>
            </a:pPr>
            <a:r>
              <a:rPr lang="en-NZ" sz="2400" dirty="0">
                <a:latin typeface="Book Antiqua" panose="02040602050305030304" pitchFamily="18" charset="0"/>
              </a:rPr>
              <a:t>The OS is responsible for managing these resources</a:t>
            </a:r>
          </a:p>
          <a:p>
            <a:pPr marL="342900" indent="-342900" algn="just">
              <a:buFont typeface="Arial" pitchFamily="34" charset="0"/>
              <a:buChar char="•"/>
            </a:pPr>
            <a:r>
              <a:rPr lang="en-NZ" sz="2400" dirty="0">
                <a:latin typeface="Book Antiqua" panose="02040602050305030304" pitchFamily="18" charset="0"/>
              </a:rPr>
              <a:t>The OS exercises its control through software</a:t>
            </a:r>
          </a:p>
        </p:txBody>
      </p:sp>
      <p:sp>
        <p:nvSpPr>
          <p:cNvPr id="7" name="TextBox 6"/>
          <p:cNvSpPr txBox="1"/>
          <p:nvPr/>
        </p:nvSpPr>
        <p:spPr>
          <a:xfrm>
            <a:off x="1981200" y="457200"/>
            <a:ext cx="5943600" cy="707886"/>
          </a:xfrm>
          <a:prstGeom prst="rect">
            <a:avLst/>
          </a:prstGeom>
          <a:noFill/>
        </p:spPr>
        <p:txBody>
          <a:bodyPr wrap="square" rtlCol="0">
            <a:spAutoFit/>
          </a:bodyPr>
          <a:lstStyle/>
          <a:p>
            <a:pPr algn="ctr"/>
            <a:r>
              <a:rPr lang="en-US" sz="4000" b="1" dirty="0">
                <a:ln w="1905"/>
                <a:solidFill>
                  <a:srgbClr val="C00000"/>
                </a:solidFill>
                <a:effectLst>
                  <a:innerShdw blurRad="69850" dist="43180" dir="5400000">
                    <a:srgbClr val="000000">
                      <a:alpha val="65000"/>
                    </a:srgbClr>
                  </a:innerShdw>
                </a:effectLst>
                <a:latin typeface="Times New Roman"/>
                <a:cs typeface="Times New Roman"/>
              </a:rPr>
              <a:t>Role of Operating System</a:t>
            </a:r>
          </a:p>
        </p:txBody>
      </p:sp>
    </p:spTree>
    <p:extLst>
      <p:ext uri="{BB962C8B-B14F-4D97-AF65-F5344CB8AC3E}">
        <p14:creationId xmlns:p14="http://schemas.microsoft.com/office/powerpoint/2010/main" val="3863215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239831" y="426487"/>
            <a:ext cx="7523170" cy="430887"/>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800" dirty="0"/>
              <a:t>Creating a Separate Process via Windows API</a:t>
            </a:r>
          </a:p>
        </p:txBody>
      </p:sp>
      <p:pic>
        <p:nvPicPr>
          <p:cNvPr id="6" name="Picture 1" descr="Screen Shot 2012-12-04 at 11.23.48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8575" y="1066800"/>
            <a:ext cx="6078538" cy="521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806450" y="1600200"/>
            <a:ext cx="7170738"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altLang="en-US" dirty="0"/>
              <a:t>Process executes last statement and then asks the operating system to delete it using the </a:t>
            </a:r>
            <a:r>
              <a:rPr lang="en-US" altLang="en-US" b="1" dirty="0">
                <a:solidFill>
                  <a:srgbClr val="000000"/>
                </a:solidFill>
                <a:latin typeface="Courier New" pitchFamily="49" charset="0"/>
                <a:cs typeface="Courier New" pitchFamily="49" charset="0"/>
              </a:rPr>
              <a:t>exit()</a:t>
            </a:r>
            <a:r>
              <a:rPr lang="en-US" altLang="en-US" dirty="0">
                <a:cs typeface="Courier New" pitchFamily="49" charset="0"/>
              </a:rPr>
              <a:t> system call.</a:t>
            </a:r>
            <a:endParaRPr lang="en-US" altLang="en-US" dirty="0"/>
          </a:p>
          <a:p>
            <a:pPr marL="621792" lvl="1">
              <a:spcBef>
                <a:spcPts val="324"/>
              </a:spcBef>
              <a:buFont typeface="Verdana"/>
              <a:buChar char="◦"/>
              <a:defRPr/>
            </a:pPr>
            <a:r>
              <a:rPr lang="en-US" altLang="en-US" dirty="0"/>
              <a:t>Returns  status data from child to parent (via </a:t>
            </a:r>
            <a:r>
              <a:rPr lang="en-US" altLang="en-US" b="1" dirty="0">
                <a:solidFill>
                  <a:srgbClr val="000000"/>
                </a:solidFill>
                <a:latin typeface="Courier New" pitchFamily="49" charset="0"/>
                <a:cs typeface="Courier New" pitchFamily="49" charset="0"/>
              </a:rPr>
              <a:t>wait()</a:t>
            </a:r>
            <a:r>
              <a:rPr lang="en-US" altLang="en-US" dirty="0"/>
              <a:t>)</a:t>
            </a:r>
          </a:p>
          <a:p>
            <a:pPr marL="621792" lvl="1">
              <a:spcBef>
                <a:spcPts val="324"/>
              </a:spcBef>
              <a:buFont typeface="Verdana"/>
              <a:buChar char="◦"/>
              <a:defRPr/>
            </a:pPr>
            <a:r>
              <a:rPr lang="en-US" altLang="en-US" dirty="0"/>
              <a:t>Process</a:t>
            </a:r>
            <a:r>
              <a:rPr lang="ja-JP" altLang="en-US" dirty="0"/>
              <a:t>’</a:t>
            </a:r>
            <a:r>
              <a:rPr lang="en-US" altLang="ja-JP" dirty="0"/>
              <a:t> resources are </a:t>
            </a:r>
            <a:r>
              <a:rPr lang="en-US" altLang="ja-JP" dirty="0" err="1"/>
              <a:t>deallocated</a:t>
            </a:r>
            <a:r>
              <a:rPr lang="en-US" altLang="ja-JP" dirty="0"/>
              <a:t> by operating system</a:t>
            </a:r>
            <a:endParaRPr lang="en-US" altLang="en-US" dirty="0"/>
          </a:p>
          <a:p>
            <a:pPr marL="365760" indent="-256032">
              <a:buFont typeface="Wingdings 3"/>
              <a:buChar char=""/>
              <a:defRPr/>
            </a:pPr>
            <a:r>
              <a:rPr lang="en-US" altLang="en-US" dirty="0"/>
              <a:t>Parent may terminate the execution of children processes  using the </a:t>
            </a:r>
            <a:r>
              <a:rPr lang="en-US" altLang="en-US" b="1" dirty="0">
                <a:solidFill>
                  <a:srgbClr val="000000"/>
                </a:solidFill>
                <a:latin typeface="Courier New" pitchFamily="49" charset="0"/>
                <a:cs typeface="Courier New" pitchFamily="49" charset="0"/>
              </a:rPr>
              <a:t>abort()</a:t>
            </a:r>
            <a:r>
              <a:rPr lang="en-US" altLang="en-US" dirty="0">
                <a:cs typeface="Courier New" pitchFamily="49" charset="0"/>
              </a:rPr>
              <a:t> system call.  Some reasons for doing so:</a:t>
            </a:r>
            <a:endParaRPr lang="en-US" altLang="en-US" dirty="0"/>
          </a:p>
          <a:p>
            <a:pPr marL="621792" lvl="1">
              <a:spcBef>
                <a:spcPts val="324"/>
              </a:spcBef>
              <a:buFont typeface="Verdana"/>
              <a:buChar char="◦"/>
              <a:defRPr/>
            </a:pPr>
            <a:r>
              <a:rPr lang="en-US" altLang="en-US" dirty="0"/>
              <a:t>Child has exceeded allocated resources</a:t>
            </a:r>
          </a:p>
          <a:p>
            <a:pPr marL="621792" lvl="1">
              <a:spcBef>
                <a:spcPts val="324"/>
              </a:spcBef>
              <a:buFont typeface="Verdana"/>
              <a:buChar char="◦"/>
              <a:defRPr/>
            </a:pPr>
            <a:r>
              <a:rPr lang="en-US" altLang="en-US" dirty="0"/>
              <a:t>Task assigned to child is no longer required</a:t>
            </a:r>
          </a:p>
          <a:p>
            <a:pPr marL="621792" lvl="1">
              <a:spcBef>
                <a:spcPts val="324"/>
              </a:spcBef>
              <a:buFont typeface="Verdana"/>
              <a:buChar char="◦"/>
              <a:defRPr/>
            </a:pPr>
            <a:r>
              <a:rPr lang="en-US" altLang="en-US" dirty="0"/>
              <a:t>The parent is exiting and the operating systems does not allow  a child to continue if its parent terminates</a:t>
            </a:r>
          </a:p>
        </p:txBody>
      </p:sp>
      <p:sp>
        <p:nvSpPr>
          <p:cNvPr id="6" name="Rectangle 2"/>
          <p:cNvSpPr txBox="1">
            <a:spLocks noChangeArrowheads="1"/>
          </p:cNvSpPr>
          <p:nvPr/>
        </p:nvSpPr>
        <p:spPr>
          <a:xfrm>
            <a:off x="1752600" y="438276"/>
            <a:ext cx="60198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Termination</a:t>
            </a:r>
          </a:p>
        </p:txBody>
      </p:sp>
    </p:spTree>
    <p:extLst>
      <p:ext uri="{BB962C8B-B14F-4D97-AF65-F5344CB8AC3E}">
        <p14:creationId xmlns:p14="http://schemas.microsoft.com/office/powerpoint/2010/main" val="3566622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957262" y="1279566"/>
            <a:ext cx="7369175" cy="4530725"/>
          </a:xfrm>
          <a:prstGeom prst="rect">
            <a:avLst/>
          </a:prstGeom>
        </p:spPr>
        <p:txBody>
          <a:bodyPr wrap="square" lIns="0" tIns="0" rIns="0" bIns="0">
            <a:normAutofit lnSpcReduction="10000"/>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21792" lvl="1">
              <a:spcBef>
                <a:spcPts val="324"/>
              </a:spcBef>
              <a:buFont typeface="Verdana"/>
              <a:buChar char="◦"/>
              <a:defRPr/>
            </a:pPr>
            <a:endParaRPr lang="en-US" altLang="en-US" sz="800" dirty="0"/>
          </a:p>
          <a:p>
            <a:pPr marL="365760" indent="-256032">
              <a:buFont typeface="Wingdings 3"/>
              <a:buChar char=""/>
              <a:defRPr/>
            </a:pPr>
            <a:r>
              <a:rPr lang="en-US" altLang="en-US" dirty="0"/>
              <a:t>Some operating systems do not allow child to exists if its parent has terminated.  If a process terminates, then all its children must also be terminated.</a:t>
            </a:r>
          </a:p>
          <a:p>
            <a:pPr marL="621792" lvl="1">
              <a:spcBef>
                <a:spcPts val="324"/>
              </a:spcBef>
              <a:buFont typeface="Verdana"/>
              <a:buChar char="◦"/>
              <a:defRPr/>
            </a:pPr>
            <a:r>
              <a:rPr lang="en-US" altLang="en-US" b="1" dirty="0"/>
              <a:t>cascading termination.  </a:t>
            </a:r>
            <a:r>
              <a:rPr lang="en-US" altLang="en-US" dirty="0"/>
              <a:t>All children, grandchildren, etc.  are  terminated.</a:t>
            </a:r>
            <a:endParaRPr lang="en-US" altLang="en-US" b="1" dirty="0"/>
          </a:p>
          <a:p>
            <a:pPr marL="621792" lvl="1">
              <a:spcBef>
                <a:spcPts val="324"/>
              </a:spcBef>
              <a:buFont typeface="Verdana"/>
              <a:buChar char="◦"/>
              <a:defRPr/>
            </a:pPr>
            <a:r>
              <a:rPr lang="en-US" altLang="en-US" dirty="0"/>
              <a:t>The termination is initiated by the operating system.</a:t>
            </a:r>
            <a:endParaRPr lang="en-US" altLang="en-US" b="1" dirty="0"/>
          </a:p>
          <a:p>
            <a:pPr marL="365760" indent="-256032">
              <a:buFont typeface="Wingdings 3"/>
              <a:buChar char=""/>
              <a:defRPr/>
            </a:pPr>
            <a:r>
              <a:rPr lang="en-US" altLang="en-US" dirty="0"/>
              <a:t>The parent process may wait for termination of a child process by using the </a:t>
            </a:r>
            <a:r>
              <a:rPr lang="en-US" altLang="en-US" b="1" dirty="0">
                <a:solidFill>
                  <a:srgbClr val="000000"/>
                </a:solidFill>
                <a:latin typeface="Courier New" pitchFamily="49" charset="0"/>
                <a:cs typeface="Courier New" pitchFamily="49" charset="0"/>
              </a:rPr>
              <a:t>wait()</a:t>
            </a:r>
            <a:r>
              <a:rPr lang="en-US" altLang="en-US" dirty="0"/>
              <a:t>system call</a:t>
            </a:r>
            <a:r>
              <a:rPr lang="en-US" altLang="en-US" b="1" dirty="0">
                <a:solidFill>
                  <a:srgbClr val="000000"/>
                </a:solidFill>
                <a:latin typeface="Courier New" pitchFamily="49" charset="0"/>
                <a:cs typeface="Courier New" pitchFamily="49" charset="0"/>
              </a:rPr>
              <a:t>. </a:t>
            </a:r>
            <a:r>
              <a:rPr lang="en-US" altLang="en-US" dirty="0"/>
              <a:t>The call returns status information and the </a:t>
            </a:r>
            <a:r>
              <a:rPr lang="en-US" altLang="en-US" dirty="0" err="1"/>
              <a:t>pid</a:t>
            </a:r>
            <a:r>
              <a:rPr lang="en-US" altLang="en-US" dirty="0"/>
              <a:t> of the terminated process</a:t>
            </a:r>
            <a:endParaRPr lang="en-US" altLang="en-US" b="1" dirty="0">
              <a:solidFill>
                <a:srgbClr val="000000"/>
              </a:solidFill>
              <a:latin typeface="Courier New" pitchFamily="49" charset="0"/>
              <a:cs typeface="Courier New" pitchFamily="49" charset="0"/>
            </a:endParaRPr>
          </a:p>
          <a:p>
            <a:pPr marL="365760" indent="-256032">
              <a:buFont typeface="Monotype Sorts" pitchFamily="-84" charset="2"/>
              <a:buNone/>
              <a:defRPr/>
            </a:pPr>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pid</a:t>
            </a:r>
            <a:r>
              <a:rPr lang="en-US" altLang="en-US" b="1" dirty="0">
                <a:solidFill>
                  <a:srgbClr val="000000"/>
                </a:solidFill>
                <a:latin typeface="Courier New" pitchFamily="49" charset="0"/>
                <a:cs typeface="Courier New" pitchFamily="49" charset="0"/>
              </a:rPr>
              <a:t> = wait(&amp;status); </a:t>
            </a:r>
          </a:p>
          <a:p>
            <a:pPr marL="365760" indent="-256032">
              <a:buFont typeface="Wingdings 3"/>
              <a:buChar char=""/>
              <a:defRPr/>
            </a:pPr>
            <a:r>
              <a:rPr lang="en-US" altLang="en-US" dirty="0"/>
              <a:t>If no parent waiting (did not invoke </a:t>
            </a:r>
            <a:r>
              <a:rPr lang="en-US" altLang="en-US" b="1" dirty="0">
                <a:solidFill>
                  <a:srgbClr val="000000"/>
                </a:solidFill>
                <a:latin typeface="Courier New" pitchFamily="49" charset="0"/>
                <a:cs typeface="Courier New" pitchFamily="49" charset="0"/>
              </a:rPr>
              <a:t>wait()</a:t>
            </a:r>
            <a:r>
              <a:rPr lang="en-US" altLang="en-US" dirty="0">
                <a:cs typeface="Courier New" pitchFamily="49" charset="0"/>
              </a:rPr>
              <a:t>) </a:t>
            </a:r>
            <a:r>
              <a:rPr lang="en-US" altLang="en-US" dirty="0"/>
              <a:t>process is a </a:t>
            </a:r>
            <a:r>
              <a:rPr lang="en-US" altLang="en-US" b="1" dirty="0">
                <a:solidFill>
                  <a:srgbClr val="3366FF"/>
                </a:solidFill>
              </a:rPr>
              <a:t>zombie</a:t>
            </a:r>
          </a:p>
          <a:p>
            <a:pPr marL="365760" indent="-256032">
              <a:buFont typeface="Wingdings 3"/>
              <a:buChar char=""/>
              <a:defRPr/>
            </a:pPr>
            <a:r>
              <a:rPr lang="en-US" altLang="en-US" dirty="0"/>
              <a:t>If parent terminated without invoking</a:t>
            </a:r>
            <a:r>
              <a:rPr lang="en-US" altLang="en-US" b="1" dirty="0">
                <a:solidFill>
                  <a:srgbClr val="000000"/>
                </a:solidFill>
                <a:latin typeface="Courier New" pitchFamily="49" charset="0"/>
                <a:cs typeface="Courier New" pitchFamily="49" charset="0"/>
              </a:rPr>
              <a:t> wait</a:t>
            </a:r>
            <a:r>
              <a:rPr lang="en-US" altLang="en-US" dirty="0"/>
              <a:t> , process is an </a:t>
            </a:r>
            <a:r>
              <a:rPr lang="en-US" altLang="en-US" b="1" dirty="0">
                <a:solidFill>
                  <a:srgbClr val="3366FF"/>
                </a:solidFill>
              </a:rPr>
              <a:t>orphan</a:t>
            </a:r>
          </a:p>
        </p:txBody>
      </p:sp>
      <p:sp>
        <p:nvSpPr>
          <p:cNvPr id="6" name="Rectangle 2"/>
          <p:cNvSpPr txBox="1">
            <a:spLocks noChangeArrowheads="1"/>
          </p:cNvSpPr>
          <p:nvPr/>
        </p:nvSpPr>
        <p:spPr>
          <a:xfrm>
            <a:off x="1524000" y="438276"/>
            <a:ext cx="65532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Process Termination</a:t>
            </a:r>
          </a:p>
        </p:txBody>
      </p:sp>
    </p:spTree>
    <p:extLst>
      <p:ext uri="{BB962C8B-B14F-4D97-AF65-F5344CB8AC3E}">
        <p14:creationId xmlns:p14="http://schemas.microsoft.com/office/powerpoint/2010/main" val="3566622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Content Placeholder 2"/>
          <p:cNvSpPr txBox="1">
            <a:spLocks/>
          </p:cNvSpPr>
          <p:nvPr/>
        </p:nvSpPr>
        <p:spPr>
          <a:xfrm>
            <a:off x="590550" y="1447800"/>
            <a:ext cx="7512050"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altLang="en-US" dirty="0"/>
              <a:t>Many web browsers ran as single process (some still do)</a:t>
            </a:r>
          </a:p>
          <a:p>
            <a:pPr marL="621792" lvl="1">
              <a:spcBef>
                <a:spcPts val="324"/>
              </a:spcBef>
              <a:buFont typeface="Verdana"/>
              <a:buChar char="◦"/>
              <a:defRPr/>
            </a:pPr>
            <a:r>
              <a:rPr lang="en-US" altLang="en-US" dirty="0"/>
              <a:t>If one web site causes trouble, entire browser can hang or crash</a:t>
            </a:r>
          </a:p>
          <a:p>
            <a:pPr marL="365760" indent="-256032">
              <a:buFont typeface="Wingdings 3"/>
              <a:buChar char=""/>
              <a:defRPr/>
            </a:pPr>
            <a:r>
              <a:rPr lang="en-US" altLang="en-US" dirty="0"/>
              <a:t>Google Chrome Browser is </a:t>
            </a:r>
            <a:r>
              <a:rPr lang="en-US" altLang="en-US" dirty="0" err="1"/>
              <a:t>multiprocess</a:t>
            </a:r>
            <a:r>
              <a:rPr lang="en-US" altLang="en-US" dirty="0"/>
              <a:t> with 3 different types of processes: </a:t>
            </a:r>
          </a:p>
          <a:p>
            <a:pPr marL="621792" lvl="1">
              <a:spcBef>
                <a:spcPts val="324"/>
              </a:spcBef>
              <a:buFont typeface="Verdana"/>
              <a:buChar char="◦"/>
              <a:defRPr/>
            </a:pPr>
            <a:r>
              <a:rPr lang="en-US" altLang="en-US" b="1" dirty="0">
                <a:solidFill>
                  <a:srgbClr val="3366FF"/>
                </a:solidFill>
              </a:rPr>
              <a:t>Browser</a:t>
            </a:r>
            <a:r>
              <a:rPr lang="en-US" altLang="en-US" dirty="0"/>
              <a:t> process manages user interface, disk and network I/O</a:t>
            </a:r>
          </a:p>
          <a:p>
            <a:pPr marL="621792" lvl="1">
              <a:spcBef>
                <a:spcPts val="324"/>
              </a:spcBef>
              <a:buFont typeface="Verdana"/>
              <a:buChar char="◦"/>
              <a:defRPr/>
            </a:pPr>
            <a:r>
              <a:rPr lang="en-US" altLang="en-US" b="1" dirty="0">
                <a:solidFill>
                  <a:srgbClr val="3366FF"/>
                </a:solidFill>
              </a:rPr>
              <a:t>Renderer</a:t>
            </a:r>
            <a:r>
              <a:rPr lang="en-US" altLang="en-US" dirty="0"/>
              <a:t> process renders web pages, deals with HTML, </a:t>
            </a:r>
            <a:r>
              <a:rPr lang="en-US" altLang="en-US" dirty="0" err="1"/>
              <a:t>Javascript</a:t>
            </a:r>
            <a:r>
              <a:rPr lang="en-US" altLang="en-US" dirty="0"/>
              <a:t>. A new renderer created for each website opened</a:t>
            </a:r>
          </a:p>
          <a:p>
            <a:pPr marL="859536" lvl="2">
              <a:buFont typeface="Wingdings 2"/>
              <a:buChar char=""/>
              <a:defRPr/>
            </a:pPr>
            <a:r>
              <a:rPr lang="en-US" altLang="en-US" dirty="0"/>
              <a:t>Runs in </a:t>
            </a:r>
            <a:r>
              <a:rPr lang="en-US" altLang="en-US" b="1" dirty="0">
                <a:solidFill>
                  <a:srgbClr val="3366FF"/>
                </a:solidFill>
              </a:rPr>
              <a:t>sandbox</a:t>
            </a:r>
            <a:r>
              <a:rPr lang="en-US" altLang="en-US" dirty="0"/>
              <a:t> restricting disk and network I/O, minimizing effect of security exploits</a:t>
            </a:r>
          </a:p>
          <a:p>
            <a:pPr marL="621792" lvl="1">
              <a:spcBef>
                <a:spcPts val="324"/>
              </a:spcBef>
              <a:buFont typeface="Verdana"/>
              <a:buChar char="◦"/>
              <a:defRPr/>
            </a:pPr>
            <a:r>
              <a:rPr lang="en-US" altLang="en-US" b="1" dirty="0">
                <a:solidFill>
                  <a:srgbClr val="3366FF"/>
                </a:solidFill>
              </a:rPr>
              <a:t>Plug-in </a:t>
            </a:r>
            <a:r>
              <a:rPr lang="en-US" altLang="en-US" dirty="0"/>
              <a:t>process for each type of plug-in</a:t>
            </a:r>
          </a:p>
          <a:p>
            <a:pPr marL="621792" lvl="1">
              <a:spcBef>
                <a:spcPts val="324"/>
              </a:spcBef>
              <a:buFont typeface="Verdana"/>
              <a:buChar char="◦"/>
              <a:defRPr/>
            </a:pPr>
            <a:endParaRPr lang="en-US" altLang="en-US" dirty="0"/>
          </a:p>
          <a:p>
            <a:pPr marL="621792" lvl="1">
              <a:spcBef>
                <a:spcPts val="324"/>
              </a:spcBef>
              <a:buFont typeface="Verdana"/>
              <a:buChar char="◦"/>
              <a:defRPr/>
            </a:pPr>
            <a:endParaRPr lang="en-US" altLang="en-US" dirty="0"/>
          </a:p>
          <a:p>
            <a:pPr marL="621792" lvl="1">
              <a:spcBef>
                <a:spcPts val="324"/>
              </a:spcBef>
              <a:buFont typeface="Verdana"/>
              <a:buChar char="◦"/>
              <a:defRPr/>
            </a:pPr>
            <a:endParaRPr lang="en-US" altLang="en-US" dirty="0"/>
          </a:p>
        </p:txBody>
      </p:sp>
      <p:sp>
        <p:nvSpPr>
          <p:cNvPr id="6" name="Title 1"/>
          <p:cNvSpPr txBox="1">
            <a:spLocks/>
          </p:cNvSpPr>
          <p:nvPr/>
        </p:nvSpPr>
        <p:spPr>
          <a:xfrm>
            <a:off x="1231309" y="438276"/>
            <a:ext cx="7607891" cy="430887"/>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800" dirty="0" err="1"/>
              <a:t>Multiprocess</a:t>
            </a:r>
            <a:r>
              <a:rPr lang="en-US" altLang="en-US" sz="2800" dirty="0"/>
              <a:t> Architecture – Chrome Browser</a:t>
            </a:r>
          </a:p>
        </p:txBody>
      </p:sp>
      <p:pic>
        <p:nvPicPr>
          <p:cNvPr id="7" name="Picture 1" descr="in-3_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4837113"/>
            <a:ext cx="6292850"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262313"/>
            <a:ext cx="8531860" cy="2167260"/>
          </a:xfrm>
          <a:prstGeom prst="rect">
            <a:avLst/>
          </a:prstGeom>
        </p:spPr>
        <p:txBody>
          <a:bodyPr vert="horz" wrap="square" lIns="0" tIns="12700" rIns="0" bIns="0" rtlCol="0">
            <a:spAutoFit/>
          </a:bodyPr>
          <a:lstStyle/>
          <a:p>
            <a:pPr algn="ctr"/>
            <a:r>
              <a:rPr lang="en-IN" sz="2800" b="1" spc="40" dirty="0">
                <a:solidFill>
                  <a:srgbClr val="C00000"/>
                </a:solidFill>
                <a:latin typeface="Times New Roman"/>
                <a:cs typeface="Times New Roman"/>
              </a:rPr>
              <a:t>Session-12</a:t>
            </a:r>
          </a:p>
          <a:p>
            <a:pPr algn="ctr"/>
            <a:endParaRPr lang="en-IN" sz="2800" spc="40" dirty="0">
              <a:latin typeface="Times New Roman"/>
              <a:cs typeface="Times New Roman"/>
            </a:endParaRPr>
          </a:p>
          <a:p>
            <a:pPr marL="342900" indent="-342900" algn="just">
              <a:buFont typeface="Arial" pitchFamily="34" charset="0"/>
              <a:buChar char="•"/>
            </a:pPr>
            <a:r>
              <a:rPr lang="en-IN" sz="2800" spc="40" dirty="0">
                <a:latin typeface="Times New Roman"/>
                <a:cs typeface="Times New Roman"/>
              </a:rPr>
              <a:t>Inter Process communication : Shared Memory, Message Passing ,Pipe() </a:t>
            </a:r>
          </a:p>
          <a:p>
            <a:pPr marL="342900" indent="-342900" algn="just">
              <a:buFont typeface="Arial" pitchFamily="34" charset="0"/>
              <a:buChar char="•"/>
            </a:pPr>
            <a:r>
              <a:rPr lang="en-IN" sz="2800" spc="40" dirty="0">
                <a:latin typeface="Times New Roman"/>
                <a:cs typeface="Times New Roman"/>
              </a:rPr>
              <a:t>Understanding the need for IPC</a:t>
            </a: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644246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Content Placeholder 2"/>
          <p:cNvSpPr txBox="1">
            <a:spLocks/>
          </p:cNvSpPr>
          <p:nvPr/>
        </p:nvSpPr>
        <p:spPr>
          <a:xfrm>
            <a:off x="890138" y="1447800"/>
            <a:ext cx="7485063"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lgn="just">
              <a:buFont typeface="Wingdings 3"/>
              <a:buChar char=""/>
              <a:defRPr/>
            </a:pPr>
            <a:r>
              <a:rPr lang="en-US" altLang="en-US" dirty="0"/>
              <a:t>Processes within a system may be </a:t>
            </a:r>
            <a:r>
              <a:rPr lang="en-US" altLang="en-US" b="1" i="1" dirty="0"/>
              <a:t>independent</a:t>
            </a:r>
            <a:r>
              <a:rPr lang="en-US" altLang="en-US" b="1" dirty="0"/>
              <a:t> </a:t>
            </a:r>
            <a:r>
              <a:rPr lang="en-US" altLang="en-US" dirty="0"/>
              <a:t>or </a:t>
            </a:r>
            <a:r>
              <a:rPr lang="en-US" altLang="en-US" b="1" i="1" dirty="0"/>
              <a:t>cooperating</a:t>
            </a:r>
          </a:p>
          <a:p>
            <a:pPr marL="365760" indent="-256032" algn="just">
              <a:buFont typeface="Wingdings 3"/>
              <a:buChar char=""/>
              <a:defRPr/>
            </a:pPr>
            <a:r>
              <a:rPr lang="en-US" altLang="en-US" dirty="0"/>
              <a:t>Cooperating process can affect or be affected by other processes, including sharing data</a:t>
            </a:r>
          </a:p>
          <a:p>
            <a:pPr marL="365760" indent="-256032" algn="just">
              <a:buFont typeface="Wingdings 3"/>
              <a:buChar char=""/>
              <a:defRPr/>
            </a:pPr>
            <a:r>
              <a:rPr lang="en-US" altLang="en-US" dirty="0"/>
              <a:t>Reasons for cooperating processes:</a:t>
            </a:r>
          </a:p>
          <a:p>
            <a:pPr marL="621792" lvl="1" algn="just">
              <a:spcBef>
                <a:spcPts val="324"/>
              </a:spcBef>
              <a:buFont typeface="Verdana"/>
              <a:buChar char="◦"/>
              <a:defRPr/>
            </a:pPr>
            <a:r>
              <a:rPr lang="en-US" altLang="en-US" dirty="0"/>
              <a:t>Information sharing</a:t>
            </a:r>
          </a:p>
          <a:p>
            <a:pPr marL="621792" lvl="1" algn="just">
              <a:spcBef>
                <a:spcPts val="324"/>
              </a:spcBef>
              <a:buFont typeface="Verdana"/>
              <a:buChar char="◦"/>
              <a:defRPr/>
            </a:pPr>
            <a:r>
              <a:rPr lang="en-US" altLang="en-US" dirty="0"/>
              <a:t>Computation speedup</a:t>
            </a:r>
          </a:p>
          <a:p>
            <a:pPr marL="621792" lvl="1" algn="just">
              <a:spcBef>
                <a:spcPts val="324"/>
              </a:spcBef>
              <a:buFont typeface="Verdana"/>
              <a:buChar char="◦"/>
              <a:defRPr/>
            </a:pPr>
            <a:r>
              <a:rPr lang="en-US" altLang="en-US" dirty="0"/>
              <a:t>Modularity</a:t>
            </a:r>
          </a:p>
          <a:p>
            <a:pPr marL="621792" lvl="1" algn="just">
              <a:spcBef>
                <a:spcPts val="324"/>
              </a:spcBef>
              <a:buFont typeface="Verdana"/>
              <a:buChar char="◦"/>
              <a:defRPr/>
            </a:pPr>
            <a:r>
              <a:rPr lang="en-US" altLang="en-US" dirty="0"/>
              <a:t>Convenience	</a:t>
            </a:r>
          </a:p>
          <a:p>
            <a:pPr marL="365760" indent="-256032" algn="just">
              <a:buFont typeface="Wingdings 3"/>
              <a:buChar char=""/>
              <a:defRPr/>
            </a:pPr>
            <a:r>
              <a:rPr lang="en-US" altLang="en-US" dirty="0"/>
              <a:t>Cooperating processes need </a:t>
            </a:r>
            <a:r>
              <a:rPr lang="en-US" altLang="en-US" b="1" dirty="0" err="1">
                <a:solidFill>
                  <a:srgbClr val="3366FF"/>
                </a:solidFill>
              </a:rPr>
              <a:t>interprocess</a:t>
            </a:r>
            <a:r>
              <a:rPr lang="en-US" altLang="en-US" b="1" dirty="0">
                <a:solidFill>
                  <a:srgbClr val="3366FF"/>
                </a:solidFill>
              </a:rPr>
              <a:t> communication </a:t>
            </a:r>
            <a:r>
              <a:rPr lang="en-US" altLang="en-US" dirty="0"/>
              <a:t>(</a:t>
            </a:r>
            <a:r>
              <a:rPr lang="en-US" altLang="en-US" b="1" dirty="0">
                <a:solidFill>
                  <a:srgbClr val="3366FF"/>
                </a:solidFill>
              </a:rPr>
              <a:t>IPC</a:t>
            </a:r>
            <a:r>
              <a:rPr lang="en-US" altLang="en-US" dirty="0"/>
              <a:t>)</a:t>
            </a:r>
          </a:p>
          <a:p>
            <a:pPr marL="365760" indent="-256032" algn="just">
              <a:buFont typeface="Wingdings 3"/>
              <a:buChar char=""/>
              <a:defRPr/>
            </a:pPr>
            <a:r>
              <a:rPr lang="en-US" altLang="en-US" dirty="0"/>
              <a:t>Two models of IPC</a:t>
            </a:r>
          </a:p>
          <a:p>
            <a:pPr marL="621792" lvl="1" algn="just">
              <a:spcBef>
                <a:spcPts val="324"/>
              </a:spcBef>
              <a:buFont typeface="Verdana"/>
              <a:buChar char="◦"/>
              <a:defRPr/>
            </a:pPr>
            <a:r>
              <a:rPr lang="en-US" altLang="en-US" b="1" dirty="0">
                <a:solidFill>
                  <a:srgbClr val="3366FF"/>
                </a:solidFill>
              </a:rPr>
              <a:t>Shared memory</a:t>
            </a:r>
          </a:p>
          <a:p>
            <a:pPr marL="621792" lvl="1" algn="just">
              <a:spcBef>
                <a:spcPts val="324"/>
              </a:spcBef>
              <a:buFont typeface="Verdana"/>
              <a:buChar char="◦"/>
              <a:defRPr/>
            </a:pPr>
            <a:r>
              <a:rPr lang="en-US" altLang="en-US" b="1" dirty="0">
                <a:solidFill>
                  <a:srgbClr val="3366FF"/>
                </a:solidFill>
              </a:rPr>
              <a:t>Message passing</a:t>
            </a:r>
          </a:p>
          <a:p>
            <a:pPr marL="621792" lvl="1" algn="just">
              <a:spcBef>
                <a:spcPts val="324"/>
              </a:spcBef>
              <a:buFont typeface="Verdana"/>
              <a:buChar char="◦"/>
              <a:defRPr/>
            </a:pPr>
            <a:endParaRPr lang="en-US" altLang="en-US" dirty="0"/>
          </a:p>
        </p:txBody>
      </p:sp>
      <p:sp>
        <p:nvSpPr>
          <p:cNvPr id="6" name="Title 1"/>
          <p:cNvSpPr txBox="1">
            <a:spLocks/>
          </p:cNvSpPr>
          <p:nvPr/>
        </p:nvSpPr>
        <p:spPr>
          <a:xfrm>
            <a:off x="1439863" y="438275"/>
            <a:ext cx="7094537"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defRPr/>
            </a:pPr>
            <a:r>
              <a:rPr lang="en-US" altLang="en-US" dirty="0" err="1"/>
              <a:t>Interprocess</a:t>
            </a:r>
            <a:r>
              <a:rPr lang="en-US" altLang="en-US" dirty="0"/>
              <a:t> Communication</a:t>
            </a:r>
          </a:p>
        </p:txBody>
      </p:sp>
    </p:spTree>
    <p:extLst>
      <p:ext uri="{BB962C8B-B14F-4D97-AF65-F5344CB8AC3E}">
        <p14:creationId xmlns:p14="http://schemas.microsoft.com/office/powerpoint/2010/main" val="3566622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1447800" y="438276"/>
            <a:ext cx="72390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Communications Models </a:t>
            </a:r>
          </a:p>
        </p:txBody>
      </p:sp>
      <p:pic>
        <p:nvPicPr>
          <p:cNvPr id="6" name="Picture 1" descr="3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274" y="2057400"/>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1231309" y="1447800"/>
            <a:ext cx="637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dirty="0">
                <a:solidFill>
                  <a:srgbClr val="000000"/>
                </a:solidFill>
                <a:latin typeface="Courier New" pitchFamily="49" charset="0"/>
                <a:cs typeface="Courier New" pitchFamily="49" charset="0"/>
              </a:rPr>
              <a:t>(</a:t>
            </a:r>
            <a:r>
              <a:rPr lang="en-US" altLang="en-US" dirty="0">
                <a:solidFill>
                  <a:srgbClr val="000000"/>
                </a:solidFill>
                <a:latin typeface="Courier New" pitchFamily="49" charset="0"/>
                <a:cs typeface="Courier New" pitchFamily="49" charset="0"/>
              </a:rPr>
              <a:t>a) Message passing.  (b) shared memory. </a:t>
            </a:r>
            <a:r>
              <a:rPr lang="en-US" altLang="en-US" dirty="0">
                <a:cs typeface="Courier New" pitchFamily="49" charset="0"/>
              </a:rPr>
              <a:t> </a:t>
            </a:r>
          </a:p>
        </p:txBody>
      </p:sp>
    </p:spTree>
    <p:extLst>
      <p:ext uri="{BB962C8B-B14F-4D97-AF65-F5344CB8AC3E}">
        <p14:creationId xmlns:p14="http://schemas.microsoft.com/office/powerpoint/2010/main" val="3566622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769143" y="1600200"/>
            <a:ext cx="7529513"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b="1" i="1" dirty="0"/>
              <a:t>Independent</a:t>
            </a:r>
            <a:r>
              <a:rPr lang="en-US" dirty="0"/>
              <a:t> process cannot affect or be affected by the execution of another process</a:t>
            </a:r>
          </a:p>
          <a:p>
            <a:pPr marL="365760" indent="-256032">
              <a:buFont typeface="Wingdings 3"/>
              <a:buChar char=""/>
              <a:defRPr/>
            </a:pPr>
            <a:r>
              <a:rPr lang="en-US" b="1" i="1" dirty="0">
                <a:solidFill>
                  <a:srgbClr val="000000"/>
                </a:solidFill>
              </a:rPr>
              <a:t>Cooperating</a:t>
            </a:r>
            <a:r>
              <a:rPr lang="en-US" dirty="0"/>
              <a:t> process can affect or be affected by the execution of another process</a:t>
            </a:r>
          </a:p>
          <a:p>
            <a:pPr marL="365760" indent="-256032">
              <a:buFont typeface="Wingdings 3"/>
              <a:buChar char=""/>
              <a:defRPr/>
            </a:pPr>
            <a:r>
              <a:rPr lang="en-US" dirty="0"/>
              <a:t>Advantages of process cooperation</a:t>
            </a:r>
          </a:p>
          <a:p>
            <a:pPr marL="621792" lvl="1">
              <a:spcBef>
                <a:spcPts val="324"/>
              </a:spcBef>
              <a:buFont typeface="Verdana"/>
              <a:buChar char="◦"/>
              <a:defRPr/>
            </a:pPr>
            <a:r>
              <a:rPr lang="en-US" dirty="0"/>
              <a:t>Information sharing </a:t>
            </a:r>
          </a:p>
          <a:p>
            <a:pPr marL="621792" lvl="1">
              <a:spcBef>
                <a:spcPts val="324"/>
              </a:spcBef>
              <a:buFont typeface="Verdana"/>
              <a:buChar char="◦"/>
              <a:defRPr/>
            </a:pPr>
            <a:r>
              <a:rPr lang="en-US" dirty="0"/>
              <a:t>Computation speed-up</a:t>
            </a:r>
          </a:p>
          <a:p>
            <a:pPr marL="621792" lvl="1">
              <a:spcBef>
                <a:spcPts val="324"/>
              </a:spcBef>
              <a:buFont typeface="Verdana"/>
              <a:buChar char="◦"/>
              <a:defRPr/>
            </a:pPr>
            <a:r>
              <a:rPr lang="en-US" dirty="0"/>
              <a:t>Modularity</a:t>
            </a:r>
          </a:p>
          <a:p>
            <a:pPr marL="621792" lvl="1">
              <a:spcBef>
                <a:spcPts val="324"/>
              </a:spcBef>
              <a:buFont typeface="Verdana"/>
              <a:buChar char="◦"/>
              <a:defRPr/>
            </a:pPr>
            <a:r>
              <a:rPr lang="en-US" dirty="0"/>
              <a:t>Convenience</a:t>
            </a:r>
          </a:p>
        </p:txBody>
      </p:sp>
      <p:sp>
        <p:nvSpPr>
          <p:cNvPr id="6" name="Rectangle 2"/>
          <p:cNvSpPr txBox="1">
            <a:spLocks noChangeArrowheads="1"/>
          </p:cNvSpPr>
          <p:nvPr/>
        </p:nvSpPr>
        <p:spPr>
          <a:xfrm>
            <a:off x="1676400" y="438276"/>
            <a:ext cx="57150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Cooperating Processes</a:t>
            </a:r>
          </a:p>
        </p:txBody>
      </p:sp>
    </p:spTree>
    <p:extLst>
      <p:ext uri="{BB962C8B-B14F-4D97-AF65-F5344CB8AC3E}">
        <p14:creationId xmlns:p14="http://schemas.microsoft.com/office/powerpoint/2010/main" val="3566622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698949" y="1981200"/>
            <a:ext cx="7602537" cy="2585323"/>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dirty="0">
                <a:latin typeface="+mj-lt"/>
              </a:rPr>
              <a:t>Paradigm for cooperating processes, </a:t>
            </a:r>
            <a:r>
              <a:rPr lang="en-US" sz="2400" i="1" dirty="0">
                <a:latin typeface="+mj-lt"/>
              </a:rPr>
              <a:t>producer</a:t>
            </a:r>
            <a:r>
              <a:rPr lang="en-US" sz="2400" dirty="0">
                <a:latin typeface="+mj-lt"/>
              </a:rPr>
              <a:t> process produces information that is consumed by a </a:t>
            </a:r>
            <a:r>
              <a:rPr lang="en-US" sz="2400" i="1" dirty="0">
                <a:latin typeface="+mj-lt"/>
              </a:rPr>
              <a:t>consumer</a:t>
            </a:r>
            <a:r>
              <a:rPr lang="en-US" sz="2400" dirty="0">
                <a:latin typeface="+mj-lt"/>
              </a:rPr>
              <a:t> process</a:t>
            </a:r>
          </a:p>
          <a:p>
            <a:pPr lvl="1"/>
            <a:r>
              <a:rPr lang="en-US" sz="2400" b="1" dirty="0">
                <a:solidFill>
                  <a:srgbClr val="3366FF"/>
                </a:solidFill>
                <a:latin typeface="+mj-lt"/>
              </a:rPr>
              <a:t>unbounded-buffer </a:t>
            </a:r>
            <a:r>
              <a:rPr lang="en-US" sz="2400" dirty="0">
                <a:latin typeface="+mj-lt"/>
              </a:rPr>
              <a:t>places no practical limit on the size of the buffer</a:t>
            </a:r>
          </a:p>
          <a:p>
            <a:pPr lvl="1"/>
            <a:r>
              <a:rPr lang="en-US" sz="2400" b="1" dirty="0">
                <a:solidFill>
                  <a:srgbClr val="3366FF"/>
                </a:solidFill>
                <a:latin typeface="+mj-lt"/>
              </a:rPr>
              <a:t>bounded-buffer </a:t>
            </a:r>
            <a:r>
              <a:rPr lang="en-US" sz="2400" dirty="0">
                <a:latin typeface="+mj-lt"/>
              </a:rPr>
              <a:t>assumes that there is a fixed buffer size</a:t>
            </a:r>
          </a:p>
        </p:txBody>
      </p:sp>
      <p:sp>
        <p:nvSpPr>
          <p:cNvPr id="6" name="Rectangle 2"/>
          <p:cNvSpPr txBox="1">
            <a:spLocks noChangeArrowheads="1"/>
          </p:cNvSpPr>
          <p:nvPr/>
        </p:nvSpPr>
        <p:spPr>
          <a:xfrm>
            <a:off x="1600200" y="438275"/>
            <a:ext cx="57150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Producer-Consumer Problem</a:t>
            </a:r>
          </a:p>
        </p:txBody>
      </p:sp>
    </p:spTree>
    <p:extLst>
      <p:ext uri="{BB962C8B-B14F-4D97-AF65-F5344CB8AC3E}">
        <p14:creationId xmlns:p14="http://schemas.microsoft.com/office/powerpoint/2010/main" val="3566622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1006475" y="1447800"/>
            <a:ext cx="7131050" cy="270843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600" dirty="0"/>
              <a:t>Shared data</a:t>
            </a:r>
          </a:p>
          <a:p>
            <a:pPr marL="1598613" lvl="3"/>
            <a:r>
              <a:rPr lang="en-US" sz="1600" dirty="0">
                <a:latin typeface="Courier New" pitchFamily="49" charset="0"/>
                <a:cs typeface="Courier New" pitchFamily="49" charset="0"/>
              </a:rPr>
              <a:t>#define BUFFER_SIZE 10</a:t>
            </a:r>
          </a:p>
          <a:p>
            <a:pPr marL="1598613" lvl="3"/>
            <a:r>
              <a:rPr lang="en-US" sz="1600" dirty="0">
                <a:latin typeface="Courier New" pitchFamily="49" charset="0"/>
                <a:cs typeface="Courier New" pitchFamily="49" charset="0"/>
              </a:rPr>
              <a:t>typedef struct {</a:t>
            </a:r>
          </a:p>
          <a:p>
            <a:pPr marL="1598613" lvl="3"/>
            <a:r>
              <a:rPr lang="en-US" sz="1600" dirty="0">
                <a:latin typeface="Courier New" pitchFamily="49" charset="0"/>
                <a:cs typeface="Courier New" pitchFamily="49" charset="0"/>
              </a:rPr>
              <a:t>	. . .</a:t>
            </a:r>
          </a:p>
          <a:p>
            <a:pPr marL="1598613" lvl="3"/>
            <a:r>
              <a:rPr lang="en-US" sz="1600" dirty="0">
                <a:latin typeface="Courier New" pitchFamily="49" charset="0"/>
                <a:cs typeface="Courier New" pitchFamily="49" charset="0"/>
              </a:rPr>
              <a:t>} item;</a:t>
            </a:r>
          </a:p>
          <a:p>
            <a:pPr marL="1598613" lvl="3"/>
            <a:endParaRPr lang="en-US" sz="1600" dirty="0">
              <a:latin typeface="Courier New" pitchFamily="49" charset="0"/>
              <a:cs typeface="Courier New" pitchFamily="49" charset="0"/>
            </a:endParaRPr>
          </a:p>
          <a:p>
            <a:pPr marL="1598613" lvl="3"/>
            <a:r>
              <a:rPr lang="en-US" sz="1600" dirty="0">
                <a:latin typeface="Courier New" pitchFamily="49" charset="0"/>
                <a:cs typeface="Courier New" pitchFamily="49" charset="0"/>
              </a:rPr>
              <a:t>item buffer[BUFFER_SIZE];</a:t>
            </a:r>
          </a:p>
          <a:p>
            <a:pPr marL="1598613" lvl="3"/>
            <a:r>
              <a:rPr lang="en-US" sz="1600" dirty="0">
                <a:latin typeface="Courier New" pitchFamily="49" charset="0"/>
                <a:cs typeface="Courier New" pitchFamily="49" charset="0"/>
              </a:rPr>
              <a:t>int in = 0;</a:t>
            </a:r>
          </a:p>
          <a:p>
            <a:pPr marL="1598613" lvl="3"/>
            <a:r>
              <a:rPr lang="en-US" sz="1600" dirty="0">
                <a:latin typeface="Courier New" pitchFamily="49" charset="0"/>
                <a:cs typeface="Courier New" pitchFamily="49" charset="0"/>
              </a:rPr>
              <a:t>int out = 0;</a:t>
            </a:r>
          </a:p>
          <a:p>
            <a:pPr marL="1598613" lvl="3"/>
            <a:endParaRPr lang="en-US" sz="1600" dirty="0"/>
          </a:p>
          <a:p>
            <a:r>
              <a:rPr lang="en-US" sz="1600" dirty="0"/>
              <a:t>Solution is correct, but can only use BUFFER_SIZE-1 elements</a:t>
            </a:r>
            <a:endParaRPr lang="en-US" sz="2000" b="1" dirty="0"/>
          </a:p>
        </p:txBody>
      </p:sp>
      <p:sp>
        <p:nvSpPr>
          <p:cNvPr id="6" name="Rectangle 2"/>
          <p:cNvSpPr txBox="1">
            <a:spLocks noChangeArrowheads="1"/>
          </p:cNvSpPr>
          <p:nvPr/>
        </p:nvSpPr>
        <p:spPr>
          <a:xfrm>
            <a:off x="1231309" y="497807"/>
            <a:ext cx="7455491" cy="457200"/>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sz="2800" dirty="0"/>
              <a:t>Bounded-Buffer – Shared-Memory Solution</a:t>
            </a:r>
          </a:p>
        </p:txBody>
      </p:sp>
    </p:spTree>
    <p:extLst>
      <p:ext uri="{BB962C8B-B14F-4D97-AF65-F5344CB8AC3E}">
        <p14:creationId xmlns:p14="http://schemas.microsoft.com/office/powerpoint/2010/main" val="356662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609600" y="1968043"/>
            <a:ext cx="8209915" cy="3046988"/>
          </a:xfrm>
          <a:prstGeom prst="rect">
            <a:avLst/>
          </a:prstGeom>
        </p:spPr>
        <p:txBody>
          <a:bodyPr wrap="square">
            <a:spAutoFit/>
          </a:bodyPr>
          <a:lstStyle/>
          <a:p>
            <a:pPr marL="342900" indent="-342900">
              <a:buFont typeface="Arial" pitchFamily="34" charset="0"/>
              <a:buChar char="•"/>
            </a:pPr>
            <a:endParaRPr lang="en-US" sz="2400" dirty="0"/>
          </a:p>
          <a:p>
            <a:pPr marL="342900" indent="-342900" algn="just">
              <a:buFont typeface="Arial" pitchFamily="34" charset="0"/>
              <a:buChar char="•"/>
            </a:pPr>
            <a:r>
              <a:rPr lang="en-US" sz="2400" dirty="0"/>
              <a:t>Functions in the same way as ordinary computer software</a:t>
            </a:r>
          </a:p>
          <a:p>
            <a:pPr marL="342900" indent="-342900" algn="just">
              <a:buFont typeface="Arial" pitchFamily="34" charset="0"/>
              <a:buChar char="•"/>
            </a:pPr>
            <a:r>
              <a:rPr lang="en-US" sz="2400" dirty="0"/>
              <a:t>Program, or suite of programs, executed by the processor</a:t>
            </a:r>
          </a:p>
          <a:p>
            <a:pPr marL="342900" indent="-342900" algn="just">
              <a:buFont typeface="Arial" pitchFamily="34" charset="0"/>
              <a:buChar char="•"/>
            </a:pPr>
            <a:r>
              <a:rPr lang="en-US" sz="2400" dirty="0"/>
              <a:t>Frequently relinquishes control and must depend on the processor to allow it to regain control</a:t>
            </a:r>
          </a:p>
          <a:p>
            <a:endParaRPr lang="en-US" sz="2400" dirty="0"/>
          </a:p>
        </p:txBody>
      </p:sp>
      <p:sp>
        <p:nvSpPr>
          <p:cNvPr id="6" name="Rectangle 5"/>
          <p:cNvSpPr/>
          <p:nvPr/>
        </p:nvSpPr>
        <p:spPr>
          <a:xfrm>
            <a:off x="533400" y="1675655"/>
            <a:ext cx="6705600" cy="523220"/>
          </a:xfrm>
          <a:prstGeom prst="rect">
            <a:avLst/>
          </a:prstGeom>
        </p:spPr>
        <p:txBody>
          <a:bodyPr wrap="square">
            <a:spAutoFit/>
          </a:bodyPr>
          <a:lstStyle/>
          <a:p>
            <a:r>
              <a:rPr lang="en-US" sz="2800" b="1" dirty="0">
                <a:solidFill>
                  <a:srgbClr val="990000"/>
                </a:solidFill>
                <a:latin typeface="Calisto MT" pitchFamily="18" charset="0"/>
                <a:ea typeface="+mj-ea"/>
                <a:cs typeface="Times New Roman"/>
              </a:rPr>
              <a:t>3. Operating System as Software</a:t>
            </a:r>
            <a:endParaRPr lang="en-IN" sz="2800" b="1" dirty="0">
              <a:solidFill>
                <a:srgbClr val="990000"/>
              </a:solidFill>
              <a:latin typeface="Calisto MT" pitchFamily="18" charset="0"/>
              <a:ea typeface="+mj-ea"/>
              <a:cs typeface="Times New Roman"/>
            </a:endParaRPr>
          </a:p>
        </p:txBody>
      </p:sp>
      <p:sp>
        <p:nvSpPr>
          <p:cNvPr id="8" name="TextBox 7"/>
          <p:cNvSpPr txBox="1"/>
          <p:nvPr/>
        </p:nvSpPr>
        <p:spPr>
          <a:xfrm>
            <a:off x="1639019" y="457200"/>
            <a:ext cx="5943600" cy="523220"/>
          </a:xfrm>
          <a:prstGeom prst="rect">
            <a:avLst/>
          </a:prstGeom>
          <a:noFill/>
        </p:spPr>
        <p:txBody>
          <a:bodyPr wrap="square" rtlCol="0">
            <a:spAutoFit/>
          </a:bodyPr>
          <a:lstStyle/>
          <a:p>
            <a:pPr algn="ctr"/>
            <a:r>
              <a:rPr lang="en-US" sz="2800" b="1" dirty="0">
                <a:ln w="1905"/>
                <a:solidFill>
                  <a:srgbClr val="C00000"/>
                </a:solidFill>
                <a:effectLst>
                  <a:innerShdw blurRad="69850" dist="43180" dir="5400000">
                    <a:srgbClr val="000000">
                      <a:alpha val="65000"/>
                    </a:srgbClr>
                  </a:innerShdw>
                </a:effectLst>
                <a:latin typeface="Times New Roman"/>
                <a:cs typeface="Times New Roman"/>
              </a:rPr>
              <a:t>Role of Operating System</a:t>
            </a:r>
          </a:p>
        </p:txBody>
      </p:sp>
    </p:spTree>
    <p:extLst>
      <p:ext uri="{BB962C8B-B14F-4D97-AF65-F5344CB8AC3E}">
        <p14:creationId xmlns:p14="http://schemas.microsoft.com/office/powerpoint/2010/main" val="3566622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990600" y="1371600"/>
            <a:ext cx="6940550" cy="4483100"/>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Monotype Sorts" charset="0"/>
              <a:buNone/>
              <a:defRPr/>
            </a:pPr>
            <a:endParaRPr lang="en-US" sz="1600" dirty="0">
              <a:latin typeface="Monaco" charset="0"/>
              <a:ea typeface="ＭＳ Ｐゴシック" charset="0"/>
              <a:cs typeface="ＭＳ Ｐゴシック" charset="0"/>
            </a:endParaRPr>
          </a:p>
          <a:p>
            <a:pPr>
              <a:buFont typeface="Monotype Sorts" pitchFamily="-84" charset="2"/>
              <a:buNone/>
              <a:defRPr/>
            </a:pPr>
            <a:r>
              <a:rPr lang="en-US" sz="1600" dirty="0"/>
              <a:t>item </a:t>
            </a:r>
            <a:r>
              <a:rPr lang="en-US" sz="1600" dirty="0" err="1"/>
              <a:t>next_produced</a:t>
            </a:r>
            <a:r>
              <a:rPr lang="en-US" sz="1600" dirty="0"/>
              <a:t>; </a:t>
            </a:r>
          </a:p>
          <a:p>
            <a:pPr>
              <a:buFont typeface="Monotype Sorts" pitchFamily="-84" charset="2"/>
              <a:buNone/>
              <a:defRPr/>
            </a:pPr>
            <a:r>
              <a:rPr lang="en-US" sz="1600" dirty="0"/>
              <a:t>while (true) { </a:t>
            </a:r>
          </a:p>
          <a:p>
            <a:pPr>
              <a:buFont typeface="Monotype Sorts" pitchFamily="-84" charset="2"/>
              <a:buNone/>
              <a:defRPr/>
            </a:pPr>
            <a:r>
              <a:rPr lang="en-US" sz="1600" dirty="0"/>
              <a:t>	/* produce an item in next produced */ </a:t>
            </a:r>
          </a:p>
          <a:p>
            <a:pPr>
              <a:buFont typeface="Monotype Sorts" pitchFamily="-84" charset="2"/>
              <a:buNone/>
              <a:defRPr/>
            </a:pPr>
            <a:r>
              <a:rPr lang="en-US" sz="1600" dirty="0"/>
              <a:t>	while (((in + 1) % BUFFER_SIZE) == out) </a:t>
            </a:r>
          </a:p>
          <a:p>
            <a:pPr>
              <a:buFont typeface="Monotype Sorts" pitchFamily="-84" charset="2"/>
              <a:buNone/>
              <a:defRPr/>
            </a:pPr>
            <a:r>
              <a:rPr lang="en-US" sz="1600" dirty="0"/>
              <a:t>		; /* do nothing */ </a:t>
            </a:r>
          </a:p>
          <a:p>
            <a:pPr>
              <a:buFont typeface="Monotype Sorts" pitchFamily="-84" charset="2"/>
              <a:buNone/>
              <a:defRPr/>
            </a:pPr>
            <a:r>
              <a:rPr lang="en-US" sz="1600" dirty="0"/>
              <a:t>	buffer[in] = </a:t>
            </a:r>
            <a:r>
              <a:rPr lang="en-US" sz="1600" dirty="0" err="1"/>
              <a:t>next_produced</a:t>
            </a:r>
            <a:r>
              <a:rPr lang="en-US" sz="1600" dirty="0"/>
              <a:t>; </a:t>
            </a:r>
          </a:p>
          <a:p>
            <a:pPr>
              <a:buFont typeface="Monotype Sorts" pitchFamily="-84" charset="2"/>
              <a:buNone/>
              <a:defRPr/>
            </a:pPr>
            <a:r>
              <a:rPr lang="en-US" sz="1600" dirty="0"/>
              <a:t>	in = (in + 1) % BUFFER_SIZE; </a:t>
            </a:r>
          </a:p>
          <a:p>
            <a:pPr>
              <a:buFont typeface="Monotype Sorts" pitchFamily="-84" charset="2"/>
              <a:buNone/>
              <a:defRPr/>
            </a:pPr>
            <a:r>
              <a:rPr lang="en-US" sz="1600" dirty="0"/>
              <a:t>} </a:t>
            </a:r>
          </a:p>
          <a:p>
            <a:pPr marL="365760" indent="-256032">
              <a:buFont typeface="Monotype Sorts" charset="0"/>
              <a:buNone/>
              <a:defRPr/>
            </a:pPr>
            <a:endParaRPr lang="en-US" sz="2000" dirty="0">
              <a:latin typeface="Monaco" charset="0"/>
              <a:ea typeface="ＭＳ Ｐゴシック" charset="0"/>
              <a:cs typeface="ＭＳ Ｐゴシック" charset="0"/>
            </a:endParaRPr>
          </a:p>
          <a:p>
            <a:pPr marL="365760" indent="-256032">
              <a:buFont typeface="Monotype Sorts" charset="0"/>
              <a:buNone/>
              <a:defRPr/>
            </a:pPr>
            <a:endParaRPr lang="en-US" sz="2000" dirty="0">
              <a:ea typeface="ＭＳ Ｐゴシック" charset="0"/>
              <a:cs typeface="ＭＳ Ｐゴシック" charset="0"/>
            </a:endParaRPr>
          </a:p>
          <a:p>
            <a:pPr marL="365760" indent="-256032">
              <a:buFont typeface="Monotype Sorts" charset="0"/>
              <a:buNone/>
              <a:defRPr/>
            </a:pPr>
            <a:r>
              <a:rPr lang="en-US" sz="1400" dirty="0">
                <a:ea typeface="ＭＳ Ｐゴシック" charset="0"/>
                <a:cs typeface="ＭＳ Ｐゴシック" charset="0"/>
              </a:rPr>
              <a:t>	</a:t>
            </a:r>
          </a:p>
          <a:p>
            <a:pPr marL="7168674" lvl="4">
              <a:defRPr/>
            </a:pPr>
            <a:endParaRPr lang="en-US" sz="1100" dirty="0">
              <a:ea typeface="ＭＳ Ｐゴシック" charset="0"/>
            </a:endParaRPr>
          </a:p>
        </p:txBody>
      </p:sp>
      <p:sp>
        <p:nvSpPr>
          <p:cNvPr id="6" name="Rectangle 2"/>
          <p:cNvSpPr txBox="1">
            <a:spLocks noChangeArrowheads="1"/>
          </p:cNvSpPr>
          <p:nvPr/>
        </p:nvSpPr>
        <p:spPr>
          <a:xfrm>
            <a:off x="1231309" y="648099"/>
            <a:ext cx="75692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Bounded-Buffer – Producer</a:t>
            </a:r>
          </a:p>
        </p:txBody>
      </p:sp>
    </p:spTree>
    <p:extLst>
      <p:ext uri="{BB962C8B-B14F-4D97-AF65-F5344CB8AC3E}">
        <p14:creationId xmlns:p14="http://schemas.microsoft.com/office/powerpoint/2010/main" val="35666228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1124744" y="1524000"/>
            <a:ext cx="6894512" cy="2215991"/>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sz="1600" dirty="0">
                <a:latin typeface="Courier New" pitchFamily="49" charset="0"/>
                <a:cs typeface="Courier New" pitchFamily="49" charset="0"/>
              </a:rPr>
              <a:t>item </a:t>
            </a:r>
            <a:r>
              <a:rPr lang="en-US" sz="1600" dirty="0" err="1">
                <a:latin typeface="Courier New" pitchFamily="49" charset="0"/>
                <a:cs typeface="Courier New" pitchFamily="49" charset="0"/>
              </a:rPr>
              <a:t>next_consumed</a:t>
            </a:r>
            <a:r>
              <a:rPr lang="en-US" sz="1600" dirty="0">
                <a:latin typeface="Courier New" pitchFamily="49" charset="0"/>
                <a:cs typeface="Courier New" pitchFamily="49" charset="0"/>
              </a:rPr>
              <a:t>; </a:t>
            </a:r>
          </a:p>
          <a:p>
            <a:pPr>
              <a:buFont typeface="Monotype Sorts" pitchFamily="-84" charset="2"/>
              <a:buNone/>
            </a:pPr>
            <a:r>
              <a:rPr lang="en-US" sz="1600" dirty="0">
                <a:latin typeface="Courier New" pitchFamily="49" charset="0"/>
                <a:cs typeface="Courier New" pitchFamily="49" charset="0"/>
              </a:rPr>
              <a:t>while (true)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while (in == out) </a:t>
            </a:r>
          </a:p>
          <a:p>
            <a:pPr>
              <a:buFont typeface="Monotype Sorts" pitchFamily="-84" charset="2"/>
              <a:buNone/>
            </a:pPr>
            <a:r>
              <a:rPr lang="en-US" sz="1600" dirty="0">
                <a:latin typeface="Courier New" pitchFamily="49" charset="0"/>
                <a:cs typeface="Courier New" pitchFamily="49" charset="0"/>
              </a:rPr>
              <a:t>		; /* do nothing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next_consumed</a:t>
            </a:r>
            <a:r>
              <a:rPr lang="en-US" sz="1600" dirty="0">
                <a:latin typeface="Courier New" pitchFamily="49" charset="0"/>
                <a:cs typeface="Courier New" pitchFamily="49" charset="0"/>
              </a:rPr>
              <a:t> = buffer[out]; </a:t>
            </a:r>
          </a:p>
          <a:p>
            <a:pPr>
              <a:buFont typeface="Monotype Sorts" pitchFamily="-84" charset="2"/>
              <a:buNone/>
            </a:pPr>
            <a:r>
              <a:rPr lang="en-US" sz="1600" dirty="0">
                <a:latin typeface="Courier New" pitchFamily="49" charset="0"/>
                <a:cs typeface="Courier New" pitchFamily="49" charset="0"/>
              </a:rPr>
              <a:t>	out = (out + 1) % BUFFER_SIZE;</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pPr>
              <a:buFont typeface="Monotype Sorts" pitchFamily="-84" charset="2"/>
              <a:buNone/>
            </a:pPr>
            <a:r>
              <a:rPr lang="en-US" sz="1600" dirty="0">
                <a:latin typeface="Courier New" pitchFamily="49" charset="0"/>
                <a:cs typeface="Courier New" pitchFamily="49" charset="0"/>
              </a:rPr>
              <a:t>	/* consume the item in next consumed */</a:t>
            </a:r>
          </a:p>
          <a:p>
            <a:pPr>
              <a:buFont typeface="Monotype Sorts" pitchFamily="-84" charset="2"/>
              <a:buNone/>
            </a:pPr>
            <a:r>
              <a:rPr lang="en-US" sz="1600" dirty="0">
                <a:latin typeface="Courier New" pitchFamily="49" charset="0"/>
                <a:cs typeface="Courier New" pitchFamily="49" charset="0"/>
              </a:rPr>
              <a:t>} </a:t>
            </a:r>
          </a:p>
        </p:txBody>
      </p:sp>
      <p:sp>
        <p:nvSpPr>
          <p:cNvPr id="6" name="Rectangle 2"/>
          <p:cNvSpPr txBox="1">
            <a:spLocks noChangeArrowheads="1"/>
          </p:cNvSpPr>
          <p:nvPr/>
        </p:nvSpPr>
        <p:spPr>
          <a:xfrm>
            <a:off x="1262939" y="438275"/>
            <a:ext cx="7652461"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Bounded Buffer – Consumer</a:t>
            </a:r>
          </a:p>
        </p:txBody>
      </p:sp>
    </p:spTree>
    <p:extLst>
      <p:ext uri="{BB962C8B-B14F-4D97-AF65-F5344CB8AC3E}">
        <p14:creationId xmlns:p14="http://schemas.microsoft.com/office/powerpoint/2010/main" val="35666228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448574" y="1524000"/>
            <a:ext cx="7924800"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lnSpc>
                <a:spcPct val="90000"/>
              </a:lnSpc>
              <a:buFont typeface="Wingdings 3"/>
              <a:buChar char=""/>
              <a:defRPr/>
            </a:pPr>
            <a:r>
              <a:rPr lang="en-US" altLang="en-US" dirty="0"/>
              <a:t>An area of memory shared among the processes that wish to communicate</a:t>
            </a:r>
          </a:p>
          <a:p>
            <a:pPr marL="365760" indent="-256032">
              <a:lnSpc>
                <a:spcPct val="90000"/>
              </a:lnSpc>
              <a:buFont typeface="Wingdings 3"/>
              <a:buChar char=""/>
              <a:defRPr/>
            </a:pPr>
            <a:r>
              <a:rPr lang="en-US" altLang="en-US" dirty="0"/>
              <a:t>The communication is under the control of the users processes not the operating system.</a:t>
            </a:r>
          </a:p>
          <a:p>
            <a:pPr marL="365760" indent="-256032">
              <a:lnSpc>
                <a:spcPct val="90000"/>
              </a:lnSpc>
              <a:buFont typeface="Wingdings 3"/>
              <a:buChar char=""/>
              <a:defRPr/>
            </a:pPr>
            <a:r>
              <a:rPr lang="en-US" altLang="en-US" dirty="0"/>
              <a:t>Major issues is to provide mechanism that will allow the user processes to synchronize their actions when they access shared memory. </a:t>
            </a:r>
          </a:p>
          <a:p>
            <a:pPr marL="365760" indent="-256032">
              <a:lnSpc>
                <a:spcPct val="90000"/>
              </a:lnSpc>
              <a:buFont typeface="Wingdings 3"/>
              <a:buChar char=""/>
              <a:defRPr/>
            </a:pPr>
            <a:r>
              <a:rPr lang="en-US" altLang="en-US" dirty="0"/>
              <a:t>Synchronization is discussed in great details in Chapter 5.</a:t>
            </a:r>
          </a:p>
          <a:p>
            <a:pPr marL="365760" indent="-256032">
              <a:lnSpc>
                <a:spcPct val="90000"/>
              </a:lnSpc>
              <a:buFont typeface="Wingdings 3"/>
              <a:buChar char=""/>
              <a:defRPr/>
            </a:pPr>
            <a:endParaRPr lang="en-US" altLang="en-US" dirty="0"/>
          </a:p>
          <a:p>
            <a:pPr marL="365760" indent="-256032">
              <a:lnSpc>
                <a:spcPct val="90000"/>
              </a:lnSpc>
              <a:buFont typeface="Wingdings 3"/>
              <a:buChar char=""/>
              <a:defRPr/>
            </a:pPr>
            <a:endParaRPr lang="en-US" altLang="en-US" dirty="0"/>
          </a:p>
          <a:p>
            <a:pPr marL="621792" lvl="1">
              <a:lnSpc>
                <a:spcPct val="90000"/>
              </a:lnSpc>
              <a:spcBef>
                <a:spcPts val="324"/>
              </a:spcBef>
              <a:buFont typeface="Monotype Sorts" pitchFamily="-84" charset="2"/>
              <a:buNone/>
              <a:defRPr/>
            </a:pPr>
            <a:endParaRPr lang="en-US" altLang="en-US" dirty="0"/>
          </a:p>
        </p:txBody>
      </p:sp>
      <p:sp>
        <p:nvSpPr>
          <p:cNvPr id="6" name="Rectangle 2"/>
          <p:cNvSpPr txBox="1">
            <a:spLocks noChangeArrowheads="1"/>
          </p:cNvSpPr>
          <p:nvPr/>
        </p:nvSpPr>
        <p:spPr>
          <a:xfrm>
            <a:off x="1371600" y="438275"/>
            <a:ext cx="7391400" cy="384721"/>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500" dirty="0" err="1"/>
              <a:t>Interprocess</a:t>
            </a:r>
            <a:r>
              <a:rPr lang="en-US" altLang="en-US" sz="2500" dirty="0"/>
              <a:t> Communication –  Shared Memory</a:t>
            </a:r>
          </a:p>
        </p:txBody>
      </p:sp>
    </p:spTree>
    <p:extLst>
      <p:ext uri="{BB962C8B-B14F-4D97-AF65-F5344CB8AC3E}">
        <p14:creationId xmlns:p14="http://schemas.microsoft.com/office/powerpoint/2010/main" val="35666228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920331" y="1524000"/>
            <a:ext cx="6934200"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lnSpc>
                <a:spcPct val="90000"/>
              </a:lnSpc>
              <a:buFont typeface="Wingdings 3"/>
              <a:buChar char=""/>
              <a:defRPr/>
            </a:pPr>
            <a:r>
              <a:rPr lang="en-US" altLang="en-US" dirty="0"/>
              <a:t>Mechanism for processes to communicate and to synchronize their actions</a:t>
            </a:r>
          </a:p>
          <a:p>
            <a:pPr marL="365760" indent="-256032">
              <a:lnSpc>
                <a:spcPct val="90000"/>
              </a:lnSpc>
              <a:buFont typeface="Wingdings 3"/>
              <a:buChar char=""/>
              <a:defRPr/>
            </a:pPr>
            <a:endParaRPr lang="en-US" altLang="en-US" sz="800" dirty="0"/>
          </a:p>
          <a:p>
            <a:pPr marL="365760" indent="-256032">
              <a:lnSpc>
                <a:spcPct val="90000"/>
              </a:lnSpc>
              <a:buFont typeface="Wingdings 3"/>
              <a:buChar char=""/>
              <a:defRPr/>
            </a:pPr>
            <a:r>
              <a:rPr lang="en-US" altLang="en-US" dirty="0"/>
              <a:t>Message system – processes communicate with each other without resorting to shared variables</a:t>
            </a:r>
          </a:p>
          <a:p>
            <a:pPr marL="365760" indent="-256032">
              <a:lnSpc>
                <a:spcPct val="90000"/>
              </a:lnSpc>
              <a:buFont typeface="Wingdings 3"/>
              <a:buChar char=""/>
              <a:defRPr/>
            </a:pPr>
            <a:endParaRPr lang="en-US" altLang="en-US" sz="800" dirty="0"/>
          </a:p>
          <a:p>
            <a:pPr marL="365760" indent="-256032">
              <a:lnSpc>
                <a:spcPct val="90000"/>
              </a:lnSpc>
              <a:buFont typeface="Wingdings 3"/>
              <a:buChar char=""/>
              <a:defRPr/>
            </a:pPr>
            <a:r>
              <a:rPr lang="en-US" altLang="en-US" dirty="0"/>
              <a:t>IPC facility provides two operations:</a:t>
            </a:r>
          </a:p>
          <a:p>
            <a:pPr marL="621792" lvl="1">
              <a:lnSpc>
                <a:spcPct val="90000"/>
              </a:lnSpc>
              <a:spcBef>
                <a:spcPts val="324"/>
              </a:spcBef>
              <a:buFont typeface="Verdana"/>
              <a:buChar char="◦"/>
              <a:defRPr/>
            </a:pPr>
            <a:r>
              <a:rPr lang="en-US" altLang="en-US" b="1" dirty="0">
                <a:latin typeface="Courier New" pitchFamily="49" charset="0"/>
                <a:cs typeface="Courier New" pitchFamily="49" charset="0"/>
              </a:rPr>
              <a:t>send</a:t>
            </a:r>
            <a:r>
              <a:rPr lang="en-US" altLang="en-US" dirty="0"/>
              <a:t>(</a:t>
            </a:r>
            <a:r>
              <a:rPr lang="en-US" altLang="en-US" i="1" dirty="0"/>
              <a:t>message</a:t>
            </a:r>
            <a:r>
              <a:rPr lang="en-US" altLang="en-US" dirty="0"/>
              <a:t>)</a:t>
            </a:r>
          </a:p>
          <a:p>
            <a:pPr marL="621792" lvl="1">
              <a:lnSpc>
                <a:spcPct val="90000"/>
              </a:lnSpc>
              <a:spcBef>
                <a:spcPts val="324"/>
              </a:spcBef>
              <a:buFont typeface="Verdana"/>
              <a:buChar char="◦"/>
              <a:defRPr/>
            </a:pPr>
            <a:r>
              <a:rPr lang="en-US" altLang="en-US" b="1" dirty="0">
                <a:latin typeface="Courier New" pitchFamily="49" charset="0"/>
                <a:cs typeface="Courier New" pitchFamily="49" charset="0"/>
              </a:rPr>
              <a:t>receive</a:t>
            </a:r>
            <a:r>
              <a:rPr lang="en-US" altLang="en-US" dirty="0"/>
              <a:t>(</a:t>
            </a:r>
            <a:r>
              <a:rPr lang="en-US" altLang="en-US" i="1" dirty="0"/>
              <a:t>message</a:t>
            </a:r>
            <a:r>
              <a:rPr lang="en-US" altLang="en-US" dirty="0"/>
              <a:t>)</a:t>
            </a:r>
          </a:p>
          <a:p>
            <a:pPr marL="621792" lvl="1">
              <a:lnSpc>
                <a:spcPct val="90000"/>
              </a:lnSpc>
              <a:spcBef>
                <a:spcPts val="324"/>
              </a:spcBef>
              <a:buFont typeface="Monotype Sorts" pitchFamily="-84" charset="2"/>
              <a:buNone/>
              <a:defRPr/>
            </a:pPr>
            <a:endParaRPr lang="en-US" altLang="en-US" sz="800" dirty="0"/>
          </a:p>
          <a:p>
            <a:pPr marL="365760" indent="-256032">
              <a:lnSpc>
                <a:spcPct val="90000"/>
              </a:lnSpc>
              <a:buFont typeface="Wingdings 3"/>
              <a:buChar char=""/>
              <a:defRPr/>
            </a:pPr>
            <a:r>
              <a:rPr lang="en-US" altLang="en-US" dirty="0"/>
              <a:t>The</a:t>
            </a:r>
            <a:r>
              <a:rPr lang="en-US" altLang="en-US" i="1" dirty="0"/>
              <a:t> message</a:t>
            </a:r>
            <a:r>
              <a:rPr lang="en-US" altLang="en-US" dirty="0"/>
              <a:t> size is either fixed or variable</a:t>
            </a:r>
          </a:p>
          <a:p>
            <a:pPr marL="621792" lvl="1">
              <a:lnSpc>
                <a:spcPct val="90000"/>
              </a:lnSpc>
              <a:spcBef>
                <a:spcPts val="324"/>
              </a:spcBef>
              <a:buFont typeface="Monotype Sorts" pitchFamily="-84" charset="2"/>
              <a:buNone/>
              <a:defRPr/>
            </a:pPr>
            <a:endParaRPr lang="en-US" altLang="en-US" dirty="0"/>
          </a:p>
        </p:txBody>
      </p:sp>
      <p:sp>
        <p:nvSpPr>
          <p:cNvPr id="6" name="Rectangle 2"/>
          <p:cNvSpPr txBox="1">
            <a:spLocks noChangeArrowheads="1"/>
          </p:cNvSpPr>
          <p:nvPr/>
        </p:nvSpPr>
        <p:spPr>
          <a:xfrm>
            <a:off x="1447800" y="680568"/>
            <a:ext cx="6934200" cy="384721"/>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500" dirty="0" err="1"/>
              <a:t>Interprocess</a:t>
            </a:r>
            <a:r>
              <a:rPr lang="en-US" altLang="en-US" sz="2500" dirty="0"/>
              <a:t> Communication – Message Passing</a:t>
            </a:r>
          </a:p>
        </p:txBody>
      </p:sp>
    </p:spTree>
    <p:extLst>
      <p:ext uri="{BB962C8B-B14F-4D97-AF65-F5344CB8AC3E}">
        <p14:creationId xmlns:p14="http://schemas.microsoft.com/office/powerpoint/2010/main" val="35666228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3"/>
          <p:cNvSpPr txBox="1">
            <a:spLocks noChangeArrowheads="1"/>
          </p:cNvSpPr>
          <p:nvPr/>
        </p:nvSpPr>
        <p:spPr>
          <a:xfrm>
            <a:off x="686593" y="1600200"/>
            <a:ext cx="7694613"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21792" lvl="1">
              <a:lnSpc>
                <a:spcPct val="90000"/>
              </a:lnSpc>
              <a:spcBef>
                <a:spcPts val="324"/>
              </a:spcBef>
              <a:buFont typeface="Verdana"/>
              <a:buChar char="◦"/>
              <a:defRPr/>
            </a:pPr>
            <a:endParaRPr lang="en-US" altLang="en-US" sz="800"/>
          </a:p>
          <a:p>
            <a:pPr marL="365760" indent="-256032">
              <a:lnSpc>
                <a:spcPct val="90000"/>
              </a:lnSpc>
              <a:buFont typeface="Wingdings 3"/>
              <a:buChar char=""/>
              <a:defRPr/>
            </a:pPr>
            <a:r>
              <a:rPr lang="en-US" altLang="en-US"/>
              <a:t>If processes </a:t>
            </a:r>
            <a:r>
              <a:rPr lang="en-US" altLang="en-US" i="1"/>
              <a:t>P</a:t>
            </a:r>
            <a:r>
              <a:rPr lang="en-US" altLang="en-US"/>
              <a:t> and </a:t>
            </a:r>
            <a:r>
              <a:rPr lang="en-US" altLang="en-US" i="1"/>
              <a:t>Q</a:t>
            </a:r>
            <a:r>
              <a:rPr lang="en-US" altLang="en-US"/>
              <a:t> wish to communicate, they need to:</a:t>
            </a:r>
          </a:p>
          <a:p>
            <a:pPr marL="621792" lvl="1">
              <a:lnSpc>
                <a:spcPct val="90000"/>
              </a:lnSpc>
              <a:spcBef>
                <a:spcPts val="324"/>
              </a:spcBef>
              <a:buFont typeface="Verdana"/>
              <a:buChar char="◦"/>
              <a:defRPr/>
            </a:pPr>
            <a:r>
              <a:rPr lang="en-US" altLang="en-US"/>
              <a:t>Establish a </a:t>
            </a:r>
            <a:r>
              <a:rPr lang="en-US" altLang="en-US" b="1" i="1"/>
              <a:t>communication</a:t>
            </a:r>
            <a:r>
              <a:rPr lang="en-US" altLang="en-US" b="1"/>
              <a:t> </a:t>
            </a:r>
            <a:r>
              <a:rPr lang="en-US" altLang="en-US" b="1" i="1"/>
              <a:t>link</a:t>
            </a:r>
            <a:r>
              <a:rPr lang="en-US" altLang="en-US" b="1"/>
              <a:t> </a:t>
            </a:r>
            <a:r>
              <a:rPr lang="en-US" altLang="en-US"/>
              <a:t>between them</a:t>
            </a:r>
          </a:p>
          <a:p>
            <a:pPr marL="621792" lvl="1">
              <a:lnSpc>
                <a:spcPct val="90000"/>
              </a:lnSpc>
              <a:spcBef>
                <a:spcPts val="324"/>
              </a:spcBef>
              <a:buFont typeface="Verdana"/>
              <a:buChar char="◦"/>
              <a:defRPr/>
            </a:pPr>
            <a:r>
              <a:rPr lang="en-US" altLang="en-US"/>
              <a:t>Exchange messages via send/receive</a:t>
            </a:r>
          </a:p>
          <a:p>
            <a:pPr marL="365760" indent="-256032">
              <a:lnSpc>
                <a:spcPct val="90000"/>
              </a:lnSpc>
              <a:buFont typeface="Wingdings 3"/>
              <a:buChar char=""/>
              <a:defRPr/>
            </a:pPr>
            <a:r>
              <a:rPr lang="en-US" altLang="en-US"/>
              <a:t>Implementation issues:</a:t>
            </a:r>
          </a:p>
          <a:p>
            <a:pPr marL="621792" lvl="1">
              <a:spcBef>
                <a:spcPts val="324"/>
              </a:spcBef>
              <a:buFont typeface="Verdana"/>
              <a:buChar char="◦"/>
              <a:defRPr/>
            </a:pPr>
            <a:r>
              <a:rPr lang="en-US" altLang="en-US"/>
              <a:t>How are links established?</a:t>
            </a:r>
          </a:p>
          <a:p>
            <a:pPr marL="621792" lvl="1">
              <a:spcBef>
                <a:spcPts val="324"/>
              </a:spcBef>
              <a:buFont typeface="Verdana"/>
              <a:buChar char="◦"/>
              <a:defRPr/>
            </a:pPr>
            <a:r>
              <a:rPr lang="en-US" altLang="en-US"/>
              <a:t>Can a link be associated with more than two processes?</a:t>
            </a:r>
          </a:p>
          <a:p>
            <a:pPr marL="621792" lvl="1">
              <a:spcBef>
                <a:spcPts val="324"/>
              </a:spcBef>
              <a:buFont typeface="Verdana"/>
              <a:buChar char="◦"/>
              <a:defRPr/>
            </a:pPr>
            <a:r>
              <a:rPr lang="en-US" altLang="en-US"/>
              <a:t>How many links can there be between every pair of communicating processes?</a:t>
            </a:r>
          </a:p>
          <a:p>
            <a:pPr marL="621792" lvl="1">
              <a:spcBef>
                <a:spcPts val="324"/>
              </a:spcBef>
              <a:buFont typeface="Verdana"/>
              <a:buChar char="◦"/>
              <a:defRPr/>
            </a:pPr>
            <a:r>
              <a:rPr lang="en-US" altLang="en-US"/>
              <a:t>What is the capacity of a link?</a:t>
            </a:r>
          </a:p>
          <a:p>
            <a:pPr marL="621792" lvl="1">
              <a:spcBef>
                <a:spcPts val="324"/>
              </a:spcBef>
              <a:buFont typeface="Verdana"/>
              <a:buChar char="◦"/>
              <a:defRPr/>
            </a:pPr>
            <a:r>
              <a:rPr lang="en-US" altLang="en-US"/>
              <a:t>Is the size of a message that the link can accommodate fixed or variable?</a:t>
            </a:r>
          </a:p>
          <a:p>
            <a:pPr marL="621792" lvl="1">
              <a:spcBef>
                <a:spcPts val="324"/>
              </a:spcBef>
              <a:buFont typeface="Verdana"/>
              <a:buChar char="◦"/>
              <a:defRPr/>
            </a:pPr>
            <a:r>
              <a:rPr lang="en-US" altLang="en-US"/>
              <a:t>Is a link unidirectional or bi-directional?</a:t>
            </a:r>
          </a:p>
          <a:p>
            <a:pPr marL="365760" indent="-256032">
              <a:lnSpc>
                <a:spcPct val="90000"/>
              </a:lnSpc>
              <a:buFont typeface="Monotype Sorts" pitchFamily="-84" charset="2"/>
              <a:buNone/>
              <a:defRPr/>
            </a:pPr>
            <a:endParaRPr lang="en-US" altLang="en-US" dirty="0"/>
          </a:p>
        </p:txBody>
      </p:sp>
      <p:sp>
        <p:nvSpPr>
          <p:cNvPr id="7" name="Rectangle 2"/>
          <p:cNvSpPr txBox="1">
            <a:spLocks noChangeArrowheads="1"/>
          </p:cNvSpPr>
          <p:nvPr/>
        </p:nvSpPr>
        <p:spPr>
          <a:xfrm>
            <a:off x="1600200" y="438275"/>
            <a:ext cx="5867400" cy="384721"/>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500" dirty="0"/>
              <a:t>Message Passing (Cont.)</a:t>
            </a:r>
          </a:p>
        </p:txBody>
      </p:sp>
    </p:spTree>
    <p:extLst>
      <p:ext uri="{BB962C8B-B14F-4D97-AF65-F5344CB8AC3E}">
        <p14:creationId xmlns:p14="http://schemas.microsoft.com/office/powerpoint/2010/main" val="3566622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710904" y="1266324"/>
            <a:ext cx="7694613" cy="4530725"/>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1">
              <a:lnSpc>
                <a:spcPct val="90000"/>
              </a:lnSpc>
            </a:pPr>
            <a:endParaRPr lang="en-US" altLang="en-US" sz="800" dirty="0"/>
          </a:p>
          <a:p>
            <a:pPr lvl="1">
              <a:lnSpc>
                <a:spcPct val="90000"/>
              </a:lnSpc>
              <a:buFont typeface="Monotype Sorts" pitchFamily="-84" charset="2"/>
              <a:buNone/>
            </a:pPr>
            <a:endParaRPr lang="en-US" altLang="en-US" sz="800" dirty="0"/>
          </a:p>
          <a:p>
            <a:pPr>
              <a:lnSpc>
                <a:spcPct val="90000"/>
              </a:lnSpc>
            </a:pPr>
            <a:r>
              <a:rPr lang="en-US" altLang="en-US" dirty="0"/>
              <a:t>Implementation of communication link</a:t>
            </a:r>
          </a:p>
          <a:p>
            <a:pPr lvl="1">
              <a:lnSpc>
                <a:spcPct val="90000"/>
              </a:lnSpc>
            </a:pPr>
            <a:r>
              <a:rPr lang="en-US" altLang="en-US" dirty="0"/>
              <a:t>Physical:</a:t>
            </a:r>
          </a:p>
          <a:p>
            <a:pPr lvl="2">
              <a:lnSpc>
                <a:spcPct val="90000"/>
              </a:lnSpc>
            </a:pPr>
            <a:r>
              <a:rPr lang="en-US" altLang="en-US" dirty="0"/>
              <a:t>Shared memory</a:t>
            </a:r>
          </a:p>
          <a:p>
            <a:pPr lvl="2">
              <a:lnSpc>
                <a:spcPct val="90000"/>
              </a:lnSpc>
            </a:pPr>
            <a:r>
              <a:rPr lang="en-US" altLang="en-US" dirty="0"/>
              <a:t>Hardware bus</a:t>
            </a:r>
          </a:p>
          <a:p>
            <a:pPr lvl="2">
              <a:lnSpc>
                <a:spcPct val="90000"/>
              </a:lnSpc>
            </a:pPr>
            <a:r>
              <a:rPr lang="en-US" altLang="en-US" dirty="0"/>
              <a:t>Network</a:t>
            </a:r>
          </a:p>
          <a:p>
            <a:pPr lvl="1">
              <a:lnSpc>
                <a:spcPct val="90000"/>
              </a:lnSpc>
            </a:pPr>
            <a:r>
              <a:rPr lang="en-US" altLang="en-US" dirty="0"/>
              <a:t>Logical:</a:t>
            </a:r>
          </a:p>
          <a:p>
            <a:pPr lvl="2">
              <a:lnSpc>
                <a:spcPct val="90000"/>
              </a:lnSpc>
            </a:pPr>
            <a:r>
              <a:rPr lang="en-US" altLang="en-US" dirty="0"/>
              <a:t> Direct or indirect</a:t>
            </a:r>
          </a:p>
          <a:p>
            <a:pPr lvl="2">
              <a:lnSpc>
                <a:spcPct val="90000"/>
              </a:lnSpc>
            </a:pPr>
            <a:r>
              <a:rPr lang="en-US" altLang="en-US" dirty="0"/>
              <a:t> Synchronous or asynchronous</a:t>
            </a:r>
          </a:p>
          <a:p>
            <a:pPr lvl="2">
              <a:lnSpc>
                <a:spcPct val="90000"/>
              </a:lnSpc>
            </a:pPr>
            <a:r>
              <a:rPr lang="en-US" altLang="en-US" dirty="0"/>
              <a:t> Automatic or explicit buffering</a:t>
            </a:r>
          </a:p>
        </p:txBody>
      </p:sp>
      <p:sp>
        <p:nvSpPr>
          <p:cNvPr id="6" name="Rectangle 2"/>
          <p:cNvSpPr txBox="1">
            <a:spLocks noChangeArrowheads="1"/>
          </p:cNvSpPr>
          <p:nvPr/>
        </p:nvSpPr>
        <p:spPr>
          <a:xfrm>
            <a:off x="1828800" y="438275"/>
            <a:ext cx="6627813" cy="384721"/>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defRPr/>
            </a:pPr>
            <a:r>
              <a:rPr lang="en-US" altLang="en-US" sz="2500" dirty="0"/>
              <a:t>Message Passing (Cont.)</a:t>
            </a:r>
          </a:p>
        </p:txBody>
      </p:sp>
    </p:spTree>
    <p:extLst>
      <p:ext uri="{BB962C8B-B14F-4D97-AF65-F5344CB8AC3E}">
        <p14:creationId xmlns:p14="http://schemas.microsoft.com/office/powerpoint/2010/main" val="35666228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Content Placeholder 2"/>
          <p:cNvSpPr txBox="1">
            <a:spLocks/>
          </p:cNvSpPr>
          <p:nvPr/>
        </p:nvSpPr>
        <p:spPr>
          <a:xfrm>
            <a:off x="589472" y="1600200"/>
            <a:ext cx="7577138"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Monotype Sorts" charset="0"/>
              <a:buChar char="n"/>
              <a:defRPr/>
            </a:pPr>
            <a:r>
              <a:rPr lang="en-US" dirty="0">
                <a:ea typeface="ＭＳ Ｐゴシック" charset="0"/>
                <a:cs typeface="ＭＳ Ｐゴシック" charset="0"/>
              </a:rPr>
              <a:t>POSIX Shared Memory</a:t>
            </a:r>
          </a:p>
          <a:p>
            <a:pPr marL="621792" lvl="1">
              <a:spcBef>
                <a:spcPts val="324"/>
              </a:spcBef>
              <a:buFont typeface="Monotype Sorts" charset="0"/>
              <a:buChar char="l"/>
              <a:defRPr/>
            </a:pPr>
            <a:r>
              <a:rPr lang="en-US" dirty="0">
                <a:ea typeface="ＭＳ Ｐゴシック" charset="0"/>
              </a:rPr>
              <a:t>Process first creates shared memory segment</a:t>
            </a:r>
            <a:br>
              <a:rPr lang="en-US" dirty="0">
                <a:ea typeface="ＭＳ Ｐゴシック" charset="0"/>
              </a:rPr>
            </a:br>
            <a:r>
              <a:rPr lang="en-US" b="1" dirty="0" err="1">
                <a:latin typeface="Courier New" charset="0"/>
                <a:ea typeface="ＭＳ Ｐゴシック" charset="0"/>
                <a:cs typeface="Courier New" charset="0"/>
              </a:rPr>
              <a:t>shm_fd</a:t>
            </a:r>
            <a:r>
              <a:rPr lang="en-US" b="1" dirty="0">
                <a:latin typeface="Courier New" charset="0"/>
                <a:ea typeface="ＭＳ Ｐゴシック" charset="0"/>
                <a:cs typeface="Courier New" charset="0"/>
              </a:rPr>
              <a:t> = </a:t>
            </a:r>
            <a:r>
              <a:rPr lang="en-US" b="1" dirty="0" err="1">
                <a:latin typeface="Courier New" charset="0"/>
                <a:ea typeface="ＭＳ Ｐゴシック" charset="0"/>
                <a:cs typeface="Courier New" charset="0"/>
              </a:rPr>
              <a:t>shm_open</a:t>
            </a:r>
            <a:r>
              <a:rPr lang="en-US" b="1" dirty="0">
                <a:latin typeface="Courier New" charset="0"/>
                <a:ea typeface="ＭＳ Ｐゴシック" charset="0"/>
                <a:cs typeface="Courier New" charset="0"/>
              </a:rPr>
              <a:t>(name, O CREAT | O RDWR, 0666);</a:t>
            </a:r>
          </a:p>
          <a:p>
            <a:pPr marL="621792" lvl="1">
              <a:spcBef>
                <a:spcPts val="324"/>
              </a:spcBef>
              <a:buFont typeface="Monotype Sorts" charset="0"/>
              <a:buChar char="l"/>
              <a:defRPr/>
            </a:pPr>
            <a:r>
              <a:rPr lang="en-US" dirty="0">
                <a:ea typeface="ＭＳ Ｐゴシック" charset="0"/>
              </a:rPr>
              <a:t>Also used to open an existing segment to share it </a:t>
            </a:r>
          </a:p>
          <a:p>
            <a:pPr marL="621792" lvl="1">
              <a:spcBef>
                <a:spcPts val="324"/>
              </a:spcBef>
              <a:buFont typeface="Monotype Sorts" charset="0"/>
              <a:buChar char="l"/>
              <a:defRPr/>
            </a:pPr>
            <a:r>
              <a:rPr lang="en-US" dirty="0">
                <a:ea typeface="ＭＳ Ｐゴシック" charset="0"/>
              </a:rPr>
              <a:t>Set the size of the object</a:t>
            </a:r>
          </a:p>
          <a:p>
            <a:pPr>
              <a:buFont typeface="Monotype Sorts" pitchFamily="-84" charset="2"/>
              <a:buNone/>
              <a:defRPr/>
            </a:pPr>
            <a:r>
              <a:rPr lang="en-US" dirty="0">
                <a:ea typeface="ＭＳ Ｐゴシック" charset="-128"/>
              </a:rPr>
              <a:t>	</a:t>
            </a:r>
            <a:r>
              <a:rPr lang="en-US" b="1" dirty="0" err="1">
                <a:latin typeface="Courier New" charset="0"/>
                <a:ea typeface="ＭＳ Ｐゴシック" charset="0"/>
                <a:cs typeface="Courier New" charset="0"/>
              </a:rPr>
              <a:t>ftruncate</a:t>
            </a:r>
            <a:r>
              <a:rPr lang="en-US" b="1" dirty="0">
                <a:latin typeface="Courier New" charset="0"/>
                <a:ea typeface="ＭＳ Ｐゴシック" charset="0"/>
                <a:cs typeface="Courier New" charset="0"/>
              </a:rPr>
              <a:t>(</a:t>
            </a:r>
            <a:r>
              <a:rPr lang="en-US" b="1" dirty="0" err="1">
                <a:latin typeface="Courier New" charset="0"/>
                <a:ea typeface="ＭＳ Ｐゴシック" charset="0"/>
                <a:cs typeface="Courier New" charset="0"/>
              </a:rPr>
              <a:t>shm</a:t>
            </a:r>
            <a:r>
              <a:rPr lang="en-US" b="1" dirty="0">
                <a:latin typeface="Courier New" charset="0"/>
                <a:ea typeface="ＭＳ Ｐゴシック" charset="0"/>
                <a:cs typeface="Courier New" charset="0"/>
              </a:rPr>
              <a:t> </a:t>
            </a:r>
            <a:r>
              <a:rPr lang="en-US" b="1" dirty="0" err="1">
                <a:latin typeface="Courier New" charset="0"/>
                <a:ea typeface="ＭＳ Ｐゴシック" charset="0"/>
                <a:cs typeface="Courier New" charset="0"/>
              </a:rPr>
              <a:t>fd</a:t>
            </a:r>
            <a:r>
              <a:rPr lang="en-US" b="1" dirty="0">
                <a:latin typeface="Courier New" charset="0"/>
                <a:ea typeface="ＭＳ Ｐゴシック" charset="0"/>
                <a:cs typeface="Courier New" charset="0"/>
              </a:rPr>
              <a:t>, 4096); </a:t>
            </a:r>
          </a:p>
          <a:p>
            <a:pPr marL="621792" lvl="1">
              <a:spcBef>
                <a:spcPts val="324"/>
              </a:spcBef>
              <a:buFont typeface="Monotype Sorts" charset="0"/>
              <a:buChar char="l"/>
              <a:defRPr/>
            </a:pPr>
            <a:r>
              <a:rPr lang="en-US" dirty="0">
                <a:ea typeface="ＭＳ Ｐゴシック" charset="0"/>
              </a:rPr>
              <a:t>Now the process could write to the shared memory</a:t>
            </a:r>
          </a:p>
          <a:p>
            <a:pPr marL="621792" lvl="1">
              <a:spcBef>
                <a:spcPts val="324"/>
              </a:spcBef>
              <a:buFont typeface="Monotype Sorts" charset="0"/>
              <a:buNone/>
              <a:defRPr/>
            </a:pPr>
            <a:r>
              <a:rPr lang="en-US" b="1" dirty="0">
                <a:latin typeface="Courier New" charset="0"/>
                <a:ea typeface="ＭＳ Ｐゴシック" charset="0"/>
                <a:cs typeface="Courier New" charset="0"/>
              </a:rPr>
              <a:t>	</a:t>
            </a:r>
            <a:r>
              <a:rPr lang="en-US" b="1" dirty="0" err="1">
                <a:latin typeface="Courier New" charset="0"/>
                <a:ea typeface="ＭＳ Ｐゴシック" charset="0"/>
                <a:cs typeface="Courier New" charset="0"/>
              </a:rPr>
              <a:t>sprintf</a:t>
            </a:r>
            <a:r>
              <a:rPr lang="en-US" b="1" dirty="0">
                <a:latin typeface="Courier New" charset="0"/>
                <a:ea typeface="ＭＳ Ｐゴシック" charset="0"/>
                <a:cs typeface="Courier New" charset="0"/>
              </a:rPr>
              <a:t>(shared memory, "Writing to shared memory");</a:t>
            </a:r>
          </a:p>
        </p:txBody>
      </p:sp>
      <p:sp>
        <p:nvSpPr>
          <p:cNvPr id="6" name="Title 1"/>
          <p:cNvSpPr txBox="1">
            <a:spLocks/>
          </p:cNvSpPr>
          <p:nvPr/>
        </p:nvSpPr>
        <p:spPr>
          <a:xfrm>
            <a:off x="1383223" y="438274"/>
            <a:ext cx="6783387"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Examples of IPC Systems - POSIX</a:t>
            </a:r>
          </a:p>
        </p:txBody>
      </p:sp>
    </p:spTree>
    <p:extLst>
      <p:ext uri="{BB962C8B-B14F-4D97-AF65-F5344CB8AC3E}">
        <p14:creationId xmlns:p14="http://schemas.microsoft.com/office/powerpoint/2010/main" val="35666228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524000" y="438276"/>
            <a:ext cx="6019800"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IPC POSIX Producer</a:t>
            </a:r>
          </a:p>
        </p:txBody>
      </p:sp>
      <p:pic>
        <p:nvPicPr>
          <p:cNvPr id="6" name="Picture 1" descr="Screen Shot 2013-03-14 at 6.46.57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1309" y="976653"/>
            <a:ext cx="716280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447800" y="438275"/>
            <a:ext cx="70866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dirty="0"/>
              <a:t>IPC POSIX Consumer</a:t>
            </a:r>
          </a:p>
        </p:txBody>
      </p:sp>
      <p:pic>
        <p:nvPicPr>
          <p:cNvPr id="6" name="Picture 1" descr="Screen Shot 2013-03-12 at 1.38.41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05912"/>
            <a:ext cx="5943600"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Content Placeholder 2"/>
          <p:cNvSpPr txBox="1">
            <a:spLocks/>
          </p:cNvSpPr>
          <p:nvPr/>
        </p:nvSpPr>
        <p:spPr>
          <a:xfrm>
            <a:off x="549215" y="1447800"/>
            <a:ext cx="8229600" cy="5105400"/>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altLang="en-US" dirty="0"/>
              <a:t>Mach communication is message based</a:t>
            </a:r>
          </a:p>
          <a:p>
            <a:pPr marL="621792" lvl="1">
              <a:spcBef>
                <a:spcPts val="324"/>
              </a:spcBef>
              <a:buFont typeface="Verdana"/>
              <a:buChar char="◦"/>
              <a:defRPr/>
            </a:pPr>
            <a:r>
              <a:rPr lang="en-US" altLang="en-US" dirty="0"/>
              <a:t>Even system calls are messages</a:t>
            </a:r>
          </a:p>
          <a:p>
            <a:pPr marL="621792" lvl="1">
              <a:spcBef>
                <a:spcPts val="324"/>
              </a:spcBef>
              <a:buFont typeface="Verdana"/>
              <a:buChar char="◦"/>
              <a:defRPr/>
            </a:pPr>
            <a:r>
              <a:rPr lang="en-US" altLang="en-US" dirty="0"/>
              <a:t>Each task gets two mailboxes at creation- Kernel and Notify</a:t>
            </a:r>
          </a:p>
          <a:p>
            <a:pPr marL="621792" lvl="1">
              <a:spcBef>
                <a:spcPts val="324"/>
              </a:spcBef>
              <a:buFont typeface="Verdana"/>
              <a:buChar char="◦"/>
              <a:defRPr/>
            </a:pPr>
            <a:r>
              <a:rPr lang="en-US" altLang="en-US" dirty="0"/>
              <a:t>Only three system calls needed for message transfer</a:t>
            </a:r>
          </a:p>
          <a:p>
            <a:pPr marL="621792" lvl="1">
              <a:spcBef>
                <a:spcPts val="324"/>
              </a:spcBef>
              <a:buFont typeface="Monotype Sorts" pitchFamily="-84" charset="2"/>
              <a:buNone/>
              <a:defRPr/>
            </a:pPr>
            <a:r>
              <a:rPr lang="en-US" altLang="en-US" b="1" dirty="0">
                <a:latin typeface="Courier New" pitchFamily="49" charset="0"/>
                <a:cs typeface="Courier New" pitchFamily="49" charset="0"/>
              </a:rPr>
              <a:t>	</a:t>
            </a:r>
            <a:r>
              <a:rPr lang="en-US" altLang="en-US" b="1" dirty="0" err="1">
                <a:latin typeface="Courier New" pitchFamily="49" charset="0"/>
                <a:cs typeface="Courier New" pitchFamily="49" charset="0"/>
              </a:rPr>
              <a:t>msg_send</a:t>
            </a:r>
            <a:r>
              <a:rPr lang="en-US" altLang="en-US" b="1" dirty="0">
                <a:latin typeface="Courier New" pitchFamily="49" charset="0"/>
                <a:cs typeface="Courier New" pitchFamily="49" charset="0"/>
              </a:rPr>
              <a:t>(), </a:t>
            </a:r>
            <a:r>
              <a:rPr lang="en-US" altLang="en-US" b="1" dirty="0" err="1">
                <a:latin typeface="Courier New" pitchFamily="49" charset="0"/>
                <a:cs typeface="Courier New" pitchFamily="49" charset="0"/>
              </a:rPr>
              <a:t>msg_receive</a:t>
            </a:r>
            <a:r>
              <a:rPr lang="en-US" altLang="en-US" b="1" dirty="0">
                <a:latin typeface="Courier New" pitchFamily="49" charset="0"/>
                <a:cs typeface="Courier New" pitchFamily="49" charset="0"/>
              </a:rPr>
              <a:t>(), </a:t>
            </a:r>
            <a:r>
              <a:rPr lang="en-US" altLang="en-US" b="1" dirty="0" err="1">
                <a:latin typeface="Courier New" pitchFamily="49" charset="0"/>
                <a:cs typeface="Courier New" pitchFamily="49" charset="0"/>
              </a:rPr>
              <a:t>msg_rpc</a:t>
            </a:r>
            <a:r>
              <a:rPr lang="en-US" altLang="en-US" b="1" dirty="0">
                <a:latin typeface="Courier New" pitchFamily="49" charset="0"/>
                <a:cs typeface="Courier New" pitchFamily="49" charset="0"/>
              </a:rPr>
              <a:t>()</a:t>
            </a:r>
          </a:p>
          <a:p>
            <a:pPr marL="621792" lvl="1">
              <a:spcBef>
                <a:spcPts val="324"/>
              </a:spcBef>
              <a:buFont typeface="Verdana"/>
              <a:buChar char="◦"/>
              <a:defRPr/>
            </a:pPr>
            <a:r>
              <a:rPr lang="en-US" altLang="en-US" dirty="0"/>
              <a:t>Mailboxes needed for </a:t>
            </a:r>
            <a:r>
              <a:rPr lang="en-US" altLang="en-US" dirty="0" err="1"/>
              <a:t>commuication</a:t>
            </a:r>
            <a:r>
              <a:rPr lang="en-US" altLang="en-US" dirty="0"/>
              <a:t>, created via</a:t>
            </a:r>
          </a:p>
          <a:p>
            <a:pPr marL="621792" lvl="1">
              <a:spcBef>
                <a:spcPts val="324"/>
              </a:spcBef>
              <a:buFont typeface="Monotype Sorts" pitchFamily="-84" charset="2"/>
              <a:buNone/>
              <a:defRPr/>
            </a:pPr>
            <a:r>
              <a:rPr lang="en-US" altLang="en-US" b="1" dirty="0">
                <a:latin typeface="Courier New" pitchFamily="49" charset="0"/>
                <a:cs typeface="Courier New" pitchFamily="49" charset="0"/>
              </a:rPr>
              <a:t>	</a:t>
            </a:r>
            <a:r>
              <a:rPr lang="en-US" altLang="en-US" b="1" dirty="0" err="1">
                <a:latin typeface="Courier New" pitchFamily="49" charset="0"/>
                <a:cs typeface="Courier New" pitchFamily="49" charset="0"/>
              </a:rPr>
              <a:t>port_allocate</a:t>
            </a:r>
            <a:r>
              <a:rPr lang="en-US" altLang="en-US" b="1" dirty="0">
                <a:latin typeface="Courier New" pitchFamily="49" charset="0"/>
                <a:cs typeface="Courier New" pitchFamily="49" charset="0"/>
              </a:rPr>
              <a:t>()</a:t>
            </a:r>
          </a:p>
          <a:p>
            <a:pPr marL="621792" lvl="1">
              <a:spcBef>
                <a:spcPts val="324"/>
              </a:spcBef>
              <a:buFont typeface="Verdana"/>
              <a:buChar char="◦"/>
              <a:defRPr/>
            </a:pPr>
            <a:r>
              <a:rPr lang="en-US" altLang="en-US" dirty="0"/>
              <a:t>Send and receive are flexible, for example four options if mailbox full:</a:t>
            </a:r>
          </a:p>
          <a:p>
            <a:pPr marL="859536" lvl="2">
              <a:buFont typeface="Wingdings 2"/>
              <a:buChar char=""/>
              <a:defRPr/>
            </a:pPr>
            <a:r>
              <a:rPr lang="en-US" altLang="en-US" dirty="0"/>
              <a:t>Wait indefinitely</a:t>
            </a:r>
          </a:p>
          <a:p>
            <a:pPr marL="859536" lvl="2">
              <a:buFont typeface="Wingdings 2"/>
              <a:buChar char=""/>
              <a:defRPr/>
            </a:pPr>
            <a:r>
              <a:rPr lang="en-US" altLang="en-US" dirty="0"/>
              <a:t>Wait at most n milliseconds</a:t>
            </a:r>
          </a:p>
          <a:p>
            <a:pPr marL="859536" lvl="2">
              <a:buFont typeface="Wingdings 2"/>
              <a:buChar char=""/>
              <a:defRPr/>
            </a:pPr>
            <a:r>
              <a:rPr lang="en-US" altLang="en-US" dirty="0"/>
              <a:t>Return immediately</a:t>
            </a:r>
          </a:p>
          <a:p>
            <a:pPr marL="859536" lvl="2">
              <a:buFont typeface="Wingdings 2"/>
              <a:buChar char=""/>
              <a:defRPr/>
            </a:pPr>
            <a:r>
              <a:rPr lang="en-US" altLang="en-US" dirty="0"/>
              <a:t>Temporarily cache a message</a:t>
            </a:r>
          </a:p>
          <a:p>
            <a:pPr marL="621792" lvl="1">
              <a:spcBef>
                <a:spcPts val="324"/>
              </a:spcBef>
              <a:buFont typeface="Verdana"/>
              <a:buChar char="◦"/>
              <a:defRPr/>
            </a:pPr>
            <a:endParaRPr lang="en-US" altLang="en-US" b="1" dirty="0">
              <a:latin typeface="Courier New" pitchFamily="49" charset="0"/>
              <a:cs typeface="Courier New" pitchFamily="49" charset="0"/>
            </a:endParaRPr>
          </a:p>
        </p:txBody>
      </p:sp>
      <p:sp>
        <p:nvSpPr>
          <p:cNvPr id="6" name="Title 1"/>
          <p:cNvSpPr txBox="1">
            <a:spLocks/>
          </p:cNvSpPr>
          <p:nvPr/>
        </p:nvSpPr>
        <p:spPr>
          <a:xfrm>
            <a:off x="1201498" y="438275"/>
            <a:ext cx="7548562"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defRPr/>
            </a:pPr>
            <a:r>
              <a:rPr lang="en-US" altLang="en-US" dirty="0"/>
              <a:t>Examples of IPC Systems - Mach</a:t>
            </a:r>
          </a:p>
        </p:txBody>
      </p:sp>
    </p:spTree>
    <p:extLst>
      <p:ext uri="{BB962C8B-B14F-4D97-AF65-F5344CB8AC3E}">
        <p14:creationId xmlns:p14="http://schemas.microsoft.com/office/powerpoint/2010/main" val="356662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11291" y="190502"/>
            <a:ext cx="1040809" cy="1071811"/>
          </a:xfrm>
          <a:prstGeom prst="rect">
            <a:avLst/>
          </a:prstGeom>
          <a:blipFill>
            <a:blip r:embed="rId2" cstate="print"/>
            <a:stretch>
              <a:fillRect/>
            </a:stretch>
          </a:blipFill>
        </p:spPr>
        <p:txBody>
          <a:bodyPr wrap="square" lIns="0" tIns="0" rIns="0" bIns="0" rtlCol="0"/>
          <a:lstStyle/>
          <a:p>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81200"/>
            <a:ext cx="53244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52100" y="1262313"/>
            <a:ext cx="7206100" cy="523220"/>
          </a:xfrm>
          <a:prstGeom prst="rect">
            <a:avLst/>
          </a:prstGeom>
          <a:noFill/>
        </p:spPr>
        <p:txBody>
          <a:bodyPr wrap="square" rtlCol="0">
            <a:spAutoFit/>
          </a:bodyPr>
          <a:lstStyle/>
          <a:p>
            <a:r>
              <a:rPr lang="en-US" sz="2800" b="1" dirty="0">
                <a:solidFill>
                  <a:srgbClr val="C00000"/>
                </a:solidFill>
              </a:rPr>
              <a:t>4. Operating System as Resource Manager</a:t>
            </a:r>
          </a:p>
        </p:txBody>
      </p:sp>
      <p:sp>
        <p:nvSpPr>
          <p:cNvPr id="10" name="TextBox 9"/>
          <p:cNvSpPr txBox="1"/>
          <p:nvPr/>
        </p:nvSpPr>
        <p:spPr>
          <a:xfrm>
            <a:off x="1639019" y="457200"/>
            <a:ext cx="5943600" cy="707886"/>
          </a:xfrm>
          <a:prstGeom prst="rect">
            <a:avLst/>
          </a:prstGeom>
          <a:noFill/>
        </p:spPr>
        <p:txBody>
          <a:bodyPr wrap="square" rtlCol="0">
            <a:spAutoFit/>
          </a:bodyPr>
          <a:lstStyle/>
          <a:p>
            <a:pPr algn="ctr"/>
            <a:r>
              <a:rPr lang="en-US" sz="4000" b="1" dirty="0">
                <a:ln w="1905"/>
                <a:solidFill>
                  <a:srgbClr val="C00000"/>
                </a:solidFill>
                <a:effectLst>
                  <a:innerShdw blurRad="69850" dist="43180" dir="5400000">
                    <a:srgbClr val="000000">
                      <a:alpha val="65000"/>
                    </a:srgbClr>
                  </a:innerShdw>
                </a:effectLst>
                <a:latin typeface="Times New Roman"/>
                <a:cs typeface="Times New Roman"/>
              </a:rPr>
              <a:t>Role of Operating System</a:t>
            </a:r>
          </a:p>
        </p:txBody>
      </p:sp>
    </p:spTree>
    <p:extLst>
      <p:ext uri="{BB962C8B-B14F-4D97-AF65-F5344CB8AC3E}">
        <p14:creationId xmlns:p14="http://schemas.microsoft.com/office/powerpoint/2010/main" val="35666228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235622" y="438276"/>
            <a:ext cx="7146378"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Local Procedure Calls in Windows</a:t>
            </a:r>
          </a:p>
        </p:txBody>
      </p:sp>
      <p:pic>
        <p:nvPicPr>
          <p:cNvPr id="6"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803" y="1752600"/>
            <a:ext cx="6567487"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3"/>
          <p:cNvSpPr txBox="1">
            <a:spLocks noChangeArrowheads="1"/>
          </p:cNvSpPr>
          <p:nvPr/>
        </p:nvSpPr>
        <p:spPr>
          <a:xfrm>
            <a:off x="874713" y="1524000"/>
            <a:ext cx="6945312" cy="453072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Wingdings 3"/>
              <a:buChar char=""/>
              <a:defRPr/>
            </a:pPr>
            <a:r>
              <a:rPr lang="en-US" altLang="en-US" dirty="0"/>
              <a:t>Acts as a conduit allowing two processes to communicate</a:t>
            </a:r>
          </a:p>
          <a:p>
            <a:pPr marL="365760" indent="-256032">
              <a:buFont typeface="Wingdings 3"/>
              <a:buChar char=""/>
              <a:defRPr/>
            </a:pPr>
            <a:r>
              <a:rPr lang="en-US" altLang="en-US" dirty="0"/>
              <a:t>Issues:</a:t>
            </a:r>
          </a:p>
          <a:p>
            <a:pPr marL="621792" lvl="1">
              <a:spcBef>
                <a:spcPts val="324"/>
              </a:spcBef>
              <a:buFont typeface="Verdana"/>
              <a:buChar char="◦"/>
              <a:defRPr/>
            </a:pPr>
            <a:r>
              <a:rPr lang="en-US" altLang="en-US" dirty="0"/>
              <a:t>Is communication unidirectional or bidirectional?</a:t>
            </a:r>
          </a:p>
          <a:p>
            <a:pPr marL="621792" lvl="1">
              <a:spcBef>
                <a:spcPts val="324"/>
              </a:spcBef>
              <a:buFont typeface="Verdana"/>
              <a:buChar char="◦"/>
              <a:defRPr/>
            </a:pPr>
            <a:r>
              <a:rPr lang="en-US" altLang="en-US" dirty="0"/>
              <a:t>In the case of two-way communication, is it half or full-duplex?</a:t>
            </a:r>
          </a:p>
          <a:p>
            <a:pPr marL="621792" lvl="1">
              <a:spcBef>
                <a:spcPts val="324"/>
              </a:spcBef>
              <a:buFont typeface="Verdana"/>
              <a:buChar char="◦"/>
              <a:defRPr/>
            </a:pPr>
            <a:r>
              <a:rPr lang="en-US" altLang="en-US" dirty="0"/>
              <a:t>Must there exist a relationship (i.e., </a:t>
            </a:r>
            <a:r>
              <a:rPr lang="en-US" altLang="en-US" b="1" i="1" dirty="0"/>
              <a:t>parent-child</a:t>
            </a:r>
            <a:r>
              <a:rPr lang="en-US" altLang="en-US" dirty="0"/>
              <a:t>) between the communicating processes?</a:t>
            </a:r>
          </a:p>
          <a:p>
            <a:pPr marL="621792" lvl="1">
              <a:spcBef>
                <a:spcPts val="324"/>
              </a:spcBef>
              <a:buFont typeface="Verdana"/>
              <a:buChar char="◦"/>
              <a:defRPr/>
            </a:pPr>
            <a:r>
              <a:rPr lang="en-US" altLang="en-US" dirty="0"/>
              <a:t>Can the pipes be used over a network?</a:t>
            </a:r>
          </a:p>
          <a:p>
            <a:pPr marL="365760" indent="-256032">
              <a:buFont typeface="Wingdings 3"/>
              <a:buChar char=""/>
              <a:defRPr/>
            </a:pPr>
            <a:r>
              <a:rPr lang="en-US" altLang="en-US" dirty="0"/>
              <a:t>Ordinary pipes – cannot be accessed  from outside the process that created it. Typically, a parent process creates a pipe and uses it to communicate with a child process that it created. </a:t>
            </a:r>
          </a:p>
          <a:p>
            <a:pPr marL="365760" indent="-256032">
              <a:buFont typeface="Wingdings 3"/>
              <a:buChar char=""/>
              <a:defRPr/>
            </a:pPr>
            <a:r>
              <a:rPr lang="en-US" altLang="en-US" dirty="0"/>
              <a:t>Named pipes – can be accessed without a parent-child relationship.</a:t>
            </a:r>
          </a:p>
          <a:p>
            <a:pPr marL="365760" indent="-256032">
              <a:buFont typeface="Monotype Sorts" pitchFamily="-84" charset="2"/>
              <a:buNone/>
              <a:defRPr/>
            </a:pPr>
            <a:endParaRPr lang="en-US" altLang="en-US" dirty="0"/>
          </a:p>
          <a:p>
            <a:pPr marL="621792" lvl="1">
              <a:spcBef>
                <a:spcPts val="324"/>
              </a:spcBef>
              <a:buFont typeface="Verdana"/>
              <a:buChar char="◦"/>
              <a:defRPr/>
            </a:pPr>
            <a:endParaRPr lang="en-US" altLang="en-US" dirty="0"/>
          </a:p>
        </p:txBody>
      </p:sp>
      <p:sp>
        <p:nvSpPr>
          <p:cNvPr id="6" name="Rectangle 2"/>
          <p:cNvSpPr txBox="1">
            <a:spLocks noChangeArrowheads="1"/>
          </p:cNvSpPr>
          <p:nvPr/>
        </p:nvSpPr>
        <p:spPr>
          <a:xfrm>
            <a:off x="1828800" y="661550"/>
            <a:ext cx="5991225" cy="576262"/>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Pipes</a:t>
            </a:r>
          </a:p>
        </p:txBody>
      </p:sp>
    </p:spTree>
    <p:extLst>
      <p:ext uri="{BB962C8B-B14F-4D97-AF65-F5344CB8AC3E}">
        <p14:creationId xmlns:p14="http://schemas.microsoft.com/office/powerpoint/2010/main" val="35666228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Content Placeholder 7"/>
          <p:cNvSpPr txBox="1">
            <a:spLocks/>
          </p:cNvSpPr>
          <p:nvPr/>
        </p:nvSpPr>
        <p:spPr>
          <a:xfrm>
            <a:off x="533400" y="1336296"/>
            <a:ext cx="7612063" cy="4930775"/>
          </a:xfrm>
          <a:prstGeom prst="rect">
            <a:avLst/>
          </a:prstGeom>
        </p:spPr>
        <p:txBody>
          <a:bodyPr wrap="square" lIns="0" tIns="0" rIns="0" bIns="0">
            <a:norm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5760" indent="-256032">
              <a:buFont typeface="Monotype Sorts" charset="0"/>
              <a:buChar char="n"/>
              <a:defRPr/>
            </a:pPr>
            <a:r>
              <a:rPr lang="en-US" dirty="0">
                <a:ea typeface="ＭＳ Ｐゴシック" charset="0"/>
                <a:cs typeface="ＭＳ Ｐゴシック" charset="0"/>
              </a:rPr>
              <a:t>Ordinary Pipes</a:t>
            </a:r>
            <a:r>
              <a:rPr lang="en-US" b="1" dirty="0">
                <a:ea typeface="ＭＳ Ｐゴシック" charset="0"/>
                <a:cs typeface="ＭＳ Ｐゴシック" charset="0"/>
              </a:rPr>
              <a:t> </a:t>
            </a:r>
            <a:r>
              <a:rPr lang="en-US" dirty="0">
                <a:ea typeface="ＭＳ Ｐゴシック" charset="0"/>
                <a:cs typeface="ＭＳ Ｐゴシック" charset="0"/>
              </a:rPr>
              <a:t>allow communication in standard producer-consumer style</a:t>
            </a:r>
          </a:p>
          <a:p>
            <a:pPr marL="365760" indent="-256032">
              <a:buFont typeface="Monotype Sorts" charset="0"/>
              <a:buChar char="n"/>
              <a:defRPr/>
            </a:pPr>
            <a:r>
              <a:rPr lang="en-US" dirty="0">
                <a:ea typeface="ＭＳ Ｐゴシック" charset="0"/>
                <a:cs typeface="ＭＳ Ｐゴシック" charset="0"/>
              </a:rPr>
              <a:t>Producer writes to one end (the </a:t>
            </a:r>
            <a:r>
              <a:rPr lang="en-US" b="1" dirty="0">
                <a:solidFill>
                  <a:srgbClr val="0000FF"/>
                </a:solidFill>
                <a:ea typeface="ＭＳ Ｐゴシック" charset="0"/>
                <a:cs typeface="ＭＳ Ｐゴシック" charset="0"/>
              </a:rPr>
              <a:t>write-end </a:t>
            </a:r>
            <a:r>
              <a:rPr lang="en-US" dirty="0">
                <a:ea typeface="ＭＳ Ｐゴシック" charset="0"/>
                <a:cs typeface="ＭＳ Ｐゴシック" charset="0"/>
              </a:rPr>
              <a:t>of the pipe)</a:t>
            </a:r>
          </a:p>
          <a:p>
            <a:pPr marL="365760" indent="-256032">
              <a:buFont typeface="Monotype Sorts" charset="0"/>
              <a:buChar char="n"/>
              <a:defRPr/>
            </a:pPr>
            <a:r>
              <a:rPr lang="en-US" dirty="0">
                <a:ea typeface="ＭＳ Ｐゴシック" charset="0"/>
                <a:cs typeface="ＭＳ Ｐゴシック" charset="0"/>
              </a:rPr>
              <a:t>Consumer reads from the other end (the </a:t>
            </a:r>
            <a:r>
              <a:rPr lang="en-US" b="1" dirty="0">
                <a:solidFill>
                  <a:srgbClr val="0000FF"/>
                </a:solidFill>
                <a:ea typeface="ＭＳ Ｐゴシック" charset="0"/>
                <a:cs typeface="ＭＳ Ｐゴシック" charset="0"/>
              </a:rPr>
              <a:t>read-end</a:t>
            </a:r>
            <a:r>
              <a:rPr lang="en-US" i="1" dirty="0">
                <a:ea typeface="ＭＳ Ｐゴシック" charset="0"/>
                <a:cs typeface="ＭＳ Ｐゴシック" charset="0"/>
              </a:rPr>
              <a:t> </a:t>
            </a:r>
            <a:r>
              <a:rPr lang="en-US" dirty="0">
                <a:ea typeface="ＭＳ Ｐゴシック" charset="0"/>
                <a:cs typeface="ＭＳ Ｐゴシック" charset="0"/>
              </a:rPr>
              <a:t>of the pipe)</a:t>
            </a:r>
          </a:p>
          <a:p>
            <a:pPr marL="365760" indent="-256032">
              <a:buFont typeface="Monotype Sorts" charset="0"/>
              <a:buChar char="n"/>
              <a:defRPr/>
            </a:pPr>
            <a:r>
              <a:rPr lang="en-US" dirty="0">
                <a:ea typeface="ＭＳ Ｐゴシック" charset="0"/>
                <a:cs typeface="ＭＳ Ｐゴシック" charset="0"/>
              </a:rPr>
              <a:t>Ordinary pipes are therefore unidirectional</a:t>
            </a:r>
          </a:p>
          <a:p>
            <a:pPr marL="365760" indent="-256032">
              <a:buFont typeface="Monotype Sorts" charset="0"/>
              <a:buChar char="n"/>
              <a:defRPr/>
            </a:pPr>
            <a:r>
              <a:rPr lang="en-US" dirty="0">
                <a:ea typeface="ＭＳ Ｐゴシック" charset="0"/>
                <a:cs typeface="ＭＳ Ｐゴシック" charset="0"/>
              </a:rPr>
              <a:t>Require parent-child relationship between communicating processes</a:t>
            </a:r>
          </a:p>
          <a:p>
            <a:pPr>
              <a:buFont typeface="Monotype Sorts" pitchFamily="-84" charset="2"/>
              <a:buNone/>
              <a:defRPr/>
            </a:pPr>
            <a:endParaRPr lang="en-US" dirty="0">
              <a:ea typeface="ＭＳ Ｐゴシック" charset="0"/>
              <a:cs typeface="ＭＳ Ｐゴシック" charset="0"/>
            </a:endParaRPr>
          </a:p>
          <a:p>
            <a:pPr marL="365760" indent="-256032">
              <a:buFont typeface="Monotype Sorts" charset="0"/>
              <a:buChar char="n"/>
              <a:defRPr/>
            </a:pPr>
            <a:endParaRPr lang="en-US" dirty="0">
              <a:ea typeface="ＭＳ Ｐゴシック" charset="0"/>
              <a:cs typeface="ＭＳ Ｐゴシック" charset="0"/>
            </a:endParaRPr>
          </a:p>
          <a:p>
            <a:pPr marL="365760" indent="-256032">
              <a:buFont typeface="Monotype Sorts" charset="0"/>
              <a:buChar char="n"/>
              <a:defRPr/>
            </a:pPr>
            <a:endParaRPr lang="en-US" dirty="0">
              <a:ea typeface="ＭＳ Ｐゴシック" charset="0"/>
              <a:cs typeface="ＭＳ Ｐゴシック" charset="0"/>
            </a:endParaRPr>
          </a:p>
          <a:p>
            <a:pPr marL="365760" indent="-256032">
              <a:buFont typeface="Monotype Sorts" charset="0"/>
              <a:buChar char="n"/>
              <a:defRPr/>
            </a:pPr>
            <a:endParaRPr lang="en-US" dirty="0">
              <a:ea typeface="ＭＳ Ｐゴシック" charset="0"/>
              <a:cs typeface="ＭＳ Ｐゴシック" charset="0"/>
            </a:endParaRPr>
          </a:p>
          <a:p>
            <a:pPr>
              <a:buFont typeface="Monotype Sorts" pitchFamily="-84" charset="2"/>
              <a:buNone/>
              <a:defRPr/>
            </a:pPr>
            <a:endParaRPr lang="en-US" dirty="0">
              <a:ea typeface="ＭＳ Ｐゴシック" charset="0"/>
              <a:cs typeface="ＭＳ Ｐゴシック" charset="0"/>
            </a:endParaRPr>
          </a:p>
          <a:p>
            <a:pPr>
              <a:buFont typeface="Monotype Sorts" pitchFamily="-84" charset="2"/>
              <a:buNone/>
              <a:defRPr/>
            </a:pPr>
            <a:endParaRPr lang="en-US" sz="800" dirty="0">
              <a:ea typeface="ＭＳ Ｐゴシック" charset="0"/>
              <a:cs typeface="ＭＳ Ｐゴシック" charset="0"/>
            </a:endParaRPr>
          </a:p>
          <a:p>
            <a:pPr marL="365760" indent="-256032">
              <a:buFont typeface="Monotype Sorts" charset="0"/>
              <a:buChar char="n"/>
              <a:defRPr/>
            </a:pPr>
            <a:r>
              <a:rPr lang="en-US" dirty="0">
                <a:ea typeface="ＭＳ Ｐゴシック" charset="0"/>
                <a:cs typeface="ＭＳ Ｐゴシック" charset="0"/>
              </a:rPr>
              <a:t>Windows calls these </a:t>
            </a:r>
            <a:r>
              <a:rPr lang="en-US" b="1" dirty="0">
                <a:solidFill>
                  <a:srgbClr val="0000FF"/>
                </a:solidFill>
                <a:ea typeface="ＭＳ Ｐゴシック" charset="0"/>
                <a:cs typeface="ＭＳ Ｐゴシック" charset="0"/>
              </a:rPr>
              <a:t>anonymous pipes</a:t>
            </a:r>
          </a:p>
          <a:p>
            <a:pPr marL="365760" indent="-256032">
              <a:buFont typeface="Monotype Sorts" charset="0"/>
              <a:buChar char="n"/>
              <a:defRPr/>
            </a:pPr>
            <a:r>
              <a:rPr lang="en-US" dirty="0">
                <a:ea typeface="ＭＳ Ｐゴシック" charset="0"/>
                <a:cs typeface="ＭＳ Ｐゴシック" charset="0"/>
              </a:rPr>
              <a:t>See Unix and Windows code samples in textbook</a:t>
            </a:r>
          </a:p>
          <a:p>
            <a:pPr marL="365760" indent="-256032">
              <a:buFont typeface="Monotype Sorts" charset="0"/>
              <a:buChar char="n"/>
              <a:defRPr/>
            </a:pPr>
            <a:endParaRPr lang="en-US" dirty="0">
              <a:ea typeface="ＭＳ Ｐゴシック" charset="0"/>
              <a:cs typeface="ＭＳ Ｐゴシック" charset="0"/>
            </a:endParaRPr>
          </a:p>
        </p:txBody>
      </p:sp>
      <p:sp>
        <p:nvSpPr>
          <p:cNvPr id="6" name="Title 6"/>
          <p:cNvSpPr txBox="1">
            <a:spLocks/>
          </p:cNvSpPr>
          <p:nvPr/>
        </p:nvSpPr>
        <p:spPr>
          <a:xfrm>
            <a:off x="1600200" y="438275"/>
            <a:ext cx="6834188"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Ordinary Pipes</a:t>
            </a:r>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4087813"/>
            <a:ext cx="5592762"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228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Content Placeholder 7"/>
          <p:cNvSpPr txBox="1">
            <a:spLocks/>
          </p:cNvSpPr>
          <p:nvPr/>
        </p:nvSpPr>
        <p:spPr>
          <a:xfrm>
            <a:off x="825141" y="1524000"/>
            <a:ext cx="7061200" cy="2923877"/>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sz="2400" dirty="0"/>
              <a:t>Named Pipes are more powerful than ordinary pipes</a:t>
            </a:r>
          </a:p>
          <a:p>
            <a:r>
              <a:rPr lang="en-US" altLang="en-US" sz="2400" dirty="0"/>
              <a:t>Communication is bidirectional</a:t>
            </a:r>
          </a:p>
          <a:p>
            <a:r>
              <a:rPr lang="en-US" altLang="en-US" sz="2400" dirty="0"/>
              <a:t>No parent-child relationship is necessary between the communicating processes</a:t>
            </a:r>
          </a:p>
          <a:p>
            <a:r>
              <a:rPr lang="en-US" altLang="en-US" sz="2400" dirty="0"/>
              <a:t>Several processes can use the named pipe for communication</a:t>
            </a:r>
          </a:p>
          <a:p>
            <a:r>
              <a:rPr lang="en-US" altLang="en-US" sz="2400" dirty="0"/>
              <a:t>Provided on both UNIX and Windows systems</a:t>
            </a:r>
          </a:p>
          <a:p>
            <a:endParaRPr lang="en-US" altLang="en-US" dirty="0"/>
          </a:p>
        </p:txBody>
      </p:sp>
      <p:sp>
        <p:nvSpPr>
          <p:cNvPr id="6" name="Title 6"/>
          <p:cNvSpPr txBox="1">
            <a:spLocks/>
          </p:cNvSpPr>
          <p:nvPr/>
        </p:nvSpPr>
        <p:spPr>
          <a:xfrm>
            <a:off x="1676400" y="438275"/>
            <a:ext cx="6019800" cy="576263"/>
          </a:xfrm>
          <a:prstGeom prst="rect">
            <a:avLst/>
          </a:prstGeom>
        </p:spPr>
        <p:txBody>
          <a:bodyPr wrap="square" lIns="0" tIns="0" rIns="0" bIns="0">
            <a:normAutofit fontScale="97500"/>
          </a:bodyPr>
          <a:lstStyle>
            <a:lvl1pPr>
              <a:defRPr sz="3200" b="1" i="0">
                <a:solidFill>
                  <a:srgbClr val="BF0000"/>
                </a:solidFill>
                <a:latin typeface="Times New Roman"/>
                <a:ea typeface="+mj-ea"/>
                <a:cs typeface="Times New Roman"/>
              </a:defRPr>
            </a:lvl1pPr>
          </a:lstStyle>
          <a:p>
            <a:pPr algn="ctr">
              <a:defRPr/>
            </a:pPr>
            <a:r>
              <a:rPr lang="en-US" altLang="en-US" dirty="0"/>
              <a:t>Named Pipes</a:t>
            </a:r>
          </a:p>
        </p:txBody>
      </p:sp>
    </p:spTree>
    <p:extLst>
      <p:ext uri="{BB962C8B-B14F-4D97-AF65-F5344CB8AC3E}">
        <p14:creationId xmlns:p14="http://schemas.microsoft.com/office/powerpoint/2010/main" val="35666228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262313"/>
            <a:ext cx="8531860" cy="2598147"/>
          </a:xfrm>
          <a:prstGeom prst="rect">
            <a:avLst/>
          </a:prstGeom>
        </p:spPr>
        <p:txBody>
          <a:bodyPr vert="horz" wrap="square" lIns="0" tIns="12700" rIns="0" bIns="0" rtlCol="0">
            <a:spAutoFit/>
          </a:bodyPr>
          <a:lstStyle/>
          <a:p>
            <a:pPr algn="ctr"/>
            <a:r>
              <a:rPr lang="en-IN" sz="2800" b="1" spc="40" dirty="0">
                <a:solidFill>
                  <a:srgbClr val="C00000"/>
                </a:solidFill>
                <a:latin typeface="Times New Roman"/>
                <a:cs typeface="Times New Roman"/>
              </a:rPr>
              <a:t>Session-13</a:t>
            </a:r>
          </a:p>
          <a:p>
            <a:pPr algn="ctr"/>
            <a:endParaRPr lang="en-IN" sz="2800" spc="40" dirty="0">
              <a:latin typeface="Times New Roman"/>
              <a:cs typeface="Times New Roman"/>
            </a:endParaRPr>
          </a:p>
          <a:p>
            <a:pPr marL="342900" indent="-342900" algn="just">
              <a:buFont typeface="Arial" pitchFamily="34" charset="0"/>
              <a:buChar char="•"/>
            </a:pPr>
            <a:r>
              <a:rPr lang="en-IN" sz="2800" spc="40" dirty="0">
                <a:latin typeface="Times New Roman"/>
                <a:cs typeface="Times New Roman"/>
              </a:rPr>
              <a:t>Process synchronization: Background, Critical section Problem</a:t>
            </a:r>
          </a:p>
          <a:p>
            <a:pPr marL="342900" indent="-342900" algn="just">
              <a:buFont typeface="Arial" pitchFamily="34" charset="0"/>
              <a:buChar char="•"/>
            </a:pPr>
            <a:r>
              <a:rPr lang="en-IN" sz="2800" spc="40" dirty="0">
                <a:latin typeface="Times New Roman"/>
                <a:cs typeface="Times New Roman"/>
              </a:rPr>
              <a:t>Understanding the race conditions and the need for the Process synchronization</a:t>
            </a:r>
            <a:endParaRPr sz="2800" spc="40" dirty="0">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644246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696527" y="1447800"/>
            <a:ext cx="7924800" cy="4524315"/>
          </a:xfrm>
          <a:prstGeom prst="rect">
            <a:avLst/>
          </a:prstGeom>
        </p:spPr>
        <p:txBody>
          <a:bodyPr wrap="square">
            <a:spAutoFit/>
          </a:bodyPr>
          <a:lstStyle/>
          <a:p>
            <a:pPr marL="285750" indent="-285750" algn="just">
              <a:buFont typeface="Arial" pitchFamily="34" charset="0"/>
              <a:buChar char="•"/>
            </a:pPr>
            <a:r>
              <a:rPr lang="en-IN" b="1" dirty="0"/>
              <a:t>Process Synchronization</a:t>
            </a:r>
            <a:r>
              <a:rPr lang="en-IN" dirty="0"/>
              <a:t> means sharing system resources by </a:t>
            </a:r>
            <a:r>
              <a:rPr lang="en-IN" b="1" dirty="0"/>
              <a:t>processes</a:t>
            </a:r>
            <a:r>
              <a:rPr lang="en-IN" dirty="0"/>
              <a:t> in a such a way that, Concurrent access to shared data is handled thereby minimizing the chance of inconsistent data. Maintaining data consistency demands mechanisms to ensure </a:t>
            </a:r>
            <a:r>
              <a:rPr lang="en-IN" b="1" dirty="0"/>
              <a:t>synchronized</a:t>
            </a:r>
            <a:r>
              <a:rPr lang="en-IN" dirty="0"/>
              <a:t> execution of cooperating </a:t>
            </a:r>
            <a:r>
              <a:rPr lang="en-IN" b="1" dirty="0"/>
              <a:t>processes</a:t>
            </a:r>
            <a:r>
              <a:rPr lang="en-IN" dirty="0"/>
              <a:t>.</a:t>
            </a:r>
          </a:p>
          <a:p>
            <a:pPr algn="just"/>
            <a:endParaRPr lang="en-IN" dirty="0"/>
          </a:p>
          <a:p>
            <a:pPr algn="just"/>
            <a:r>
              <a:rPr lang="en-IN" dirty="0"/>
              <a:t>In other ways,</a:t>
            </a:r>
            <a:endParaRPr lang="en-US" dirty="0"/>
          </a:p>
          <a:p>
            <a:pPr marL="285750" indent="-285750" algn="just">
              <a:buFont typeface="Arial" pitchFamily="34" charset="0"/>
              <a:buChar char="•"/>
            </a:pPr>
            <a:r>
              <a:rPr lang="en-US" dirty="0"/>
              <a:t>Processes can execute concurrently</a:t>
            </a:r>
          </a:p>
          <a:p>
            <a:pPr marL="742950" lvl="1" indent="-285750" algn="just">
              <a:buFont typeface="Arial" pitchFamily="34" charset="0"/>
              <a:buChar char="•"/>
            </a:pPr>
            <a:r>
              <a:rPr lang="en-US" dirty="0"/>
              <a:t>May be interrupted at any time, partially completing execution</a:t>
            </a:r>
          </a:p>
          <a:p>
            <a:pPr marL="285750" indent="-285750" algn="just">
              <a:buFont typeface="Arial" pitchFamily="34" charset="0"/>
              <a:buChar char="•"/>
            </a:pPr>
            <a:r>
              <a:rPr lang="en-US" dirty="0"/>
              <a:t>Concurrent access to shared data may result in data inconsistency</a:t>
            </a:r>
          </a:p>
          <a:p>
            <a:pPr marL="285750" indent="-285750" algn="just">
              <a:buFont typeface="Arial" pitchFamily="34" charset="0"/>
              <a:buChar char="•"/>
            </a:pPr>
            <a:r>
              <a:rPr lang="en-US" dirty="0"/>
              <a:t>Maintaining data consistency requires mechanisms to ensure the orderly execution of cooperating processes</a:t>
            </a:r>
          </a:p>
          <a:p>
            <a:pPr marL="285750" indent="-285750" algn="just">
              <a:buFont typeface="Arial" pitchFamily="34" charset="0"/>
              <a:buChar char="•"/>
            </a:pPr>
            <a:endParaRPr lang="en-US" dirty="0"/>
          </a:p>
          <a:p>
            <a:pPr marL="285750" indent="-285750" algn="just">
              <a:buFont typeface="Arial" pitchFamily="34" charset="0"/>
              <a:buChar char="•"/>
            </a:pPr>
            <a:r>
              <a:rPr lang="en-US" dirty="0"/>
              <a:t>Illustration of the problem:</a:t>
            </a:r>
          </a:p>
          <a:p>
            <a:pPr marL="285750" indent="-285750" algn="just"/>
            <a:r>
              <a:rPr lang="en-US" dirty="0"/>
              <a:t>     </a:t>
            </a:r>
            <a:r>
              <a:rPr lang="en-US" baseline="-25000" dirty="0"/>
              <a:t>Suppose that we wanted to provide a solution to the consumer-producer problem that fills </a:t>
            </a:r>
            <a:r>
              <a:rPr lang="en-US" b="1" i="1" baseline="-25000" dirty="0">
                <a:solidFill>
                  <a:srgbClr val="000000"/>
                </a:solidFill>
              </a:rPr>
              <a:t>all</a:t>
            </a:r>
            <a:r>
              <a:rPr lang="en-US" baseline="-25000" dirty="0">
                <a:solidFill>
                  <a:srgbClr val="000000"/>
                </a:solidFill>
              </a:rPr>
              <a:t> </a:t>
            </a:r>
            <a:r>
              <a:rPr lang="en-US" baseline="-25000" dirty="0"/>
              <a:t>the buffers. We can do so by having an integer </a:t>
            </a:r>
            <a:r>
              <a:rPr lang="en-US" b="1" baseline="-25000" dirty="0">
                <a:latin typeface="Courier" pitchFamily="-84" charset="0"/>
              </a:rPr>
              <a:t>counter</a:t>
            </a:r>
            <a:r>
              <a:rPr lang="en-US" b="1" baseline="-25000" dirty="0">
                <a:solidFill>
                  <a:srgbClr val="0000FF"/>
                </a:solidFill>
              </a:rPr>
              <a:t> </a:t>
            </a:r>
            <a:r>
              <a:rPr lang="en-US" baseline="-25000" dirty="0"/>
              <a:t>that keeps track of the number of full buffers.  Initially, </a:t>
            </a:r>
            <a:r>
              <a:rPr lang="en-US" b="1" baseline="-25000" dirty="0">
                <a:latin typeface="Courier" pitchFamily="-84" charset="0"/>
              </a:rPr>
              <a:t>counter</a:t>
            </a:r>
            <a:r>
              <a:rPr lang="en-US" baseline="-25000" dirty="0">
                <a:latin typeface="Courier" pitchFamily="-84" charset="0"/>
              </a:rPr>
              <a:t> </a:t>
            </a:r>
            <a:r>
              <a:rPr lang="en-US" baseline="-25000" dirty="0"/>
              <a:t>is set to 0. It is incremented by the producer after it produces a new buffer and is decremented by the consumer after it consumes a buffer.</a:t>
            </a:r>
          </a:p>
        </p:txBody>
      </p:sp>
      <p:sp>
        <p:nvSpPr>
          <p:cNvPr id="6" name="Rectangle 5"/>
          <p:cNvSpPr/>
          <p:nvPr/>
        </p:nvSpPr>
        <p:spPr>
          <a:xfrm>
            <a:off x="2247978" y="434019"/>
            <a:ext cx="5105244" cy="584775"/>
          </a:xfrm>
          <a:prstGeom prst="rect">
            <a:avLst/>
          </a:prstGeom>
        </p:spPr>
        <p:txBody>
          <a:bodyPr wrap="square">
            <a:spAutoFit/>
          </a:bodyPr>
          <a:lstStyle/>
          <a:p>
            <a:r>
              <a:rPr lang="en-US" sz="3200" b="1" dirty="0">
                <a:solidFill>
                  <a:srgbClr val="BF0000"/>
                </a:solidFill>
                <a:latin typeface="Times New Roman"/>
                <a:ea typeface="+mj-ea"/>
                <a:cs typeface="Times New Roman"/>
              </a:rPr>
              <a:t>Process Synchronization</a:t>
            </a:r>
            <a:endParaRPr lang="en-IN" sz="3200" b="1" dirty="0">
              <a:solidFill>
                <a:srgbClr val="BF0000"/>
              </a:solidFill>
              <a:latin typeface="Times New Roman"/>
              <a:ea typeface="+mj-ea"/>
              <a:cs typeface="Times New Roman"/>
            </a:endParaRPr>
          </a:p>
        </p:txBody>
      </p:sp>
    </p:spTree>
    <p:extLst>
      <p:ext uri="{BB962C8B-B14F-4D97-AF65-F5344CB8AC3E}">
        <p14:creationId xmlns:p14="http://schemas.microsoft.com/office/powerpoint/2010/main" val="35666228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685925"/>
            <a:ext cx="8229600" cy="576263"/>
          </a:xfrm>
        </p:spPr>
        <p:txBody>
          <a:bodyPr/>
          <a:lstStyle/>
          <a:p>
            <a:pPr eaLnBrk="1" hangingPunct="1"/>
            <a:r>
              <a:rPr lang="en-US" dirty="0"/>
              <a:t>Producer </a:t>
            </a:r>
          </a:p>
        </p:txBody>
      </p:sp>
      <p:sp>
        <p:nvSpPr>
          <p:cNvPr id="7171" name="Rectangle 3"/>
          <p:cNvSpPr>
            <a:spLocks noGrp="1" noChangeArrowheads="1"/>
          </p:cNvSpPr>
          <p:nvPr>
            <p:ph type="body" idx="1"/>
          </p:nvPr>
        </p:nvSpPr>
        <p:spPr>
          <a:xfrm>
            <a:off x="717831" y="2374900"/>
            <a:ext cx="3215994" cy="3200400"/>
          </a:xfrm>
        </p:spPr>
        <p:txBody>
          <a:bodyPr/>
          <a:lstStyle/>
          <a:p>
            <a:pPr marL="0" indent="0">
              <a:buFont typeface="Monotype Sorts" pitchFamily="-84" charset="2"/>
              <a:buNone/>
            </a:pPr>
            <a:r>
              <a:rPr lang="en-US" sz="1700" dirty="0">
                <a:latin typeface="Courier New" pitchFamily="49" charset="0"/>
                <a:cs typeface="Courier New" pitchFamily="49" charset="0"/>
              </a:rPr>
              <a:t>while (true) {</a:t>
            </a:r>
            <a:br>
              <a:rPr lang="en-US" sz="1700" dirty="0">
                <a:latin typeface="Courier New" pitchFamily="49" charset="0"/>
                <a:cs typeface="Courier New" pitchFamily="49" charset="0"/>
              </a:rPr>
            </a:br>
            <a:r>
              <a:rPr lang="en-US" sz="1700" dirty="0">
                <a:latin typeface="Courier New" pitchFamily="49" charset="0"/>
                <a:cs typeface="Courier New" pitchFamily="49" charset="0"/>
              </a:rPr>
              <a:t>	/* produce an item in next produced */ </a:t>
            </a:r>
          </a:p>
          <a:p>
            <a:pPr marL="0" indent="0">
              <a:buFont typeface="Monotype Sorts" pitchFamily="-84" charset="2"/>
              <a:buNone/>
            </a:pPr>
            <a:r>
              <a:rPr lang="en-US" sz="1700" dirty="0">
                <a:latin typeface="Courier New" pitchFamily="49" charset="0"/>
                <a:cs typeface="Courier New" pitchFamily="49" charset="0"/>
              </a:rPr>
              <a:t>	</a:t>
            </a:r>
          </a:p>
          <a:p>
            <a:pPr marL="0" indent="0">
              <a:buFont typeface="Monotype Sorts" pitchFamily="-84" charset="2"/>
              <a:buNone/>
            </a:pPr>
            <a:r>
              <a:rPr lang="en-US" sz="1700" dirty="0">
                <a:latin typeface="Courier New" pitchFamily="49" charset="0"/>
                <a:cs typeface="Courier New" pitchFamily="49" charset="0"/>
              </a:rPr>
              <a:t>	while (counter == BUFFER_SIZE) ; </a:t>
            </a:r>
          </a:p>
          <a:p>
            <a:pPr marL="0" indent="0">
              <a:buFont typeface="Monotype Sorts" pitchFamily="-84" charset="2"/>
              <a:buNone/>
            </a:pPr>
            <a:r>
              <a:rPr lang="en-US" sz="1700" dirty="0">
                <a:latin typeface="Courier New" pitchFamily="49" charset="0"/>
                <a:cs typeface="Courier New" pitchFamily="49" charset="0"/>
              </a:rPr>
              <a:t>		/* do nothing */ </a:t>
            </a:r>
          </a:p>
          <a:p>
            <a:pPr marL="0" indent="0">
              <a:buFont typeface="Monotype Sorts" pitchFamily="-84" charset="2"/>
              <a:buNone/>
            </a:pPr>
            <a:r>
              <a:rPr lang="en-US" sz="1700" dirty="0">
                <a:latin typeface="Courier New" pitchFamily="49" charset="0"/>
                <a:cs typeface="Courier New" pitchFamily="49" charset="0"/>
              </a:rPr>
              <a:t>	buffer[in] = </a:t>
            </a:r>
            <a:r>
              <a:rPr lang="en-US" sz="1700" dirty="0" err="1">
                <a:latin typeface="Courier New" pitchFamily="49" charset="0"/>
                <a:cs typeface="Courier New" pitchFamily="49" charset="0"/>
              </a:rPr>
              <a:t>next_produced</a:t>
            </a:r>
            <a:r>
              <a:rPr lang="en-US" sz="1700" dirty="0">
                <a:latin typeface="Courier New" pitchFamily="49" charset="0"/>
                <a:cs typeface="Courier New" pitchFamily="49" charset="0"/>
              </a:rPr>
              <a:t>; </a:t>
            </a:r>
          </a:p>
          <a:p>
            <a:pPr marL="0" indent="0">
              <a:buFont typeface="Monotype Sorts" pitchFamily="-84" charset="2"/>
              <a:buNone/>
            </a:pPr>
            <a:r>
              <a:rPr lang="en-US" sz="1700" dirty="0">
                <a:latin typeface="Courier New" pitchFamily="49" charset="0"/>
                <a:cs typeface="Courier New" pitchFamily="49" charset="0"/>
              </a:rPr>
              <a:t>	in = (in + 1) % BUFFER_SIZE; </a:t>
            </a:r>
          </a:p>
          <a:p>
            <a:pPr marL="0" indent="0">
              <a:buFont typeface="Monotype Sorts" pitchFamily="-84" charset="2"/>
              <a:buNone/>
            </a:pPr>
            <a:r>
              <a:rPr lang="en-US" sz="1700" dirty="0">
                <a:latin typeface="Courier New" pitchFamily="49" charset="0"/>
                <a:cs typeface="Courier New" pitchFamily="49" charset="0"/>
              </a:rPr>
              <a:t>	counter++; </a:t>
            </a:r>
          </a:p>
          <a:p>
            <a:pPr marL="0" indent="0">
              <a:buFont typeface="Monotype Sorts" pitchFamily="-84" charset="2"/>
              <a:buNone/>
            </a:pPr>
            <a:r>
              <a:rPr lang="en-US" sz="1700" dirty="0">
                <a:latin typeface="Courier New" pitchFamily="49" charset="0"/>
                <a:cs typeface="Courier New" pitchFamily="49" charset="0"/>
              </a:rPr>
              <a:t>} </a:t>
            </a:r>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7" name="Rectangle 3"/>
          <p:cNvSpPr txBox="1">
            <a:spLocks noChangeArrowheads="1"/>
          </p:cNvSpPr>
          <p:nvPr/>
        </p:nvSpPr>
        <p:spPr>
          <a:xfrm>
            <a:off x="438150" y="2374900"/>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8" name="Rectangle 3"/>
          <p:cNvSpPr txBox="1">
            <a:spLocks noChangeArrowheads="1"/>
          </p:cNvSpPr>
          <p:nvPr/>
        </p:nvSpPr>
        <p:spPr>
          <a:xfrm>
            <a:off x="4578575" y="2478088"/>
            <a:ext cx="3600450" cy="2954655"/>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sz="1600">
                <a:latin typeface="Courier New" pitchFamily="49" charset="0"/>
                <a:cs typeface="Courier New" pitchFamily="49" charset="0"/>
              </a:rPr>
              <a:t>while (true) {</a:t>
            </a:r>
          </a:p>
          <a:p>
            <a:pPr>
              <a:buFont typeface="Monotype Sorts" pitchFamily="-84" charset="2"/>
              <a:buNone/>
            </a:pPr>
            <a:r>
              <a:rPr lang="en-US" sz="1600">
                <a:latin typeface="Courier New" pitchFamily="49" charset="0"/>
                <a:cs typeface="Courier New" pitchFamily="49" charset="0"/>
              </a:rPr>
              <a:t>	while (counter == 0) </a:t>
            </a:r>
          </a:p>
          <a:p>
            <a:pPr>
              <a:buFont typeface="Monotype Sorts" pitchFamily="-84" charset="2"/>
              <a:buNone/>
            </a:pPr>
            <a:r>
              <a:rPr lang="en-US" sz="1600">
                <a:latin typeface="Courier New" pitchFamily="49" charset="0"/>
                <a:cs typeface="Courier New" pitchFamily="49" charset="0"/>
              </a:rPr>
              <a:t>		; /* do nothing */ </a:t>
            </a:r>
          </a:p>
          <a:p>
            <a:pPr>
              <a:buFont typeface="Monotype Sorts" pitchFamily="-84" charset="2"/>
              <a:buNone/>
            </a:pPr>
            <a:r>
              <a:rPr lang="en-US" sz="1600">
                <a:latin typeface="Courier New" pitchFamily="49" charset="0"/>
                <a:cs typeface="Courier New" pitchFamily="49" charset="0"/>
              </a:rPr>
              <a:t>	next_consumed = buffer[out]; </a:t>
            </a:r>
          </a:p>
          <a:p>
            <a:pPr>
              <a:buFont typeface="Monotype Sorts" pitchFamily="-84" charset="2"/>
              <a:buNone/>
            </a:pPr>
            <a:r>
              <a:rPr lang="en-US" sz="1600">
                <a:latin typeface="Courier New" pitchFamily="49" charset="0"/>
                <a:cs typeface="Courier New" pitchFamily="49" charset="0"/>
              </a:rPr>
              <a:t>	out = (out + 1) % BUFFER_SIZE; 	</a:t>
            </a:r>
          </a:p>
          <a:p>
            <a:pPr>
              <a:buFont typeface="Monotype Sorts" pitchFamily="-84" charset="2"/>
              <a:buNone/>
            </a:pPr>
            <a:r>
              <a:rPr lang="en-US" sz="1600">
                <a:latin typeface="Courier New" pitchFamily="49" charset="0"/>
                <a:cs typeface="Courier New" pitchFamily="49" charset="0"/>
              </a:rPr>
              <a:t>        counter--; </a:t>
            </a:r>
          </a:p>
          <a:p>
            <a:pPr>
              <a:buFont typeface="Monotype Sorts" pitchFamily="-84" charset="2"/>
              <a:buNone/>
            </a:pPr>
            <a:r>
              <a:rPr lang="en-US" sz="1600">
                <a:latin typeface="Courier New" pitchFamily="49" charset="0"/>
                <a:cs typeface="Courier New" pitchFamily="49" charset="0"/>
              </a:rPr>
              <a:t>	/* consume the item in next consumed */ </a:t>
            </a:r>
          </a:p>
          <a:p>
            <a:pPr>
              <a:buFont typeface="Monotype Sorts" pitchFamily="-84" charset="2"/>
              <a:buNone/>
            </a:pPr>
            <a:r>
              <a:rPr lang="en-US" sz="1600">
                <a:latin typeface="Courier New" pitchFamily="49" charset="0"/>
                <a:cs typeface="Courier New" pitchFamily="49" charset="0"/>
              </a:rPr>
              <a:t>} </a:t>
            </a:r>
            <a:endParaRPr lang="en-US" sz="1600" dirty="0">
              <a:latin typeface="Courier New" pitchFamily="49" charset="0"/>
              <a:cs typeface="Courier New" pitchFamily="49" charset="0"/>
            </a:endParaRPr>
          </a:p>
        </p:txBody>
      </p:sp>
      <p:sp>
        <p:nvSpPr>
          <p:cNvPr id="9" name="Rectangle 2"/>
          <p:cNvSpPr txBox="1">
            <a:spLocks noChangeArrowheads="1"/>
          </p:cNvSpPr>
          <p:nvPr/>
        </p:nvSpPr>
        <p:spPr>
          <a:xfrm>
            <a:off x="4487452" y="1676400"/>
            <a:ext cx="3691573"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dirty="0"/>
              <a:t>Consumer</a:t>
            </a:r>
          </a:p>
        </p:txBody>
      </p:sp>
    </p:spTree>
    <p:extLst>
      <p:ext uri="{BB962C8B-B14F-4D97-AF65-F5344CB8AC3E}">
        <p14:creationId xmlns:p14="http://schemas.microsoft.com/office/powerpoint/2010/main" val="33434759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1026"/>
          <p:cNvSpPr txBox="1">
            <a:spLocks noChangeArrowheads="1"/>
          </p:cNvSpPr>
          <p:nvPr/>
        </p:nvSpPr>
        <p:spPr>
          <a:xfrm>
            <a:off x="1828800" y="438276"/>
            <a:ext cx="6781800"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r>
              <a:rPr lang="en-US" dirty="0"/>
              <a:t>Race Condition</a:t>
            </a:r>
          </a:p>
        </p:txBody>
      </p:sp>
      <p:sp>
        <p:nvSpPr>
          <p:cNvPr id="7" name="Rectangle 6"/>
          <p:cNvSpPr/>
          <p:nvPr/>
        </p:nvSpPr>
        <p:spPr>
          <a:xfrm>
            <a:off x="990600" y="1600200"/>
            <a:ext cx="7162800" cy="3139321"/>
          </a:xfrm>
          <a:prstGeom prst="rect">
            <a:avLst/>
          </a:prstGeom>
        </p:spPr>
        <p:txBody>
          <a:bodyPr wrap="square">
            <a:spAutoFit/>
          </a:bodyPr>
          <a:lstStyle/>
          <a:p>
            <a:pPr marL="457200" indent="-457200">
              <a:buFont typeface="Arial" pitchFamily="34" charset="0"/>
              <a:buChar char="•"/>
            </a:pPr>
            <a:r>
              <a:rPr lang="en-NZ" sz="3000" dirty="0"/>
              <a:t>Occurs when multiple processes or threads read and write shared data items</a:t>
            </a:r>
          </a:p>
          <a:p>
            <a:pPr marL="457200" indent="-457200">
              <a:buFont typeface="Arial" pitchFamily="34" charset="0"/>
              <a:buChar char="•"/>
            </a:pPr>
            <a:r>
              <a:rPr lang="en-NZ" sz="3000" dirty="0"/>
              <a:t>The final result depends on the order of execution</a:t>
            </a:r>
          </a:p>
          <a:p>
            <a:pPr marL="1828800" lvl="3" indent="-457200">
              <a:buFont typeface="Arial" pitchFamily="34" charset="0"/>
              <a:buChar char="•"/>
            </a:pPr>
            <a:r>
              <a:rPr lang="en-NZ" sz="2600" dirty="0"/>
              <a:t>the “loser” of the race is the process that updates last and will determine the final value of the variable</a:t>
            </a:r>
          </a:p>
        </p:txBody>
      </p:sp>
    </p:spTree>
    <p:extLst>
      <p:ext uri="{BB962C8B-B14F-4D97-AF65-F5344CB8AC3E}">
        <p14:creationId xmlns:p14="http://schemas.microsoft.com/office/powerpoint/2010/main" val="3566622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28600" y="1828800"/>
            <a:ext cx="5867400" cy="3962400"/>
          </a:xfrm>
          <a:prstGeom prst="rect">
            <a:avLst/>
          </a:prstGeom>
          <a:noFill/>
          <a:ln w="9525">
            <a:noFill/>
            <a:miter lim="800000"/>
            <a:headEnd/>
            <a:tailEnd/>
          </a:ln>
        </p:spPr>
        <p:txBody>
          <a:bodyPr lIns="92075" tIns="46038" rIns="92075" bIns="46038"/>
          <a:lstStyle/>
          <a:p>
            <a:pPr marL="282575" indent="-282575">
              <a:lnSpc>
                <a:spcPct val="80000"/>
              </a:lnSpc>
              <a:spcBef>
                <a:spcPts val="1800"/>
              </a:spcBef>
              <a:buClr>
                <a:schemeClr val="accent1"/>
              </a:buClr>
              <a:buSzPct val="75000"/>
              <a:buFont typeface="Wingdings" pitchFamily="2" charset="2"/>
              <a:buChar char="n"/>
            </a:pPr>
            <a:r>
              <a:rPr lang="en-US" sz="2000" dirty="0">
                <a:solidFill>
                  <a:srgbClr val="262626"/>
                </a:solidFill>
                <a:latin typeface="Calisto MT" pitchFamily="18" charset="0"/>
              </a:rPr>
              <a:t>Assume P1 and P2 are executing  this code and share the variable </a:t>
            </a:r>
            <a:r>
              <a:rPr lang="en-US" sz="2000" b="1" dirty="0">
                <a:solidFill>
                  <a:srgbClr val="262626"/>
                </a:solidFill>
                <a:latin typeface="Courier New" pitchFamily="49" charset="0"/>
                <a:cs typeface="Courier New" pitchFamily="49" charset="0"/>
              </a:rPr>
              <a:t>a</a:t>
            </a:r>
          </a:p>
          <a:p>
            <a:pPr marL="282575" indent="-282575">
              <a:lnSpc>
                <a:spcPct val="80000"/>
              </a:lnSpc>
              <a:spcBef>
                <a:spcPts val="1800"/>
              </a:spcBef>
              <a:buClr>
                <a:schemeClr val="accent1"/>
              </a:buClr>
              <a:buSzPct val="75000"/>
              <a:buFont typeface="Wingdings" pitchFamily="2" charset="2"/>
              <a:buChar char="n"/>
            </a:pPr>
            <a:r>
              <a:rPr lang="en-US" sz="2000" dirty="0">
                <a:solidFill>
                  <a:srgbClr val="262626"/>
                </a:solidFill>
                <a:latin typeface="Calisto MT" pitchFamily="18" charset="0"/>
              </a:rPr>
              <a:t>Processes can be preempted at any time.</a:t>
            </a:r>
          </a:p>
          <a:p>
            <a:pPr marL="282575" indent="-282575">
              <a:lnSpc>
                <a:spcPct val="80000"/>
              </a:lnSpc>
              <a:spcBef>
                <a:spcPts val="1800"/>
              </a:spcBef>
              <a:buClr>
                <a:schemeClr val="accent1"/>
              </a:buClr>
              <a:buSzPct val="75000"/>
              <a:buFont typeface="Wingdings" pitchFamily="2" charset="2"/>
              <a:buChar char="n"/>
            </a:pPr>
            <a:r>
              <a:rPr lang="en-US" sz="2000" dirty="0">
                <a:solidFill>
                  <a:srgbClr val="262626"/>
                </a:solidFill>
                <a:latin typeface="Calisto MT" pitchFamily="18" charset="0"/>
              </a:rPr>
              <a:t>Assume P1 is preempted after the input statement, and P2 then executes entirely</a:t>
            </a:r>
          </a:p>
          <a:p>
            <a:pPr marL="282575" indent="-282575">
              <a:lnSpc>
                <a:spcPct val="80000"/>
              </a:lnSpc>
              <a:spcBef>
                <a:spcPts val="1800"/>
              </a:spcBef>
              <a:buClr>
                <a:schemeClr val="accent1"/>
              </a:buClr>
              <a:buSzPct val="75000"/>
              <a:buFont typeface="Wingdings" pitchFamily="2" charset="2"/>
              <a:buChar char="n"/>
            </a:pPr>
            <a:r>
              <a:rPr lang="en-US" sz="2000" dirty="0">
                <a:solidFill>
                  <a:srgbClr val="262626"/>
                </a:solidFill>
                <a:latin typeface="Calisto MT" pitchFamily="18" charset="0"/>
              </a:rPr>
              <a:t>The character echoed by P1 will be the one read by P2 !!</a:t>
            </a:r>
            <a:endParaRPr lang="en-US" sz="2800" dirty="0">
              <a:solidFill>
                <a:srgbClr val="262626"/>
              </a:solidFill>
              <a:latin typeface="Calisto MT" pitchFamily="18" charset="0"/>
            </a:endParaRPr>
          </a:p>
        </p:txBody>
      </p:sp>
      <p:sp>
        <p:nvSpPr>
          <p:cNvPr id="6" name="Text Box 4"/>
          <p:cNvSpPr txBox="1">
            <a:spLocks noChangeArrowheads="1"/>
          </p:cNvSpPr>
          <p:nvPr/>
        </p:nvSpPr>
        <p:spPr bwMode="auto">
          <a:xfrm>
            <a:off x="5867400" y="1905000"/>
            <a:ext cx="2405063" cy="2225675"/>
          </a:xfrm>
          <a:prstGeom prst="rect">
            <a:avLst/>
          </a:prstGeom>
          <a:noFill/>
          <a:ln w="12700" cap="sq">
            <a:noFill/>
            <a:miter lim="800000"/>
            <a:headEnd type="none" w="sm" len="sm"/>
            <a:tailEnd type="none" w="sm" len="sm"/>
          </a:ln>
        </p:spPr>
        <p:txBody>
          <a:bodyPr>
            <a:spAutoFit/>
          </a:bodyPr>
          <a:lstStyle/>
          <a:p>
            <a:pPr eaLnBrk="0" hangingPunct="0"/>
            <a:r>
              <a:rPr lang="en-US" sz="2000" b="1" dirty="0">
                <a:solidFill>
                  <a:schemeClr val="accent1"/>
                </a:solidFill>
                <a:latin typeface="Courier New" pitchFamily="49" charset="0"/>
              </a:rPr>
              <a:t>static char a;</a:t>
            </a:r>
          </a:p>
          <a:p>
            <a:pPr eaLnBrk="0" hangingPunct="0"/>
            <a:endParaRPr lang="en-US" sz="2000" b="1" dirty="0">
              <a:solidFill>
                <a:schemeClr val="accent1"/>
              </a:solidFill>
              <a:latin typeface="Courier New" pitchFamily="49" charset="0"/>
            </a:endParaRPr>
          </a:p>
          <a:p>
            <a:pPr eaLnBrk="0" hangingPunct="0"/>
            <a:r>
              <a:rPr lang="en-US" sz="2000" b="1" dirty="0">
                <a:solidFill>
                  <a:schemeClr val="accent1"/>
                </a:solidFill>
                <a:latin typeface="Courier New" pitchFamily="49" charset="0"/>
              </a:rPr>
              <a:t>void echo()</a:t>
            </a:r>
          </a:p>
          <a:p>
            <a:pPr eaLnBrk="0" hangingPunct="0"/>
            <a:r>
              <a:rPr lang="en-US" sz="2000" b="1" dirty="0">
                <a:solidFill>
                  <a:schemeClr val="accent1"/>
                </a:solidFill>
                <a:latin typeface="Courier New" pitchFamily="49" charset="0"/>
              </a:rPr>
              <a:t>{</a:t>
            </a:r>
          </a:p>
          <a:p>
            <a:pPr eaLnBrk="0" hangingPunct="0"/>
            <a:r>
              <a:rPr lang="en-US" sz="2000" b="1" dirty="0">
                <a:solidFill>
                  <a:schemeClr val="accent1"/>
                </a:solidFill>
                <a:latin typeface="Courier New" pitchFamily="49" charset="0"/>
              </a:rPr>
              <a:t>   </a:t>
            </a:r>
            <a:r>
              <a:rPr lang="en-US" sz="2000" b="1" dirty="0" err="1">
                <a:solidFill>
                  <a:schemeClr val="accent1"/>
                </a:solidFill>
                <a:latin typeface="Courier New" pitchFamily="49" charset="0"/>
              </a:rPr>
              <a:t>cin</a:t>
            </a:r>
            <a:r>
              <a:rPr lang="en-US" sz="2000" b="1" dirty="0">
                <a:solidFill>
                  <a:schemeClr val="accent1"/>
                </a:solidFill>
                <a:latin typeface="Courier New" pitchFamily="49" charset="0"/>
              </a:rPr>
              <a:t> &gt;&gt; a;</a:t>
            </a:r>
          </a:p>
          <a:p>
            <a:pPr eaLnBrk="0" hangingPunct="0"/>
            <a:r>
              <a:rPr lang="en-US" sz="2000" b="1" dirty="0">
                <a:solidFill>
                  <a:schemeClr val="accent1"/>
                </a:solidFill>
                <a:latin typeface="Courier New" pitchFamily="49" charset="0"/>
              </a:rPr>
              <a:t>   </a:t>
            </a:r>
            <a:r>
              <a:rPr lang="en-US" sz="2000" b="1" dirty="0" err="1">
                <a:solidFill>
                  <a:schemeClr val="accent1"/>
                </a:solidFill>
                <a:latin typeface="Courier New" pitchFamily="49" charset="0"/>
              </a:rPr>
              <a:t>cout</a:t>
            </a:r>
            <a:r>
              <a:rPr lang="en-US" sz="2000" b="1" dirty="0">
                <a:solidFill>
                  <a:schemeClr val="accent1"/>
                </a:solidFill>
                <a:latin typeface="Courier New" pitchFamily="49" charset="0"/>
              </a:rPr>
              <a:t> &lt;&lt; a;</a:t>
            </a:r>
          </a:p>
          <a:p>
            <a:pPr eaLnBrk="0" hangingPunct="0"/>
            <a:r>
              <a:rPr lang="en-US" sz="2000" b="1" dirty="0">
                <a:solidFill>
                  <a:schemeClr val="accent1"/>
                </a:solidFill>
                <a:latin typeface="Courier New" pitchFamily="49" charset="0"/>
              </a:rPr>
              <a:t>}</a:t>
            </a:r>
          </a:p>
        </p:txBody>
      </p:sp>
      <p:sp>
        <p:nvSpPr>
          <p:cNvPr id="7" name="Rectangle 3"/>
          <p:cNvSpPr>
            <a:spLocks noGrp="1"/>
          </p:cNvSpPr>
          <p:nvPr>
            <p:ph type="body" idx="1"/>
          </p:nvPr>
        </p:nvSpPr>
        <p:spPr>
          <a:xfrm>
            <a:off x="349972" y="4433914"/>
            <a:ext cx="7950200" cy="1384995"/>
          </a:xfrm>
        </p:spPr>
        <p:txBody>
          <a:bodyPr/>
          <a:lstStyle/>
          <a:p>
            <a:pPr marL="457200" indent="-457200" eaLnBrk="1" hangingPunct="1">
              <a:lnSpc>
                <a:spcPct val="90000"/>
              </a:lnSpc>
              <a:buFont typeface="Arial" pitchFamily="34" charset="0"/>
              <a:buChar char="•"/>
            </a:pPr>
            <a:r>
              <a:rPr lang="en-US" sz="2000" dirty="0"/>
              <a:t>This is an example of a </a:t>
            </a:r>
            <a:r>
              <a:rPr lang="en-US" sz="2000" i="1" dirty="0"/>
              <a:t>race condition</a:t>
            </a:r>
          </a:p>
          <a:p>
            <a:pPr marL="457200" indent="-457200" eaLnBrk="1" hangingPunct="1">
              <a:lnSpc>
                <a:spcPct val="90000"/>
              </a:lnSpc>
              <a:buFont typeface="Arial" pitchFamily="34" charset="0"/>
              <a:buChar char="•"/>
            </a:pPr>
            <a:r>
              <a:rPr lang="en-US" sz="2000" dirty="0"/>
              <a:t>Individual processes (threads) execute sequentially in isolation, but concurrency causes them to interact.  </a:t>
            </a:r>
          </a:p>
          <a:p>
            <a:pPr marL="457200" indent="-457200" eaLnBrk="1" hangingPunct="1">
              <a:lnSpc>
                <a:spcPct val="90000"/>
              </a:lnSpc>
              <a:buFont typeface="Arial" pitchFamily="34" charset="0"/>
              <a:buChar char="•"/>
            </a:pPr>
            <a:r>
              <a:rPr lang="en-US" sz="2000" dirty="0"/>
              <a:t>We need to prevent concurrent execution by processes when they are changing the same data. We need to enforce </a:t>
            </a:r>
            <a:r>
              <a:rPr lang="en-US" sz="2000" i="1" dirty="0"/>
              <a:t>mutual exclusion</a:t>
            </a:r>
            <a:r>
              <a:rPr lang="en-US" sz="2000" dirty="0"/>
              <a:t>.</a:t>
            </a:r>
          </a:p>
        </p:txBody>
      </p:sp>
      <p:sp>
        <p:nvSpPr>
          <p:cNvPr id="10"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11" name="Rectangle 10"/>
          <p:cNvSpPr/>
          <p:nvPr/>
        </p:nvSpPr>
        <p:spPr>
          <a:xfrm>
            <a:off x="3505200" y="434019"/>
            <a:ext cx="2908168" cy="584775"/>
          </a:xfrm>
          <a:prstGeom prst="rect">
            <a:avLst/>
          </a:prstGeom>
        </p:spPr>
        <p:txBody>
          <a:bodyPr wrap="none">
            <a:spAutoFit/>
          </a:bodyPr>
          <a:lstStyle/>
          <a:p>
            <a:r>
              <a:rPr lang="en-US" sz="3200" b="1" dirty="0">
                <a:solidFill>
                  <a:srgbClr val="BF0000"/>
                </a:solidFill>
                <a:latin typeface="Times New Roman"/>
                <a:ea typeface="+mj-ea"/>
                <a:cs typeface="Times New Roman"/>
              </a:rPr>
              <a:t>Race Condition</a:t>
            </a:r>
          </a:p>
        </p:txBody>
      </p:sp>
    </p:spTree>
    <p:extLst>
      <p:ext uri="{BB962C8B-B14F-4D97-AF65-F5344CB8AC3E}">
        <p14:creationId xmlns:p14="http://schemas.microsoft.com/office/powerpoint/2010/main" val="24381584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Title 1"/>
          <p:cNvSpPr txBox="1">
            <a:spLocks/>
          </p:cNvSpPr>
          <p:nvPr/>
        </p:nvSpPr>
        <p:spPr>
          <a:xfrm>
            <a:off x="1524000" y="438276"/>
            <a:ext cx="7239000"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algn="ctr"/>
            <a:r>
              <a:rPr lang="en-US" dirty="0"/>
              <a:t>Critical Section Problem</a:t>
            </a:r>
          </a:p>
        </p:txBody>
      </p:sp>
      <p:sp>
        <p:nvSpPr>
          <p:cNvPr id="6" name="Content Placeholder 2"/>
          <p:cNvSpPr txBox="1">
            <a:spLocks/>
          </p:cNvSpPr>
          <p:nvPr/>
        </p:nvSpPr>
        <p:spPr>
          <a:xfrm>
            <a:off x="699402" y="1447800"/>
            <a:ext cx="6940550" cy="4862870"/>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2575" indent="-282575">
              <a:spcBef>
                <a:spcPts val="1800"/>
              </a:spcBef>
              <a:buClr>
                <a:schemeClr val="accent1"/>
              </a:buClr>
              <a:buSzPct val="75000"/>
              <a:buFont typeface="Wingdings" pitchFamily="2" charset="2"/>
              <a:buChar char="n"/>
            </a:pPr>
            <a:r>
              <a:rPr lang="en-US" dirty="0"/>
              <a:t>When a process executes code that manipulates shared data (or resources), we say that the process is in its critical section (CS) for that shared data</a:t>
            </a:r>
          </a:p>
          <a:p>
            <a:pPr marL="282575" indent="-282575">
              <a:spcBef>
                <a:spcPts val="1800"/>
              </a:spcBef>
              <a:buClr>
                <a:schemeClr val="accent1"/>
              </a:buClr>
              <a:buSzPct val="75000"/>
              <a:buFont typeface="Wingdings" pitchFamily="2" charset="2"/>
              <a:buChar char="n"/>
            </a:pPr>
            <a:r>
              <a:rPr lang="en-US" dirty="0"/>
              <a:t>We must enforce mutual exclusion on the execution of critical sections.</a:t>
            </a:r>
          </a:p>
          <a:p>
            <a:pPr marL="282575" indent="-282575">
              <a:spcBef>
                <a:spcPts val="1800"/>
              </a:spcBef>
              <a:buClr>
                <a:schemeClr val="accent1"/>
              </a:buClr>
              <a:buSzPct val="75000"/>
              <a:buFont typeface="Wingdings" pitchFamily="2" charset="2"/>
              <a:buChar char="n"/>
            </a:pPr>
            <a:r>
              <a:rPr lang="en-US" dirty="0"/>
              <a:t>Only one process at a time can be in its CS (for that shared data or resource).</a:t>
            </a:r>
          </a:p>
          <a:p>
            <a:endParaRPr lang="en-US" dirty="0"/>
          </a:p>
          <a:p>
            <a:r>
              <a:rPr lang="en-US" dirty="0"/>
              <a:t>Each process must ask permission to enter critical section in </a:t>
            </a:r>
            <a:r>
              <a:rPr lang="en-US" b="1" dirty="0">
                <a:solidFill>
                  <a:srgbClr val="3366FF"/>
                </a:solidFill>
              </a:rPr>
              <a:t>entry section</a:t>
            </a:r>
            <a:r>
              <a:rPr lang="en-US" dirty="0"/>
              <a:t>, may follow critical section with </a:t>
            </a:r>
            <a:r>
              <a:rPr lang="en-US" b="1" dirty="0">
                <a:solidFill>
                  <a:srgbClr val="3366FF"/>
                </a:solidFill>
              </a:rPr>
              <a:t>exit section</a:t>
            </a:r>
            <a:r>
              <a:rPr lang="en-US" dirty="0"/>
              <a:t>, then </a:t>
            </a:r>
            <a:r>
              <a:rPr lang="en-US" b="1" dirty="0">
                <a:solidFill>
                  <a:srgbClr val="3366FF"/>
                </a:solidFill>
              </a:rPr>
              <a:t>remainder section</a:t>
            </a:r>
          </a:p>
          <a:p>
            <a:endParaRPr lang="en-US" b="1" dirty="0">
              <a:solidFill>
                <a:srgbClr val="3366FF"/>
              </a:solidFill>
            </a:endParaRPr>
          </a:p>
          <a:p>
            <a:pPr>
              <a:buFont typeface="Monotype Sorts" pitchFamily="-84" charset="2"/>
              <a:buNone/>
            </a:pPr>
            <a:endParaRPr lang="en-US" dirty="0"/>
          </a:p>
        </p:txBody>
      </p:sp>
    </p:spTree>
    <p:extLst>
      <p:ext uri="{BB962C8B-B14F-4D97-AF65-F5344CB8AC3E}">
        <p14:creationId xmlns:p14="http://schemas.microsoft.com/office/powerpoint/2010/main" val="3566622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TotalTime>
  <Words>5159</Words>
  <Application>Microsoft Office PowerPoint</Application>
  <PresentationFormat>On-screen Show (4:3)</PresentationFormat>
  <Paragraphs>679</Paragraphs>
  <Slides>104</Slides>
  <Notes>1</Notes>
  <HiddenSlides>1</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Office Theme</vt:lpstr>
      <vt:lpstr>PowerPoint Presentation</vt:lpstr>
      <vt:lpstr>UNIT 1 - CONTENT</vt:lpstr>
      <vt:lpstr>UNIT 1 - CONTENT</vt:lpstr>
      <vt:lpstr>PowerPoint Presentation</vt:lpstr>
      <vt:lpstr>PowerPoint Presentation</vt:lpstr>
      <vt:lpstr>Operating System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Monitor Point of View</vt:lpstr>
      <vt:lpstr>Processor Point of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Compatible Time-Sharing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dc:title>
  <dc:creator>Zamzar</dc:creator>
  <cp:lastModifiedBy>Shaurya Srinet</cp:lastModifiedBy>
  <cp:revision>52</cp:revision>
  <dcterms:created xsi:type="dcterms:W3CDTF">2019-07-10T02:53:10Z</dcterms:created>
  <dcterms:modified xsi:type="dcterms:W3CDTF">2023-02-10T04:24:27Z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Zamzar</vt:lpwstr>
  </property>
  <property fmtid="{D5CDD505-2E9C-101B-9397-08002B2CF9AE}" pid="3" name="LastSaved">
    <vt:filetime>2019-07-10T00:00:00Z</vt:filetime>
  </property>
</Properties>
</file>