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38"/>
  </p:notesMasterIdLst>
  <p:sldIdLst>
    <p:sldId id="498" r:id="rId2"/>
    <p:sldId id="499" r:id="rId3"/>
    <p:sldId id="438" r:id="rId4"/>
    <p:sldId id="555" r:id="rId5"/>
    <p:sldId id="585" r:id="rId6"/>
    <p:sldId id="500" r:id="rId7"/>
    <p:sldId id="503" r:id="rId8"/>
    <p:sldId id="556" r:id="rId9"/>
    <p:sldId id="502" r:id="rId10"/>
    <p:sldId id="504" r:id="rId11"/>
    <p:sldId id="558" r:id="rId12"/>
    <p:sldId id="506" r:id="rId13"/>
    <p:sldId id="557" r:id="rId14"/>
    <p:sldId id="509" r:id="rId15"/>
    <p:sldId id="562" r:id="rId16"/>
    <p:sldId id="520" r:id="rId17"/>
    <p:sldId id="510" r:id="rId18"/>
    <p:sldId id="511" r:id="rId19"/>
    <p:sldId id="512" r:id="rId20"/>
    <p:sldId id="565" r:id="rId21"/>
    <p:sldId id="563" r:id="rId22"/>
    <p:sldId id="564" r:id="rId23"/>
    <p:sldId id="514" r:id="rId24"/>
    <p:sldId id="566" r:id="rId25"/>
    <p:sldId id="567" r:id="rId26"/>
    <p:sldId id="568" r:id="rId27"/>
    <p:sldId id="569" r:id="rId28"/>
    <p:sldId id="570" r:id="rId29"/>
    <p:sldId id="571" r:id="rId30"/>
    <p:sldId id="515" r:id="rId31"/>
    <p:sldId id="516" r:id="rId32"/>
    <p:sldId id="517" r:id="rId33"/>
    <p:sldId id="518" r:id="rId34"/>
    <p:sldId id="519" r:id="rId35"/>
    <p:sldId id="573" r:id="rId36"/>
    <p:sldId id="575" r:id="rId37"/>
    <p:sldId id="576" r:id="rId38"/>
    <p:sldId id="577" r:id="rId39"/>
    <p:sldId id="578" r:id="rId40"/>
    <p:sldId id="579" r:id="rId41"/>
    <p:sldId id="580" r:id="rId42"/>
    <p:sldId id="346" r:id="rId43"/>
    <p:sldId id="349" r:id="rId44"/>
    <p:sldId id="581" r:id="rId45"/>
    <p:sldId id="350" r:id="rId46"/>
    <p:sldId id="351" r:id="rId47"/>
    <p:sldId id="582" r:id="rId48"/>
    <p:sldId id="352" r:id="rId49"/>
    <p:sldId id="583" r:id="rId50"/>
    <p:sldId id="354" r:id="rId51"/>
    <p:sldId id="355" r:id="rId52"/>
    <p:sldId id="356" r:id="rId53"/>
    <p:sldId id="357" r:id="rId54"/>
    <p:sldId id="358" r:id="rId55"/>
    <p:sldId id="359" r:id="rId56"/>
    <p:sldId id="481" r:id="rId57"/>
    <p:sldId id="482" r:id="rId58"/>
    <p:sldId id="584" r:id="rId59"/>
    <p:sldId id="441" r:id="rId60"/>
    <p:sldId id="442" r:id="rId61"/>
    <p:sldId id="531" r:id="rId62"/>
    <p:sldId id="532" r:id="rId63"/>
    <p:sldId id="533" r:id="rId64"/>
    <p:sldId id="534" r:id="rId65"/>
    <p:sldId id="535" r:id="rId66"/>
    <p:sldId id="536" r:id="rId67"/>
    <p:sldId id="537" r:id="rId68"/>
    <p:sldId id="538" r:id="rId69"/>
    <p:sldId id="539" r:id="rId70"/>
    <p:sldId id="540" r:id="rId71"/>
    <p:sldId id="541" r:id="rId72"/>
    <p:sldId id="542" r:id="rId73"/>
    <p:sldId id="543" r:id="rId74"/>
    <p:sldId id="544" r:id="rId75"/>
    <p:sldId id="545" r:id="rId76"/>
    <p:sldId id="546" r:id="rId77"/>
    <p:sldId id="547" r:id="rId78"/>
    <p:sldId id="548" r:id="rId79"/>
    <p:sldId id="549" r:id="rId80"/>
    <p:sldId id="550" r:id="rId81"/>
    <p:sldId id="551" r:id="rId82"/>
    <p:sldId id="552" r:id="rId83"/>
    <p:sldId id="553" r:id="rId84"/>
    <p:sldId id="554" r:id="rId85"/>
    <p:sldId id="465" r:id="rId86"/>
    <p:sldId id="466" r:id="rId87"/>
    <p:sldId id="483" r:id="rId88"/>
    <p:sldId id="521" r:id="rId89"/>
    <p:sldId id="484" r:id="rId90"/>
    <p:sldId id="485" r:id="rId91"/>
    <p:sldId id="522" r:id="rId92"/>
    <p:sldId id="523" r:id="rId93"/>
    <p:sldId id="487" r:id="rId94"/>
    <p:sldId id="524" r:id="rId95"/>
    <p:sldId id="525" r:id="rId96"/>
    <p:sldId id="526" r:id="rId97"/>
    <p:sldId id="527" r:id="rId98"/>
    <p:sldId id="528" r:id="rId99"/>
    <p:sldId id="489" r:id="rId100"/>
    <p:sldId id="529" r:id="rId101"/>
    <p:sldId id="530" r:id="rId102"/>
    <p:sldId id="439" r:id="rId103"/>
    <p:sldId id="388" r:id="rId104"/>
    <p:sldId id="396" r:id="rId105"/>
    <p:sldId id="397" r:id="rId106"/>
    <p:sldId id="399" r:id="rId107"/>
    <p:sldId id="401" r:id="rId108"/>
    <p:sldId id="400" r:id="rId109"/>
    <p:sldId id="402" r:id="rId110"/>
    <p:sldId id="403" r:id="rId111"/>
    <p:sldId id="404" r:id="rId112"/>
    <p:sldId id="405" r:id="rId113"/>
    <p:sldId id="407" r:id="rId114"/>
    <p:sldId id="406" r:id="rId115"/>
    <p:sldId id="409" r:id="rId116"/>
    <p:sldId id="416" r:id="rId117"/>
    <p:sldId id="411" r:id="rId118"/>
    <p:sldId id="412" r:id="rId119"/>
    <p:sldId id="413" r:id="rId120"/>
    <p:sldId id="414" r:id="rId121"/>
    <p:sldId id="415" r:id="rId122"/>
    <p:sldId id="417" r:id="rId123"/>
    <p:sldId id="418" r:id="rId124"/>
    <p:sldId id="419" r:id="rId125"/>
    <p:sldId id="420" r:id="rId126"/>
    <p:sldId id="421" r:id="rId127"/>
    <p:sldId id="422" r:id="rId128"/>
    <p:sldId id="424" r:id="rId129"/>
    <p:sldId id="423" r:id="rId130"/>
    <p:sldId id="425" r:id="rId131"/>
    <p:sldId id="426" r:id="rId132"/>
    <p:sldId id="428" r:id="rId133"/>
    <p:sldId id="429" r:id="rId134"/>
    <p:sldId id="431" r:id="rId135"/>
    <p:sldId id="432" r:id="rId136"/>
    <p:sldId id="440" r:id="rId1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6600"/>
    <a:srgbClr val="FF3300"/>
    <a:srgbClr val="FFFF00"/>
    <a:srgbClr val="FFFFCC"/>
    <a:srgbClr val="00FFFF"/>
    <a:srgbClr val="FF99FF"/>
    <a:srgbClr val="CCECFF"/>
    <a:srgbClr val="FFCC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24" autoAdjust="0"/>
    <p:restoredTop sz="93900" autoAdjust="0"/>
  </p:normalViewPr>
  <p:slideViewPr>
    <p:cSldViewPr>
      <p:cViewPr varScale="1">
        <p:scale>
          <a:sx n="70" d="100"/>
          <a:sy n="70" d="100"/>
        </p:scale>
        <p:origin x="105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A48949-1231-44A5-842C-4D81840FD967}" type="datetimeFigureOut">
              <a:rPr lang="en-IN" smtClean="0"/>
              <a:pPr/>
              <a:t>07-03-2023</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AFDFF0-5A8E-4387-8AC4-4FFA8F09AB8F}" type="slidenum">
              <a:rPr lang="en-IN" smtClean="0"/>
              <a:pPr/>
              <a:t>‹#›</a:t>
            </a:fld>
            <a:endParaRPr lang="en-IN" dirty="0"/>
          </a:p>
        </p:txBody>
      </p:sp>
    </p:spTree>
    <p:extLst>
      <p:ext uri="{BB962C8B-B14F-4D97-AF65-F5344CB8AC3E}">
        <p14:creationId xmlns:p14="http://schemas.microsoft.com/office/powerpoint/2010/main" val="773301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BD2A22-373A-4E10-9707-E22629225804}" type="slidenum">
              <a:rPr lang="en-US" smtClean="0"/>
              <a:pPr/>
              <a:t>1</a:t>
            </a:fld>
            <a:endParaRPr lang="en-US"/>
          </a:p>
        </p:txBody>
      </p:sp>
    </p:spTree>
    <p:extLst>
      <p:ext uri="{BB962C8B-B14F-4D97-AF65-F5344CB8AC3E}">
        <p14:creationId xmlns:p14="http://schemas.microsoft.com/office/powerpoint/2010/main" val="1037557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025"/>
          <p:cNvSpPr>
            <a:spLocks noGrp="1" noRot="1" noChangeAspect="1" noChangeArrowheads="1" noTextEdit="1"/>
          </p:cNvSpPr>
          <p:nvPr>
            <p:ph type="sldImg"/>
          </p:nvPr>
        </p:nvSpPr>
        <p:spPr>
          <a:xfrm>
            <a:off x="1143000" y="685800"/>
            <a:ext cx="4572000" cy="3429000"/>
          </a:xfrm>
          <a:ln/>
        </p:spPr>
      </p:sp>
      <p:sp>
        <p:nvSpPr>
          <p:cNvPr id="78851" name="Rectangle 1026"/>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en-US"/>
          </a:p>
        </p:txBody>
      </p:sp>
    </p:spTree>
    <p:extLst>
      <p:ext uri="{BB962C8B-B14F-4D97-AF65-F5344CB8AC3E}">
        <p14:creationId xmlns:p14="http://schemas.microsoft.com/office/powerpoint/2010/main" val="3654565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025"/>
          <p:cNvSpPr>
            <a:spLocks noGrp="1" noRot="1" noChangeAspect="1" noChangeArrowheads="1" noTextEdit="1"/>
          </p:cNvSpPr>
          <p:nvPr>
            <p:ph type="sldImg"/>
          </p:nvPr>
        </p:nvSpPr>
        <p:spPr>
          <a:xfrm>
            <a:off x="1143000" y="685800"/>
            <a:ext cx="4572000" cy="3429000"/>
          </a:xfrm>
          <a:ln/>
        </p:spPr>
      </p:sp>
      <p:sp>
        <p:nvSpPr>
          <p:cNvPr id="81923" name="Rectangle 1026"/>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en-US"/>
          </a:p>
        </p:txBody>
      </p:sp>
    </p:spTree>
    <p:extLst>
      <p:ext uri="{BB962C8B-B14F-4D97-AF65-F5344CB8AC3E}">
        <p14:creationId xmlns:p14="http://schemas.microsoft.com/office/powerpoint/2010/main" val="2991054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025"/>
          <p:cNvSpPr>
            <a:spLocks noGrp="1" noRot="1" noChangeAspect="1" noChangeArrowheads="1" noTextEdit="1"/>
          </p:cNvSpPr>
          <p:nvPr>
            <p:ph type="sldImg"/>
          </p:nvPr>
        </p:nvSpPr>
        <p:spPr>
          <a:xfrm>
            <a:off x="1143000" y="685800"/>
            <a:ext cx="4572000" cy="3429000"/>
          </a:xfrm>
          <a:ln/>
        </p:spPr>
      </p:sp>
      <p:sp>
        <p:nvSpPr>
          <p:cNvPr id="82947" name="Rectangle 1026"/>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en-US"/>
          </a:p>
        </p:txBody>
      </p:sp>
    </p:spTree>
    <p:extLst>
      <p:ext uri="{BB962C8B-B14F-4D97-AF65-F5344CB8AC3E}">
        <p14:creationId xmlns:p14="http://schemas.microsoft.com/office/powerpoint/2010/main" val="1735135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025"/>
          <p:cNvSpPr>
            <a:spLocks noGrp="1" noRot="1" noChangeAspect="1" noChangeArrowheads="1" noTextEdit="1"/>
          </p:cNvSpPr>
          <p:nvPr>
            <p:ph type="sldImg"/>
          </p:nvPr>
        </p:nvSpPr>
        <p:spPr>
          <a:xfrm>
            <a:off x="1143000" y="685800"/>
            <a:ext cx="4572000" cy="3429000"/>
          </a:xfrm>
          <a:ln/>
        </p:spPr>
      </p:sp>
      <p:sp>
        <p:nvSpPr>
          <p:cNvPr id="84995" name="Rectangle 1026"/>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en-US"/>
          </a:p>
        </p:txBody>
      </p:sp>
    </p:spTree>
    <p:extLst>
      <p:ext uri="{BB962C8B-B14F-4D97-AF65-F5344CB8AC3E}">
        <p14:creationId xmlns:p14="http://schemas.microsoft.com/office/powerpoint/2010/main" val="3403814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43000" y="685800"/>
            <a:ext cx="4572000" cy="3429000"/>
          </a:xfrm>
          <a:ln/>
        </p:spPr>
      </p:sp>
      <p:sp>
        <p:nvSpPr>
          <p:cNvPr id="9523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en-US" dirty="0">
              <a:latin typeface="Times New Roman" charset="0"/>
            </a:endParaRPr>
          </a:p>
        </p:txBody>
      </p:sp>
    </p:spTree>
    <p:extLst>
      <p:ext uri="{BB962C8B-B14F-4D97-AF65-F5344CB8AC3E}">
        <p14:creationId xmlns:p14="http://schemas.microsoft.com/office/powerpoint/2010/main" val="1926042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025"/>
          <p:cNvSpPr>
            <a:spLocks noGrp="1" noRot="1" noChangeAspect="1" noChangeArrowheads="1" noTextEdit="1"/>
          </p:cNvSpPr>
          <p:nvPr>
            <p:ph type="sldImg"/>
          </p:nvPr>
        </p:nvSpPr>
        <p:spPr>
          <a:xfrm>
            <a:off x="1143000" y="685800"/>
            <a:ext cx="4572000" cy="3429000"/>
          </a:xfrm>
          <a:ln/>
        </p:spPr>
      </p:sp>
      <p:sp>
        <p:nvSpPr>
          <p:cNvPr id="96259" name="Rectangle 1026"/>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en-US">
              <a:latin typeface="Times New Roman" charset="0"/>
            </a:endParaRPr>
          </a:p>
        </p:txBody>
      </p:sp>
    </p:spTree>
    <p:extLst>
      <p:ext uri="{BB962C8B-B14F-4D97-AF65-F5344CB8AC3E}">
        <p14:creationId xmlns:p14="http://schemas.microsoft.com/office/powerpoint/2010/main" val="3559707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A0AF32-04C1-4104-A0C8-4427431B1BD9}" type="slidenum">
              <a:rPr lang="en-GB"/>
              <a:pPr/>
              <a:t>76</a:t>
            </a:fld>
            <a:endParaRPr lang="en-GB"/>
          </a:p>
        </p:txBody>
      </p:sp>
      <p:sp>
        <p:nvSpPr>
          <p:cNvPr id="17410" name="Rectangle 2"/>
          <p:cNvSpPr>
            <a:spLocks noGrp="1" noRot="1" noChangeAspect="1" noChangeArrowheads="1" noTextEdit="1"/>
          </p:cNvSpPr>
          <p:nvPr>
            <p:ph type="sldImg"/>
          </p:nvPr>
        </p:nvSpPr>
        <p:spPr bwMode="auto">
          <a:xfrm>
            <a:off x="1146175" y="687388"/>
            <a:ext cx="4565650" cy="3425825"/>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0" hangingPunct="0">
              <a:spcBef>
                <a:spcPct val="0"/>
              </a:spcBef>
            </a:pPr>
            <a:endParaRPr lang="en-US" sz="2400"/>
          </a:p>
        </p:txBody>
      </p:sp>
    </p:spTree>
    <p:extLst>
      <p:ext uri="{BB962C8B-B14F-4D97-AF65-F5344CB8AC3E}">
        <p14:creationId xmlns:p14="http://schemas.microsoft.com/office/powerpoint/2010/main" val="627780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1"/>
          <p:cNvSpPr>
            <a:spLocks noGrp="1" noRot="1" noChangeAspect="1" noChangeArrowheads="1" noTextEdit="1"/>
          </p:cNvSpPr>
          <p:nvPr>
            <p:ph type="sldImg"/>
          </p:nvPr>
        </p:nvSpPr>
        <p:spPr>
          <a:xfrm>
            <a:off x="1143000" y="685800"/>
            <a:ext cx="4572000" cy="3429000"/>
          </a:xfrm>
          <a:ln/>
        </p:spPr>
      </p:sp>
      <p:sp>
        <p:nvSpPr>
          <p:cNvPr id="10035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en-US">
              <a:latin typeface="Times New Roman" charset="0"/>
            </a:endParaRPr>
          </a:p>
        </p:txBody>
      </p:sp>
    </p:spTree>
    <p:extLst>
      <p:ext uri="{BB962C8B-B14F-4D97-AF65-F5344CB8AC3E}">
        <p14:creationId xmlns:p14="http://schemas.microsoft.com/office/powerpoint/2010/main" val="1236528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eaLnBrk="1" hangingPunct="1"/>
            <a:fld id="{DA79CA6C-981D-4108-ABF1-089C1E6EA2F3}" type="slidenum">
              <a:rPr lang="en-US" sz="1200" smtClean="0"/>
              <a:pPr eaLnBrk="1" hangingPunct="1"/>
              <a:t>81</a:t>
            </a:fld>
            <a:endParaRPr lang="en-US" sz="1200"/>
          </a:p>
        </p:txBody>
      </p:sp>
      <p:sp>
        <p:nvSpPr>
          <p:cNvPr id="64515"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Times New Roman" pitchFamily="18" charset="0"/>
            </a:endParaRPr>
          </a:p>
        </p:txBody>
      </p:sp>
    </p:spTree>
    <p:extLst>
      <p:ext uri="{BB962C8B-B14F-4D97-AF65-F5344CB8AC3E}">
        <p14:creationId xmlns:p14="http://schemas.microsoft.com/office/powerpoint/2010/main" val="591965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
          <p:cNvSpPr>
            <a:spLocks noGrp="1" noRot="1" noChangeAspect="1" noChangeArrowheads="1" noTextEdit="1"/>
          </p:cNvSpPr>
          <p:nvPr>
            <p:ph type="sldImg"/>
          </p:nvPr>
        </p:nvSpPr>
        <p:spPr>
          <a:xfrm>
            <a:off x="1143000" y="685800"/>
            <a:ext cx="4572000" cy="3429000"/>
          </a:xfrm>
          <a:ln/>
        </p:spPr>
      </p:sp>
      <p:sp>
        <p:nvSpPr>
          <p:cNvPr id="10137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en-US">
              <a:latin typeface="Times New Roman" charset="0"/>
            </a:endParaRPr>
          </a:p>
        </p:txBody>
      </p:sp>
    </p:spTree>
    <p:extLst>
      <p:ext uri="{BB962C8B-B14F-4D97-AF65-F5344CB8AC3E}">
        <p14:creationId xmlns:p14="http://schemas.microsoft.com/office/powerpoint/2010/main" val="2511336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itchFamily="18" charset="0"/>
              </a:defRPr>
            </a:lvl1pPr>
            <a:lvl2pPr marL="742950" indent="-285750" defTabSz="930275" eaLnBrk="0" hangingPunct="0">
              <a:defRPr sz="2400">
                <a:solidFill>
                  <a:schemeClr val="tx1"/>
                </a:solidFill>
                <a:latin typeface="Times New Roman" pitchFamily="18" charset="0"/>
              </a:defRPr>
            </a:lvl2pPr>
            <a:lvl3pPr marL="1143000" indent="-228600" defTabSz="930275" eaLnBrk="0" hangingPunct="0">
              <a:defRPr sz="2400">
                <a:solidFill>
                  <a:schemeClr val="tx1"/>
                </a:solidFill>
                <a:latin typeface="Times New Roman" pitchFamily="18" charset="0"/>
              </a:defRPr>
            </a:lvl3pPr>
            <a:lvl4pPr marL="1600200" indent="-228600" defTabSz="930275" eaLnBrk="0" hangingPunct="0">
              <a:defRPr sz="2400">
                <a:solidFill>
                  <a:schemeClr val="tx1"/>
                </a:solidFill>
                <a:latin typeface="Times New Roman" pitchFamily="18" charset="0"/>
              </a:defRPr>
            </a:lvl4pPr>
            <a:lvl5pPr marL="2057400" indent="-228600" defTabSz="930275" eaLnBrk="0" hangingPunct="0">
              <a:defRPr sz="2400">
                <a:solidFill>
                  <a:schemeClr val="tx1"/>
                </a:solidFill>
                <a:latin typeface="Times New Roman"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itchFamily="18" charset="0"/>
              </a:defRPr>
            </a:lvl9pPr>
          </a:lstStyle>
          <a:p>
            <a:fld id="{F9CF9742-0BA5-48BF-9AA9-F110A6544421}" type="slidenum">
              <a:rPr lang="he-IL" sz="1200" smtClean="0"/>
              <a:pPr/>
              <a:t>6</a:t>
            </a:fld>
            <a:endParaRPr lang="en-US" sz="1200"/>
          </a:p>
        </p:txBody>
      </p:sp>
      <p:sp>
        <p:nvSpPr>
          <p:cNvPr id="41987" name="Rectangle 2"/>
          <p:cNvSpPr>
            <a:spLocks noGrp="1" noRot="1" noChangeAspect="1" noChangeArrowheads="1" noTextEdit="1"/>
          </p:cNvSpPr>
          <p:nvPr>
            <p:ph type="sldImg"/>
          </p:nvPr>
        </p:nvSpPr>
        <p:spPr>
          <a:xfrm>
            <a:off x="1144588" y="685800"/>
            <a:ext cx="4572000" cy="3430588"/>
          </a:xfrm>
          <a:ln/>
        </p:spPr>
      </p:sp>
      <p:sp>
        <p:nvSpPr>
          <p:cNvPr id="41988" name="Rectangle 3"/>
          <p:cNvSpPr>
            <a:spLocks noGrp="1" noChangeArrowheads="1"/>
          </p:cNvSpPr>
          <p:nvPr>
            <p:ph type="body" idx="1"/>
          </p:nvPr>
        </p:nvSpPr>
        <p:spPr>
          <a:xfrm>
            <a:off x="915257" y="4344242"/>
            <a:ext cx="5027487" cy="4114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958" tIns="46479" rIns="92958" bIns="46479" anchor="t"/>
          <a:lstStyle/>
          <a:p>
            <a:endParaRPr lang="he-IL"/>
          </a:p>
        </p:txBody>
      </p:sp>
    </p:spTree>
    <p:extLst>
      <p:ext uri="{BB962C8B-B14F-4D97-AF65-F5344CB8AC3E}">
        <p14:creationId xmlns:p14="http://schemas.microsoft.com/office/powerpoint/2010/main" val="30159376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1"/>
          <p:cNvSpPr>
            <a:spLocks noGrp="1" noRot="1" noChangeAspect="1" noChangeArrowheads="1" noTextEdit="1"/>
          </p:cNvSpPr>
          <p:nvPr>
            <p:ph type="sldImg"/>
          </p:nvPr>
        </p:nvSpPr>
        <p:spPr>
          <a:xfrm>
            <a:off x="1143000" y="685800"/>
            <a:ext cx="4572000" cy="3429000"/>
          </a:xfrm>
          <a:ln/>
        </p:spPr>
      </p:sp>
      <p:sp>
        <p:nvSpPr>
          <p:cNvPr id="10240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en-US">
              <a:latin typeface="Times New Roman" charset="0"/>
            </a:endParaRPr>
          </a:p>
        </p:txBody>
      </p:sp>
    </p:spTree>
    <p:extLst>
      <p:ext uri="{BB962C8B-B14F-4D97-AF65-F5344CB8AC3E}">
        <p14:creationId xmlns:p14="http://schemas.microsoft.com/office/powerpoint/2010/main" val="2337170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
          <p:cNvSpPr>
            <a:spLocks noGrp="1" noRot="1" noChangeAspect="1" noChangeArrowheads="1" noTextEdit="1"/>
          </p:cNvSpPr>
          <p:nvPr>
            <p:ph type="sldImg"/>
          </p:nvPr>
        </p:nvSpPr>
        <p:spPr>
          <a:xfrm>
            <a:off x="1143000" y="685800"/>
            <a:ext cx="4572000" cy="3429000"/>
          </a:xfrm>
          <a:ln/>
        </p:spPr>
      </p:sp>
      <p:sp>
        <p:nvSpPr>
          <p:cNvPr id="10649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en-US">
              <a:latin typeface="Times New Roman" charset="0"/>
            </a:endParaRPr>
          </a:p>
        </p:txBody>
      </p:sp>
    </p:spTree>
    <p:extLst>
      <p:ext uri="{BB962C8B-B14F-4D97-AF65-F5344CB8AC3E}">
        <p14:creationId xmlns:p14="http://schemas.microsoft.com/office/powerpoint/2010/main" val="16018330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1"/>
          <p:cNvSpPr>
            <a:spLocks noGrp="1" noRot="1" noChangeAspect="1" noChangeArrowheads="1" noTextEdit="1"/>
          </p:cNvSpPr>
          <p:nvPr>
            <p:ph type="sldImg"/>
          </p:nvPr>
        </p:nvSpPr>
        <p:spPr>
          <a:xfrm>
            <a:off x="1143000" y="685800"/>
            <a:ext cx="4572000" cy="3429000"/>
          </a:xfrm>
          <a:ln/>
        </p:spPr>
      </p:sp>
      <p:sp>
        <p:nvSpPr>
          <p:cNvPr id="11059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en-US">
              <a:latin typeface="Times New Roman" charset="0"/>
            </a:endParaRPr>
          </a:p>
        </p:txBody>
      </p:sp>
    </p:spTree>
    <p:extLst>
      <p:ext uri="{BB962C8B-B14F-4D97-AF65-F5344CB8AC3E}">
        <p14:creationId xmlns:p14="http://schemas.microsoft.com/office/powerpoint/2010/main" val="30382767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1143000" y="685800"/>
            <a:ext cx="4572000" cy="3429000"/>
          </a:xfrm>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22215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1143000" y="685800"/>
            <a:ext cx="4572000" cy="3429000"/>
          </a:xfrm>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20271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143000" y="685800"/>
            <a:ext cx="4572000" cy="3429000"/>
          </a:xfrm>
          <a:ln/>
        </p:spPr>
      </p:sp>
      <p:sp>
        <p:nvSpPr>
          <p:cNvPr id="1116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42170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143000" y="685800"/>
            <a:ext cx="4572000" cy="3429000"/>
          </a:xfrm>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9792485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143000" y="685800"/>
            <a:ext cx="4572000" cy="3429000"/>
          </a:xfrm>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368443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143000" y="685800"/>
            <a:ext cx="4572000" cy="3429000"/>
          </a:xfrm>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509392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18EF809-623D-40DD-80E9-2D06894289FC}" type="slidenum">
              <a:rPr lang="en-US" altLang="en-US">
                <a:latin typeface="Times New Roman" panose="02020603050405020304" pitchFamily="18" charset="0"/>
              </a:rPr>
              <a:pPr/>
              <a:t>93</a:t>
            </a:fld>
            <a:endParaRPr lang="en-US" altLang="en-US">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xfrm>
            <a:off x="1143000" y="685800"/>
            <a:ext cx="4572000" cy="3429000"/>
          </a:xfrm>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13207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IN" dirty="0"/>
              <a:t>https://www.cs.uic.edu/~jbell/CourseNotes/OperatingSystems/5_Synchronization.html</a:t>
            </a:r>
          </a:p>
        </p:txBody>
      </p:sp>
      <p:sp>
        <p:nvSpPr>
          <p:cNvPr id="4" name="Slide Number Placeholder 3"/>
          <p:cNvSpPr>
            <a:spLocks noGrp="1"/>
          </p:cNvSpPr>
          <p:nvPr>
            <p:ph type="sldNum" sz="quarter" idx="10"/>
          </p:nvPr>
        </p:nvSpPr>
        <p:spPr/>
        <p:txBody>
          <a:bodyPr/>
          <a:lstStyle/>
          <a:p>
            <a:fld id="{24AFDFF0-5A8E-4387-8AC4-4FFA8F09AB8F}" type="slidenum">
              <a:rPr lang="en-IN" smtClean="0"/>
              <a:pPr/>
              <a:t>9</a:t>
            </a:fld>
            <a:endParaRPr lang="en-IN" dirty="0"/>
          </a:p>
        </p:txBody>
      </p:sp>
    </p:spTree>
    <p:extLst>
      <p:ext uri="{BB962C8B-B14F-4D97-AF65-F5344CB8AC3E}">
        <p14:creationId xmlns:p14="http://schemas.microsoft.com/office/powerpoint/2010/main" val="14891641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18EF809-623D-40DD-80E9-2D06894289FC}" type="slidenum">
              <a:rPr lang="en-US" altLang="en-US">
                <a:latin typeface="Times New Roman" panose="02020603050405020304" pitchFamily="18" charset="0"/>
              </a:rPr>
              <a:pPr/>
              <a:t>94</a:t>
            </a:fld>
            <a:endParaRPr lang="en-US" altLang="en-US">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xfrm>
            <a:off x="1143000" y="685800"/>
            <a:ext cx="4572000" cy="3429000"/>
          </a:xfrm>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005857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18EF809-623D-40DD-80E9-2D06894289FC}" type="slidenum">
              <a:rPr lang="en-US" altLang="en-US">
                <a:latin typeface="Times New Roman" panose="02020603050405020304" pitchFamily="18" charset="0"/>
              </a:rPr>
              <a:pPr/>
              <a:t>95</a:t>
            </a:fld>
            <a:endParaRPr lang="en-US" altLang="en-US">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xfrm>
            <a:off x="1143000" y="685800"/>
            <a:ext cx="4572000" cy="3429000"/>
          </a:xfrm>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428974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18EF809-623D-40DD-80E9-2D06894289FC}" type="slidenum">
              <a:rPr lang="en-US" altLang="en-US">
                <a:latin typeface="Times New Roman" panose="02020603050405020304" pitchFamily="18" charset="0"/>
              </a:rPr>
              <a:pPr/>
              <a:t>96</a:t>
            </a:fld>
            <a:endParaRPr lang="en-US" altLang="en-US">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xfrm>
            <a:off x="1143000" y="685800"/>
            <a:ext cx="4572000" cy="3429000"/>
          </a:xfrm>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001689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18EF809-623D-40DD-80E9-2D06894289FC}" type="slidenum">
              <a:rPr lang="en-US" altLang="en-US">
                <a:latin typeface="Times New Roman" panose="02020603050405020304" pitchFamily="18" charset="0"/>
              </a:rPr>
              <a:pPr/>
              <a:t>97</a:t>
            </a:fld>
            <a:endParaRPr lang="en-US" altLang="en-US">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xfrm>
            <a:off x="1143000" y="685800"/>
            <a:ext cx="4572000" cy="3429000"/>
          </a:xfrm>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441345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18EF809-623D-40DD-80E9-2D06894289FC}" type="slidenum">
              <a:rPr lang="en-US" altLang="en-US">
                <a:latin typeface="Times New Roman" panose="02020603050405020304" pitchFamily="18" charset="0"/>
              </a:rPr>
              <a:pPr/>
              <a:t>98</a:t>
            </a:fld>
            <a:endParaRPr lang="en-US" altLang="en-US">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xfrm>
            <a:off x="1143000" y="685800"/>
            <a:ext cx="4572000" cy="3429000"/>
          </a:xfrm>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899963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F781696-11EE-492B-A7F6-7897AC8589A8}" type="slidenum">
              <a:rPr lang="en-US" altLang="en-US">
                <a:latin typeface="Times New Roman" panose="02020603050405020304" pitchFamily="18" charset="0"/>
              </a:rPr>
              <a:pPr/>
              <a:t>99</a:t>
            </a:fld>
            <a:endParaRPr lang="en-US" altLang="en-US">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xfrm>
            <a:off x="1143000" y="685800"/>
            <a:ext cx="4572000" cy="3429000"/>
          </a:xfr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814855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F781696-11EE-492B-A7F6-7897AC8589A8}" type="slidenum">
              <a:rPr lang="en-US" altLang="en-US">
                <a:latin typeface="Times New Roman" panose="02020603050405020304" pitchFamily="18" charset="0"/>
              </a:rPr>
              <a:pPr/>
              <a:t>100</a:t>
            </a:fld>
            <a:endParaRPr lang="en-US" altLang="en-US">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xfrm>
            <a:off x="1143000" y="685800"/>
            <a:ext cx="4572000" cy="3429000"/>
          </a:xfr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19358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F781696-11EE-492B-A7F6-7897AC8589A8}" type="slidenum">
              <a:rPr lang="en-US" altLang="en-US">
                <a:latin typeface="Times New Roman" panose="02020603050405020304" pitchFamily="18" charset="0"/>
              </a:rPr>
              <a:pPr/>
              <a:t>101</a:t>
            </a:fld>
            <a:endParaRPr lang="en-US" altLang="en-US">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xfrm>
            <a:off x="1143000" y="685800"/>
            <a:ext cx="4572000" cy="3429000"/>
          </a:xfr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829590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1pPr>
            <a:lvl2pPr marL="702756" indent="-270291">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2pPr>
            <a:lvl3pPr marL="1081164"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3pPr>
            <a:lvl4pPr marL="1513629"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4pPr>
            <a:lvl5pPr marL="1946095"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5pPr>
            <a:lvl6pPr marL="2378560"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6pPr>
            <a:lvl7pPr marL="2811026"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7pPr>
            <a:lvl8pPr marL="3243491"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8pPr>
            <a:lvl9pPr marL="3675957"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9pPr>
          </a:lstStyle>
          <a:p>
            <a:fld id="{5F8C31F7-152A-4F83-A914-059107CC7E5F}" type="slidenum">
              <a:rPr lang="en-GB" sz="1200">
                <a:solidFill>
                  <a:srgbClr val="000000"/>
                </a:solidFill>
              </a:rPr>
              <a:pPr/>
              <a:t>104</a:t>
            </a:fld>
            <a:endParaRPr lang="en-GB" sz="1200">
              <a:solidFill>
                <a:srgbClr val="000000"/>
              </a:solidFill>
            </a:endParaRPr>
          </a:p>
        </p:txBody>
      </p:sp>
      <p:sp>
        <p:nvSpPr>
          <p:cNvPr id="54275" name="Rectangle 1"/>
          <p:cNvSpPr>
            <a:spLocks noGrp="1" noRot="1" noChangeAspect="1" noChangeArrowheads="1" noTextEdit="1"/>
          </p:cNvSpPr>
          <p:nvPr>
            <p:ph type="sldImg"/>
          </p:nvPr>
        </p:nvSpPr>
        <p:spPr>
          <a:xfrm>
            <a:off x="1144588" y="685800"/>
            <a:ext cx="4570412" cy="3429000"/>
          </a:xfrm>
          <a:ln/>
        </p:spPr>
      </p:sp>
      <p:sp>
        <p:nvSpPr>
          <p:cNvPr id="54276" name="Rectangle 2"/>
          <p:cNvSpPr>
            <a:spLocks noGrp="1" noChangeArrowheads="1"/>
          </p:cNvSpPr>
          <p:nvPr>
            <p:ph type="body" idx="1"/>
          </p:nvPr>
        </p:nvSpPr>
        <p:spPr>
          <a:xfrm>
            <a:off x="913805" y="4343704"/>
            <a:ext cx="5030391"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spTree>
    <p:extLst>
      <p:ext uri="{BB962C8B-B14F-4D97-AF65-F5344CB8AC3E}">
        <p14:creationId xmlns:p14="http://schemas.microsoft.com/office/powerpoint/2010/main" val="6558590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1pPr>
            <a:lvl2pPr marL="702756" indent="-270291">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2pPr>
            <a:lvl3pPr marL="1081164"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3pPr>
            <a:lvl4pPr marL="1513629"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4pPr>
            <a:lvl5pPr marL="1946095"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5pPr>
            <a:lvl6pPr marL="2378560"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6pPr>
            <a:lvl7pPr marL="2811026"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7pPr>
            <a:lvl8pPr marL="3243491"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8pPr>
            <a:lvl9pPr marL="3675957"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9pPr>
          </a:lstStyle>
          <a:p>
            <a:fld id="{A71F6CFD-C3E4-43CD-A913-22DD4697A659}" type="slidenum">
              <a:rPr lang="en-GB" sz="1200">
                <a:solidFill>
                  <a:srgbClr val="000000"/>
                </a:solidFill>
              </a:rPr>
              <a:pPr/>
              <a:t>105</a:t>
            </a:fld>
            <a:endParaRPr lang="en-GB" sz="1200">
              <a:solidFill>
                <a:srgbClr val="000000"/>
              </a:solidFill>
            </a:endParaRPr>
          </a:p>
        </p:txBody>
      </p:sp>
      <p:sp>
        <p:nvSpPr>
          <p:cNvPr id="56323" name="Rectangle 1"/>
          <p:cNvSpPr>
            <a:spLocks noGrp="1" noRot="1" noChangeAspect="1" noChangeArrowheads="1" noTextEdit="1"/>
          </p:cNvSpPr>
          <p:nvPr>
            <p:ph type="sldImg"/>
          </p:nvPr>
        </p:nvSpPr>
        <p:spPr>
          <a:xfrm>
            <a:off x="1144588" y="685800"/>
            <a:ext cx="4570412" cy="3429000"/>
          </a:xfrm>
          <a:ln/>
        </p:spPr>
      </p:sp>
      <p:sp>
        <p:nvSpPr>
          <p:cNvPr id="56324" name="Rectangle 2"/>
          <p:cNvSpPr>
            <a:spLocks noGrp="1" noChangeArrowheads="1"/>
          </p:cNvSpPr>
          <p:nvPr>
            <p:ph type="body" idx="1"/>
          </p:nvPr>
        </p:nvSpPr>
        <p:spPr>
          <a:xfrm>
            <a:off x="913805" y="4343704"/>
            <a:ext cx="5030391"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en-US" dirty="0"/>
          </a:p>
        </p:txBody>
      </p:sp>
    </p:spTree>
    <p:extLst>
      <p:ext uri="{BB962C8B-B14F-4D97-AF65-F5344CB8AC3E}">
        <p14:creationId xmlns:p14="http://schemas.microsoft.com/office/powerpoint/2010/main" val="3962742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43000" y="685800"/>
            <a:ext cx="4572000" cy="3429000"/>
          </a:xfrm>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20681956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30E0B097-D08D-4B18-8B16-A95E782298AA}" type="slidenum">
              <a:rPr lang="en-US" altLang="en-US" smtClean="0">
                <a:latin typeface="Arial" pitchFamily="34" charset="0"/>
              </a:rPr>
              <a:pPr/>
              <a:t>106</a:t>
            </a:fld>
            <a:endParaRPr lang="en-US" altLang="en-US">
              <a:latin typeface="Arial" pitchFamily="34" charset="0"/>
            </a:endParaRPr>
          </a:p>
        </p:txBody>
      </p:sp>
      <p:sp>
        <p:nvSpPr>
          <p:cNvPr id="35843" name="Rectangle 2"/>
          <p:cNvSpPr>
            <a:spLocks noGrp="1" noRot="1" noChangeAspect="1" noChangeArrowheads="1" noTextEdit="1"/>
          </p:cNvSpPr>
          <p:nvPr>
            <p:ph type="sldImg"/>
          </p:nvPr>
        </p:nvSpPr>
        <p:spPr>
          <a:xfrm>
            <a:off x="1143000" y="685800"/>
            <a:ext cx="4572000" cy="3429000"/>
          </a:xfrm>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625417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BA54817F-61B2-4168-8187-46544CE8E3BA}" type="slidenum">
              <a:rPr lang="en-US" altLang="en-US" smtClean="0">
                <a:latin typeface="Arial" pitchFamily="34" charset="0"/>
              </a:rPr>
              <a:pPr/>
              <a:t>108</a:t>
            </a:fld>
            <a:endParaRPr lang="en-US" altLang="en-US">
              <a:latin typeface="Arial" pitchFamily="34" charset="0"/>
            </a:endParaRPr>
          </a:p>
        </p:txBody>
      </p:sp>
      <p:sp>
        <p:nvSpPr>
          <p:cNvPr id="36867" name="Rectangle 2"/>
          <p:cNvSpPr>
            <a:spLocks noGrp="1" noRot="1" noChangeAspect="1" noChangeArrowheads="1" noTextEdit="1"/>
          </p:cNvSpPr>
          <p:nvPr>
            <p:ph type="sldImg"/>
          </p:nvPr>
        </p:nvSpPr>
        <p:spPr>
          <a:xfrm>
            <a:off x="1143000" y="685800"/>
            <a:ext cx="4572000" cy="3429000"/>
          </a:xfrm>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184055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989B1AAF-C900-4326-AB00-0C070710E05D}" type="slidenum">
              <a:rPr lang="en-US" altLang="en-US" smtClean="0">
                <a:latin typeface="Arial" pitchFamily="34" charset="0"/>
              </a:rPr>
              <a:pPr/>
              <a:t>109</a:t>
            </a:fld>
            <a:endParaRPr lang="en-US" altLang="en-US">
              <a:latin typeface="Arial" pitchFamily="34" charset="0"/>
            </a:endParaRPr>
          </a:p>
        </p:txBody>
      </p:sp>
      <p:sp>
        <p:nvSpPr>
          <p:cNvPr id="37891" name="Rectangle 2"/>
          <p:cNvSpPr>
            <a:spLocks noGrp="1" noRot="1" noChangeAspect="1" noChangeArrowheads="1" noTextEdit="1"/>
          </p:cNvSpPr>
          <p:nvPr>
            <p:ph type="sldImg"/>
          </p:nvPr>
        </p:nvSpPr>
        <p:spPr>
          <a:xfrm>
            <a:off x="1143000" y="685800"/>
            <a:ext cx="4572000" cy="3429000"/>
          </a:xfrm>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99841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DD33BB9A-635A-4B9A-A563-96EF8E0D70FE}" type="slidenum">
              <a:rPr lang="en-US" altLang="en-US" smtClean="0">
                <a:latin typeface="Arial" pitchFamily="34" charset="0"/>
              </a:rPr>
              <a:pPr/>
              <a:t>110</a:t>
            </a:fld>
            <a:endParaRPr lang="en-US" altLang="en-US">
              <a:latin typeface="Arial" pitchFamily="34" charset="0"/>
            </a:endParaRPr>
          </a:p>
        </p:txBody>
      </p:sp>
      <p:sp>
        <p:nvSpPr>
          <p:cNvPr id="38915" name="Rectangle 2"/>
          <p:cNvSpPr>
            <a:spLocks noGrp="1" noRot="1" noChangeAspect="1" noChangeArrowheads="1" noTextEdit="1"/>
          </p:cNvSpPr>
          <p:nvPr>
            <p:ph type="sldImg"/>
          </p:nvPr>
        </p:nvSpPr>
        <p:spPr>
          <a:xfrm>
            <a:off x="1143000" y="685800"/>
            <a:ext cx="4572000" cy="3429000"/>
          </a:xfrm>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154490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0893F6FD-1365-406C-BA71-926DCA1FA9E0}" type="slidenum">
              <a:rPr lang="en-US" altLang="en-US" smtClean="0">
                <a:latin typeface="Arial" pitchFamily="34" charset="0"/>
              </a:rPr>
              <a:pPr/>
              <a:t>111</a:t>
            </a:fld>
            <a:endParaRPr lang="en-US" altLang="en-US">
              <a:latin typeface="Arial" pitchFamily="34" charset="0"/>
            </a:endParaRPr>
          </a:p>
        </p:txBody>
      </p:sp>
      <p:sp>
        <p:nvSpPr>
          <p:cNvPr id="39939" name="Rectangle 2"/>
          <p:cNvSpPr>
            <a:spLocks noGrp="1" noRot="1" noChangeAspect="1" noChangeArrowheads="1" noTextEdit="1"/>
          </p:cNvSpPr>
          <p:nvPr>
            <p:ph type="sldImg"/>
          </p:nvPr>
        </p:nvSpPr>
        <p:spPr>
          <a:xfrm>
            <a:off x="1143000" y="685800"/>
            <a:ext cx="4572000" cy="3429000"/>
          </a:xfrm>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120141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1pPr>
            <a:lvl2pPr marL="702756" indent="-270291">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2pPr>
            <a:lvl3pPr marL="1081164"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3pPr>
            <a:lvl4pPr marL="1513629"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4pPr>
            <a:lvl5pPr marL="1946095"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5pPr>
            <a:lvl6pPr marL="2378560"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6pPr>
            <a:lvl7pPr marL="2811026"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7pPr>
            <a:lvl8pPr marL="3243491"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8pPr>
            <a:lvl9pPr marL="3675957"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9pPr>
          </a:lstStyle>
          <a:p>
            <a:fld id="{B66C775E-7CD3-45DD-87C7-63DE8E9BB246}" type="slidenum">
              <a:rPr lang="en-GB" sz="1200">
                <a:solidFill>
                  <a:srgbClr val="000000"/>
                </a:solidFill>
              </a:rPr>
              <a:pPr/>
              <a:t>112</a:t>
            </a:fld>
            <a:endParaRPr lang="en-GB" sz="1200">
              <a:solidFill>
                <a:srgbClr val="000000"/>
              </a:solidFill>
            </a:endParaRPr>
          </a:p>
        </p:txBody>
      </p:sp>
      <p:sp>
        <p:nvSpPr>
          <p:cNvPr id="68611" name="Rectangle 1"/>
          <p:cNvSpPr>
            <a:spLocks noGrp="1" noRot="1" noChangeAspect="1" noChangeArrowheads="1" noTextEdit="1"/>
          </p:cNvSpPr>
          <p:nvPr>
            <p:ph type="sldImg"/>
          </p:nvPr>
        </p:nvSpPr>
        <p:spPr>
          <a:xfrm>
            <a:off x="1144588" y="685800"/>
            <a:ext cx="4570412" cy="3429000"/>
          </a:xfrm>
          <a:ln/>
        </p:spPr>
      </p:sp>
      <p:sp>
        <p:nvSpPr>
          <p:cNvPr id="68612" name="Rectangle 2"/>
          <p:cNvSpPr>
            <a:spLocks noGrp="1" noChangeArrowheads="1"/>
          </p:cNvSpPr>
          <p:nvPr>
            <p:ph type="body" idx="1"/>
          </p:nvPr>
        </p:nvSpPr>
        <p:spPr>
          <a:xfrm>
            <a:off x="913805" y="4343704"/>
            <a:ext cx="5030391"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spTree>
    <p:extLst>
      <p:ext uri="{BB962C8B-B14F-4D97-AF65-F5344CB8AC3E}">
        <p14:creationId xmlns:p14="http://schemas.microsoft.com/office/powerpoint/2010/main" val="33590493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3B788085-FC6D-4195-A845-222376E1B432}" type="slidenum">
              <a:rPr lang="en-US" altLang="en-US" smtClean="0">
                <a:latin typeface="Arial" pitchFamily="34" charset="0"/>
              </a:rPr>
              <a:pPr/>
              <a:t>113</a:t>
            </a:fld>
            <a:endParaRPr lang="en-US" altLang="en-US">
              <a:latin typeface="Arial" pitchFamily="34" charset="0"/>
            </a:endParaRPr>
          </a:p>
        </p:txBody>
      </p:sp>
      <p:sp>
        <p:nvSpPr>
          <p:cNvPr id="41987" name="Rectangle 2"/>
          <p:cNvSpPr>
            <a:spLocks noGrp="1" noRot="1" noChangeAspect="1" noChangeArrowheads="1" noTextEdit="1"/>
          </p:cNvSpPr>
          <p:nvPr>
            <p:ph type="sldImg"/>
          </p:nvPr>
        </p:nvSpPr>
        <p:spPr>
          <a:xfrm>
            <a:off x="1143000" y="685800"/>
            <a:ext cx="4572000" cy="3429000"/>
          </a:xfrm>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097055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a:defRPr sz="1200">
                <a:solidFill>
                  <a:schemeClr val="tx1"/>
                </a:solidFill>
                <a:latin typeface="Times New Roman" pitchFamily="18" charset="0"/>
              </a:defRPr>
            </a:lvl1pPr>
            <a:lvl2pPr marL="729057" indent="-280406" defTabSz="914437">
              <a:defRPr sz="1200">
                <a:solidFill>
                  <a:schemeClr val="tx1"/>
                </a:solidFill>
                <a:latin typeface="Times New Roman" pitchFamily="18" charset="0"/>
              </a:defRPr>
            </a:lvl2pPr>
            <a:lvl3pPr marL="1121626" indent="-224325" defTabSz="914437">
              <a:defRPr sz="1200">
                <a:solidFill>
                  <a:schemeClr val="tx1"/>
                </a:solidFill>
                <a:latin typeface="Times New Roman" pitchFamily="18" charset="0"/>
              </a:defRPr>
            </a:lvl3pPr>
            <a:lvl4pPr marL="1570276" indent="-224325" defTabSz="914437">
              <a:defRPr sz="1200">
                <a:solidFill>
                  <a:schemeClr val="tx1"/>
                </a:solidFill>
                <a:latin typeface="Times New Roman" pitchFamily="18" charset="0"/>
              </a:defRPr>
            </a:lvl4pPr>
            <a:lvl5pPr marL="2018927" indent="-224325" defTabSz="914437">
              <a:defRPr sz="1200">
                <a:solidFill>
                  <a:schemeClr val="tx1"/>
                </a:solidFill>
                <a:latin typeface="Times New Roman" pitchFamily="18" charset="0"/>
              </a:defRPr>
            </a:lvl5pPr>
            <a:lvl6pPr marL="2467577" indent="-224325" defTabSz="914437" eaLnBrk="0" fontAlgn="base" hangingPunct="0">
              <a:spcBef>
                <a:spcPct val="30000"/>
              </a:spcBef>
              <a:spcAft>
                <a:spcPct val="0"/>
              </a:spcAft>
              <a:defRPr sz="1200">
                <a:solidFill>
                  <a:schemeClr val="tx1"/>
                </a:solidFill>
                <a:latin typeface="Times New Roman" pitchFamily="18" charset="0"/>
              </a:defRPr>
            </a:lvl6pPr>
            <a:lvl7pPr marL="2916227" indent="-224325" defTabSz="914437" eaLnBrk="0" fontAlgn="base" hangingPunct="0">
              <a:spcBef>
                <a:spcPct val="30000"/>
              </a:spcBef>
              <a:spcAft>
                <a:spcPct val="0"/>
              </a:spcAft>
              <a:defRPr sz="1200">
                <a:solidFill>
                  <a:schemeClr val="tx1"/>
                </a:solidFill>
                <a:latin typeface="Times New Roman" pitchFamily="18" charset="0"/>
              </a:defRPr>
            </a:lvl7pPr>
            <a:lvl8pPr marL="3364878" indent="-224325" defTabSz="914437" eaLnBrk="0" fontAlgn="base" hangingPunct="0">
              <a:spcBef>
                <a:spcPct val="30000"/>
              </a:spcBef>
              <a:spcAft>
                <a:spcPct val="0"/>
              </a:spcAft>
              <a:defRPr sz="1200">
                <a:solidFill>
                  <a:schemeClr val="tx1"/>
                </a:solidFill>
                <a:latin typeface="Times New Roman" pitchFamily="18" charset="0"/>
              </a:defRPr>
            </a:lvl8pPr>
            <a:lvl9pPr marL="3813528" indent="-224325" defTabSz="914437" eaLnBrk="0" fontAlgn="base" hangingPunct="0">
              <a:spcBef>
                <a:spcPct val="30000"/>
              </a:spcBef>
              <a:spcAft>
                <a:spcPct val="0"/>
              </a:spcAft>
              <a:defRPr sz="1200">
                <a:solidFill>
                  <a:schemeClr val="tx1"/>
                </a:solidFill>
                <a:latin typeface="Times New Roman" pitchFamily="18" charset="0"/>
              </a:defRPr>
            </a:lvl9pPr>
          </a:lstStyle>
          <a:p>
            <a:fld id="{BA1FFA6B-E46A-48B9-9EFE-C86D951E9063}" type="slidenum">
              <a:rPr lang="en-US" altLang="en-US" smtClean="0">
                <a:latin typeface="Arial" pitchFamily="34" charset="0"/>
              </a:rPr>
              <a:pPr/>
              <a:t>115</a:t>
            </a:fld>
            <a:endParaRPr lang="en-US" altLang="en-US">
              <a:latin typeface="Arial" pitchFamily="34" charset="0"/>
            </a:endParaRPr>
          </a:p>
        </p:txBody>
      </p:sp>
      <p:sp>
        <p:nvSpPr>
          <p:cNvPr id="43011" name="Rectangle 2"/>
          <p:cNvSpPr>
            <a:spLocks noGrp="1" noRot="1" noChangeAspect="1" noChangeArrowheads="1" noTextEdit="1"/>
          </p:cNvSpPr>
          <p:nvPr>
            <p:ph type="sldImg"/>
          </p:nvPr>
        </p:nvSpPr>
        <p:spPr>
          <a:xfrm>
            <a:off x="1143000" y="685800"/>
            <a:ext cx="4572000" cy="3429000"/>
          </a:xfrm>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816198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1pPr>
            <a:lvl2pPr marL="702756" indent="-270291">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2pPr>
            <a:lvl3pPr marL="1081164"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3pPr>
            <a:lvl4pPr marL="1513629"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4pPr>
            <a:lvl5pPr marL="1946095"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5pPr>
            <a:lvl6pPr marL="2378560"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6pPr>
            <a:lvl7pPr marL="2811026"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7pPr>
            <a:lvl8pPr marL="3243491"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8pPr>
            <a:lvl9pPr marL="3675957"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9pPr>
          </a:lstStyle>
          <a:p>
            <a:fld id="{CAC6A69F-60ED-4FC4-B010-7FA7DFEEF1A1}" type="slidenum">
              <a:rPr lang="en-GB" sz="1200">
                <a:solidFill>
                  <a:srgbClr val="000000"/>
                </a:solidFill>
              </a:rPr>
              <a:pPr/>
              <a:t>117</a:t>
            </a:fld>
            <a:endParaRPr lang="en-GB" sz="1200">
              <a:solidFill>
                <a:srgbClr val="000000"/>
              </a:solidFill>
            </a:endParaRPr>
          </a:p>
        </p:txBody>
      </p:sp>
      <p:sp>
        <p:nvSpPr>
          <p:cNvPr id="72707" name="Rectangle 1"/>
          <p:cNvSpPr>
            <a:spLocks noGrp="1" noRot="1" noChangeAspect="1" noChangeArrowheads="1" noTextEdit="1"/>
          </p:cNvSpPr>
          <p:nvPr>
            <p:ph type="sldImg"/>
          </p:nvPr>
        </p:nvSpPr>
        <p:spPr>
          <a:xfrm>
            <a:off x="1144588" y="685800"/>
            <a:ext cx="4570412" cy="3429000"/>
          </a:xfrm>
          <a:ln/>
        </p:spPr>
      </p:sp>
      <p:sp>
        <p:nvSpPr>
          <p:cNvPr id="72708" name="Rectangle 2"/>
          <p:cNvSpPr>
            <a:spLocks noGrp="1" noChangeArrowheads="1"/>
          </p:cNvSpPr>
          <p:nvPr>
            <p:ph type="body" idx="1"/>
          </p:nvPr>
        </p:nvSpPr>
        <p:spPr>
          <a:xfrm>
            <a:off x="913805" y="4343704"/>
            <a:ext cx="5030391"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spTree>
    <p:extLst>
      <p:ext uri="{BB962C8B-B14F-4D97-AF65-F5344CB8AC3E}">
        <p14:creationId xmlns:p14="http://schemas.microsoft.com/office/powerpoint/2010/main" val="4461725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1pPr>
            <a:lvl2pPr marL="702756" indent="-270291">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2pPr>
            <a:lvl3pPr marL="1081164"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3pPr>
            <a:lvl4pPr marL="1513629"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4pPr>
            <a:lvl5pPr marL="1946095"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5pPr>
            <a:lvl6pPr marL="2378560"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6pPr>
            <a:lvl7pPr marL="2811026"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7pPr>
            <a:lvl8pPr marL="3243491"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8pPr>
            <a:lvl9pPr marL="3675957"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9pPr>
          </a:lstStyle>
          <a:p>
            <a:fld id="{42C59760-3411-427F-AAD8-518E1218075B}" type="slidenum">
              <a:rPr lang="en-GB" sz="1200">
                <a:solidFill>
                  <a:srgbClr val="000000"/>
                </a:solidFill>
              </a:rPr>
              <a:pPr/>
              <a:t>118</a:t>
            </a:fld>
            <a:endParaRPr lang="en-GB" sz="1200">
              <a:solidFill>
                <a:srgbClr val="000000"/>
              </a:solidFill>
            </a:endParaRPr>
          </a:p>
        </p:txBody>
      </p:sp>
      <p:sp>
        <p:nvSpPr>
          <p:cNvPr id="73731" name="Rectangle 1"/>
          <p:cNvSpPr>
            <a:spLocks noGrp="1" noRot="1" noChangeAspect="1" noChangeArrowheads="1" noTextEdit="1"/>
          </p:cNvSpPr>
          <p:nvPr>
            <p:ph type="sldImg"/>
          </p:nvPr>
        </p:nvSpPr>
        <p:spPr>
          <a:xfrm>
            <a:off x="1144588" y="685800"/>
            <a:ext cx="4570412" cy="3429000"/>
          </a:xfrm>
          <a:ln/>
        </p:spPr>
      </p:sp>
      <p:sp>
        <p:nvSpPr>
          <p:cNvPr id="73732" name="Rectangle 2"/>
          <p:cNvSpPr>
            <a:spLocks noGrp="1" noChangeArrowheads="1"/>
          </p:cNvSpPr>
          <p:nvPr>
            <p:ph type="body" idx="1"/>
          </p:nvPr>
        </p:nvSpPr>
        <p:spPr>
          <a:xfrm>
            <a:off x="913805" y="4343704"/>
            <a:ext cx="5030391"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spTree>
    <p:extLst>
      <p:ext uri="{BB962C8B-B14F-4D97-AF65-F5344CB8AC3E}">
        <p14:creationId xmlns:p14="http://schemas.microsoft.com/office/powerpoint/2010/main" val="1381567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AFDFF0-5A8E-4387-8AC4-4FFA8F09AB8F}" type="slidenum">
              <a:rPr lang="en-IN" smtClean="0"/>
              <a:pPr/>
              <a:t>33</a:t>
            </a:fld>
            <a:endParaRPr lang="en-IN" dirty="0"/>
          </a:p>
        </p:txBody>
      </p:sp>
    </p:spTree>
    <p:extLst>
      <p:ext uri="{BB962C8B-B14F-4D97-AF65-F5344CB8AC3E}">
        <p14:creationId xmlns:p14="http://schemas.microsoft.com/office/powerpoint/2010/main" val="1840315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1pPr>
            <a:lvl2pPr marL="702756" indent="-270291">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2pPr>
            <a:lvl3pPr marL="1081164"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3pPr>
            <a:lvl4pPr marL="1513629"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4pPr>
            <a:lvl5pPr marL="1946095"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5pPr>
            <a:lvl6pPr marL="2378560"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6pPr>
            <a:lvl7pPr marL="2811026"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7pPr>
            <a:lvl8pPr marL="3243491"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8pPr>
            <a:lvl9pPr marL="3675957"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9pPr>
          </a:lstStyle>
          <a:p>
            <a:fld id="{6F9133FF-4466-46B4-8213-DC5C8CD74D0E}" type="slidenum">
              <a:rPr lang="en-GB" sz="1200">
                <a:solidFill>
                  <a:srgbClr val="000000"/>
                </a:solidFill>
              </a:rPr>
              <a:pPr/>
              <a:t>119</a:t>
            </a:fld>
            <a:endParaRPr lang="en-GB" sz="1200">
              <a:solidFill>
                <a:srgbClr val="000000"/>
              </a:solidFill>
            </a:endParaRPr>
          </a:p>
        </p:txBody>
      </p:sp>
      <p:sp>
        <p:nvSpPr>
          <p:cNvPr id="74755" name="Rectangle 1"/>
          <p:cNvSpPr>
            <a:spLocks noGrp="1" noRot="1" noChangeAspect="1" noChangeArrowheads="1" noTextEdit="1"/>
          </p:cNvSpPr>
          <p:nvPr>
            <p:ph type="sldImg"/>
          </p:nvPr>
        </p:nvSpPr>
        <p:spPr>
          <a:xfrm>
            <a:off x="1144588" y="685800"/>
            <a:ext cx="4570412" cy="3429000"/>
          </a:xfrm>
          <a:ln/>
        </p:spPr>
      </p:sp>
      <p:sp>
        <p:nvSpPr>
          <p:cNvPr id="74756" name="Rectangle 2"/>
          <p:cNvSpPr>
            <a:spLocks noGrp="1" noChangeArrowheads="1"/>
          </p:cNvSpPr>
          <p:nvPr>
            <p:ph type="body" idx="1"/>
          </p:nvPr>
        </p:nvSpPr>
        <p:spPr>
          <a:xfrm>
            <a:off x="913805" y="4343704"/>
            <a:ext cx="5030391"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spTree>
    <p:extLst>
      <p:ext uri="{BB962C8B-B14F-4D97-AF65-F5344CB8AC3E}">
        <p14:creationId xmlns:p14="http://schemas.microsoft.com/office/powerpoint/2010/main" val="4872369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1pPr>
            <a:lvl2pPr marL="702756" indent="-270291">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2pPr>
            <a:lvl3pPr marL="1081164"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3pPr>
            <a:lvl4pPr marL="1513629"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4pPr>
            <a:lvl5pPr marL="1946095"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5pPr>
            <a:lvl6pPr marL="2378560"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6pPr>
            <a:lvl7pPr marL="2811026"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7pPr>
            <a:lvl8pPr marL="3243491"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8pPr>
            <a:lvl9pPr marL="3675957"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9pPr>
          </a:lstStyle>
          <a:p>
            <a:fld id="{B9851295-15D7-406D-A130-F92D7C8FAD28}" type="slidenum">
              <a:rPr lang="en-GB" sz="1200">
                <a:solidFill>
                  <a:srgbClr val="000000"/>
                </a:solidFill>
              </a:rPr>
              <a:pPr/>
              <a:t>120</a:t>
            </a:fld>
            <a:endParaRPr lang="en-GB" sz="1200">
              <a:solidFill>
                <a:srgbClr val="000000"/>
              </a:solidFill>
            </a:endParaRPr>
          </a:p>
        </p:txBody>
      </p:sp>
      <p:sp>
        <p:nvSpPr>
          <p:cNvPr id="77827" name="Rectangle 1"/>
          <p:cNvSpPr>
            <a:spLocks noGrp="1" noRot="1" noChangeAspect="1" noChangeArrowheads="1" noTextEdit="1"/>
          </p:cNvSpPr>
          <p:nvPr>
            <p:ph type="sldImg"/>
          </p:nvPr>
        </p:nvSpPr>
        <p:spPr>
          <a:xfrm>
            <a:off x="1144588" y="685800"/>
            <a:ext cx="4570412" cy="3429000"/>
          </a:xfrm>
          <a:ln/>
        </p:spPr>
      </p:sp>
      <p:sp>
        <p:nvSpPr>
          <p:cNvPr id="77828" name="Rectangle 2"/>
          <p:cNvSpPr>
            <a:spLocks noGrp="1" noChangeArrowheads="1"/>
          </p:cNvSpPr>
          <p:nvPr>
            <p:ph type="body" idx="1"/>
          </p:nvPr>
        </p:nvSpPr>
        <p:spPr>
          <a:xfrm>
            <a:off x="913805" y="4343704"/>
            <a:ext cx="5030391"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spTree>
    <p:extLst>
      <p:ext uri="{BB962C8B-B14F-4D97-AF65-F5344CB8AC3E}">
        <p14:creationId xmlns:p14="http://schemas.microsoft.com/office/powerpoint/2010/main" val="27805516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1pPr>
            <a:lvl2pPr marL="702756" indent="-270291">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2pPr>
            <a:lvl3pPr marL="1081164"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3pPr>
            <a:lvl4pPr marL="1513629"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4pPr>
            <a:lvl5pPr marL="1946095" indent="-216233">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5pPr>
            <a:lvl6pPr marL="2378560"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6pPr>
            <a:lvl7pPr marL="2811026"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7pPr>
            <a:lvl8pPr marL="3243491"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8pPr>
            <a:lvl9pPr marL="3675957" indent="-216233" defTabSz="432465" eaLnBrk="0" fontAlgn="base" hangingPunct="0">
              <a:lnSpc>
                <a:spcPct val="95000"/>
              </a:lnSpc>
              <a:spcBef>
                <a:spcPct val="0"/>
              </a:spcBef>
              <a:spcAft>
                <a:spcPct val="0"/>
              </a:spcAft>
              <a:buClr>
                <a:srgbClr val="000000"/>
              </a:buClr>
              <a:buSzPct val="100000"/>
              <a:buFont typeface="Times New Roman" pitchFamily="16" charset="0"/>
              <a:tabLst>
                <a:tab pos="684737" algn="l"/>
                <a:tab pos="1369474" algn="l"/>
                <a:tab pos="2054211" algn="l"/>
                <a:tab pos="2738948" algn="l"/>
              </a:tabLst>
              <a:defRPr sz="2300">
                <a:solidFill>
                  <a:schemeClr val="bg1"/>
                </a:solidFill>
                <a:latin typeface="Times New Roman" pitchFamily="16" charset="0"/>
                <a:ea typeface="Lucida Sans Unicode" charset="0"/>
                <a:cs typeface="Lucida Sans Unicode" charset="0"/>
              </a:defRPr>
            </a:lvl9pPr>
          </a:lstStyle>
          <a:p>
            <a:fld id="{20F2D1E6-85E9-4A01-B7C1-D1F453F39288}" type="slidenum">
              <a:rPr lang="en-GB" sz="1200">
                <a:solidFill>
                  <a:srgbClr val="000000"/>
                </a:solidFill>
              </a:rPr>
              <a:pPr/>
              <a:t>121</a:t>
            </a:fld>
            <a:endParaRPr lang="en-GB" sz="1200">
              <a:solidFill>
                <a:srgbClr val="000000"/>
              </a:solidFill>
            </a:endParaRPr>
          </a:p>
        </p:txBody>
      </p:sp>
      <p:sp>
        <p:nvSpPr>
          <p:cNvPr id="78851" name="Rectangle 1"/>
          <p:cNvSpPr>
            <a:spLocks noGrp="1" noRot="1" noChangeAspect="1" noChangeArrowheads="1" noTextEdit="1"/>
          </p:cNvSpPr>
          <p:nvPr>
            <p:ph type="sldImg"/>
          </p:nvPr>
        </p:nvSpPr>
        <p:spPr>
          <a:xfrm>
            <a:off x="1144588" y="685800"/>
            <a:ext cx="4570412" cy="3429000"/>
          </a:xfrm>
          <a:ln/>
        </p:spPr>
      </p:sp>
      <p:sp>
        <p:nvSpPr>
          <p:cNvPr id="78852" name="Rectangle 2"/>
          <p:cNvSpPr>
            <a:spLocks noGrp="1" noChangeArrowheads="1"/>
          </p:cNvSpPr>
          <p:nvPr>
            <p:ph type="body" idx="1"/>
          </p:nvPr>
        </p:nvSpPr>
        <p:spPr>
          <a:xfrm>
            <a:off x="913805" y="4343704"/>
            <a:ext cx="5030391"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spTree>
    <p:extLst>
      <p:ext uri="{BB962C8B-B14F-4D97-AF65-F5344CB8AC3E}">
        <p14:creationId xmlns:p14="http://schemas.microsoft.com/office/powerpoint/2010/main" val="31127544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Verdana" pitchFamily="34" charset="0"/>
                <a:ea typeface="MS PGothic" pitchFamily="34" charset="-128"/>
              </a:defRPr>
            </a:lvl1pPr>
            <a:lvl2pPr marL="730171" indent="-280835" defTabSz="914274">
              <a:defRPr>
                <a:solidFill>
                  <a:schemeClr val="tx1"/>
                </a:solidFill>
                <a:latin typeface="Verdana" pitchFamily="34" charset="0"/>
                <a:ea typeface="MS PGothic" pitchFamily="34" charset="-128"/>
              </a:defRPr>
            </a:lvl2pPr>
            <a:lvl3pPr marL="1123340" indent="-224668" defTabSz="914274">
              <a:defRPr>
                <a:solidFill>
                  <a:schemeClr val="tx1"/>
                </a:solidFill>
                <a:latin typeface="Verdana" pitchFamily="34" charset="0"/>
                <a:ea typeface="MS PGothic" pitchFamily="34" charset="-128"/>
              </a:defRPr>
            </a:lvl3pPr>
            <a:lvl4pPr marL="1572677" indent="-224668" defTabSz="914274">
              <a:defRPr>
                <a:solidFill>
                  <a:schemeClr val="tx1"/>
                </a:solidFill>
                <a:latin typeface="Verdana" pitchFamily="34" charset="0"/>
                <a:ea typeface="MS PGothic" pitchFamily="34" charset="-128"/>
              </a:defRPr>
            </a:lvl4pPr>
            <a:lvl5pPr marL="2022013" indent="-224668" defTabSz="914274">
              <a:defRPr>
                <a:solidFill>
                  <a:schemeClr val="tx1"/>
                </a:solidFill>
                <a:latin typeface="Verdana" pitchFamily="34" charset="0"/>
                <a:ea typeface="MS PGothic" pitchFamily="34" charset="-128"/>
              </a:defRPr>
            </a:lvl5pPr>
            <a:lvl6pPr marL="2471349" indent="-224668" defTabSz="914274" eaLnBrk="0" fontAlgn="base" hangingPunct="0">
              <a:spcBef>
                <a:spcPct val="0"/>
              </a:spcBef>
              <a:spcAft>
                <a:spcPct val="0"/>
              </a:spcAft>
              <a:defRPr>
                <a:solidFill>
                  <a:schemeClr val="tx1"/>
                </a:solidFill>
                <a:latin typeface="Verdana" pitchFamily="34" charset="0"/>
                <a:ea typeface="MS PGothic" pitchFamily="34" charset="-128"/>
              </a:defRPr>
            </a:lvl6pPr>
            <a:lvl7pPr marL="2920685" indent="-224668" defTabSz="914274" eaLnBrk="0" fontAlgn="base" hangingPunct="0">
              <a:spcBef>
                <a:spcPct val="0"/>
              </a:spcBef>
              <a:spcAft>
                <a:spcPct val="0"/>
              </a:spcAft>
              <a:defRPr>
                <a:solidFill>
                  <a:schemeClr val="tx1"/>
                </a:solidFill>
                <a:latin typeface="Verdana" pitchFamily="34" charset="0"/>
                <a:ea typeface="MS PGothic" pitchFamily="34" charset="-128"/>
              </a:defRPr>
            </a:lvl7pPr>
            <a:lvl8pPr marL="3370021" indent="-224668" defTabSz="914274" eaLnBrk="0" fontAlgn="base" hangingPunct="0">
              <a:spcBef>
                <a:spcPct val="0"/>
              </a:spcBef>
              <a:spcAft>
                <a:spcPct val="0"/>
              </a:spcAft>
              <a:defRPr>
                <a:solidFill>
                  <a:schemeClr val="tx1"/>
                </a:solidFill>
                <a:latin typeface="Verdana" pitchFamily="34" charset="0"/>
                <a:ea typeface="MS PGothic" pitchFamily="34" charset="-128"/>
              </a:defRPr>
            </a:lvl8pPr>
            <a:lvl9pPr marL="3819357" indent="-224668" defTabSz="914274" eaLnBrk="0" fontAlgn="base" hangingPunct="0">
              <a:spcBef>
                <a:spcPct val="0"/>
              </a:spcBef>
              <a:spcAft>
                <a:spcPct val="0"/>
              </a:spcAft>
              <a:defRPr>
                <a:solidFill>
                  <a:schemeClr val="tx1"/>
                </a:solidFill>
                <a:latin typeface="Verdana" pitchFamily="34" charset="0"/>
                <a:ea typeface="MS PGothic" pitchFamily="34" charset="-128"/>
              </a:defRPr>
            </a:lvl9pPr>
          </a:lstStyle>
          <a:p>
            <a:fld id="{A071BE75-B8A9-49E7-87D1-79DDA77DE16D}" type="slidenum">
              <a:rPr lang="en-US" smtClean="0">
                <a:latin typeface="Times New Roman" pitchFamily="18" charset="0"/>
              </a:rPr>
              <a:pPr/>
              <a:t>122</a:t>
            </a:fld>
            <a:endParaRPr lang="en-US">
              <a:latin typeface="Times New Roman" pitchFamily="18" charset="0"/>
            </a:endParaRPr>
          </a:p>
        </p:txBody>
      </p:sp>
      <p:sp>
        <p:nvSpPr>
          <p:cNvPr id="76803" name="Rectangle 2"/>
          <p:cNvSpPr>
            <a:spLocks noGrp="1" noRot="1" noChangeAspect="1" noChangeArrowheads="1" noTextEdit="1"/>
          </p:cNvSpPr>
          <p:nvPr>
            <p:ph type="sldImg"/>
          </p:nvPr>
        </p:nvSpPr>
        <p:spPr>
          <a:xfrm>
            <a:off x="1143000" y="685800"/>
            <a:ext cx="4572000" cy="3429000"/>
          </a:xfrm>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37347981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Verdana" pitchFamily="34" charset="0"/>
                <a:ea typeface="MS PGothic" pitchFamily="34" charset="-128"/>
              </a:defRPr>
            </a:lvl1pPr>
            <a:lvl2pPr marL="730171" indent="-280835" defTabSz="914274">
              <a:defRPr>
                <a:solidFill>
                  <a:schemeClr val="tx1"/>
                </a:solidFill>
                <a:latin typeface="Verdana" pitchFamily="34" charset="0"/>
                <a:ea typeface="MS PGothic" pitchFamily="34" charset="-128"/>
              </a:defRPr>
            </a:lvl2pPr>
            <a:lvl3pPr marL="1123340" indent="-224668" defTabSz="914274">
              <a:defRPr>
                <a:solidFill>
                  <a:schemeClr val="tx1"/>
                </a:solidFill>
                <a:latin typeface="Verdana" pitchFamily="34" charset="0"/>
                <a:ea typeface="MS PGothic" pitchFamily="34" charset="-128"/>
              </a:defRPr>
            </a:lvl3pPr>
            <a:lvl4pPr marL="1572677" indent="-224668" defTabSz="914274">
              <a:defRPr>
                <a:solidFill>
                  <a:schemeClr val="tx1"/>
                </a:solidFill>
                <a:latin typeface="Verdana" pitchFamily="34" charset="0"/>
                <a:ea typeface="MS PGothic" pitchFamily="34" charset="-128"/>
              </a:defRPr>
            </a:lvl4pPr>
            <a:lvl5pPr marL="2022013" indent="-224668" defTabSz="914274">
              <a:defRPr>
                <a:solidFill>
                  <a:schemeClr val="tx1"/>
                </a:solidFill>
                <a:latin typeface="Verdana" pitchFamily="34" charset="0"/>
                <a:ea typeface="MS PGothic" pitchFamily="34" charset="-128"/>
              </a:defRPr>
            </a:lvl5pPr>
            <a:lvl6pPr marL="2471349" indent="-224668" defTabSz="914274" eaLnBrk="0" fontAlgn="base" hangingPunct="0">
              <a:spcBef>
                <a:spcPct val="0"/>
              </a:spcBef>
              <a:spcAft>
                <a:spcPct val="0"/>
              </a:spcAft>
              <a:defRPr>
                <a:solidFill>
                  <a:schemeClr val="tx1"/>
                </a:solidFill>
                <a:latin typeface="Verdana" pitchFamily="34" charset="0"/>
                <a:ea typeface="MS PGothic" pitchFamily="34" charset="-128"/>
              </a:defRPr>
            </a:lvl6pPr>
            <a:lvl7pPr marL="2920685" indent="-224668" defTabSz="914274" eaLnBrk="0" fontAlgn="base" hangingPunct="0">
              <a:spcBef>
                <a:spcPct val="0"/>
              </a:spcBef>
              <a:spcAft>
                <a:spcPct val="0"/>
              </a:spcAft>
              <a:defRPr>
                <a:solidFill>
                  <a:schemeClr val="tx1"/>
                </a:solidFill>
                <a:latin typeface="Verdana" pitchFamily="34" charset="0"/>
                <a:ea typeface="MS PGothic" pitchFamily="34" charset="-128"/>
              </a:defRPr>
            </a:lvl7pPr>
            <a:lvl8pPr marL="3370021" indent="-224668" defTabSz="914274" eaLnBrk="0" fontAlgn="base" hangingPunct="0">
              <a:spcBef>
                <a:spcPct val="0"/>
              </a:spcBef>
              <a:spcAft>
                <a:spcPct val="0"/>
              </a:spcAft>
              <a:defRPr>
                <a:solidFill>
                  <a:schemeClr val="tx1"/>
                </a:solidFill>
                <a:latin typeface="Verdana" pitchFamily="34" charset="0"/>
                <a:ea typeface="MS PGothic" pitchFamily="34" charset="-128"/>
              </a:defRPr>
            </a:lvl8pPr>
            <a:lvl9pPr marL="3819357" indent="-224668" defTabSz="914274" eaLnBrk="0" fontAlgn="base" hangingPunct="0">
              <a:spcBef>
                <a:spcPct val="0"/>
              </a:spcBef>
              <a:spcAft>
                <a:spcPct val="0"/>
              </a:spcAft>
              <a:defRPr>
                <a:solidFill>
                  <a:schemeClr val="tx1"/>
                </a:solidFill>
                <a:latin typeface="Verdana" pitchFamily="34" charset="0"/>
                <a:ea typeface="MS PGothic" pitchFamily="34" charset="-128"/>
              </a:defRPr>
            </a:lvl9pPr>
          </a:lstStyle>
          <a:p>
            <a:fld id="{5B3F3331-49DA-4DB3-B765-E4B444D5F977}" type="slidenum">
              <a:rPr lang="en-US" smtClean="0">
                <a:latin typeface="Times New Roman" pitchFamily="18" charset="0"/>
              </a:rPr>
              <a:pPr/>
              <a:t>123</a:t>
            </a:fld>
            <a:endParaRPr lang="en-US">
              <a:latin typeface="Times New Roman" pitchFamily="18" charset="0"/>
            </a:endParaRPr>
          </a:p>
        </p:txBody>
      </p:sp>
      <p:sp>
        <p:nvSpPr>
          <p:cNvPr id="77827" name="Rectangle 2"/>
          <p:cNvSpPr>
            <a:spLocks noGrp="1" noRot="1" noChangeAspect="1" noChangeArrowheads="1" noTextEdit="1"/>
          </p:cNvSpPr>
          <p:nvPr>
            <p:ph type="sldImg"/>
          </p:nvPr>
        </p:nvSpPr>
        <p:spPr>
          <a:xfrm>
            <a:off x="1143000" y="685800"/>
            <a:ext cx="4572000" cy="3429000"/>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33652700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Verdana" pitchFamily="34" charset="0"/>
                <a:ea typeface="MS PGothic" pitchFamily="34" charset="-128"/>
              </a:defRPr>
            </a:lvl1pPr>
            <a:lvl2pPr marL="730171" indent="-280835" defTabSz="914274">
              <a:defRPr>
                <a:solidFill>
                  <a:schemeClr val="tx1"/>
                </a:solidFill>
                <a:latin typeface="Verdana" pitchFamily="34" charset="0"/>
                <a:ea typeface="MS PGothic" pitchFamily="34" charset="-128"/>
              </a:defRPr>
            </a:lvl2pPr>
            <a:lvl3pPr marL="1123340" indent="-224668" defTabSz="914274">
              <a:defRPr>
                <a:solidFill>
                  <a:schemeClr val="tx1"/>
                </a:solidFill>
                <a:latin typeface="Verdana" pitchFamily="34" charset="0"/>
                <a:ea typeface="MS PGothic" pitchFamily="34" charset="-128"/>
              </a:defRPr>
            </a:lvl3pPr>
            <a:lvl4pPr marL="1572677" indent="-224668" defTabSz="914274">
              <a:defRPr>
                <a:solidFill>
                  <a:schemeClr val="tx1"/>
                </a:solidFill>
                <a:latin typeface="Verdana" pitchFamily="34" charset="0"/>
                <a:ea typeface="MS PGothic" pitchFamily="34" charset="-128"/>
              </a:defRPr>
            </a:lvl4pPr>
            <a:lvl5pPr marL="2022013" indent="-224668" defTabSz="914274">
              <a:defRPr>
                <a:solidFill>
                  <a:schemeClr val="tx1"/>
                </a:solidFill>
                <a:latin typeface="Verdana" pitchFamily="34" charset="0"/>
                <a:ea typeface="MS PGothic" pitchFamily="34" charset="-128"/>
              </a:defRPr>
            </a:lvl5pPr>
            <a:lvl6pPr marL="2471349" indent="-224668" defTabSz="914274" eaLnBrk="0" fontAlgn="base" hangingPunct="0">
              <a:spcBef>
                <a:spcPct val="0"/>
              </a:spcBef>
              <a:spcAft>
                <a:spcPct val="0"/>
              </a:spcAft>
              <a:defRPr>
                <a:solidFill>
                  <a:schemeClr val="tx1"/>
                </a:solidFill>
                <a:latin typeface="Verdana" pitchFamily="34" charset="0"/>
                <a:ea typeface="MS PGothic" pitchFamily="34" charset="-128"/>
              </a:defRPr>
            </a:lvl6pPr>
            <a:lvl7pPr marL="2920685" indent="-224668" defTabSz="914274" eaLnBrk="0" fontAlgn="base" hangingPunct="0">
              <a:spcBef>
                <a:spcPct val="0"/>
              </a:spcBef>
              <a:spcAft>
                <a:spcPct val="0"/>
              </a:spcAft>
              <a:defRPr>
                <a:solidFill>
                  <a:schemeClr val="tx1"/>
                </a:solidFill>
                <a:latin typeface="Verdana" pitchFamily="34" charset="0"/>
                <a:ea typeface="MS PGothic" pitchFamily="34" charset="-128"/>
              </a:defRPr>
            </a:lvl7pPr>
            <a:lvl8pPr marL="3370021" indent="-224668" defTabSz="914274" eaLnBrk="0" fontAlgn="base" hangingPunct="0">
              <a:spcBef>
                <a:spcPct val="0"/>
              </a:spcBef>
              <a:spcAft>
                <a:spcPct val="0"/>
              </a:spcAft>
              <a:defRPr>
                <a:solidFill>
                  <a:schemeClr val="tx1"/>
                </a:solidFill>
                <a:latin typeface="Verdana" pitchFamily="34" charset="0"/>
                <a:ea typeface="MS PGothic" pitchFamily="34" charset="-128"/>
              </a:defRPr>
            </a:lvl8pPr>
            <a:lvl9pPr marL="3819357" indent="-224668" defTabSz="914274" eaLnBrk="0" fontAlgn="base" hangingPunct="0">
              <a:spcBef>
                <a:spcPct val="0"/>
              </a:spcBef>
              <a:spcAft>
                <a:spcPct val="0"/>
              </a:spcAft>
              <a:defRPr>
                <a:solidFill>
                  <a:schemeClr val="tx1"/>
                </a:solidFill>
                <a:latin typeface="Verdana" pitchFamily="34" charset="0"/>
                <a:ea typeface="MS PGothic" pitchFamily="34" charset="-128"/>
              </a:defRPr>
            </a:lvl9pPr>
          </a:lstStyle>
          <a:p>
            <a:fld id="{FABE399F-9D04-444B-BD68-52739AC3012E}" type="slidenum">
              <a:rPr lang="en-US" smtClean="0">
                <a:latin typeface="Times New Roman" pitchFamily="18" charset="0"/>
              </a:rPr>
              <a:pPr/>
              <a:t>124</a:t>
            </a:fld>
            <a:endParaRPr lang="en-US">
              <a:latin typeface="Times New Roman" pitchFamily="18" charset="0"/>
            </a:endParaRPr>
          </a:p>
        </p:txBody>
      </p:sp>
      <p:sp>
        <p:nvSpPr>
          <p:cNvPr id="78851" name="Rectangle 2"/>
          <p:cNvSpPr>
            <a:spLocks noGrp="1" noRot="1" noChangeAspect="1" noChangeArrowheads="1" noTextEdit="1"/>
          </p:cNvSpPr>
          <p:nvPr>
            <p:ph type="sldImg"/>
          </p:nvPr>
        </p:nvSpPr>
        <p:spPr>
          <a:xfrm>
            <a:off x="1143000" y="685800"/>
            <a:ext cx="4572000" cy="3429000"/>
          </a:xfrm>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10506576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Verdana" pitchFamily="34" charset="0"/>
                <a:ea typeface="MS PGothic" pitchFamily="34" charset="-128"/>
              </a:defRPr>
            </a:lvl1pPr>
            <a:lvl2pPr marL="730171" indent="-280835" defTabSz="914274">
              <a:defRPr>
                <a:solidFill>
                  <a:schemeClr val="tx1"/>
                </a:solidFill>
                <a:latin typeface="Verdana" pitchFamily="34" charset="0"/>
                <a:ea typeface="MS PGothic" pitchFamily="34" charset="-128"/>
              </a:defRPr>
            </a:lvl2pPr>
            <a:lvl3pPr marL="1123340" indent="-224668" defTabSz="914274">
              <a:defRPr>
                <a:solidFill>
                  <a:schemeClr val="tx1"/>
                </a:solidFill>
                <a:latin typeface="Verdana" pitchFamily="34" charset="0"/>
                <a:ea typeface="MS PGothic" pitchFamily="34" charset="-128"/>
              </a:defRPr>
            </a:lvl3pPr>
            <a:lvl4pPr marL="1572677" indent="-224668" defTabSz="914274">
              <a:defRPr>
                <a:solidFill>
                  <a:schemeClr val="tx1"/>
                </a:solidFill>
                <a:latin typeface="Verdana" pitchFamily="34" charset="0"/>
                <a:ea typeface="MS PGothic" pitchFamily="34" charset="-128"/>
              </a:defRPr>
            </a:lvl4pPr>
            <a:lvl5pPr marL="2022013" indent="-224668" defTabSz="914274">
              <a:defRPr>
                <a:solidFill>
                  <a:schemeClr val="tx1"/>
                </a:solidFill>
                <a:latin typeface="Verdana" pitchFamily="34" charset="0"/>
                <a:ea typeface="MS PGothic" pitchFamily="34" charset="-128"/>
              </a:defRPr>
            </a:lvl5pPr>
            <a:lvl6pPr marL="2471349" indent="-224668" defTabSz="914274" eaLnBrk="0" fontAlgn="base" hangingPunct="0">
              <a:spcBef>
                <a:spcPct val="0"/>
              </a:spcBef>
              <a:spcAft>
                <a:spcPct val="0"/>
              </a:spcAft>
              <a:defRPr>
                <a:solidFill>
                  <a:schemeClr val="tx1"/>
                </a:solidFill>
                <a:latin typeface="Verdana" pitchFamily="34" charset="0"/>
                <a:ea typeface="MS PGothic" pitchFamily="34" charset="-128"/>
              </a:defRPr>
            </a:lvl6pPr>
            <a:lvl7pPr marL="2920685" indent="-224668" defTabSz="914274" eaLnBrk="0" fontAlgn="base" hangingPunct="0">
              <a:spcBef>
                <a:spcPct val="0"/>
              </a:spcBef>
              <a:spcAft>
                <a:spcPct val="0"/>
              </a:spcAft>
              <a:defRPr>
                <a:solidFill>
                  <a:schemeClr val="tx1"/>
                </a:solidFill>
                <a:latin typeface="Verdana" pitchFamily="34" charset="0"/>
                <a:ea typeface="MS PGothic" pitchFamily="34" charset="-128"/>
              </a:defRPr>
            </a:lvl7pPr>
            <a:lvl8pPr marL="3370021" indent="-224668" defTabSz="914274" eaLnBrk="0" fontAlgn="base" hangingPunct="0">
              <a:spcBef>
                <a:spcPct val="0"/>
              </a:spcBef>
              <a:spcAft>
                <a:spcPct val="0"/>
              </a:spcAft>
              <a:defRPr>
                <a:solidFill>
                  <a:schemeClr val="tx1"/>
                </a:solidFill>
                <a:latin typeface="Verdana" pitchFamily="34" charset="0"/>
                <a:ea typeface="MS PGothic" pitchFamily="34" charset="-128"/>
              </a:defRPr>
            </a:lvl8pPr>
            <a:lvl9pPr marL="3819357" indent="-224668" defTabSz="914274" eaLnBrk="0" fontAlgn="base" hangingPunct="0">
              <a:spcBef>
                <a:spcPct val="0"/>
              </a:spcBef>
              <a:spcAft>
                <a:spcPct val="0"/>
              </a:spcAft>
              <a:defRPr>
                <a:solidFill>
                  <a:schemeClr val="tx1"/>
                </a:solidFill>
                <a:latin typeface="Verdana" pitchFamily="34" charset="0"/>
                <a:ea typeface="MS PGothic" pitchFamily="34" charset="-128"/>
              </a:defRPr>
            </a:lvl9pPr>
          </a:lstStyle>
          <a:p>
            <a:fld id="{EC636E3F-0946-4135-B9B0-158CCA8A6093}" type="slidenum">
              <a:rPr lang="en-US" smtClean="0">
                <a:latin typeface="Times New Roman" pitchFamily="18" charset="0"/>
              </a:rPr>
              <a:pPr/>
              <a:t>125</a:t>
            </a:fld>
            <a:endParaRPr lang="en-US">
              <a:latin typeface="Times New Roman" pitchFamily="18" charset="0"/>
            </a:endParaRPr>
          </a:p>
        </p:txBody>
      </p:sp>
      <p:sp>
        <p:nvSpPr>
          <p:cNvPr id="79875" name="Rectangle 2"/>
          <p:cNvSpPr>
            <a:spLocks noGrp="1" noRot="1" noChangeAspect="1" noChangeArrowheads="1" noTextEdit="1"/>
          </p:cNvSpPr>
          <p:nvPr>
            <p:ph type="sldImg"/>
          </p:nvPr>
        </p:nvSpPr>
        <p:spPr>
          <a:xfrm>
            <a:off x="1143000" y="685800"/>
            <a:ext cx="4572000" cy="342900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38194668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Verdana" pitchFamily="34" charset="0"/>
                <a:ea typeface="MS PGothic" pitchFamily="34" charset="-128"/>
              </a:defRPr>
            </a:lvl1pPr>
            <a:lvl2pPr marL="730171" indent="-280835" defTabSz="914274">
              <a:defRPr>
                <a:solidFill>
                  <a:schemeClr val="tx1"/>
                </a:solidFill>
                <a:latin typeface="Verdana" pitchFamily="34" charset="0"/>
                <a:ea typeface="MS PGothic" pitchFamily="34" charset="-128"/>
              </a:defRPr>
            </a:lvl2pPr>
            <a:lvl3pPr marL="1123340" indent="-224668" defTabSz="914274">
              <a:defRPr>
                <a:solidFill>
                  <a:schemeClr val="tx1"/>
                </a:solidFill>
                <a:latin typeface="Verdana" pitchFamily="34" charset="0"/>
                <a:ea typeface="MS PGothic" pitchFamily="34" charset="-128"/>
              </a:defRPr>
            </a:lvl3pPr>
            <a:lvl4pPr marL="1572677" indent="-224668" defTabSz="914274">
              <a:defRPr>
                <a:solidFill>
                  <a:schemeClr val="tx1"/>
                </a:solidFill>
                <a:latin typeface="Verdana" pitchFamily="34" charset="0"/>
                <a:ea typeface="MS PGothic" pitchFamily="34" charset="-128"/>
              </a:defRPr>
            </a:lvl4pPr>
            <a:lvl5pPr marL="2022013" indent="-224668" defTabSz="914274">
              <a:defRPr>
                <a:solidFill>
                  <a:schemeClr val="tx1"/>
                </a:solidFill>
                <a:latin typeface="Verdana" pitchFamily="34" charset="0"/>
                <a:ea typeface="MS PGothic" pitchFamily="34" charset="-128"/>
              </a:defRPr>
            </a:lvl5pPr>
            <a:lvl6pPr marL="2471349" indent="-224668" defTabSz="914274" eaLnBrk="0" fontAlgn="base" hangingPunct="0">
              <a:spcBef>
                <a:spcPct val="0"/>
              </a:spcBef>
              <a:spcAft>
                <a:spcPct val="0"/>
              </a:spcAft>
              <a:defRPr>
                <a:solidFill>
                  <a:schemeClr val="tx1"/>
                </a:solidFill>
                <a:latin typeface="Verdana" pitchFamily="34" charset="0"/>
                <a:ea typeface="MS PGothic" pitchFamily="34" charset="-128"/>
              </a:defRPr>
            </a:lvl6pPr>
            <a:lvl7pPr marL="2920685" indent="-224668" defTabSz="914274" eaLnBrk="0" fontAlgn="base" hangingPunct="0">
              <a:spcBef>
                <a:spcPct val="0"/>
              </a:spcBef>
              <a:spcAft>
                <a:spcPct val="0"/>
              </a:spcAft>
              <a:defRPr>
                <a:solidFill>
                  <a:schemeClr val="tx1"/>
                </a:solidFill>
                <a:latin typeface="Verdana" pitchFamily="34" charset="0"/>
                <a:ea typeface="MS PGothic" pitchFamily="34" charset="-128"/>
              </a:defRPr>
            </a:lvl7pPr>
            <a:lvl8pPr marL="3370021" indent="-224668" defTabSz="914274" eaLnBrk="0" fontAlgn="base" hangingPunct="0">
              <a:spcBef>
                <a:spcPct val="0"/>
              </a:spcBef>
              <a:spcAft>
                <a:spcPct val="0"/>
              </a:spcAft>
              <a:defRPr>
                <a:solidFill>
                  <a:schemeClr val="tx1"/>
                </a:solidFill>
                <a:latin typeface="Verdana" pitchFamily="34" charset="0"/>
                <a:ea typeface="MS PGothic" pitchFamily="34" charset="-128"/>
              </a:defRPr>
            </a:lvl8pPr>
            <a:lvl9pPr marL="3819357" indent="-224668" defTabSz="914274" eaLnBrk="0" fontAlgn="base" hangingPunct="0">
              <a:spcBef>
                <a:spcPct val="0"/>
              </a:spcBef>
              <a:spcAft>
                <a:spcPct val="0"/>
              </a:spcAft>
              <a:defRPr>
                <a:solidFill>
                  <a:schemeClr val="tx1"/>
                </a:solidFill>
                <a:latin typeface="Verdana" pitchFamily="34" charset="0"/>
                <a:ea typeface="MS PGothic" pitchFamily="34" charset="-128"/>
              </a:defRPr>
            </a:lvl9pPr>
          </a:lstStyle>
          <a:p>
            <a:fld id="{55024079-91A2-477E-B0DC-FC346C77AB05}" type="slidenum">
              <a:rPr lang="en-US" smtClean="0">
                <a:latin typeface="Times New Roman" pitchFamily="18" charset="0"/>
              </a:rPr>
              <a:pPr/>
              <a:t>126</a:t>
            </a:fld>
            <a:endParaRPr lang="en-US">
              <a:latin typeface="Times New Roman" pitchFamily="18" charset="0"/>
            </a:endParaRPr>
          </a:p>
        </p:txBody>
      </p:sp>
      <p:sp>
        <p:nvSpPr>
          <p:cNvPr id="80899" name="Rectangle 2"/>
          <p:cNvSpPr>
            <a:spLocks noGrp="1" noRot="1" noChangeAspect="1" noChangeArrowheads="1" noTextEdit="1"/>
          </p:cNvSpPr>
          <p:nvPr>
            <p:ph type="sldImg"/>
          </p:nvPr>
        </p:nvSpPr>
        <p:spPr>
          <a:xfrm>
            <a:off x="1143000" y="685800"/>
            <a:ext cx="4572000" cy="3429000"/>
          </a:xfrm>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4950848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Verdana" pitchFamily="34" charset="0"/>
                <a:ea typeface="MS PGothic" pitchFamily="34" charset="-128"/>
              </a:defRPr>
            </a:lvl1pPr>
            <a:lvl2pPr marL="730171" indent="-280835" defTabSz="914274">
              <a:defRPr>
                <a:solidFill>
                  <a:schemeClr val="tx1"/>
                </a:solidFill>
                <a:latin typeface="Verdana" pitchFamily="34" charset="0"/>
                <a:ea typeface="MS PGothic" pitchFamily="34" charset="-128"/>
              </a:defRPr>
            </a:lvl2pPr>
            <a:lvl3pPr marL="1123340" indent="-224668" defTabSz="914274">
              <a:defRPr>
                <a:solidFill>
                  <a:schemeClr val="tx1"/>
                </a:solidFill>
                <a:latin typeface="Verdana" pitchFamily="34" charset="0"/>
                <a:ea typeface="MS PGothic" pitchFamily="34" charset="-128"/>
              </a:defRPr>
            </a:lvl3pPr>
            <a:lvl4pPr marL="1572677" indent="-224668" defTabSz="914274">
              <a:defRPr>
                <a:solidFill>
                  <a:schemeClr val="tx1"/>
                </a:solidFill>
                <a:latin typeface="Verdana" pitchFamily="34" charset="0"/>
                <a:ea typeface="MS PGothic" pitchFamily="34" charset="-128"/>
              </a:defRPr>
            </a:lvl4pPr>
            <a:lvl5pPr marL="2022013" indent="-224668" defTabSz="914274">
              <a:defRPr>
                <a:solidFill>
                  <a:schemeClr val="tx1"/>
                </a:solidFill>
                <a:latin typeface="Verdana" pitchFamily="34" charset="0"/>
                <a:ea typeface="MS PGothic" pitchFamily="34" charset="-128"/>
              </a:defRPr>
            </a:lvl5pPr>
            <a:lvl6pPr marL="2471349" indent="-224668" defTabSz="914274" eaLnBrk="0" fontAlgn="base" hangingPunct="0">
              <a:spcBef>
                <a:spcPct val="0"/>
              </a:spcBef>
              <a:spcAft>
                <a:spcPct val="0"/>
              </a:spcAft>
              <a:defRPr>
                <a:solidFill>
                  <a:schemeClr val="tx1"/>
                </a:solidFill>
                <a:latin typeface="Verdana" pitchFamily="34" charset="0"/>
                <a:ea typeface="MS PGothic" pitchFamily="34" charset="-128"/>
              </a:defRPr>
            </a:lvl6pPr>
            <a:lvl7pPr marL="2920685" indent="-224668" defTabSz="914274" eaLnBrk="0" fontAlgn="base" hangingPunct="0">
              <a:spcBef>
                <a:spcPct val="0"/>
              </a:spcBef>
              <a:spcAft>
                <a:spcPct val="0"/>
              </a:spcAft>
              <a:defRPr>
                <a:solidFill>
                  <a:schemeClr val="tx1"/>
                </a:solidFill>
                <a:latin typeface="Verdana" pitchFamily="34" charset="0"/>
                <a:ea typeface="MS PGothic" pitchFamily="34" charset="-128"/>
              </a:defRPr>
            </a:lvl7pPr>
            <a:lvl8pPr marL="3370021" indent="-224668" defTabSz="914274" eaLnBrk="0" fontAlgn="base" hangingPunct="0">
              <a:spcBef>
                <a:spcPct val="0"/>
              </a:spcBef>
              <a:spcAft>
                <a:spcPct val="0"/>
              </a:spcAft>
              <a:defRPr>
                <a:solidFill>
                  <a:schemeClr val="tx1"/>
                </a:solidFill>
                <a:latin typeface="Verdana" pitchFamily="34" charset="0"/>
                <a:ea typeface="MS PGothic" pitchFamily="34" charset="-128"/>
              </a:defRPr>
            </a:lvl8pPr>
            <a:lvl9pPr marL="3819357" indent="-224668" defTabSz="914274" eaLnBrk="0" fontAlgn="base" hangingPunct="0">
              <a:spcBef>
                <a:spcPct val="0"/>
              </a:spcBef>
              <a:spcAft>
                <a:spcPct val="0"/>
              </a:spcAft>
              <a:defRPr>
                <a:solidFill>
                  <a:schemeClr val="tx1"/>
                </a:solidFill>
                <a:latin typeface="Verdana" pitchFamily="34" charset="0"/>
                <a:ea typeface="MS PGothic" pitchFamily="34" charset="-128"/>
              </a:defRPr>
            </a:lvl9pPr>
          </a:lstStyle>
          <a:p>
            <a:fld id="{67F97CFB-345B-41FD-B429-05FF4FF7CC05}" type="slidenum">
              <a:rPr lang="en-US" smtClean="0">
                <a:latin typeface="Times New Roman" pitchFamily="18" charset="0"/>
              </a:rPr>
              <a:pPr/>
              <a:t>127</a:t>
            </a:fld>
            <a:endParaRPr lang="en-US">
              <a:latin typeface="Times New Roman" pitchFamily="18" charset="0"/>
            </a:endParaRPr>
          </a:p>
        </p:txBody>
      </p:sp>
      <p:sp>
        <p:nvSpPr>
          <p:cNvPr id="81923" name="Rectangle 2"/>
          <p:cNvSpPr>
            <a:spLocks noGrp="1" noRot="1" noChangeAspect="1" noChangeArrowheads="1" noTextEdit="1"/>
          </p:cNvSpPr>
          <p:nvPr>
            <p:ph type="sldImg"/>
          </p:nvPr>
        </p:nvSpPr>
        <p:spPr>
          <a:xfrm>
            <a:off x="1143000" y="685800"/>
            <a:ext cx="4572000" cy="3429000"/>
          </a:xfrm>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617216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Verdana" pitchFamily="34" charset="0"/>
                <a:ea typeface="MS PGothic" pitchFamily="34" charset="-128"/>
              </a:defRPr>
            </a:lvl1pPr>
            <a:lvl2pPr marL="730171" indent="-280835" defTabSz="914274">
              <a:defRPr>
                <a:solidFill>
                  <a:schemeClr val="tx1"/>
                </a:solidFill>
                <a:latin typeface="Verdana" pitchFamily="34" charset="0"/>
                <a:ea typeface="MS PGothic" pitchFamily="34" charset="-128"/>
              </a:defRPr>
            </a:lvl2pPr>
            <a:lvl3pPr marL="1123340" indent="-224668" defTabSz="914274">
              <a:defRPr>
                <a:solidFill>
                  <a:schemeClr val="tx1"/>
                </a:solidFill>
                <a:latin typeface="Verdana" pitchFamily="34" charset="0"/>
                <a:ea typeface="MS PGothic" pitchFamily="34" charset="-128"/>
              </a:defRPr>
            </a:lvl3pPr>
            <a:lvl4pPr marL="1572677" indent="-224668" defTabSz="914274">
              <a:defRPr>
                <a:solidFill>
                  <a:schemeClr val="tx1"/>
                </a:solidFill>
                <a:latin typeface="Verdana" pitchFamily="34" charset="0"/>
                <a:ea typeface="MS PGothic" pitchFamily="34" charset="-128"/>
              </a:defRPr>
            </a:lvl4pPr>
            <a:lvl5pPr marL="2022013" indent="-224668" defTabSz="914274">
              <a:defRPr>
                <a:solidFill>
                  <a:schemeClr val="tx1"/>
                </a:solidFill>
                <a:latin typeface="Verdana" pitchFamily="34" charset="0"/>
                <a:ea typeface="MS PGothic" pitchFamily="34" charset="-128"/>
              </a:defRPr>
            </a:lvl5pPr>
            <a:lvl6pPr marL="2471349" indent="-224668" defTabSz="914274" eaLnBrk="0" fontAlgn="base" hangingPunct="0">
              <a:spcBef>
                <a:spcPct val="0"/>
              </a:spcBef>
              <a:spcAft>
                <a:spcPct val="0"/>
              </a:spcAft>
              <a:defRPr>
                <a:solidFill>
                  <a:schemeClr val="tx1"/>
                </a:solidFill>
                <a:latin typeface="Verdana" pitchFamily="34" charset="0"/>
                <a:ea typeface="MS PGothic" pitchFamily="34" charset="-128"/>
              </a:defRPr>
            </a:lvl6pPr>
            <a:lvl7pPr marL="2920685" indent="-224668" defTabSz="914274" eaLnBrk="0" fontAlgn="base" hangingPunct="0">
              <a:spcBef>
                <a:spcPct val="0"/>
              </a:spcBef>
              <a:spcAft>
                <a:spcPct val="0"/>
              </a:spcAft>
              <a:defRPr>
                <a:solidFill>
                  <a:schemeClr val="tx1"/>
                </a:solidFill>
                <a:latin typeface="Verdana" pitchFamily="34" charset="0"/>
                <a:ea typeface="MS PGothic" pitchFamily="34" charset="-128"/>
              </a:defRPr>
            </a:lvl7pPr>
            <a:lvl8pPr marL="3370021" indent="-224668" defTabSz="914274" eaLnBrk="0" fontAlgn="base" hangingPunct="0">
              <a:spcBef>
                <a:spcPct val="0"/>
              </a:spcBef>
              <a:spcAft>
                <a:spcPct val="0"/>
              </a:spcAft>
              <a:defRPr>
                <a:solidFill>
                  <a:schemeClr val="tx1"/>
                </a:solidFill>
                <a:latin typeface="Verdana" pitchFamily="34" charset="0"/>
                <a:ea typeface="MS PGothic" pitchFamily="34" charset="-128"/>
              </a:defRPr>
            </a:lvl8pPr>
            <a:lvl9pPr marL="3819357" indent="-224668" defTabSz="914274" eaLnBrk="0" fontAlgn="base" hangingPunct="0">
              <a:spcBef>
                <a:spcPct val="0"/>
              </a:spcBef>
              <a:spcAft>
                <a:spcPct val="0"/>
              </a:spcAft>
              <a:defRPr>
                <a:solidFill>
                  <a:schemeClr val="tx1"/>
                </a:solidFill>
                <a:latin typeface="Verdana" pitchFamily="34" charset="0"/>
                <a:ea typeface="MS PGothic" pitchFamily="34" charset="-128"/>
              </a:defRPr>
            </a:lvl9pPr>
          </a:lstStyle>
          <a:p>
            <a:fld id="{3338A310-F69C-4F30-9EC7-B77200B0A42A}" type="slidenum">
              <a:rPr lang="en-US" smtClean="0">
                <a:latin typeface="Times New Roman" pitchFamily="18" charset="0"/>
              </a:rPr>
              <a:pPr/>
              <a:t>128</a:t>
            </a:fld>
            <a:endParaRPr lang="en-US">
              <a:latin typeface="Times New Roman" pitchFamily="18" charset="0"/>
            </a:endParaRPr>
          </a:p>
        </p:txBody>
      </p:sp>
      <p:sp>
        <p:nvSpPr>
          <p:cNvPr id="82947" name="Rectangle 2"/>
          <p:cNvSpPr>
            <a:spLocks noGrp="1" noRot="1" noChangeAspect="1" noChangeArrowheads="1" noTextEdit="1"/>
          </p:cNvSpPr>
          <p:nvPr>
            <p:ph type="sldImg"/>
          </p:nvPr>
        </p:nvSpPr>
        <p:spPr>
          <a:xfrm>
            <a:off x="1143000" y="685800"/>
            <a:ext cx="4572000" cy="342900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2849694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2300">
                <a:solidFill>
                  <a:schemeClr val="tx1"/>
                </a:solidFill>
                <a:latin typeface="Verdana" pitchFamily="34" charset="0"/>
                <a:ea typeface="MS PGothic" pitchFamily="34" charset="-128"/>
              </a:defRPr>
            </a:lvl1pPr>
            <a:lvl2pPr marL="35879619" indent="-35447153" defTabSz="914485">
              <a:defRPr sz="2300">
                <a:solidFill>
                  <a:schemeClr val="tx1"/>
                </a:solidFill>
                <a:latin typeface="Verdana" pitchFamily="34" charset="0"/>
                <a:ea typeface="MS PGothic" pitchFamily="34" charset="-128"/>
              </a:defRPr>
            </a:lvl2pPr>
            <a:lvl3pPr>
              <a:defRPr sz="2300">
                <a:solidFill>
                  <a:schemeClr val="tx1"/>
                </a:solidFill>
                <a:latin typeface="Verdana" pitchFamily="34" charset="0"/>
                <a:ea typeface="MS PGothic" pitchFamily="34" charset="-128"/>
              </a:defRPr>
            </a:lvl3pPr>
            <a:lvl4pPr>
              <a:defRPr sz="2300">
                <a:solidFill>
                  <a:schemeClr val="tx1"/>
                </a:solidFill>
                <a:latin typeface="Verdana" pitchFamily="34" charset="0"/>
                <a:ea typeface="MS PGothic" pitchFamily="34" charset="-128"/>
              </a:defRPr>
            </a:lvl4pPr>
            <a:lvl5pPr>
              <a:defRPr sz="2300">
                <a:solidFill>
                  <a:schemeClr val="tx1"/>
                </a:solidFill>
                <a:latin typeface="Verdana" pitchFamily="34" charset="0"/>
                <a:ea typeface="MS PGothic" pitchFamily="34" charset="-128"/>
              </a:defRPr>
            </a:lvl5pPr>
            <a:lvl6pPr marL="432465" eaLnBrk="0" fontAlgn="base" hangingPunct="0">
              <a:spcBef>
                <a:spcPct val="0"/>
              </a:spcBef>
              <a:spcAft>
                <a:spcPct val="0"/>
              </a:spcAft>
              <a:defRPr sz="2300">
                <a:solidFill>
                  <a:schemeClr val="tx1"/>
                </a:solidFill>
                <a:latin typeface="Verdana" pitchFamily="34" charset="0"/>
                <a:ea typeface="MS PGothic" pitchFamily="34" charset="-128"/>
              </a:defRPr>
            </a:lvl6pPr>
            <a:lvl7pPr marL="864931" eaLnBrk="0" fontAlgn="base" hangingPunct="0">
              <a:spcBef>
                <a:spcPct val="0"/>
              </a:spcBef>
              <a:spcAft>
                <a:spcPct val="0"/>
              </a:spcAft>
              <a:defRPr sz="2300">
                <a:solidFill>
                  <a:schemeClr val="tx1"/>
                </a:solidFill>
                <a:latin typeface="Verdana" pitchFamily="34" charset="0"/>
                <a:ea typeface="MS PGothic" pitchFamily="34" charset="-128"/>
              </a:defRPr>
            </a:lvl7pPr>
            <a:lvl8pPr marL="1297396" eaLnBrk="0" fontAlgn="base" hangingPunct="0">
              <a:spcBef>
                <a:spcPct val="0"/>
              </a:spcBef>
              <a:spcAft>
                <a:spcPct val="0"/>
              </a:spcAft>
              <a:defRPr sz="2300">
                <a:solidFill>
                  <a:schemeClr val="tx1"/>
                </a:solidFill>
                <a:latin typeface="Verdana" pitchFamily="34" charset="0"/>
                <a:ea typeface="MS PGothic" pitchFamily="34" charset="-128"/>
              </a:defRPr>
            </a:lvl8pPr>
            <a:lvl9pPr marL="1729862" eaLnBrk="0" fontAlgn="base" hangingPunct="0">
              <a:spcBef>
                <a:spcPct val="0"/>
              </a:spcBef>
              <a:spcAft>
                <a:spcPct val="0"/>
              </a:spcAft>
              <a:defRPr sz="2300">
                <a:solidFill>
                  <a:schemeClr val="tx1"/>
                </a:solidFill>
                <a:latin typeface="Verdana" pitchFamily="34" charset="0"/>
                <a:ea typeface="MS PGothic" pitchFamily="34" charset="-128"/>
              </a:defRPr>
            </a:lvl9pPr>
          </a:lstStyle>
          <a:p>
            <a:fld id="{4181BD44-5DAD-4F8B-B8A1-9B6A2130F202}" type="slidenum">
              <a:rPr lang="en-US" sz="1300">
                <a:latin typeface="Times New Roman" pitchFamily="18" charset="0"/>
              </a:rPr>
              <a:pPr/>
              <a:t>34</a:t>
            </a:fld>
            <a:endParaRPr lang="en-US" sz="1300">
              <a:latin typeface="Times New Roman" pitchFamily="18" charset="0"/>
            </a:endParaRPr>
          </a:p>
        </p:txBody>
      </p:sp>
      <p:sp>
        <p:nvSpPr>
          <p:cNvPr id="64515" name="Rectangle 2"/>
          <p:cNvSpPr>
            <a:spLocks noGrp="1" noRot="1" noChangeAspect="1" noChangeArrowheads="1" noTextEdit="1"/>
          </p:cNvSpPr>
          <p:nvPr>
            <p:ph type="sldImg"/>
          </p:nvPr>
        </p:nvSpPr>
        <p:spPr>
          <a:xfrm>
            <a:off x="1143000" y="685800"/>
            <a:ext cx="4572000" cy="3429000"/>
          </a:xfrm>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atin typeface="Times New Roman" pitchFamily="18" charset="0"/>
              </a:rPr>
              <a:t>S-&gt;value is initialized to 0, therefore needs a call to signal() to provide one resource in order to start</a:t>
            </a:r>
          </a:p>
        </p:txBody>
      </p:sp>
    </p:spTree>
    <p:extLst>
      <p:ext uri="{BB962C8B-B14F-4D97-AF65-F5344CB8AC3E}">
        <p14:creationId xmlns:p14="http://schemas.microsoft.com/office/powerpoint/2010/main" val="11535008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Verdana" pitchFamily="34" charset="0"/>
                <a:ea typeface="MS PGothic" pitchFamily="34" charset="-128"/>
              </a:defRPr>
            </a:lvl1pPr>
            <a:lvl2pPr marL="730171" indent="-280835" defTabSz="914274">
              <a:defRPr>
                <a:solidFill>
                  <a:schemeClr val="tx1"/>
                </a:solidFill>
                <a:latin typeface="Verdana" pitchFamily="34" charset="0"/>
                <a:ea typeface="MS PGothic" pitchFamily="34" charset="-128"/>
              </a:defRPr>
            </a:lvl2pPr>
            <a:lvl3pPr marL="1123340" indent="-224668" defTabSz="914274">
              <a:defRPr>
                <a:solidFill>
                  <a:schemeClr val="tx1"/>
                </a:solidFill>
                <a:latin typeface="Verdana" pitchFamily="34" charset="0"/>
                <a:ea typeface="MS PGothic" pitchFamily="34" charset="-128"/>
              </a:defRPr>
            </a:lvl3pPr>
            <a:lvl4pPr marL="1572677" indent="-224668" defTabSz="914274">
              <a:defRPr>
                <a:solidFill>
                  <a:schemeClr val="tx1"/>
                </a:solidFill>
                <a:latin typeface="Verdana" pitchFamily="34" charset="0"/>
                <a:ea typeface="MS PGothic" pitchFamily="34" charset="-128"/>
              </a:defRPr>
            </a:lvl4pPr>
            <a:lvl5pPr marL="2022013" indent="-224668" defTabSz="914274">
              <a:defRPr>
                <a:solidFill>
                  <a:schemeClr val="tx1"/>
                </a:solidFill>
                <a:latin typeface="Verdana" pitchFamily="34" charset="0"/>
                <a:ea typeface="MS PGothic" pitchFamily="34" charset="-128"/>
              </a:defRPr>
            </a:lvl5pPr>
            <a:lvl6pPr marL="2471349" indent="-224668" defTabSz="914274" eaLnBrk="0" fontAlgn="base" hangingPunct="0">
              <a:spcBef>
                <a:spcPct val="0"/>
              </a:spcBef>
              <a:spcAft>
                <a:spcPct val="0"/>
              </a:spcAft>
              <a:defRPr>
                <a:solidFill>
                  <a:schemeClr val="tx1"/>
                </a:solidFill>
                <a:latin typeface="Verdana" pitchFamily="34" charset="0"/>
                <a:ea typeface="MS PGothic" pitchFamily="34" charset="-128"/>
              </a:defRPr>
            </a:lvl6pPr>
            <a:lvl7pPr marL="2920685" indent="-224668" defTabSz="914274" eaLnBrk="0" fontAlgn="base" hangingPunct="0">
              <a:spcBef>
                <a:spcPct val="0"/>
              </a:spcBef>
              <a:spcAft>
                <a:spcPct val="0"/>
              </a:spcAft>
              <a:defRPr>
                <a:solidFill>
                  <a:schemeClr val="tx1"/>
                </a:solidFill>
                <a:latin typeface="Verdana" pitchFamily="34" charset="0"/>
                <a:ea typeface="MS PGothic" pitchFamily="34" charset="-128"/>
              </a:defRPr>
            </a:lvl7pPr>
            <a:lvl8pPr marL="3370021" indent="-224668" defTabSz="914274" eaLnBrk="0" fontAlgn="base" hangingPunct="0">
              <a:spcBef>
                <a:spcPct val="0"/>
              </a:spcBef>
              <a:spcAft>
                <a:spcPct val="0"/>
              </a:spcAft>
              <a:defRPr>
                <a:solidFill>
                  <a:schemeClr val="tx1"/>
                </a:solidFill>
                <a:latin typeface="Verdana" pitchFamily="34" charset="0"/>
                <a:ea typeface="MS PGothic" pitchFamily="34" charset="-128"/>
              </a:defRPr>
            </a:lvl8pPr>
            <a:lvl9pPr marL="3819357" indent="-224668" defTabSz="914274" eaLnBrk="0" fontAlgn="base" hangingPunct="0">
              <a:spcBef>
                <a:spcPct val="0"/>
              </a:spcBef>
              <a:spcAft>
                <a:spcPct val="0"/>
              </a:spcAft>
              <a:defRPr>
                <a:solidFill>
                  <a:schemeClr val="tx1"/>
                </a:solidFill>
                <a:latin typeface="Verdana" pitchFamily="34" charset="0"/>
                <a:ea typeface="MS PGothic" pitchFamily="34" charset="-128"/>
              </a:defRPr>
            </a:lvl9pPr>
          </a:lstStyle>
          <a:p>
            <a:fld id="{7F0E1DC3-B536-4945-92C7-443C6713AD4F}" type="slidenum">
              <a:rPr lang="en-US" smtClean="0">
                <a:latin typeface="Times New Roman" pitchFamily="18" charset="0"/>
              </a:rPr>
              <a:pPr/>
              <a:t>129</a:t>
            </a:fld>
            <a:endParaRPr lang="en-US">
              <a:latin typeface="Times New Roman" pitchFamily="18" charset="0"/>
            </a:endParaRPr>
          </a:p>
        </p:txBody>
      </p:sp>
      <p:sp>
        <p:nvSpPr>
          <p:cNvPr id="83971" name="Rectangle 2"/>
          <p:cNvSpPr>
            <a:spLocks noGrp="1" noRot="1" noChangeAspect="1" noChangeArrowheads="1" noTextEdit="1"/>
          </p:cNvSpPr>
          <p:nvPr>
            <p:ph type="sldImg"/>
          </p:nvPr>
        </p:nvSpPr>
        <p:spPr>
          <a:xfrm>
            <a:off x="1143000" y="685800"/>
            <a:ext cx="4572000" cy="3429000"/>
          </a:xfrm>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39397993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Verdana" pitchFamily="34" charset="0"/>
                <a:ea typeface="MS PGothic" pitchFamily="34" charset="-128"/>
              </a:defRPr>
            </a:lvl1pPr>
            <a:lvl2pPr marL="730171" indent="-280835" defTabSz="914274">
              <a:defRPr>
                <a:solidFill>
                  <a:schemeClr val="tx1"/>
                </a:solidFill>
                <a:latin typeface="Verdana" pitchFamily="34" charset="0"/>
                <a:ea typeface="MS PGothic" pitchFamily="34" charset="-128"/>
              </a:defRPr>
            </a:lvl2pPr>
            <a:lvl3pPr marL="1123340" indent="-224668" defTabSz="914274">
              <a:defRPr>
                <a:solidFill>
                  <a:schemeClr val="tx1"/>
                </a:solidFill>
                <a:latin typeface="Verdana" pitchFamily="34" charset="0"/>
                <a:ea typeface="MS PGothic" pitchFamily="34" charset="-128"/>
              </a:defRPr>
            </a:lvl3pPr>
            <a:lvl4pPr marL="1572677" indent="-224668" defTabSz="914274">
              <a:defRPr>
                <a:solidFill>
                  <a:schemeClr val="tx1"/>
                </a:solidFill>
                <a:latin typeface="Verdana" pitchFamily="34" charset="0"/>
                <a:ea typeface="MS PGothic" pitchFamily="34" charset="-128"/>
              </a:defRPr>
            </a:lvl4pPr>
            <a:lvl5pPr marL="2022013" indent="-224668" defTabSz="914274">
              <a:defRPr>
                <a:solidFill>
                  <a:schemeClr val="tx1"/>
                </a:solidFill>
                <a:latin typeface="Verdana" pitchFamily="34" charset="0"/>
                <a:ea typeface="MS PGothic" pitchFamily="34" charset="-128"/>
              </a:defRPr>
            </a:lvl5pPr>
            <a:lvl6pPr marL="2471349" indent="-224668" defTabSz="914274" eaLnBrk="0" fontAlgn="base" hangingPunct="0">
              <a:spcBef>
                <a:spcPct val="0"/>
              </a:spcBef>
              <a:spcAft>
                <a:spcPct val="0"/>
              </a:spcAft>
              <a:defRPr>
                <a:solidFill>
                  <a:schemeClr val="tx1"/>
                </a:solidFill>
                <a:latin typeface="Verdana" pitchFamily="34" charset="0"/>
                <a:ea typeface="MS PGothic" pitchFamily="34" charset="-128"/>
              </a:defRPr>
            </a:lvl6pPr>
            <a:lvl7pPr marL="2920685" indent="-224668" defTabSz="914274" eaLnBrk="0" fontAlgn="base" hangingPunct="0">
              <a:spcBef>
                <a:spcPct val="0"/>
              </a:spcBef>
              <a:spcAft>
                <a:spcPct val="0"/>
              </a:spcAft>
              <a:defRPr>
                <a:solidFill>
                  <a:schemeClr val="tx1"/>
                </a:solidFill>
                <a:latin typeface="Verdana" pitchFamily="34" charset="0"/>
                <a:ea typeface="MS PGothic" pitchFamily="34" charset="-128"/>
              </a:defRPr>
            </a:lvl7pPr>
            <a:lvl8pPr marL="3370021" indent="-224668" defTabSz="914274" eaLnBrk="0" fontAlgn="base" hangingPunct="0">
              <a:spcBef>
                <a:spcPct val="0"/>
              </a:spcBef>
              <a:spcAft>
                <a:spcPct val="0"/>
              </a:spcAft>
              <a:defRPr>
                <a:solidFill>
                  <a:schemeClr val="tx1"/>
                </a:solidFill>
                <a:latin typeface="Verdana" pitchFamily="34" charset="0"/>
                <a:ea typeface="MS PGothic" pitchFamily="34" charset="-128"/>
              </a:defRPr>
            </a:lvl8pPr>
            <a:lvl9pPr marL="3819357" indent="-224668" defTabSz="914274" eaLnBrk="0" fontAlgn="base" hangingPunct="0">
              <a:spcBef>
                <a:spcPct val="0"/>
              </a:spcBef>
              <a:spcAft>
                <a:spcPct val="0"/>
              </a:spcAft>
              <a:defRPr>
                <a:solidFill>
                  <a:schemeClr val="tx1"/>
                </a:solidFill>
                <a:latin typeface="Verdana" pitchFamily="34" charset="0"/>
                <a:ea typeface="MS PGothic" pitchFamily="34" charset="-128"/>
              </a:defRPr>
            </a:lvl9pPr>
          </a:lstStyle>
          <a:p>
            <a:fld id="{03A6E816-03DC-4623-8A1A-70C91A5DC8D4}" type="slidenum">
              <a:rPr lang="en-US" smtClean="0">
                <a:latin typeface="Times New Roman" pitchFamily="18" charset="0"/>
              </a:rPr>
              <a:pPr/>
              <a:t>130</a:t>
            </a:fld>
            <a:endParaRPr lang="en-US">
              <a:latin typeface="Times New Roman" pitchFamily="18" charset="0"/>
            </a:endParaRPr>
          </a:p>
        </p:txBody>
      </p:sp>
      <p:sp>
        <p:nvSpPr>
          <p:cNvPr id="84995" name="Rectangle 2"/>
          <p:cNvSpPr>
            <a:spLocks noGrp="1" noRot="1" noChangeAspect="1" noChangeArrowheads="1" noTextEdit="1"/>
          </p:cNvSpPr>
          <p:nvPr>
            <p:ph type="sldImg"/>
          </p:nvPr>
        </p:nvSpPr>
        <p:spPr>
          <a:xfrm>
            <a:off x="1143000" y="685800"/>
            <a:ext cx="4572000" cy="3429000"/>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37804232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Verdana" pitchFamily="34" charset="0"/>
                <a:ea typeface="MS PGothic" pitchFamily="34" charset="-128"/>
              </a:defRPr>
            </a:lvl1pPr>
            <a:lvl2pPr marL="730171" indent="-280835" defTabSz="914274">
              <a:defRPr>
                <a:solidFill>
                  <a:schemeClr val="tx1"/>
                </a:solidFill>
                <a:latin typeface="Verdana" pitchFamily="34" charset="0"/>
                <a:ea typeface="MS PGothic" pitchFamily="34" charset="-128"/>
              </a:defRPr>
            </a:lvl2pPr>
            <a:lvl3pPr marL="1123340" indent="-224668" defTabSz="914274">
              <a:defRPr>
                <a:solidFill>
                  <a:schemeClr val="tx1"/>
                </a:solidFill>
                <a:latin typeface="Verdana" pitchFamily="34" charset="0"/>
                <a:ea typeface="MS PGothic" pitchFamily="34" charset="-128"/>
              </a:defRPr>
            </a:lvl3pPr>
            <a:lvl4pPr marL="1572677" indent="-224668" defTabSz="914274">
              <a:defRPr>
                <a:solidFill>
                  <a:schemeClr val="tx1"/>
                </a:solidFill>
                <a:latin typeface="Verdana" pitchFamily="34" charset="0"/>
                <a:ea typeface="MS PGothic" pitchFamily="34" charset="-128"/>
              </a:defRPr>
            </a:lvl4pPr>
            <a:lvl5pPr marL="2022013" indent="-224668" defTabSz="914274">
              <a:defRPr>
                <a:solidFill>
                  <a:schemeClr val="tx1"/>
                </a:solidFill>
                <a:latin typeface="Verdana" pitchFamily="34" charset="0"/>
                <a:ea typeface="MS PGothic" pitchFamily="34" charset="-128"/>
              </a:defRPr>
            </a:lvl5pPr>
            <a:lvl6pPr marL="2471349" indent="-224668" defTabSz="914274" eaLnBrk="0" fontAlgn="base" hangingPunct="0">
              <a:spcBef>
                <a:spcPct val="0"/>
              </a:spcBef>
              <a:spcAft>
                <a:spcPct val="0"/>
              </a:spcAft>
              <a:defRPr>
                <a:solidFill>
                  <a:schemeClr val="tx1"/>
                </a:solidFill>
                <a:latin typeface="Verdana" pitchFamily="34" charset="0"/>
                <a:ea typeface="MS PGothic" pitchFamily="34" charset="-128"/>
              </a:defRPr>
            </a:lvl6pPr>
            <a:lvl7pPr marL="2920685" indent="-224668" defTabSz="914274" eaLnBrk="0" fontAlgn="base" hangingPunct="0">
              <a:spcBef>
                <a:spcPct val="0"/>
              </a:spcBef>
              <a:spcAft>
                <a:spcPct val="0"/>
              </a:spcAft>
              <a:defRPr>
                <a:solidFill>
                  <a:schemeClr val="tx1"/>
                </a:solidFill>
                <a:latin typeface="Verdana" pitchFamily="34" charset="0"/>
                <a:ea typeface="MS PGothic" pitchFamily="34" charset="-128"/>
              </a:defRPr>
            </a:lvl7pPr>
            <a:lvl8pPr marL="3370021" indent="-224668" defTabSz="914274" eaLnBrk="0" fontAlgn="base" hangingPunct="0">
              <a:spcBef>
                <a:spcPct val="0"/>
              </a:spcBef>
              <a:spcAft>
                <a:spcPct val="0"/>
              </a:spcAft>
              <a:defRPr>
                <a:solidFill>
                  <a:schemeClr val="tx1"/>
                </a:solidFill>
                <a:latin typeface="Verdana" pitchFamily="34" charset="0"/>
                <a:ea typeface="MS PGothic" pitchFamily="34" charset="-128"/>
              </a:defRPr>
            </a:lvl8pPr>
            <a:lvl9pPr marL="3819357" indent="-224668" defTabSz="914274" eaLnBrk="0" fontAlgn="base" hangingPunct="0">
              <a:spcBef>
                <a:spcPct val="0"/>
              </a:spcBef>
              <a:spcAft>
                <a:spcPct val="0"/>
              </a:spcAft>
              <a:defRPr>
                <a:solidFill>
                  <a:schemeClr val="tx1"/>
                </a:solidFill>
                <a:latin typeface="Verdana" pitchFamily="34" charset="0"/>
                <a:ea typeface="MS PGothic" pitchFamily="34" charset="-128"/>
              </a:defRPr>
            </a:lvl9pPr>
          </a:lstStyle>
          <a:p>
            <a:fld id="{6B0E0694-F942-4991-9325-EAC244CFB08D}" type="slidenum">
              <a:rPr lang="en-US" smtClean="0">
                <a:latin typeface="Times New Roman" pitchFamily="18" charset="0"/>
              </a:rPr>
              <a:pPr/>
              <a:t>131</a:t>
            </a:fld>
            <a:endParaRPr lang="en-US">
              <a:latin typeface="Times New Roman" pitchFamily="18" charset="0"/>
            </a:endParaRPr>
          </a:p>
        </p:txBody>
      </p:sp>
      <p:sp>
        <p:nvSpPr>
          <p:cNvPr id="86019" name="Rectangle 2"/>
          <p:cNvSpPr>
            <a:spLocks noGrp="1" noRot="1" noChangeAspect="1" noChangeArrowheads="1" noTextEdit="1"/>
          </p:cNvSpPr>
          <p:nvPr>
            <p:ph type="sldImg"/>
          </p:nvPr>
        </p:nvSpPr>
        <p:spPr>
          <a:xfrm>
            <a:off x="1143000" y="685800"/>
            <a:ext cx="4572000" cy="3429000"/>
          </a:xfrm>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9551293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Verdana" pitchFamily="34" charset="0"/>
                <a:ea typeface="MS PGothic" pitchFamily="34" charset="-128"/>
              </a:defRPr>
            </a:lvl1pPr>
            <a:lvl2pPr marL="730171" indent="-280835" defTabSz="914274">
              <a:defRPr>
                <a:solidFill>
                  <a:schemeClr val="tx1"/>
                </a:solidFill>
                <a:latin typeface="Verdana" pitchFamily="34" charset="0"/>
                <a:ea typeface="MS PGothic" pitchFamily="34" charset="-128"/>
              </a:defRPr>
            </a:lvl2pPr>
            <a:lvl3pPr marL="1123340" indent="-224668" defTabSz="914274">
              <a:defRPr>
                <a:solidFill>
                  <a:schemeClr val="tx1"/>
                </a:solidFill>
                <a:latin typeface="Verdana" pitchFamily="34" charset="0"/>
                <a:ea typeface="MS PGothic" pitchFamily="34" charset="-128"/>
              </a:defRPr>
            </a:lvl3pPr>
            <a:lvl4pPr marL="1572677" indent="-224668" defTabSz="914274">
              <a:defRPr>
                <a:solidFill>
                  <a:schemeClr val="tx1"/>
                </a:solidFill>
                <a:latin typeface="Verdana" pitchFamily="34" charset="0"/>
                <a:ea typeface="MS PGothic" pitchFamily="34" charset="-128"/>
              </a:defRPr>
            </a:lvl4pPr>
            <a:lvl5pPr marL="2022013" indent="-224668" defTabSz="914274">
              <a:defRPr>
                <a:solidFill>
                  <a:schemeClr val="tx1"/>
                </a:solidFill>
                <a:latin typeface="Verdana" pitchFamily="34" charset="0"/>
                <a:ea typeface="MS PGothic" pitchFamily="34" charset="-128"/>
              </a:defRPr>
            </a:lvl5pPr>
            <a:lvl6pPr marL="2471349" indent="-224668" defTabSz="914274" eaLnBrk="0" fontAlgn="base" hangingPunct="0">
              <a:spcBef>
                <a:spcPct val="0"/>
              </a:spcBef>
              <a:spcAft>
                <a:spcPct val="0"/>
              </a:spcAft>
              <a:defRPr>
                <a:solidFill>
                  <a:schemeClr val="tx1"/>
                </a:solidFill>
                <a:latin typeface="Verdana" pitchFamily="34" charset="0"/>
                <a:ea typeface="MS PGothic" pitchFamily="34" charset="-128"/>
              </a:defRPr>
            </a:lvl6pPr>
            <a:lvl7pPr marL="2920685" indent="-224668" defTabSz="914274" eaLnBrk="0" fontAlgn="base" hangingPunct="0">
              <a:spcBef>
                <a:spcPct val="0"/>
              </a:spcBef>
              <a:spcAft>
                <a:spcPct val="0"/>
              </a:spcAft>
              <a:defRPr>
                <a:solidFill>
                  <a:schemeClr val="tx1"/>
                </a:solidFill>
                <a:latin typeface="Verdana" pitchFamily="34" charset="0"/>
                <a:ea typeface="MS PGothic" pitchFamily="34" charset="-128"/>
              </a:defRPr>
            </a:lvl7pPr>
            <a:lvl8pPr marL="3370021" indent="-224668" defTabSz="914274" eaLnBrk="0" fontAlgn="base" hangingPunct="0">
              <a:spcBef>
                <a:spcPct val="0"/>
              </a:spcBef>
              <a:spcAft>
                <a:spcPct val="0"/>
              </a:spcAft>
              <a:defRPr>
                <a:solidFill>
                  <a:schemeClr val="tx1"/>
                </a:solidFill>
                <a:latin typeface="Verdana" pitchFamily="34" charset="0"/>
                <a:ea typeface="MS PGothic" pitchFamily="34" charset="-128"/>
              </a:defRPr>
            </a:lvl8pPr>
            <a:lvl9pPr marL="3819357" indent="-224668" defTabSz="914274" eaLnBrk="0" fontAlgn="base" hangingPunct="0">
              <a:spcBef>
                <a:spcPct val="0"/>
              </a:spcBef>
              <a:spcAft>
                <a:spcPct val="0"/>
              </a:spcAft>
              <a:defRPr>
                <a:solidFill>
                  <a:schemeClr val="tx1"/>
                </a:solidFill>
                <a:latin typeface="Verdana" pitchFamily="34" charset="0"/>
                <a:ea typeface="MS PGothic" pitchFamily="34" charset="-128"/>
              </a:defRPr>
            </a:lvl9pPr>
          </a:lstStyle>
          <a:p>
            <a:fld id="{9AF7AE21-B074-44B6-A90D-7845B0BC327A}" type="slidenum">
              <a:rPr lang="en-US" smtClean="0">
                <a:latin typeface="Times New Roman" pitchFamily="18" charset="0"/>
              </a:rPr>
              <a:pPr/>
              <a:t>132</a:t>
            </a:fld>
            <a:endParaRPr lang="en-US">
              <a:latin typeface="Times New Roman" pitchFamily="18" charset="0"/>
            </a:endParaRPr>
          </a:p>
        </p:txBody>
      </p:sp>
      <p:sp>
        <p:nvSpPr>
          <p:cNvPr id="88067" name="Rectangle 2"/>
          <p:cNvSpPr>
            <a:spLocks noGrp="1" noRot="1" noChangeAspect="1" noChangeArrowheads="1" noTextEdit="1"/>
          </p:cNvSpPr>
          <p:nvPr>
            <p:ph type="sldImg"/>
          </p:nvPr>
        </p:nvSpPr>
        <p:spPr>
          <a:xfrm>
            <a:off x="1143000" y="685800"/>
            <a:ext cx="4572000" cy="3429000"/>
          </a:xfrm>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30564138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Verdana" pitchFamily="34" charset="0"/>
                <a:ea typeface="MS PGothic" pitchFamily="34" charset="-128"/>
              </a:defRPr>
            </a:lvl1pPr>
            <a:lvl2pPr marL="730171" indent="-280835" defTabSz="914274">
              <a:defRPr>
                <a:solidFill>
                  <a:schemeClr val="tx1"/>
                </a:solidFill>
                <a:latin typeface="Verdana" pitchFamily="34" charset="0"/>
                <a:ea typeface="MS PGothic" pitchFamily="34" charset="-128"/>
              </a:defRPr>
            </a:lvl2pPr>
            <a:lvl3pPr marL="1123340" indent="-224668" defTabSz="914274">
              <a:defRPr>
                <a:solidFill>
                  <a:schemeClr val="tx1"/>
                </a:solidFill>
                <a:latin typeface="Verdana" pitchFamily="34" charset="0"/>
                <a:ea typeface="MS PGothic" pitchFamily="34" charset="-128"/>
              </a:defRPr>
            </a:lvl3pPr>
            <a:lvl4pPr marL="1572677" indent="-224668" defTabSz="914274">
              <a:defRPr>
                <a:solidFill>
                  <a:schemeClr val="tx1"/>
                </a:solidFill>
                <a:latin typeface="Verdana" pitchFamily="34" charset="0"/>
                <a:ea typeface="MS PGothic" pitchFamily="34" charset="-128"/>
              </a:defRPr>
            </a:lvl4pPr>
            <a:lvl5pPr marL="2022013" indent="-224668" defTabSz="914274">
              <a:defRPr>
                <a:solidFill>
                  <a:schemeClr val="tx1"/>
                </a:solidFill>
                <a:latin typeface="Verdana" pitchFamily="34" charset="0"/>
                <a:ea typeface="MS PGothic" pitchFamily="34" charset="-128"/>
              </a:defRPr>
            </a:lvl5pPr>
            <a:lvl6pPr marL="2471349" indent="-224668" defTabSz="914274" eaLnBrk="0" fontAlgn="base" hangingPunct="0">
              <a:spcBef>
                <a:spcPct val="0"/>
              </a:spcBef>
              <a:spcAft>
                <a:spcPct val="0"/>
              </a:spcAft>
              <a:defRPr>
                <a:solidFill>
                  <a:schemeClr val="tx1"/>
                </a:solidFill>
                <a:latin typeface="Verdana" pitchFamily="34" charset="0"/>
                <a:ea typeface="MS PGothic" pitchFamily="34" charset="-128"/>
              </a:defRPr>
            </a:lvl6pPr>
            <a:lvl7pPr marL="2920685" indent="-224668" defTabSz="914274" eaLnBrk="0" fontAlgn="base" hangingPunct="0">
              <a:spcBef>
                <a:spcPct val="0"/>
              </a:spcBef>
              <a:spcAft>
                <a:spcPct val="0"/>
              </a:spcAft>
              <a:defRPr>
                <a:solidFill>
                  <a:schemeClr val="tx1"/>
                </a:solidFill>
                <a:latin typeface="Verdana" pitchFamily="34" charset="0"/>
                <a:ea typeface="MS PGothic" pitchFamily="34" charset="-128"/>
              </a:defRPr>
            </a:lvl7pPr>
            <a:lvl8pPr marL="3370021" indent="-224668" defTabSz="914274" eaLnBrk="0" fontAlgn="base" hangingPunct="0">
              <a:spcBef>
                <a:spcPct val="0"/>
              </a:spcBef>
              <a:spcAft>
                <a:spcPct val="0"/>
              </a:spcAft>
              <a:defRPr>
                <a:solidFill>
                  <a:schemeClr val="tx1"/>
                </a:solidFill>
                <a:latin typeface="Verdana" pitchFamily="34" charset="0"/>
                <a:ea typeface="MS PGothic" pitchFamily="34" charset="-128"/>
              </a:defRPr>
            </a:lvl8pPr>
            <a:lvl9pPr marL="3819357" indent="-224668" defTabSz="914274" eaLnBrk="0" fontAlgn="base" hangingPunct="0">
              <a:spcBef>
                <a:spcPct val="0"/>
              </a:spcBef>
              <a:spcAft>
                <a:spcPct val="0"/>
              </a:spcAft>
              <a:defRPr>
                <a:solidFill>
                  <a:schemeClr val="tx1"/>
                </a:solidFill>
                <a:latin typeface="Verdana" pitchFamily="34" charset="0"/>
                <a:ea typeface="MS PGothic" pitchFamily="34" charset="-128"/>
              </a:defRPr>
            </a:lvl9pPr>
          </a:lstStyle>
          <a:p>
            <a:fld id="{52460322-E99A-4356-ACB4-16CDFC937FEF}" type="slidenum">
              <a:rPr lang="en-US" smtClean="0">
                <a:latin typeface="Times New Roman" pitchFamily="18" charset="0"/>
              </a:rPr>
              <a:pPr/>
              <a:t>133</a:t>
            </a:fld>
            <a:endParaRPr lang="en-US">
              <a:latin typeface="Times New Roman" pitchFamily="18" charset="0"/>
            </a:endParaRPr>
          </a:p>
        </p:txBody>
      </p:sp>
      <p:sp>
        <p:nvSpPr>
          <p:cNvPr id="89091" name="Rectangle 2"/>
          <p:cNvSpPr>
            <a:spLocks noGrp="1" noRot="1" noChangeAspect="1" noChangeArrowheads="1" noTextEdit="1"/>
          </p:cNvSpPr>
          <p:nvPr>
            <p:ph type="sldImg"/>
          </p:nvPr>
        </p:nvSpPr>
        <p:spPr>
          <a:xfrm>
            <a:off x="1143000" y="685800"/>
            <a:ext cx="4572000" cy="3429000"/>
          </a:xfrm>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28099282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Verdana" pitchFamily="34" charset="0"/>
                <a:ea typeface="ＭＳ Ｐゴシック" charset="-128"/>
              </a:defRPr>
            </a:lvl1pPr>
            <a:lvl2pPr marL="730171" indent="-280835" defTabSz="914274">
              <a:defRPr>
                <a:solidFill>
                  <a:schemeClr val="tx1"/>
                </a:solidFill>
                <a:latin typeface="Verdana" pitchFamily="34" charset="0"/>
                <a:ea typeface="ＭＳ Ｐゴシック" charset="-128"/>
              </a:defRPr>
            </a:lvl2pPr>
            <a:lvl3pPr marL="1123340" indent="-224668" defTabSz="914274">
              <a:defRPr>
                <a:solidFill>
                  <a:schemeClr val="tx1"/>
                </a:solidFill>
                <a:latin typeface="Verdana" pitchFamily="34" charset="0"/>
                <a:ea typeface="ＭＳ Ｐゴシック" charset="-128"/>
              </a:defRPr>
            </a:lvl3pPr>
            <a:lvl4pPr marL="1572677" indent="-224668" defTabSz="914274">
              <a:defRPr>
                <a:solidFill>
                  <a:schemeClr val="tx1"/>
                </a:solidFill>
                <a:latin typeface="Verdana" pitchFamily="34" charset="0"/>
                <a:ea typeface="ＭＳ Ｐゴシック" charset="-128"/>
              </a:defRPr>
            </a:lvl4pPr>
            <a:lvl5pPr marL="2022013" indent="-224668" defTabSz="914274">
              <a:defRPr>
                <a:solidFill>
                  <a:schemeClr val="tx1"/>
                </a:solidFill>
                <a:latin typeface="Verdana" pitchFamily="34" charset="0"/>
                <a:ea typeface="ＭＳ Ｐゴシック" charset="-128"/>
              </a:defRPr>
            </a:lvl5pPr>
            <a:lvl6pPr marL="2471349" indent="-224668" defTabSz="914274" eaLnBrk="0" fontAlgn="base" hangingPunct="0">
              <a:spcBef>
                <a:spcPct val="0"/>
              </a:spcBef>
              <a:spcAft>
                <a:spcPct val="0"/>
              </a:spcAft>
              <a:defRPr>
                <a:solidFill>
                  <a:schemeClr val="tx1"/>
                </a:solidFill>
                <a:latin typeface="Verdana" pitchFamily="34" charset="0"/>
                <a:ea typeface="ＭＳ Ｐゴシック" charset="-128"/>
              </a:defRPr>
            </a:lvl6pPr>
            <a:lvl7pPr marL="2920685" indent="-224668" defTabSz="914274" eaLnBrk="0" fontAlgn="base" hangingPunct="0">
              <a:spcBef>
                <a:spcPct val="0"/>
              </a:spcBef>
              <a:spcAft>
                <a:spcPct val="0"/>
              </a:spcAft>
              <a:defRPr>
                <a:solidFill>
                  <a:schemeClr val="tx1"/>
                </a:solidFill>
                <a:latin typeface="Verdana" pitchFamily="34" charset="0"/>
                <a:ea typeface="ＭＳ Ｐゴシック" charset="-128"/>
              </a:defRPr>
            </a:lvl7pPr>
            <a:lvl8pPr marL="3370021" indent="-224668" defTabSz="914274" eaLnBrk="0" fontAlgn="base" hangingPunct="0">
              <a:spcBef>
                <a:spcPct val="0"/>
              </a:spcBef>
              <a:spcAft>
                <a:spcPct val="0"/>
              </a:spcAft>
              <a:defRPr>
                <a:solidFill>
                  <a:schemeClr val="tx1"/>
                </a:solidFill>
                <a:latin typeface="Verdana" pitchFamily="34" charset="0"/>
                <a:ea typeface="ＭＳ Ｐゴシック" charset="-128"/>
              </a:defRPr>
            </a:lvl8pPr>
            <a:lvl9pPr marL="3819357" indent="-224668" defTabSz="914274" eaLnBrk="0" fontAlgn="base" hangingPunct="0">
              <a:spcBef>
                <a:spcPct val="0"/>
              </a:spcBef>
              <a:spcAft>
                <a:spcPct val="0"/>
              </a:spcAft>
              <a:defRPr>
                <a:solidFill>
                  <a:schemeClr val="tx1"/>
                </a:solidFill>
                <a:latin typeface="Verdana" pitchFamily="34" charset="0"/>
                <a:ea typeface="ＭＳ Ｐゴシック" charset="-128"/>
              </a:defRPr>
            </a:lvl9pPr>
          </a:lstStyle>
          <a:p>
            <a:fld id="{98ADFA7F-FE91-40E8-92FB-16BE79127E30}" type="slidenum">
              <a:rPr lang="en-US" smtClean="0">
                <a:latin typeface="Times New Roman" pitchFamily="18" charset="0"/>
              </a:rPr>
              <a:pPr/>
              <a:t>134</a:t>
            </a:fld>
            <a:endParaRPr lang="en-US">
              <a:latin typeface="Times New Roman" pitchFamily="18" charset="0"/>
            </a:endParaRPr>
          </a:p>
        </p:txBody>
      </p:sp>
      <p:sp>
        <p:nvSpPr>
          <p:cNvPr id="91139" name="Rectangle 2"/>
          <p:cNvSpPr>
            <a:spLocks noGrp="1" noRot="1" noChangeAspect="1" noChangeArrowheads="1" noTextEdit="1"/>
          </p:cNvSpPr>
          <p:nvPr>
            <p:ph type="sldImg"/>
          </p:nvPr>
        </p:nvSpPr>
        <p:spPr>
          <a:xfrm>
            <a:off x="1143000" y="685800"/>
            <a:ext cx="4572000" cy="3429000"/>
          </a:xfrm>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12093272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Verdana" pitchFamily="34" charset="0"/>
                <a:ea typeface="ＭＳ Ｐゴシック" charset="-128"/>
              </a:defRPr>
            </a:lvl1pPr>
            <a:lvl2pPr marL="730171" indent="-280835" defTabSz="914274">
              <a:defRPr>
                <a:solidFill>
                  <a:schemeClr val="tx1"/>
                </a:solidFill>
                <a:latin typeface="Verdana" pitchFamily="34" charset="0"/>
                <a:ea typeface="ＭＳ Ｐゴシック" charset="-128"/>
              </a:defRPr>
            </a:lvl2pPr>
            <a:lvl3pPr marL="1123340" indent="-224668" defTabSz="914274">
              <a:defRPr>
                <a:solidFill>
                  <a:schemeClr val="tx1"/>
                </a:solidFill>
                <a:latin typeface="Verdana" pitchFamily="34" charset="0"/>
                <a:ea typeface="ＭＳ Ｐゴシック" charset="-128"/>
              </a:defRPr>
            </a:lvl3pPr>
            <a:lvl4pPr marL="1572677" indent="-224668" defTabSz="914274">
              <a:defRPr>
                <a:solidFill>
                  <a:schemeClr val="tx1"/>
                </a:solidFill>
                <a:latin typeface="Verdana" pitchFamily="34" charset="0"/>
                <a:ea typeface="ＭＳ Ｐゴシック" charset="-128"/>
              </a:defRPr>
            </a:lvl4pPr>
            <a:lvl5pPr marL="2022013" indent="-224668" defTabSz="914274">
              <a:defRPr>
                <a:solidFill>
                  <a:schemeClr val="tx1"/>
                </a:solidFill>
                <a:latin typeface="Verdana" pitchFamily="34" charset="0"/>
                <a:ea typeface="ＭＳ Ｐゴシック" charset="-128"/>
              </a:defRPr>
            </a:lvl5pPr>
            <a:lvl6pPr marL="2471349" indent="-224668" defTabSz="914274" eaLnBrk="0" fontAlgn="base" hangingPunct="0">
              <a:spcBef>
                <a:spcPct val="0"/>
              </a:spcBef>
              <a:spcAft>
                <a:spcPct val="0"/>
              </a:spcAft>
              <a:defRPr>
                <a:solidFill>
                  <a:schemeClr val="tx1"/>
                </a:solidFill>
                <a:latin typeface="Verdana" pitchFamily="34" charset="0"/>
                <a:ea typeface="ＭＳ Ｐゴシック" charset="-128"/>
              </a:defRPr>
            </a:lvl6pPr>
            <a:lvl7pPr marL="2920685" indent="-224668" defTabSz="914274" eaLnBrk="0" fontAlgn="base" hangingPunct="0">
              <a:spcBef>
                <a:spcPct val="0"/>
              </a:spcBef>
              <a:spcAft>
                <a:spcPct val="0"/>
              </a:spcAft>
              <a:defRPr>
                <a:solidFill>
                  <a:schemeClr val="tx1"/>
                </a:solidFill>
                <a:latin typeface="Verdana" pitchFamily="34" charset="0"/>
                <a:ea typeface="ＭＳ Ｐゴシック" charset="-128"/>
              </a:defRPr>
            </a:lvl7pPr>
            <a:lvl8pPr marL="3370021" indent="-224668" defTabSz="914274" eaLnBrk="0" fontAlgn="base" hangingPunct="0">
              <a:spcBef>
                <a:spcPct val="0"/>
              </a:spcBef>
              <a:spcAft>
                <a:spcPct val="0"/>
              </a:spcAft>
              <a:defRPr>
                <a:solidFill>
                  <a:schemeClr val="tx1"/>
                </a:solidFill>
                <a:latin typeface="Verdana" pitchFamily="34" charset="0"/>
                <a:ea typeface="ＭＳ Ｐゴシック" charset="-128"/>
              </a:defRPr>
            </a:lvl8pPr>
            <a:lvl9pPr marL="3819357" indent="-224668" defTabSz="914274" eaLnBrk="0" fontAlgn="base" hangingPunct="0">
              <a:spcBef>
                <a:spcPct val="0"/>
              </a:spcBef>
              <a:spcAft>
                <a:spcPct val="0"/>
              </a:spcAft>
              <a:defRPr>
                <a:solidFill>
                  <a:schemeClr val="tx1"/>
                </a:solidFill>
                <a:latin typeface="Verdana" pitchFamily="34" charset="0"/>
                <a:ea typeface="ＭＳ Ｐゴシック" charset="-128"/>
              </a:defRPr>
            </a:lvl9pPr>
          </a:lstStyle>
          <a:p>
            <a:fld id="{766D4871-1C04-4F8C-AA5F-EDDE41CBDB81}" type="slidenum">
              <a:rPr lang="en-US" smtClean="0">
                <a:latin typeface="Times New Roman" pitchFamily="18" charset="0"/>
              </a:rPr>
              <a:pPr/>
              <a:t>135</a:t>
            </a:fld>
            <a:endParaRPr lang="en-US">
              <a:latin typeface="Times New Roman" pitchFamily="18" charset="0"/>
            </a:endParaRPr>
          </a:p>
        </p:txBody>
      </p:sp>
      <p:sp>
        <p:nvSpPr>
          <p:cNvPr id="92163" name="Rectangle 2"/>
          <p:cNvSpPr>
            <a:spLocks noGrp="1" noRot="1" noChangeAspect="1" noChangeArrowheads="1" noTextEdit="1"/>
          </p:cNvSpPr>
          <p:nvPr>
            <p:ph type="sldImg"/>
          </p:nvPr>
        </p:nvSpPr>
        <p:spPr>
          <a:xfrm>
            <a:off x="1143000" y="685800"/>
            <a:ext cx="4572000" cy="3429000"/>
          </a:xfrm>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2270776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2300">
                <a:solidFill>
                  <a:schemeClr val="tx1"/>
                </a:solidFill>
                <a:latin typeface="Verdana" pitchFamily="34" charset="0"/>
                <a:ea typeface="MS PGothic" pitchFamily="34" charset="-128"/>
              </a:defRPr>
            </a:lvl1pPr>
            <a:lvl2pPr marL="35879619" indent="-35447153" defTabSz="914485">
              <a:defRPr sz="2300">
                <a:solidFill>
                  <a:schemeClr val="tx1"/>
                </a:solidFill>
                <a:latin typeface="Verdana" pitchFamily="34" charset="0"/>
                <a:ea typeface="MS PGothic" pitchFamily="34" charset="-128"/>
              </a:defRPr>
            </a:lvl2pPr>
            <a:lvl3pPr>
              <a:defRPr sz="2300">
                <a:solidFill>
                  <a:schemeClr val="tx1"/>
                </a:solidFill>
                <a:latin typeface="Verdana" pitchFamily="34" charset="0"/>
                <a:ea typeface="MS PGothic" pitchFamily="34" charset="-128"/>
              </a:defRPr>
            </a:lvl3pPr>
            <a:lvl4pPr>
              <a:defRPr sz="2300">
                <a:solidFill>
                  <a:schemeClr val="tx1"/>
                </a:solidFill>
                <a:latin typeface="Verdana" pitchFamily="34" charset="0"/>
                <a:ea typeface="MS PGothic" pitchFamily="34" charset="-128"/>
              </a:defRPr>
            </a:lvl4pPr>
            <a:lvl5pPr>
              <a:defRPr sz="2300">
                <a:solidFill>
                  <a:schemeClr val="tx1"/>
                </a:solidFill>
                <a:latin typeface="Verdana" pitchFamily="34" charset="0"/>
                <a:ea typeface="MS PGothic" pitchFamily="34" charset="-128"/>
              </a:defRPr>
            </a:lvl5pPr>
            <a:lvl6pPr marL="432465" eaLnBrk="0" fontAlgn="base" hangingPunct="0">
              <a:spcBef>
                <a:spcPct val="0"/>
              </a:spcBef>
              <a:spcAft>
                <a:spcPct val="0"/>
              </a:spcAft>
              <a:defRPr sz="2300">
                <a:solidFill>
                  <a:schemeClr val="tx1"/>
                </a:solidFill>
                <a:latin typeface="Verdana" pitchFamily="34" charset="0"/>
                <a:ea typeface="MS PGothic" pitchFamily="34" charset="-128"/>
              </a:defRPr>
            </a:lvl6pPr>
            <a:lvl7pPr marL="864931" eaLnBrk="0" fontAlgn="base" hangingPunct="0">
              <a:spcBef>
                <a:spcPct val="0"/>
              </a:spcBef>
              <a:spcAft>
                <a:spcPct val="0"/>
              </a:spcAft>
              <a:defRPr sz="2300">
                <a:solidFill>
                  <a:schemeClr val="tx1"/>
                </a:solidFill>
                <a:latin typeface="Verdana" pitchFamily="34" charset="0"/>
                <a:ea typeface="MS PGothic" pitchFamily="34" charset="-128"/>
              </a:defRPr>
            </a:lvl7pPr>
            <a:lvl8pPr marL="1297396" eaLnBrk="0" fontAlgn="base" hangingPunct="0">
              <a:spcBef>
                <a:spcPct val="0"/>
              </a:spcBef>
              <a:spcAft>
                <a:spcPct val="0"/>
              </a:spcAft>
              <a:defRPr sz="2300">
                <a:solidFill>
                  <a:schemeClr val="tx1"/>
                </a:solidFill>
                <a:latin typeface="Verdana" pitchFamily="34" charset="0"/>
                <a:ea typeface="MS PGothic" pitchFamily="34" charset="-128"/>
              </a:defRPr>
            </a:lvl8pPr>
            <a:lvl9pPr marL="1729862" eaLnBrk="0" fontAlgn="base" hangingPunct="0">
              <a:spcBef>
                <a:spcPct val="0"/>
              </a:spcBef>
              <a:spcAft>
                <a:spcPct val="0"/>
              </a:spcAft>
              <a:defRPr sz="2300">
                <a:solidFill>
                  <a:schemeClr val="tx1"/>
                </a:solidFill>
                <a:latin typeface="Verdana" pitchFamily="34" charset="0"/>
                <a:ea typeface="MS PGothic" pitchFamily="34" charset="-128"/>
              </a:defRPr>
            </a:lvl9pPr>
          </a:lstStyle>
          <a:p>
            <a:fld id="{4181BD44-5DAD-4F8B-B8A1-9B6A2130F202}" type="slidenum">
              <a:rPr lang="en-US" sz="1300">
                <a:latin typeface="Times New Roman" pitchFamily="18" charset="0"/>
              </a:rPr>
              <a:pPr/>
              <a:t>39</a:t>
            </a:fld>
            <a:endParaRPr lang="en-US" sz="130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atin typeface="Times New Roman" pitchFamily="18" charset="0"/>
              </a:rPr>
              <a:t>S-&gt;value is initialized to 0, therefore needs a call to signal() to provide one resource in order to start</a:t>
            </a:r>
          </a:p>
        </p:txBody>
      </p:sp>
    </p:spTree>
    <p:extLst>
      <p:ext uri="{BB962C8B-B14F-4D97-AF65-F5344CB8AC3E}">
        <p14:creationId xmlns:p14="http://schemas.microsoft.com/office/powerpoint/2010/main" val="2348611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cap="flat"/>
        </p:spPr>
      </p:sp>
      <p:sp>
        <p:nvSpPr>
          <p:cNvPr id="8195" name="Rectangle 3"/>
          <p:cNvSpPr>
            <a:spLocks noGrp="1" noChangeArrowheads="1"/>
          </p:cNvSpPr>
          <p:nvPr>
            <p:ph type="body" idx="1"/>
          </p:nvPr>
        </p:nvSpPr>
        <p:spPr>
          <a:ln/>
        </p:spPr>
        <p:txBody>
          <a:bodyPr/>
          <a:lstStyle/>
          <a:p>
            <a:pPr>
              <a:spcBef>
                <a:spcPct val="0"/>
              </a:spcBef>
            </a:pPr>
            <a:endParaRPr lang="fr-CA" sz="2400"/>
          </a:p>
        </p:txBody>
      </p:sp>
    </p:spTree>
    <p:extLst>
      <p:ext uri="{BB962C8B-B14F-4D97-AF65-F5344CB8AC3E}">
        <p14:creationId xmlns:p14="http://schemas.microsoft.com/office/powerpoint/2010/main" val="791324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IN" dirty="0"/>
              <a:t>https://www.geeksforgeeks.org/readers-writers-problem-set-1-introduction-and-readers-preference-solution/</a:t>
            </a:r>
          </a:p>
          <a:p>
            <a:endParaRPr lang="en-IN" dirty="0"/>
          </a:p>
        </p:txBody>
      </p:sp>
      <p:sp>
        <p:nvSpPr>
          <p:cNvPr id="4" name="Slide Number Placeholder 3"/>
          <p:cNvSpPr>
            <a:spLocks noGrp="1"/>
          </p:cNvSpPr>
          <p:nvPr>
            <p:ph type="sldNum" sz="quarter" idx="10"/>
          </p:nvPr>
        </p:nvSpPr>
        <p:spPr/>
        <p:txBody>
          <a:bodyPr/>
          <a:lstStyle/>
          <a:p>
            <a:fld id="{24AFDFF0-5A8E-4387-8AC4-4FFA8F09AB8F}" type="slidenum">
              <a:rPr lang="en-IN" smtClean="0"/>
              <a:pPr/>
              <a:t>48</a:t>
            </a:fld>
            <a:endParaRPr lang="en-IN" dirty="0"/>
          </a:p>
        </p:txBody>
      </p:sp>
    </p:spTree>
    <p:extLst>
      <p:ext uri="{BB962C8B-B14F-4D97-AF65-F5344CB8AC3E}">
        <p14:creationId xmlns:p14="http://schemas.microsoft.com/office/powerpoint/2010/main" val="3956187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004672F-C115-463A-9958-01A7A7D2942C}" type="datetime1">
              <a:rPr lang="en-IN" smtClean="0"/>
              <a:pPr/>
              <a:t>07-03-2023</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E35F382A-8E35-48DB-B4A8-994B0299B22B}"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FBC8E49-F1C4-455C-9ACF-3328089C54F3}" type="datetime1">
              <a:rPr lang="en-IN" smtClean="0"/>
              <a:pPr/>
              <a:t>07-03-2023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5F382A-8E35-48DB-B4A8-994B0299B22B}"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1653BAD-1ABE-4914-8EC8-2D07530797A5}" type="datetime1">
              <a:rPr lang="en-IN" smtClean="0"/>
              <a:pPr/>
              <a:t>07-03-2023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5F382A-8E35-48DB-B4A8-994B0299B22B}"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0B43DE-F48A-4F3F-9190-0479350C11C4}" type="datetime1">
              <a:rPr lang="en-IN" smtClean="0"/>
              <a:pPr/>
              <a:t>07-03-2023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5F382A-8E35-48DB-B4A8-994B0299B22B}"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5"/>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D0204CE-80C8-4028-B86A-D07709188BB1}" type="datetime1">
              <a:rPr lang="en-IN" smtClean="0"/>
              <a:pPr/>
              <a:t>07-03-2023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5F382A-8E35-48DB-B4A8-994B0299B22B}"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19D87C9-EC31-4E0E-8BE9-65AB938BF009}" type="datetime1">
              <a:rPr lang="en-IN" smtClean="0"/>
              <a:pPr/>
              <a:t>07-03-2023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35F382A-8E35-48DB-B4A8-994B0299B22B}"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1"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1859758"/>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1" y="2514601"/>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2514601"/>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80B0034-6489-4491-BACC-0A9A97F7C66F}" type="datetime1">
              <a:rPr lang="en-IN" smtClean="0"/>
              <a:pPr/>
              <a:t>07-03-2023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35F382A-8E35-48DB-B4A8-994B0299B22B}"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39A2CCB-11B2-4109-BD44-39C996846D30}" type="datetime1">
              <a:rPr lang="en-IN" smtClean="0"/>
              <a:pPr/>
              <a:t>07-03-2023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35F382A-8E35-48DB-B4A8-994B0299B22B}"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03D5E1-AFAC-42E9-92E8-ECDAFC2BF1E2}" type="datetime1">
              <a:rPr lang="en-IN" smtClean="0"/>
              <a:pPr/>
              <a:t>07-03-2023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35F382A-8E35-48DB-B4A8-994B0299B22B}"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1"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8140DDA-7A34-4C62-98E8-FD012406CDAB}" type="datetime1">
              <a:rPr lang="en-IN" smtClean="0"/>
              <a:pPr/>
              <a:t>07-03-2023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35F382A-8E35-48DB-B4A8-994B0299B22B}"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5"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7"/>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6035493-32AA-4E14-BF27-4F00237F82A5}" type="datetime1">
              <a:rPr lang="en-IN" smtClean="0"/>
              <a:pPr/>
              <a:t>07-03-2023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077200" y="6356351"/>
            <a:ext cx="609600" cy="365125"/>
          </a:xfrm>
        </p:spPr>
        <p:txBody>
          <a:bodyPr/>
          <a:lstStyle/>
          <a:p>
            <a:fld id="{E35F382A-8E35-48DB-B4A8-994B0299B22B}" type="slidenum">
              <a:rPr lang="en-IN" smtClean="0"/>
              <a:pPr/>
              <a:t>‹#›</a:t>
            </a:fld>
            <a:endParaRPr lang="en-IN"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6" y="5816601"/>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1" y="6219826"/>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6" y="-7144"/>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1"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1"/>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B425668-23E2-4D90-8BA5-E43576D0FA16}" type="datetime1">
              <a:rPr lang="en-IN" smtClean="0"/>
              <a:pPr/>
              <a:t>07-03-2023</a:t>
            </a:fld>
            <a:endParaRPr lang="en-IN" dirty="0"/>
          </a:p>
        </p:txBody>
      </p:sp>
      <p:sp>
        <p:nvSpPr>
          <p:cNvPr id="22" name="Footer Placeholder 21"/>
          <p:cNvSpPr>
            <a:spLocks noGrp="1"/>
          </p:cNvSpPr>
          <p:nvPr>
            <p:ph type="ftr" sz="quarter" idx="3"/>
          </p:nvPr>
        </p:nvSpPr>
        <p:spPr>
          <a:xfrm>
            <a:off x="2667000" y="6356351"/>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p>
        </p:txBody>
      </p:sp>
      <p:sp>
        <p:nvSpPr>
          <p:cNvPr id="18" name="Slide Number Placeholder 17"/>
          <p:cNvSpPr>
            <a:spLocks noGrp="1"/>
          </p:cNvSpPr>
          <p:nvPr>
            <p:ph type="sldNum" sz="quarter" idx="4"/>
          </p:nvPr>
        </p:nvSpPr>
        <p:spPr>
          <a:xfrm>
            <a:off x="7924800" y="6356351"/>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35F382A-8E35-48DB-B4A8-994B0299B22B}" type="slidenum">
              <a:rPr lang="en-IN" smtClean="0"/>
              <a:pPr/>
              <a:t>‹#›</a:t>
            </a:fld>
            <a:endParaRPr lang="en-IN"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7.jpeg"/></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0.png"/></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6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491197"/>
            <a:ext cx="8629680" cy="2133600"/>
          </a:xfrm>
        </p:spPr>
        <p:txBody>
          <a:bodyPr>
            <a:normAutofit fontScale="90000"/>
          </a:bodyPr>
          <a:lstStyle/>
          <a:p>
            <a:r>
              <a:rPr lang="en-US" dirty="0"/>
              <a:t>18CSC205J </a:t>
            </a:r>
            <a:br>
              <a:rPr lang="en-US" dirty="0"/>
            </a:br>
            <a:r>
              <a:rPr lang="en-US" dirty="0"/>
              <a:t>OPERATING SYSTEMS  UNIT – II </a:t>
            </a:r>
          </a:p>
        </p:txBody>
      </p:sp>
      <p:sp>
        <p:nvSpPr>
          <p:cNvPr id="3" name="Subtitle 2"/>
          <p:cNvSpPr>
            <a:spLocks noGrp="1"/>
          </p:cNvSpPr>
          <p:nvPr>
            <p:ph type="subTitle" idx="1"/>
          </p:nvPr>
        </p:nvSpPr>
        <p:spPr>
          <a:xfrm>
            <a:off x="0" y="3221664"/>
            <a:ext cx="9144000" cy="3636336"/>
          </a:xfrm>
        </p:spPr>
        <p:txBody>
          <a:bodyPr>
            <a:normAutofit/>
          </a:bodyPr>
          <a:lstStyle/>
          <a:p>
            <a:r>
              <a:rPr lang="en-US" b="1" dirty="0"/>
              <a:t>Course Learning Rationale (CLR):</a:t>
            </a:r>
          </a:p>
          <a:p>
            <a:r>
              <a:rPr lang="en-US" sz="1800" dirty="0"/>
              <a:t>CLR-2 : Insist the Process Management functions of an Operating system</a:t>
            </a:r>
          </a:p>
          <a:p>
            <a:r>
              <a:rPr lang="en-US" b="1" dirty="0"/>
              <a:t>Course Learning Outcomes (CLO):</a:t>
            </a:r>
          </a:p>
          <a:p>
            <a:r>
              <a:rPr lang="en-US" dirty="0"/>
              <a:t>	</a:t>
            </a:r>
            <a:r>
              <a:rPr lang="en-US" sz="1800" dirty="0"/>
              <a:t>CLO-2 : Know the Process management functions of an Operating system</a:t>
            </a:r>
          </a:p>
        </p:txBody>
      </p:sp>
      <p:pic>
        <p:nvPicPr>
          <p:cNvPr id="4" name="Picture 4" descr="pngfind.com-kingpin-png-4152286 (1).png">
            <a:extLst>
              <a:ext uri="{FF2B5EF4-FFF2-40B4-BE49-F238E27FC236}">
                <a16:creationId xmlns="" xmlns:a16="http://schemas.microsoft.com/office/drawing/2014/main" id="{6A1BA1FA-F0FC-4428-A1BE-496D91440A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224497"/>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a:t>
            </a:fld>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1438"/>
            <a:ext cx="6257940" cy="642918"/>
          </a:xfrm>
        </p:spPr>
        <p:txBody>
          <a:bodyPr>
            <a:normAutofit fontScale="90000"/>
          </a:bodyPr>
          <a:lstStyle/>
          <a:p>
            <a:pPr algn="ct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Peterson’s sol..	Algorithm 		</a:t>
            </a:r>
            <a:endParaRPr lang="en-US" sz="3600"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1000100" y="1785926"/>
            <a:ext cx="6303987" cy="385765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35F382A-8E35-48DB-B4A8-994B0299B22B}" type="slidenum">
              <a:rPr lang="en-IN" smtClean="0"/>
              <a:pPr/>
              <a:t>10</a:t>
            </a:fld>
            <a:endParaRPr lang="en-IN" dirty="0"/>
          </a:p>
        </p:txBody>
      </p:sp>
      <p:pic>
        <p:nvPicPr>
          <p:cNvPr id="6" name="Picture 5" descr="pngfind.com-kingpin-png-4152286 (1).png">
            <a:extLst>
              <a:ext uri="{FF2B5EF4-FFF2-40B4-BE49-F238E27FC236}">
                <a16:creationId xmlns="" xmlns:a16="http://schemas.microsoft.com/office/drawing/2014/main" id="{7FAD261B-F7D1-4BC9-9CE7-CFE5AB6E00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15507" y="3429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928662" y="1285860"/>
            <a:ext cx="2565511" cy="400110"/>
          </a:xfrm>
          <a:prstGeom prst="rect">
            <a:avLst/>
          </a:prstGeom>
        </p:spPr>
        <p:txBody>
          <a:bodyPr wrap="none">
            <a:spAutoFit/>
          </a:bodyPr>
          <a:lstStyle/>
          <a:p>
            <a:r>
              <a:rPr lang="en-US" sz="2000" b="1" dirty="0">
                <a:latin typeface="Times New Roman" pitchFamily="18" charset="0"/>
                <a:cs typeface="Times New Roman" pitchFamily="18" charset="0"/>
              </a:rPr>
              <a:t>Peterson’s Algorithm </a:t>
            </a:r>
            <a:endParaRPr lang="en-US" sz="2000" b="1"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081089" y="163514"/>
            <a:ext cx="7694612" cy="576262"/>
          </a:xfrm>
        </p:spPr>
        <p:txBody>
          <a:bodyPr/>
          <a:lstStyle/>
          <a:p>
            <a:pPr eaLnBrk="1" hangingPunct="1"/>
            <a:r>
              <a:rPr lang="en-US" altLang="en-US" sz="2800" b="1" dirty="0"/>
              <a:t>Earliest Deadline First Scheduling (EDF)</a:t>
            </a:r>
          </a:p>
        </p:txBody>
      </p:sp>
      <p:sp>
        <p:nvSpPr>
          <p:cNvPr id="46083" name="Rectangle 3"/>
          <p:cNvSpPr>
            <a:spLocks noGrp="1" noChangeArrowheads="1"/>
          </p:cNvSpPr>
          <p:nvPr>
            <p:ph idx="1"/>
          </p:nvPr>
        </p:nvSpPr>
        <p:spPr>
          <a:xfrm>
            <a:off x="0" y="836910"/>
            <a:ext cx="8964488" cy="5760442"/>
          </a:xfrm>
        </p:spPr>
        <p:txBody>
          <a:bodyPr>
            <a:normAutofit/>
          </a:bodyPr>
          <a:lstStyle/>
          <a:p>
            <a:r>
              <a:rPr lang="en-US" altLang="en-US" sz="1800" dirty="0"/>
              <a:t>Recall that P1 has values of </a:t>
            </a:r>
            <a:r>
              <a:rPr lang="en-US" altLang="en-US" sz="1800" b="1" dirty="0"/>
              <a:t>p1=50 and t1=25 and that values of p2 = 80 and t2= 35</a:t>
            </a:r>
            <a:r>
              <a:rPr lang="en-US" altLang="en-US" sz="1800" dirty="0"/>
              <a:t>. </a:t>
            </a:r>
          </a:p>
          <a:p>
            <a:r>
              <a:rPr lang="en-US" altLang="en-US" sz="1800" dirty="0"/>
              <a:t>The EDF scheduling of these processes in below figure. </a:t>
            </a:r>
            <a:r>
              <a:rPr lang="en-US" altLang="en-US" sz="1800" b="1" dirty="0"/>
              <a:t>Process P1 has the earliest deadline, so its initial priority is higher than that of process P2.</a:t>
            </a:r>
          </a:p>
          <a:p>
            <a:r>
              <a:rPr lang="en-US" altLang="en-US" sz="1800" b="1" dirty="0"/>
              <a:t> </a:t>
            </a:r>
            <a:r>
              <a:rPr lang="en-US" altLang="en-US" sz="1800" dirty="0"/>
              <a:t>Process P2 begins running at the end of the CPU burst for P1. However, whereas</a:t>
            </a:r>
            <a:r>
              <a:rPr lang="en-US" altLang="en-US" sz="1800" b="1" dirty="0"/>
              <a:t> rate-monotonic scheduling allows P1 to preempt P2 at the beginning of its next period at time 50, EDF scheduling allows process P2 to continue running.</a:t>
            </a:r>
          </a:p>
          <a:p>
            <a:r>
              <a:rPr lang="en-US" altLang="en-US" sz="1800" dirty="0"/>
              <a:t>P2 now has a higher priority than P1, because its next deadline (at time 80) is earlier than that of P1 (at time 100).</a:t>
            </a:r>
          </a:p>
          <a:p>
            <a:r>
              <a:rPr lang="en-US" altLang="en-US" sz="1800" dirty="0"/>
              <a:t> Thus, </a:t>
            </a:r>
            <a:r>
              <a:rPr lang="en-US" altLang="en-US" sz="1800" b="1" dirty="0"/>
              <a:t>both P1 and P2 meet their first deadlines</a:t>
            </a:r>
            <a:r>
              <a:rPr lang="en-US" altLang="en-US" sz="1800" dirty="0"/>
              <a:t>. Process P1 again begins running, at time 60 and completes its second CPU burst at time 85, also meeting its second deadline at time 100. </a:t>
            </a:r>
          </a:p>
          <a:p>
            <a:r>
              <a:rPr lang="en-US" altLang="en-US" sz="1800" dirty="0"/>
              <a:t>P2 begins running at this point, only to be preempted by P1 at the start of its next period at time 100. P2 is preempted because P1 has an earlier deadline (time 150) than P2(time 160).</a:t>
            </a:r>
          </a:p>
          <a:p>
            <a:r>
              <a:rPr lang="en-US" altLang="en-US" sz="1800" dirty="0"/>
              <a:t> At time 125, P1 completes its CPU burst and P2 resumes execution, finishing at time 145 and meeting its deadline a well. </a:t>
            </a:r>
          </a:p>
          <a:p>
            <a:r>
              <a:rPr lang="en-US" altLang="en-US" sz="1800" dirty="0"/>
              <a:t>The system is idle until time 150, when P1 is scheduled to run once again.</a:t>
            </a:r>
          </a:p>
        </p:txBody>
      </p:sp>
      <p:pic>
        <p:nvPicPr>
          <p:cNvPr id="5" name="Picture 4" descr="pngfind.com-kingpin-png-4152286 (1).png">
            <a:extLst>
              <a:ext uri="{FF2B5EF4-FFF2-40B4-BE49-F238E27FC236}">
                <a16:creationId xmlns="" xmlns:a16="http://schemas.microsoft.com/office/drawing/2014/main" id="{C789D5F6-817C-4C84-9C77-6AED4A391E8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100</a:t>
            </a:fld>
            <a:endParaRPr lang="en-IN" dirty="0"/>
          </a:p>
        </p:txBody>
      </p:sp>
    </p:spTree>
    <p:extLst>
      <p:ext uri="{BB962C8B-B14F-4D97-AF65-F5344CB8AC3E}">
        <p14:creationId xmlns:p14="http://schemas.microsoft.com/office/powerpoint/2010/main" val="320570637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081089" y="163514"/>
            <a:ext cx="7694612" cy="576262"/>
          </a:xfrm>
        </p:spPr>
        <p:txBody>
          <a:bodyPr/>
          <a:lstStyle/>
          <a:p>
            <a:pPr eaLnBrk="1" hangingPunct="1"/>
            <a:r>
              <a:rPr lang="en-US" altLang="en-US" sz="2800" b="1" dirty="0"/>
              <a:t>Earliest Deadline First Scheduling (EDF)</a:t>
            </a:r>
          </a:p>
        </p:txBody>
      </p:sp>
      <p:sp>
        <p:nvSpPr>
          <p:cNvPr id="46083" name="Rectangle 3"/>
          <p:cNvSpPr>
            <a:spLocks noGrp="1" noChangeArrowheads="1"/>
          </p:cNvSpPr>
          <p:nvPr>
            <p:ph idx="1"/>
          </p:nvPr>
        </p:nvSpPr>
        <p:spPr>
          <a:xfrm>
            <a:off x="0" y="836910"/>
            <a:ext cx="8964488" cy="5760442"/>
          </a:xfrm>
        </p:spPr>
        <p:txBody>
          <a:bodyPr>
            <a:normAutofit/>
          </a:bodyPr>
          <a:lstStyle/>
          <a:p>
            <a:endParaRPr lang="en-US" altLang="en-US" sz="1600" dirty="0"/>
          </a:p>
          <a:p>
            <a:endParaRPr lang="en-US" altLang="en-US" sz="1600" dirty="0"/>
          </a:p>
          <a:p>
            <a:endParaRPr lang="en-US" altLang="en-US" sz="1600" dirty="0"/>
          </a:p>
          <a:p>
            <a:endParaRPr lang="en-US" altLang="en-US" sz="1600" dirty="0"/>
          </a:p>
          <a:p>
            <a:endParaRPr lang="en-US" altLang="en-US" sz="1600" dirty="0"/>
          </a:p>
          <a:p>
            <a:endParaRPr lang="en-US" altLang="en-US" sz="1600" dirty="0"/>
          </a:p>
          <a:p>
            <a:endParaRPr lang="en-US" altLang="en-US" sz="1600" dirty="0"/>
          </a:p>
          <a:p>
            <a:r>
              <a:rPr lang="en-US" altLang="en-US" sz="2000" dirty="0"/>
              <a:t>Unlike the rate-monotonic algorithm, </a:t>
            </a:r>
            <a:r>
              <a:rPr lang="en-US" altLang="en-US" sz="2000" b="1" dirty="0"/>
              <a:t>EDF scheduling does not require that processes be periodic, nor must a process require a constant amount of CPU time per burst. </a:t>
            </a:r>
          </a:p>
          <a:p>
            <a:r>
              <a:rPr lang="en-US" altLang="en-US" sz="2000" dirty="0"/>
              <a:t>The </a:t>
            </a:r>
            <a:r>
              <a:rPr lang="en-US" altLang="en-US" sz="2000" b="1" dirty="0"/>
              <a:t>only requirement is that a process announce its deadline to the scheduler when it becomes runnable. </a:t>
            </a:r>
          </a:p>
          <a:p>
            <a:r>
              <a:rPr lang="en-US" altLang="en-US" sz="2000" dirty="0"/>
              <a:t>The appeal of EDF scheduling is that it is theoretically optimal -- theoretically, it can schedule processes so that each process </a:t>
            </a:r>
            <a:r>
              <a:rPr lang="en-US" altLang="en-US" sz="2000" b="1" dirty="0"/>
              <a:t>can meet its deadline requirements and CPU utilization will be 100 percent</a:t>
            </a:r>
            <a:r>
              <a:rPr lang="en-US" altLang="en-US" sz="2000" dirty="0"/>
              <a:t>. </a:t>
            </a:r>
          </a:p>
          <a:p>
            <a:r>
              <a:rPr lang="en-US" altLang="en-US" sz="2000" dirty="0"/>
              <a:t>In practice, however, it is </a:t>
            </a:r>
            <a:r>
              <a:rPr lang="en-US" altLang="en-US" sz="2000" b="1" dirty="0"/>
              <a:t>impossible to achieve this level of CPU utilization </a:t>
            </a:r>
            <a:r>
              <a:rPr lang="en-US" altLang="en-US" sz="2000" dirty="0"/>
              <a:t>due to the cost of context switching between processes and interrupt handling.</a:t>
            </a:r>
          </a:p>
        </p:txBody>
      </p:sp>
      <p:pic>
        <p:nvPicPr>
          <p:cNvPr id="46084" name="Picture 4"/>
          <p:cNvPicPr>
            <a:picLocks noChangeAspect="1" noChangeArrowheads="1"/>
          </p:cNvPicPr>
          <p:nvPr/>
        </p:nvPicPr>
        <p:blipFill>
          <a:blip r:embed="rId3">
            <a:extLst>
              <a:ext uri="{28A0092B-C50C-407E-A947-70E740481C1C}">
                <a14:useLocalDpi xmlns:a14="http://schemas.microsoft.com/office/drawing/2010/main" val="0"/>
              </a:ext>
            </a:extLst>
          </a:blip>
          <a:srcRect l="711" t="40184" r="711" b="39867"/>
          <a:stretch>
            <a:fillRect/>
          </a:stretch>
        </p:blipFill>
        <p:spPr bwMode="auto">
          <a:xfrm>
            <a:off x="251520" y="836910"/>
            <a:ext cx="8712968" cy="1676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pic>
        <p:nvPicPr>
          <p:cNvPr id="5" name="Picture 4" descr="pngfind.com-kingpin-png-4152286 (1).png">
            <a:extLst>
              <a:ext uri="{FF2B5EF4-FFF2-40B4-BE49-F238E27FC236}">
                <a16:creationId xmlns="" xmlns:a16="http://schemas.microsoft.com/office/drawing/2014/main" id="{C789D5F6-817C-4C84-9C77-6AED4A391E8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101</a:t>
            </a:fld>
            <a:endParaRPr lang="en-IN" dirty="0"/>
          </a:p>
        </p:txBody>
      </p:sp>
    </p:spTree>
    <p:extLst>
      <p:ext uri="{BB962C8B-B14F-4D97-AF65-F5344CB8AC3E}">
        <p14:creationId xmlns:p14="http://schemas.microsoft.com/office/powerpoint/2010/main" val="291620549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8767272-51BD-4D20-AB97-66FE02FBA292}"/>
              </a:ext>
            </a:extLst>
          </p:cNvPr>
          <p:cNvSpPr>
            <a:spLocks noGrp="1"/>
          </p:cNvSpPr>
          <p:nvPr>
            <p:ph idx="1"/>
          </p:nvPr>
        </p:nvSpPr>
        <p:spPr/>
        <p:txBody>
          <a:bodyPr>
            <a:normAutofit/>
          </a:bodyPr>
          <a:lstStyle/>
          <a:p>
            <a:pPr marL="0" indent="0">
              <a:buNone/>
            </a:pPr>
            <a:endParaRPr lang="en-US" sz="5400" b="1" dirty="0">
              <a:solidFill>
                <a:srgbClr val="006600"/>
              </a:solidFill>
            </a:endParaRPr>
          </a:p>
          <a:p>
            <a:pPr marL="0" indent="0" algn="ctr">
              <a:buNone/>
            </a:pPr>
            <a:r>
              <a:rPr lang="en-US" sz="5400" b="1" dirty="0">
                <a:solidFill>
                  <a:srgbClr val="006600"/>
                </a:solidFill>
              </a:rPr>
              <a:t>Deadlocks</a:t>
            </a:r>
            <a:endParaRPr lang="en-IN" sz="5400" dirty="0"/>
          </a:p>
        </p:txBody>
      </p:sp>
      <p:pic>
        <p:nvPicPr>
          <p:cNvPr id="4" name="Picture 4" descr="pngfind.com-kingpin-png-4152286 (1).png">
            <a:extLst>
              <a:ext uri="{FF2B5EF4-FFF2-40B4-BE49-F238E27FC236}">
                <a16:creationId xmlns="" xmlns:a16="http://schemas.microsoft.com/office/drawing/2014/main" id="{B849F7D1-F241-4E30-9DCF-782A8271A7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102</a:t>
            </a:fld>
            <a:endParaRPr lang="en-IN" dirty="0"/>
          </a:p>
        </p:txBody>
      </p:sp>
    </p:spTree>
    <p:extLst>
      <p:ext uri="{BB962C8B-B14F-4D97-AF65-F5344CB8AC3E}">
        <p14:creationId xmlns:p14="http://schemas.microsoft.com/office/powerpoint/2010/main" val="346341631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36096" y="404665"/>
            <a:ext cx="3312368" cy="1702585"/>
          </a:xfrm>
          <a:prstGeom prst="rect">
            <a:avLst/>
          </a:prstGeom>
        </p:spPr>
      </p:pic>
      <p:sp>
        <p:nvSpPr>
          <p:cNvPr id="2" name="Title 1"/>
          <p:cNvSpPr>
            <a:spLocks noGrp="1"/>
          </p:cNvSpPr>
          <p:nvPr>
            <p:ph type="title"/>
          </p:nvPr>
        </p:nvSpPr>
        <p:spPr>
          <a:xfrm>
            <a:off x="457200" y="533401"/>
            <a:ext cx="8229600" cy="591344"/>
          </a:xfrm>
        </p:spPr>
        <p:txBody>
          <a:bodyPr>
            <a:normAutofit fontScale="90000"/>
          </a:bodyPr>
          <a:lstStyle/>
          <a:p>
            <a:r>
              <a:rPr lang="en-US" b="1" dirty="0">
                <a:solidFill>
                  <a:srgbClr val="006600"/>
                </a:solidFill>
              </a:rPr>
              <a:t>                                                                                     Deadlocks</a:t>
            </a:r>
            <a:endParaRPr lang="en-IN" b="1" dirty="0">
              <a:solidFill>
                <a:srgbClr val="006600"/>
              </a:solidFill>
            </a:endParaRPr>
          </a:p>
        </p:txBody>
      </p:sp>
      <p:sp>
        <p:nvSpPr>
          <p:cNvPr id="3" name="Content Placeholder 2"/>
          <p:cNvSpPr>
            <a:spLocks noGrp="1"/>
          </p:cNvSpPr>
          <p:nvPr>
            <p:ph idx="1"/>
          </p:nvPr>
        </p:nvSpPr>
        <p:spPr>
          <a:xfrm>
            <a:off x="457200" y="1772817"/>
            <a:ext cx="8229600" cy="4704184"/>
          </a:xfrm>
        </p:spPr>
        <p:txBody>
          <a:bodyPr>
            <a:normAutofit/>
          </a:bodyPr>
          <a:lstStyle/>
          <a:p>
            <a:r>
              <a:rPr lang="en-IN" sz="2000" dirty="0"/>
              <a:t>Assume 2 process, P1 and p2. </a:t>
            </a:r>
          </a:p>
          <a:p>
            <a:r>
              <a:rPr lang="en-IN" sz="2000" dirty="0"/>
              <a:t>When p1 process is holding resource R1 and requesting for resource R2, where it is hold by process P2. This state is </a:t>
            </a:r>
            <a:r>
              <a:rPr lang="en-IN" sz="2000" b="1" dirty="0">
                <a:solidFill>
                  <a:srgbClr val="FF00FF"/>
                </a:solidFill>
              </a:rPr>
              <a:t>DEADLOCK</a:t>
            </a:r>
            <a:r>
              <a:rPr lang="en-IN" sz="2000" dirty="0"/>
              <a:t>. </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536" y="3212977"/>
            <a:ext cx="5099232" cy="303197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2161" y="3573017"/>
            <a:ext cx="2793871" cy="1656184"/>
          </a:xfrm>
          <a:prstGeom prst="rect">
            <a:avLst/>
          </a:prstGeom>
        </p:spPr>
      </p:pic>
      <p:pic>
        <p:nvPicPr>
          <p:cNvPr id="7" name="Picture 4" descr="pngfind.com-kingpin-png-4152286 (1).png">
            <a:extLst>
              <a:ext uri="{FF2B5EF4-FFF2-40B4-BE49-F238E27FC236}">
                <a16:creationId xmlns="" xmlns:a16="http://schemas.microsoft.com/office/drawing/2014/main" id="{287E3713-6E16-40E1-AEEE-CC2943C3329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E35F382A-8E35-48DB-B4A8-994B0299B22B}" type="slidenum">
              <a:rPr lang="en-IN" smtClean="0"/>
              <a:pPr/>
              <a:t>103</a:t>
            </a:fld>
            <a:endParaRPr lang="en-IN" dirty="0"/>
          </a:p>
        </p:txBody>
      </p:sp>
    </p:spTree>
    <p:extLst>
      <p:ext uri="{BB962C8B-B14F-4D97-AF65-F5344CB8AC3E}">
        <p14:creationId xmlns:p14="http://schemas.microsoft.com/office/powerpoint/2010/main" val="91775809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67544" y="404664"/>
            <a:ext cx="8077200" cy="609600"/>
          </a:xfrm>
        </p:spPr>
        <p:txBody>
          <a:bodyPr>
            <a:normAutofit fontScale="90000"/>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rgbClr val="006600"/>
                </a:solidFill>
                <a:ea typeface="+mj-ea"/>
              </a:rPr>
              <a:t>System Model</a:t>
            </a:r>
          </a:p>
        </p:txBody>
      </p:sp>
      <p:sp>
        <p:nvSpPr>
          <p:cNvPr id="9219" name="Rectangle 2"/>
          <p:cNvSpPr>
            <a:spLocks noGrp="1" noChangeArrowheads="1"/>
          </p:cNvSpPr>
          <p:nvPr>
            <p:ph idx="1"/>
          </p:nvPr>
        </p:nvSpPr>
        <p:spPr>
          <a:xfrm>
            <a:off x="539552" y="1124744"/>
            <a:ext cx="7776864" cy="5400600"/>
          </a:xfrm>
        </p:spPr>
        <p:txBody>
          <a:bodyPr>
            <a:normAutofit fontScale="92500" lnSpcReduction="10000"/>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Assume resource types R</a:t>
            </a:r>
            <a:r>
              <a:rPr lang="en-GB" baseline="-25000" dirty="0"/>
              <a:t>1</a:t>
            </a:r>
            <a:r>
              <a:rPr lang="en-GB" dirty="0"/>
              <a:t>, R</a:t>
            </a:r>
            <a:r>
              <a:rPr lang="en-GB" baseline="-25000" dirty="0"/>
              <a:t>2</a:t>
            </a:r>
            <a:r>
              <a:rPr lang="en-GB" dirty="0"/>
              <a:t>, . . ., </a:t>
            </a:r>
            <a:r>
              <a:rPr lang="en-GB" dirty="0" err="1"/>
              <a:t>R</a:t>
            </a:r>
            <a:r>
              <a:rPr lang="en-GB" baseline="-25000" dirty="0" err="1"/>
              <a:t>m</a:t>
            </a:r>
            <a:endParaRPr lang="en-GB" baseline="-25000" dirty="0"/>
          </a:p>
          <a:p>
            <a:pPr lvl="2">
              <a:lnSpc>
                <a:spcPct val="100000"/>
              </a:lnSpc>
              <a:buFont typeface="Webdings"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CPU cycles, memory space, I/O devices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Each resource type </a:t>
            </a:r>
            <a:r>
              <a:rPr lang="en-GB" i="1" dirty="0" err="1"/>
              <a:t>R</a:t>
            </a:r>
            <a:r>
              <a:rPr lang="en-GB" baseline="-25000" dirty="0" err="1"/>
              <a:t>i</a:t>
            </a:r>
            <a:r>
              <a:rPr lang="en-GB" dirty="0"/>
              <a:t> has </a:t>
            </a:r>
            <a:r>
              <a:rPr lang="en-GB" i="1" dirty="0"/>
              <a:t>1 or more</a:t>
            </a:r>
            <a:r>
              <a:rPr lang="en-GB" baseline="-25000" dirty="0"/>
              <a:t> </a:t>
            </a:r>
            <a:r>
              <a:rPr lang="en-GB" dirty="0"/>
              <a:t>instances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Each process utilizes a resource as follows:</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u="sng" dirty="0">
                <a:solidFill>
                  <a:srgbClr val="FF3300"/>
                </a:solidFill>
                <a:effectLst>
                  <a:outerShdw blurRad="38100" dist="38100" dir="2700000" algn="tl">
                    <a:srgbClr val="000000">
                      <a:alpha val="43137"/>
                    </a:srgbClr>
                  </a:outerShdw>
                </a:effectLst>
              </a:rPr>
              <a:t>Request</a:t>
            </a:r>
            <a:r>
              <a:rPr lang="en-GB" dirty="0"/>
              <a:t> </a:t>
            </a:r>
          </a:p>
          <a:p>
            <a:pPr marL="548640" lvl="2" indent="0">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The process requests the resource. </a:t>
            </a:r>
          </a:p>
          <a:p>
            <a:pPr marL="548640" lvl="2" indent="0">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effectLst>
                  <a:outerShdw blurRad="38100" dist="38100" dir="2700000" algn="tl">
                    <a:srgbClr val="000000">
                      <a:alpha val="43137"/>
                    </a:srgbClr>
                  </a:outerShdw>
                </a:effectLst>
              </a:rPr>
              <a:t>If (resource == available)</a:t>
            </a:r>
          </a:p>
          <a:p>
            <a:pPr marL="548640" lvl="2" indent="0">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effectLst>
                  <a:outerShdw blurRad="38100" dist="38100" dir="2700000" algn="tl">
                    <a:srgbClr val="000000">
                      <a:alpha val="43137"/>
                    </a:srgbClr>
                  </a:outerShdw>
                </a:effectLst>
              </a:rPr>
              <a:t>   Grant the resource</a:t>
            </a:r>
          </a:p>
          <a:p>
            <a:pPr marL="548640" lvl="2" indent="0">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effectLst>
                  <a:outerShdw blurRad="38100" dist="38100" dir="2700000" algn="tl">
                    <a:srgbClr val="000000">
                      <a:alpha val="43137"/>
                    </a:srgbClr>
                  </a:outerShdw>
                </a:effectLst>
              </a:rPr>
              <a:t>else</a:t>
            </a:r>
          </a:p>
          <a:p>
            <a:pPr marL="548640" lvl="2" indent="0">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effectLst>
                  <a:outerShdw blurRad="38100" dist="38100" dir="2700000" algn="tl">
                    <a:srgbClr val="000000">
                      <a:alpha val="43137"/>
                    </a:srgbClr>
                  </a:outerShdw>
                </a:effectLst>
              </a:rPr>
              <a:t>    Wait</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u="sng" dirty="0">
                <a:solidFill>
                  <a:srgbClr val="FF3300"/>
                </a:solidFill>
                <a:effectLst>
                  <a:outerShdw blurRad="38100" dist="38100" dir="2700000" algn="tl">
                    <a:srgbClr val="000000">
                      <a:alpha val="43137"/>
                    </a:srgbClr>
                  </a:outerShdw>
                </a:effectLst>
              </a:rPr>
              <a:t>Use </a:t>
            </a:r>
          </a:p>
          <a:p>
            <a:pPr lvl="1">
              <a:lnSpc>
                <a:spcPct val="10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The process use the resource</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u="sng" dirty="0">
                <a:solidFill>
                  <a:srgbClr val="FF3300"/>
                </a:solidFill>
                <a:effectLst>
                  <a:outerShdw blurRad="38100" dist="38100" dir="2700000" algn="tl">
                    <a:srgbClr val="000000">
                      <a:alpha val="43137"/>
                    </a:srgbClr>
                  </a:outerShdw>
                </a:effectLst>
              </a:rPr>
              <a:t>Release</a:t>
            </a:r>
          </a:p>
          <a:p>
            <a:pPr lvl="1">
              <a:lnSpc>
                <a:spcPct val="10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The process release the resource</a:t>
            </a:r>
          </a:p>
        </p:txBody>
      </p:sp>
      <p:pic>
        <p:nvPicPr>
          <p:cNvPr id="4" name="Picture 4" descr="pngfind.com-kingpin-png-4152286 (1).png">
            <a:extLst>
              <a:ext uri="{FF2B5EF4-FFF2-40B4-BE49-F238E27FC236}">
                <a16:creationId xmlns="" xmlns:a16="http://schemas.microsoft.com/office/drawing/2014/main" id="{37127D1A-3D92-4A06-A904-67799CF9767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104</a:t>
            </a:fld>
            <a:endParaRPr lang="en-IN" dirty="0"/>
          </a:p>
        </p:txBody>
      </p:sp>
    </p:spTree>
    <p:extLst>
      <p:ext uri="{BB962C8B-B14F-4D97-AF65-F5344CB8AC3E}">
        <p14:creationId xmlns:p14="http://schemas.microsoft.com/office/powerpoint/2010/main" val="17542174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67544" y="332656"/>
            <a:ext cx="8077200" cy="609600"/>
          </a:xfrm>
        </p:spPr>
        <p:txBody>
          <a:bodyPr>
            <a:normAutofit fontScale="90000"/>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600" b="1" dirty="0">
                <a:solidFill>
                  <a:srgbClr val="006600"/>
                </a:solidFill>
                <a:ea typeface="+mj-ea"/>
              </a:rPr>
              <a:t>Deadlock Characterization</a:t>
            </a:r>
            <a:r>
              <a:rPr lang="en-GB" b="1" dirty="0">
                <a:solidFill>
                  <a:srgbClr val="006600"/>
                </a:solidFill>
                <a:ea typeface="+mj-ea"/>
              </a:rPr>
              <a:t/>
            </a:r>
            <a:br>
              <a:rPr lang="en-GB" b="1" dirty="0">
                <a:solidFill>
                  <a:srgbClr val="006600"/>
                </a:solidFill>
                <a:ea typeface="+mj-ea"/>
              </a:rPr>
            </a:br>
            <a:r>
              <a:rPr lang="en-GB" sz="1600" b="1" dirty="0">
                <a:solidFill>
                  <a:srgbClr val="006600"/>
                </a:solidFill>
              </a:rPr>
              <a:t>Repeated University Question</a:t>
            </a:r>
          </a:p>
        </p:txBody>
      </p:sp>
      <p:sp>
        <p:nvSpPr>
          <p:cNvPr id="11267" name="Rectangle 2"/>
          <p:cNvSpPr>
            <a:spLocks noGrp="1" noChangeArrowheads="1"/>
          </p:cNvSpPr>
          <p:nvPr>
            <p:ph idx="1"/>
          </p:nvPr>
        </p:nvSpPr>
        <p:spPr>
          <a:xfrm>
            <a:off x="251520" y="1556793"/>
            <a:ext cx="8424936" cy="5301208"/>
          </a:xfrm>
        </p:spPr>
        <p:txBody>
          <a:bodyPr>
            <a:normAutofit fontScale="92500" lnSpcReduction="20000"/>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solidFill>
                  <a:srgbClr val="FF0000"/>
                </a:solidFill>
              </a:rPr>
              <a:t>Mutual exclusion:</a:t>
            </a:r>
            <a:r>
              <a:rPr lang="en-GB" dirty="0">
                <a:solidFill>
                  <a:srgbClr val="FF0000"/>
                </a:solidFill>
              </a:rPr>
              <a:t> </a:t>
            </a:r>
            <a:r>
              <a:rPr lang="en-GB" dirty="0"/>
              <a:t> </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Only one process at a time can use a resource. If another process requests, they need to wait.</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solidFill>
                  <a:srgbClr val="FF0000"/>
                </a:solidFill>
              </a:rPr>
              <a:t>Hold and wait:</a:t>
            </a:r>
            <a:r>
              <a:rPr lang="en-GB" dirty="0">
                <a:solidFill>
                  <a:srgbClr val="FF0000"/>
                </a:solidFill>
              </a:rPr>
              <a:t>  </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A process holding at least one resource is waiting to acquire additional resources which is held by other processes </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solidFill>
                  <a:srgbClr val="FF0000"/>
                </a:solidFill>
              </a:rPr>
              <a:t>No </a:t>
            </a:r>
            <a:r>
              <a:rPr lang="en-GB" b="1" dirty="0" err="1">
                <a:solidFill>
                  <a:srgbClr val="FF0000"/>
                </a:solidFill>
              </a:rPr>
              <a:t>preemption</a:t>
            </a:r>
            <a:r>
              <a:rPr lang="en-GB" b="1" dirty="0">
                <a:solidFill>
                  <a:srgbClr val="FF0000"/>
                </a:solidFill>
              </a:rPr>
              <a:t>:</a:t>
            </a:r>
            <a:r>
              <a:rPr lang="en-GB" dirty="0">
                <a:solidFill>
                  <a:srgbClr val="FF0000"/>
                </a:solidFill>
              </a:rPr>
              <a:t>  </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A resource can be released only voluntarily by the process holding it after that process has completed its task </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solidFill>
                  <a:srgbClr val="FF0000"/>
                </a:solidFill>
              </a:rPr>
              <a:t>Circular wait:</a:t>
            </a:r>
            <a:r>
              <a:rPr lang="en-GB" dirty="0">
                <a:solidFill>
                  <a:srgbClr val="FF0000"/>
                </a:solidFill>
              </a:rPr>
              <a:t>  </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There exists a set {</a:t>
            </a:r>
            <a:r>
              <a:rPr lang="en-GB" i="1" dirty="0"/>
              <a:t>P</a:t>
            </a:r>
            <a:r>
              <a:rPr lang="en-GB" baseline="-25000" dirty="0"/>
              <a:t>0</a:t>
            </a:r>
            <a:r>
              <a:rPr lang="en-GB" dirty="0"/>
              <a:t>, </a:t>
            </a:r>
            <a:r>
              <a:rPr lang="en-GB" i="1" dirty="0"/>
              <a:t>P</a:t>
            </a:r>
            <a:r>
              <a:rPr lang="en-GB" baseline="-25000" dirty="0"/>
              <a:t>1</a:t>
            </a:r>
            <a:r>
              <a:rPr lang="en-GB" dirty="0"/>
              <a:t>, …, </a:t>
            </a:r>
            <a:r>
              <a:rPr lang="en-GB" i="1" dirty="0"/>
              <a:t>P</a:t>
            </a:r>
            <a:r>
              <a:rPr lang="en-GB" baseline="-25000" dirty="0"/>
              <a:t>0</a:t>
            </a:r>
            <a:r>
              <a:rPr lang="en-GB" dirty="0"/>
              <a:t>} of waiting processes </a:t>
            </a:r>
          </a:p>
          <a:p>
            <a:pPr marL="274320" lvl="1" indent="0">
              <a:lnSpc>
                <a:spcPct val="90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500" i="1" dirty="0"/>
              <a:t>P</a:t>
            </a:r>
            <a:r>
              <a:rPr lang="en-GB" sz="1500" baseline="-25000" dirty="0"/>
              <a:t>0 </a:t>
            </a:r>
            <a:r>
              <a:rPr lang="en-GB" sz="1500" dirty="0"/>
              <a:t>is waiting for a resource that is held by </a:t>
            </a:r>
            <a:r>
              <a:rPr lang="en-GB" sz="1500" i="1" dirty="0"/>
              <a:t>P</a:t>
            </a:r>
            <a:r>
              <a:rPr lang="en-GB" sz="1500" baseline="-25000" dirty="0"/>
              <a:t>1</a:t>
            </a:r>
            <a:r>
              <a:rPr lang="en-GB" sz="1500" dirty="0"/>
              <a:t> </a:t>
            </a:r>
          </a:p>
          <a:p>
            <a:pPr marL="274320" lvl="1" indent="0">
              <a:lnSpc>
                <a:spcPct val="90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500" i="1" dirty="0"/>
              <a:t>P</a:t>
            </a:r>
            <a:r>
              <a:rPr lang="en-GB" sz="1500" baseline="-25000" dirty="0"/>
              <a:t>1</a:t>
            </a:r>
            <a:r>
              <a:rPr lang="en-GB" sz="1500" dirty="0"/>
              <a:t> is waiting for a resource that is held by </a:t>
            </a:r>
            <a:r>
              <a:rPr lang="en-GB" sz="1500" i="1" dirty="0"/>
              <a:t>P</a:t>
            </a:r>
            <a:r>
              <a:rPr lang="en-GB" sz="1500" baseline="-25000" dirty="0"/>
              <a:t>2</a:t>
            </a:r>
          </a:p>
          <a:p>
            <a:pPr marL="274320" lvl="1" indent="0">
              <a:lnSpc>
                <a:spcPct val="90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500" i="1" dirty="0" err="1"/>
              <a:t>P</a:t>
            </a:r>
            <a:r>
              <a:rPr lang="en-GB" sz="1500" i="1" baseline="-25000" dirty="0" err="1"/>
              <a:t>n</a:t>
            </a:r>
            <a:r>
              <a:rPr lang="en-GB" sz="1500" baseline="-25000" dirty="0"/>
              <a:t>–1</a:t>
            </a:r>
            <a:r>
              <a:rPr lang="en-GB" sz="1500" dirty="0"/>
              <a:t> is waiting for a resource that is held by </a:t>
            </a:r>
            <a:r>
              <a:rPr lang="en-GB" sz="1500" i="1" dirty="0" err="1"/>
              <a:t>P</a:t>
            </a:r>
            <a:r>
              <a:rPr lang="en-GB" sz="1500" baseline="-25000" dirty="0" err="1"/>
              <a:t>n</a:t>
            </a:r>
            <a:r>
              <a:rPr lang="en-GB" sz="1500" dirty="0"/>
              <a:t> </a:t>
            </a:r>
          </a:p>
          <a:p>
            <a:pPr>
              <a:lnSpc>
                <a:spcPct val="90000"/>
              </a:lnSpc>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500" i="1" dirty="0"/>
              <a:t>	</a:t>
            </a:r>
            <a:r>
              <a:rPr lang="en-GB" sz="1500" i="1" dirty="0" err="1"/>
              <a:t>P</a:t>
            </a:r>
            <a:r>
              <a:rPr lang="en-GB" sz="1500" baseline="-25000" dirty="0" err="1"/>
              <a:t>n</a:t>
            </a:r>
            <a:r>
              <a:rPr lang="en-GB" sz="1500" dirty="0"/>
              <a:t> is waiting for a resource that is held by </a:t>
            </a:r>
            <a:r>
              <a:rPr lang="en-GB" sz="1500" i="1" dirty="0"/>
              <a:t>P</a:t>
            </a:r>
            <a:r>
              <a:rPr lang="en-GB" sz="1500" baseline="-25000" dirty="0"/>
              <a:t>0</a:t>
            </a:r>
            <a:r>
              <a:rPr lang="en-GB" sz="1500" dirty="0"/>
              <a:t> </a:t>
            </a:r>
          </a:p>
          <a:p>
            <a:pPr>
              <a:lnSpc>
                <a:spcPct val="90000"/>
              </a:lnSpc>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700" dirty="0"/>
          </a:p>
        </p:txBody>
      </p:sp>
      <p:sp>
        <p:nvSpPr>
          <p:cNvPr id="11268" name="Text Box 3"/>
          <p:cNvSpPr txBox="1">
            <a:spLocks noChangeArrowheads="1"/>
          </p:cNvSpPr>
          <p:nvPr/>
        </p:nvSpPr>
        <p:spPr bwMode="auto">
          <a:xfrm>
            <a:off x="395536" y="1014314"/>
            <a:ext cx="667571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algn="ctr">
              <a:lnSpc>
                <a:spcPct val="100000"/>
              </a:lnSpc>
              <a:spcBef>
                <a:spcPts val="1250"/>
              </a:spcBef>
              <a:buFont typeface="Helvetica" pitchFamily="32" charset="0"/>
              <a:buNone/>
            </a:pPr>
            <a:r>
              <a:rPr lang="en-GB" sz="2000" dirty="0">
                <a:solidFill>
                  <a:srgbClr val="000000"/>
                </a:solidFill>
                <a:latin typeface="Helvetica" pitchFamily="32" charset="0"/>
              </a:rPr>
              <a:t>Deadlock can arise if </a:t>
            </a:r>
            <a:r>
              <a:rPr lang="en-GB" sz="2000" u="sng" dirty="0">
                <a:solidFill>
                  <a:srgbClr val="000000"/>
                </a:solidFill>
                <a:latin typeface="Helvetica" pitchFamily="32" charset="0"/>
              </a:rPr>
              <a:t>four</a:t>
            </a:r>
            <a:r>
              <a:rPr lang="en-GB" sz="2000" dirty="0">
                <a:solidFill>
                  <a:srgbClr val="000000"/>
                </a:solidFill>
                <a:latin typeface="Helvetica" pitchFamily="32" charset="0"/>
              </a:rPr>
              <a:t> conditions hold simultaneously.</a:t>
            </a:r>
          </a:p>
        </p:txBody>
      </p:sp>
      <p:sp>
        <p:nvSpPr>
          <p:cNvPr id="2" name="Oval 1"/>
          <p:cNvSpPr/>
          <p:nvPr/>
        </p:nvSpPr>
        <p:spPr>
          <a:xfrm>
            <a:off x="5868144" y="5805264"/>
            <a:ext cx="504056" cy="36004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P</a:t>
            </a:r>
            <a:r>
              <a:rPr lang="en-US" sz="1000" b="1" baseline="-25000" dirty="0">
                <a:solidFill>
                  <a:schemeClr val="tx1"/>
                </a:solidFill>
              </a:rPr>
              <a:t>0</a:t>
            </a:r>
          </a:p>
        </p:txBody>
      </p:sp>
      <p:sp>
        <p:nvSpPr>
          <p:cNvPr id="6" name="Oval 5"/>
          <p:cNvSpPr/>
          <p:nvPr/>
        </p:nvSpPr>
        <p:spPr>
          <a:xfrm>
            <a:off x="6660232" y="5805264"/>
            <a:ext cx="504056" cy="360040"/>
          </a:xfrm>
          <a:prstGeom prst="ellipse">
            <a:avLst/>
          </a:prstGeom>
          <a:solidFill>
            <a:srgbClr val="FF99FF"/>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P</a:t>
            </a:r>
            <a:r>
              <a:rPr lang="en-US" sz="1000" b="1" baseline="-25000" dirty="0">
                <a:solidFill>
                  <a:schemeClr val="tx1"/>
                </a:solidFill>
              </a:rPr>
              <a:t>1</a:t>
            </a:r>
          </a:p>
        </p:txBody>
      </p:sp>
      <p:sp>
        <p:nvSpPr>
          <p:cNvPr id="8" name="Oval 7"/>
          <p:cNvSpPr/>
          <p:nvPr/>
        </p:nvSpPr>
        <p:spPr>
          <a:xfrm>
            <a:off x="8460432" y="5805683"/>
            <a:ext cx="504056" cy="360040"/>
          </a:xfrm>
          <a:prstGeom prst="ellipse">
            <a:avLst/>
          </a:prstGeom>
          <a:solidFill>
            <a:srgbClr val="00FF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chemeClr val="tx1"/>
                </a:solidFill>
              </a:rPr>
              <a:t>P</a:t>
            </a:r>
            <a:r>
              <a:rPr lang="en-US" sz="1000" b="1" baseline="-25000" dirty="0" err="1">
                <a:solidFill>
                  <a:schemeClr val="tx1"/>
                </a:solidFill>
              </a:rPr>
              <a:t>n</a:t>
            </a:r>
            <a:endParaRPr lang="en-US" sz="1000" b="1" baseline="-25000" dirty="0">
              <a:solidFill>
                <a:schemeClr val="tx1"/>
              </a:solidFill>
            </a:endParaRPr>
          </a:p>
        </p:txBody>
      </p:sp>
      <p:sp>
        <p:nvSpPr>
          <p:cNvPr id="9" name="Oval 8"/>
          <p:cNvSpPr/>
          <p:nvPr/>
        </p:nvSpPr>
        <p:spPr>
          <a:xfrm>
            <a:off x="7668344" y="5777675"/>
            <a:ext cx="648072" cy="388047"/>
          </a:xfrm>
          <a:prstGeom prst="ellipse">
            <a:avLst/>
          </a:prstGeom>
          <a:solidFill>
            <a:srgbClr val="FFFFCC"/>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P</a:t>
            </a:r>
            <a:r>
              <a:rPr lang="en-US" sz="800" b="1" baseline="-25000" dirty="0">
                <a:solidFill>
                  <a:schemeClr val="tx1"/>
                </a:solidFill>
              </a:rPr>
              <a:t>n-1</a:t>
            </a:r>
          </a:p>
        </p:txBody>
      </p:sp>
      <p:cxnSp>
        <p:nvCxnSpPr>
          <p:cNvPr id="4" name="Curved Connector 3"/>
          <p:cNvCxnSpPr>
            <a:endCxn id="6" idx="2"/>
          </p:cNvCxnSpPr>
          <p:nvPr/>
        </p:nvCxnSpPr>
        <p:spPr>
          <a:xfrm>
            <a:off x="6372200" y="5971697"/>
            <a:ext cx="288032" cy="13587"/>
          </a:xfrm>
          <a:prstGeom prst="curvedConnector3">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7164288" y="5985702"/>
            <a:ext cx="50405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endCxn id="8" idx="2"/>
          </p:cNvCxnSpPr>
          <p:nvPr/>
        </p:nvCxnSpPr>
        <p:spPr>
          <a:xfrm>
            <a:off x="8316416" y="5971698"/>
            <a:ext cx="144016" cy="1400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Curved Connector 15"/>
          <p:cNvCxnSpPr>
            <a:stCxn id="8" idx="4"/>
          </p:cNvCxnSpPr>
          <p:nvPr/>
        </p:nvCxnSpPr>
        <p:spPr>
          <a:xfrm rot="5400000">
            <a:off x="7416317" y="4869578"/>
            <a:ext cx="12700" cy="2592288"/>
          </a:xfrm>
          <a:prstGeom prst="curvedConnector4">
            <a:avLst>
              <a:gd name="adj1" fmla="val 3545449"/>
              <a:gd name="adj2" fmla="val 98686"/>
            </a:avLst>
          </a:prstGeom>
          <a:ln>
            <a:tailEnd type="arrow"/>
          </a:ln>
        </p:spPr>
        <p:style>
          <a:lnRef idx="1">
            <a:schemeClr val="dk1"/>
          </a:lnRef>
          <a:fillRef idx="0">
            <a:schemeClr val="dk1"/>
          </a:fillRef>
          <a:effectRef idx="0">
            <a:schemeClr val="dk1"/>
          </a:effectRef>
          <a:fontRef idx="minor">
            <a:schemeClr val="tx1"/>
          </a:fontRef>
        </p:style>
      </p:cxnSp>
      <p:pic>
        <p:nvPicPr>
          <p:cNvPr id="13" name="Picture 4" descr="pngfind.com-kingpin-png-4152286 (1).png">
            <a:extLst>
              <a:ext uri="{FF2B5EF4-FFF2-40B4-BE49-F238E27FC236}">
                <a16:creationId xmlns="" xmlns:a16="http://schemas.microsoft.com/office/drawing/2014/main" id="{7B0E481E-3089-476C-84E2-0288472C19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14"/>
          <p:cNvSpPr>
            <a:spLocks noGrp="1"/>
          </p:cNvSpPr>
          <p:nvPr>
            <p:ph type="sldNum" sz="quarter" idx="12"/>
          </p:nvPr>
        </p:nvSpPr>
        <p:spPr/>
        <p:txBody>
          <a:bodyPr/>
          <a:lstStyle/>
          <a:p>
            <a:fld id="{E35F382A-8E35-48DB-B4A8-994B0299B22B}" type="slidenum">
              <a:rPr lang="en-IN" smtClean="0"/>
              <a:pPr/>
              <a:t>105</a:t>
            </a:fld>
            <a:endParaRPr lang="en-IN" dirty="0"/>
          </a:p>
        </p:txBody>
      </p:sp>
    </p:spTree>
    <p:extLst>
      <p:ext uri="{BB962C8B-B14F-4D97-AF65-F5344CB8AC3E}">
        <p14:creationId xmlns:p14="http://schemas.microsoft.com/office/powerpoint/2010/main" val="27523061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6"/>
          <p:cNvSpPr>
            <a:spLocks noGrp="1" noChangeArrowheads="1"/>
          </p:cNvSpPr>
          <p:nvPr>
            <p:ph type="title"/>
          </p:nvPr>
        </p:nvSpPr>
        <p:spPr>
          <a:xfrm>
            <a:off x="323528" y="332656"/>
            <a:ext cx="6643464" cy="685800"/>
          </a:xfrm>
          <a:noFill/>
        </p:spPr>
        <p:txBody>
          <a:bodyPr>
            <a:normAutofit/>
          </a:bodyPr>
          <a:lstStyle/>
          <a:p>
            <a:r>
              <a:rPr lang="en-GB" sz="3600" b="1" dirty="0">
                <a:solidFill>
                  <a:srgbClr val="006600"/>
                </a:solidFill>
              </a:rPr>
              <a:t>Resource-Allocation Graph</a:t>
            </a:r>
            <a:endParaRPr lang="en-US" altLang="en-US" sz="3600" b="1" dirty="0"/>
          </a:p>
        </p:txBody>
      </p:sp>
      <p:sp>
        <p:nvSpPr>
          <p:cNvPr id="8196" name="Rectangle 3"/>
          <p:cNvSpPr>
            <a:spLocks noGrp="1" noChangeArrowheads="1"/>
          </p:cNvSpPr>
          <p:nvPr>
            <p:ph idx="1"/>
          </p:nvPr>
        </p:nvSpPr>
        <p:spPr>
          <a:xfrm>
            <a:off x="609600" y="1052737"/>
            <a:ext cx="8077200" cy="4178348"/>
          </a:xfrm>
        </p:spPr>
        <p:txBody>
          <a:bodyPr>
            <a:normAutofit/>
          </a:bodyPr>
          <a:lstStyle/>
          <a:p>
            <a:pPr marL="0" indent="0" algn="just" eaLnBrk="1" hangingPunct="1">
              <a:buNone/>
            </a:pPr>
            <a:r>
              <a:rPr lang="en-US" altLang="en-US" sz="1800" dirty="0">
                <a:cs typeface="Times New Roman" pitchFamily="18" charset="0"/>
              </a:rPr>
              <a:t>Deadlocks are described in terms of directed graph called </a:t>
            </a:r>
            <a:r>
              <a:rPr lang="en-US" altLang="en-US" sz="1800" dirty="0">
                <a:solidFill>
                  <a:srgbClr val="FF0000"/>
                </a:solidFill>
                <a:cs typeface="Times New Roman" pitchFamily="18" charset="0"/>
              </a:rPr>
              <a:t>Resource Allocation Graph.</a:t>
            </a:r>
          </a:p>
          <a:p>
            <a:pPr marL="0" indent="0" algn="just" eaLnBrk="1" hangingPunct="1">
              <a:buNone/>
            </a:pPr>
            <a:r>
              <a:rPr lang="en-US" altLang="en-US" sz="1800" dirty="0">
                <a:cs typeface="Times New Roman" pitchFamily="18" charset="0"/>
              </a:rPr>
              <a:t>Graph consists of a</a:t>
            </a:r>
            <a:r>
              <a:rPr lang="en-GB" sz="1800" dirty="0">
                <a:solidFill>
                  <a:srgbClr val="000000"/>
                </a:solidFill>
                <a:latin typeface="Helvetica" pitchFamily="32" charset="0"/>
              </a:rPr>
              <a:t> set of vertices </a:t>
            </a:r>
            <a:r>
              <a:rPr lang="en-GB" sz="1800" i="1" dirty="0">
                <a:solidFill>
                  <a:srgbClr val="000000"/>
                </a:solidFill>
                <a:latin typeface="Helvetica" pitchFamily="32" charset="0"/>
              </a:rPr>
              <a:t>V</a:t>
            </a:r>
            <a:r>
              <a:rPr lang="en-GB" sz="1800" dirty="0">
                <a:solidFill>
                  <a:srgbClr val="000000"/>
                </a:solidFill>
                <a:latin typeface="Helvetica" pitchFamily="32" charset="0"/>
              </a:rPr>
              <a:t> and a set of edges </a:t>
            </a:r>
            <a:r>
              <a:rPr lang="en-GB" sz="1800" i="1" dirty="0">
                <a:solidFill>
                  <a:srgbClr val="000000"/>
                </a:solidFill>
                <a:latin typeface="Helvetica" pitchFamily="32" charset="0"/>
              </a:rPr>
              <a:t>E</a:t>
            </a:r>
            <a:r>
              <a:rPr lang="en-GB" sz="1800" dirty="0">
                <a:solidFill>
                  <a:srgbClr val="000000"/>
                </a:solidFill>
                <a:latin typeface="Helvetica" pitchFamily="32" charset="0"/>
              </a:rPr>
              <a:t>.</a:t>
            </a:r>
          </a:p>
          <a:p>
            <a:pPr marL="0" indent="0">
              <a:lnSpc>
                <a:spcPct val="100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u="sng" dirty="0">
                <a:solidFill>
                  <a:srgbClr val="FF0000"/>
                </a:solidFill>
              </a:rPr>
              <a:t>Request edge: </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dirty="0"/>
              <a:t>It is a directed edge from </a:t>
            </a:r>
            <a:r>
              <a:rPr lang="en-GB" sz="1900" i="1" dirty="0"/>
              <a:t>P</a:t>
            </a:r>
            <a:r>
              <a:rPr lang="en-GB" sz="1900" baseline="-25000" dirty="0"/>
              <a:t>1 </a:t>
            </a:r>
            <a:r>
              <a:rPr lang="en-GB" sz="1900" dirty="0"/>
              <a:t>to resource type</a:t>
            </a:r>
            <a:r>
              <a:rPr lang="en-GB" sz="1900" baseline="-25000" dirty="0"/>
              <a:t>   </a:t>
            </a:r>
            <a:r>
              <a:rPr lang="en-GB" sz="1900" i="1" dirty="0" err="1"/>
              <a:t>R</a:t>
            </a:r>
            <a:r>
              <a:rPr lang="en-GB" sz="1900" i="1" baseline="-25000" dirty="0" err="1"/>
              <a:t>j</a:t>
            </a:r>
            <a:r>
              <a:rPr lang="en-GB" sz="1900" i="1" baseline="-25000" dirty="0"/>
              <a:t> </a:t>
            </a:r>
          </a:p>
          <a:p>
            <a:pPr marL="0" indent="0">
              <a:lnSpc>
                <a:spcPct val="100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i="1" dirty="0"/>
              <a:t>            P</a:t>
            </a:r>
            <a:r>
              <a:rPr lang="en-GB" sz="1900" baseline="-25000" dirty="0"/>
              <a:t>1 </a:t>
            </a:r>
            <a:r>
              <a:rPr lang="en-GB" sz="1900" dirty="0">
                <a:latin typeface="Cambria Math"/>
                <a:ea typeface="Cambria Math"/>
              </a:rPr>
              <a:t>→ </a:t>
            </a:r>
            <a:r>
              <a:rPr lang="en-GB" sz="1900" i="1" dirty="0" err="1"/>
              <a:t>R</a:t>
            </a:r>
            <a:r>
              <a:rPr lang="en-GB" sz="1900" i="1" baseline="-25000" dirty="0" err="1"/>
              <a:t>j</a:t>
            </a:r>
            <a:endParaRPr lang="en-GB" sz="1900" i="1" baseline="-25000" dirty="0"/>
          </a:p>
          <a:p>
            <a:pPr marL="0"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u="sng" dirty="0">
                <a:solidFill>
                  <a:srgbClr val="FF0000"/>
                </a:solidFill>
              </a:rPr>
              <a:t>Assignment edge: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dirty="0"/>
              <a:t>It is a directed edge from </a:t>
            </a:r>
            <a:r>
              <a:rPr lang="en-GB" sz="1900" i="1" dirty="0" err="1"/>
              <a:t>R</a:t>
            </a:r>
            <a:r>
              <a:rPr lang="en-GB" sz="1900" i="1" baseline="-25000" dirty="0" err="1"/>
              <a:t>j</a:t>
            </a:r>
            <a:r>
              <a:rPr lang="en-GB" sz="1900" i="1" baseline="-25000" dirty="0"/>
              <a:t> </a:t>
            </a:r>
          </a:p>
          <a:p>
            <a:pPr marL="0"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i="1" baseline="-25000" dirty="0"/>
              <a:t>    </a:t>
            </a:r>
            <a:r>
              <a:rPr lang="en-GB" sz="1900" dirty="0"/>
              <a:t>to resource type </a:t>
            </a:r>
            <a:r>
              <a:rPr lang="en-GB" sz="1900" i="1" dirty="0"/>
              <a:t>P</a:t>
            </a:r>
            <a:r>
              <a:rPr lang="en-GB" sz="1900" baseline="-25000" dirty="0"/>
              <a:t>1    </a:t>
            </a:r>
          </a:p>
          <a:p>
            <a:pPr marL="0"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baseline="-25000" dirty="0"/>
              <a:t> </a:t>
            </a:r>
            <a:r>
              <a:rPr lang="en-GB" sz="1900" dirty="0"/>
              <a:t>           </a:t>
            </a:r>
            <a:r>
              <a:rPr lang="en-GB" sz="1900" i="1" dirty="0" err="1"/>
              <a:t>R</a:t>
            </a:r>
            <a:r>
              <a:rPr lang="en-GB" sz="1900" i="1" baseline="-25000" dirty="0" err="1"/>
              <a:t>j</a:t>
            </a:r>
            <a:r>
              <a:rPr lang="en-GB" sz="1900" i="1" baseline="-25000" dirty="0"/>
              <a:t> </a:t>
            </a:r>
            <a:r>
              <a:rPr lang="en-GB" sz="1900" dirty="0">
                <a:latin typeface="Cambria Math"/>
                <a:ea typeface="Cambria Math"/>
              </a:rPr>
              <a:t>→ </a:t>
            </a:r>
            <a:r>
              <a:rPr lang="en-GB" sz="1800" i="1" dirty="0"/>
              <a:t>P</a:t>
            </a:r>
            <a:r>
              <a:rPr lang="en-GB" sz="1800" baseline="-25000" dirty="0"/>
              <a:t>1</a:t>
            </a:r>
            <a:endParaRPr lang="en-GB" sz="1800" dirty="0">
              <a:solidFill>
                <a:srgbClr val="000000"/>
              </a:solidFill>
              <a:latin typeface="Helvetica" pitchFamily="32" charset="0"/>
            </a:endParaRPr>
          </a:p>
          <a:p>
            <a:pPr marL="0" indent="0" algn="just" eaLnBrk="1" hangingPunct="1"/>
            <a:endParaRPr lang="en-US" altLang="en-US" sz="1800" dirty="0">
              <a:cs typeface="Times New Roman" pitchFamily="18" charset="0"/>
            </a:endParaRPr>
          </a:p>
          <a:p>
            <a:pPr marL="0" indent="0" algn="just" eaLnBrk="1" hangingPunct="1"/>
            <a:endParaRPr lang="en-US" altLang="en-US" sz="1800" dirty="0">
              <a:cs typeface="Times New Roman" pitchFamily="18" charset="0"/>
            </a:endParaRPr>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345FA1FF-FF6D-4EB6-8DAA-7AA0B893889B}" type="slidenum">
              <a:rPr lang="en-US" altLang="en-US" sz="1600" smtClean="0"/>
              <a:pPr/>
              <a:t>106</a:t>
            </a:fld>
            <a:endParaRPr lang="en-US" altLang="en-US" sz="1600"/>
          </a:p>
        </p:txBody>
      </p:sp>
      <p:pic>
        <p:nvPicPr>
          <p:cNvPr id="819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l="23024" t="871" r="23206" b="1060"/>
          <a:stretch>
            <a:fillRect/>
          </a:stretch>
        </p:blipFill>
        <p:spPr bwMode="auto">
          <a:xfrm>
            <a:off x="4419601" y="3249886"/>
            <a:ext cx="2343151"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2" name="Text Box 12"/>
          <p:cNvSpPr txBox="1">
            <a:spLocks noChangeArrowheads="1"/>
          </p:cNvSpPr>
          <p:nvPr/>
        </p:nvSpPr>
        <p:spPr bwMode="auto">
          <a:xfrm>
            <a:off x="7146926" y="5062810"/>
            <a:ext cx="17331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en-US" sz="1600" b="1" dirty="0">
                <a:solidFill>
                  <a:srgbClr val="002060"/>
                </a:solidFill>
              </a:rPr>
              <a:t>P2 </a:t>
            </a:r>
            <a:r>
              <a:rPr lang="en-US" altLang="en-US" sz="1600" b="1">
                <a:solidFill>
                  <a:srgbClr val="002060"/>
                </a:solidFill>
              </a:rPr>
              <a:t>Requests R3</a:t>
            </a:r>
            <a:endParaRPr lang="en-US" altLang="en-US" sz="1600" b="1" dirty="0">
              <a:solidFill>
                <a:srgbClr val="002060"/>
              </a:solidFill>
            </a:endParaRPr>
          </a:p>
        </p:txBody>
      </p:sp>
      <p:sp>
        <p:nvSpPr>
          <p:cNvPr id="8203" name="Text Box 13"/>
          <p:cNvSpPr txBox="1">
            <a:spLocks noChangeArrowheads="1"/>
          </p:cNvSpPr>
          <p:nvPr/>
        </p:nvSpPr>
        <p:spPr bwMode="auto">
          <a:xfrm>
            <a:off x="7223126" y="3386410"/>
            <a:ext cx="19772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en-US" sz="1600" b="1" dirty="0">
                <a:solidFill>
                  <a:srgbClr val="002060"/>
                </a:solidFill>
              </a:rPr>
              <a:t>R3 Assigned to P3</a:t>
            </a:r>
          </a:p>
        </p:txBody>
      </p:sp>
      <p:sp>
        <p:nvSpPr>
          <p:cNvPr id="8204" name="Freeform 15"/>
          <p:cNvSpPr>
            <a:spLocks/>
          </p:cNvSpPr>
          <p:nvPr/>
        </p:nvSpPr>
        <p:spPr bwMode="auto">
          <a:xfrm>
            <a:off x="5791200" y="4240485"/>
            <a:ext cx="1295400" cy="914400"/>
          </a:xfrm>
          <a:custGeom>
            <a:avLst/>
            <a:gdLst>
              <a:gd name="T0" fmla="*/ 2147483647 w 816"/>
              <a:gd name="T1" fmla="*/ 2147483647 h 576"/>
              <a:gd name="T2" fmla="*/ 2147483647 w 816"/>
              <a:gd name="T3" fmla="*/ 2147483647 h 576"/>
              <a:gd name="T4" fmla="*/ 2147483647 w 816"/>
              <a:gd name="T5" fmla="*/ 2147483647 h 576"/>
              <a:gd name="T6" fmla="*/ 2147483647 w 816"/>
              <a:gd name="T7" fmla="*/ 2147483647 h 576"/>
              <a:gd name="T8" fmla="*/ 0 w 816"/>
              <a:gd name="T9" fmla="*/ 0 h 576"/>
              <a:gd name="T10" fmla="*/ 0 60000 65536"/>
              <a:gd name="T11" fmla="*/ 0 60000 65536"/>
              <a:gd name="T12" fmla="*/ 0 60000 65536"/>
              <a:gd name="T13" fmla="*/ 0 60000 65536"/>
              <a:gd name="T14" fmla="*/ 0 60000 65536"/>
              <a:gd name="T15" fmla="*/ 0 w 816"/>
              <a:gd name="T16" fmla="*/ 0 h 576"/>
              <a:gd name="T17" fmla="*/ 816 w 816"/>
              <a:gd name="T18" fmla="*/ 576 h 576"/>
            </a:gdLst>
            <a:ahLst/>
            <a:cxnLst>
              <a:cxn ang="T10">
                <a:pos x="T0" y="T1"/>
              </a:cxn>
              <a:cxn ang="T11">
                <a:pos x="T2" y="T3"/>
              </a:cxn>
              <a:cxn ang="T12">
                <a:pos x="T4" y="T5"/>
              </a:cxn>
              <a:cxn ang="T13">
                <a:pos x="T6" y="T7"/>
              </a:cxn>
              <a:cxn ang="T14">
                <a:pos x="T8" y="T9"/>
              </a:cxn>
            </a:cxnLst>
            <a:rect l="T15" t="T16" r="T17" b="T18"/>
            <a:pathLst>
              <a:path w="816" h="576">
                <a:moveTo>
                  <a:pt x="816" y="576"/>
                </a:moveTo>
                <a:cubicBezTo>
                  <a:pt x="668" y="564"/>
                  <a:pt x="520" y="552"/>
                  <a:pt x="432" y="528"/>
                </a:cubicBezTo>
                <a:cubicBezTo>
                  <a:pt x="344" y="504"/>
                  <a:pt x="336" y="488"/>
                  <a:pt x="288" y="432"/>
                </a:cubicBezTo>
                <a:cubicBezTo>
                  <a:pt x="240" y="376"/>
                  <a:pt x="192" y="264"/>
                  <a:pt x="144" y="192"/>
                </a:cubicBezTo>
                <a:cubicBezTo>
                  <a:pt x="96" y="120"/>
                  <a:pt x="24" y="32"/>
                  <a:pt x="0" y="0"/>
                </a:cubicBezTo>
              </a:path>
            </a:pathLst>
          </a:custGeom>
          <a:ln>
            <a:headEnd type="none" w="med" len="med"/>
            <a:tailEnd type="triangle" w="med" len="med"/>
          </a:ln>
        </p:spPr>
        <p:style>
          <a:lnRef idx="3">
            <a:schemeClr val="accent3"/>
          </a:lnRef>
          <a:fillRef idx="0">
            <a:schemeClr val="accent3"/>
          </a:fillRef>
          <a:effectRef idx="2">
            <a:schemeClr val="accent3"/>
          </a:effectRef>
          <a:fontRef idx="minor">
            <a:schemeClr val="tx1"/>
          </a:fontRef>
        </p:style>
        <p:txBody>
          <a:bodyPr wrap="none" anchor="ctr"/>
          <a:lstStyle/>
          <a:p>
            <a:endParaRPr lang="en-US"/>
          </a:p>
        </p:txBody>
      </p:sp>
      <p:sp>
        <p:nvSpPr>
          <p:cNvPr id="8205" name="Line 16"/>
          <p:cNvSpPr>
            <a:spLocks noChangeShapeType="1"/>
          </p:cNvSpPr>
          <p:nvPr/>
        </p:nvSpPr>
        <p:spPr bwMode="auto">
          <a:xfrm flipH="1">
            <a:off x="6477000" y="3630885"/>
            <a:ext cx="762000" cy="457200"/>
          </a:xfrm>
          <a:prstGeom prst="line">
            <a:avLst/>
          </a:prstGeom>
          <a:ln>
            <a:headEnd/>
            <a:tailEnd type="triangle" w="med" len="med"/>
          </a:ln>
        </p:spPr>
        <p:style>
          <a:lnRef idx="3">
            <a:schemeClr val="accent3"/>
          </a:lnRef>
          <a:fillRef idx="0">
            <a:schemeClr val="accent3"/>
          </a:fillRef>
          <a:effectRef idx="2">
            <a:schemeClr val="accent3"/>
          </a:effectRef>
          <a:fontRef idx="minor">
            <a:schemeClr val="tx1"/>
          </a:fontRef>
        </p:style>
        <p:txBody>
          <a:bodyPr wrap="none" anchor="ctr"/>
          <a:lstStyle/>
          <a:p>
            <a:endParaRPr lang="en-US"/>
          </a:p>
        </p:txBody>
      </p:sp>
      <p:sp>
        <p:nvSpPr>
          <p:cNvPr id="2" name="Rectangle 1"/>
          <p:cNvSpPr/>
          <p:nvPr/>
        </p:nvSpPr>
        <p:spPr>
          <a:xfrm>
            <a:off x="179512" y="5733257"/>
            <a:ext cx="4104456"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chemeClr val="tx1"/>
                </a:solidFill>
                <a:effectLst>
                  <a:outerShdw blurRad="38100" dist="38100" dir="2700000" algn="tl">
                    <a:srgbClr val="000000">
                      <a:alpha val="43137"/>
                    </a:srgbClr>
                  </a:outerShdw>
                </a:effectLst>
              </a:rPr>
              <a:t>Note:</a:t>
            </a:r>
          </a:p>
          <a:p>
            <a:r>
              <a:rPr lang="en-US" sz="1400" dirty="0">
                <a:solidFill>
                  <a:schemeClr val="tx1"/>
                </a:solidFill>
                <a:effectLst>
                  <a:outerShdw blurRad="38100" dist="38100" dir="2700000" algn="tl">
                    <a:srgbClr val="000000">
                      <a:alpha val="43137"/>
                    </a:srgbClr>
                  </a:outerShdw>
                </a:effectLst>
              </a:rPr>
              <a:t>If resource type  has more than 1 instance, its indicated by a dot within the rectangle.</a:t>
            </a:r>
          </a:p>
        </p:txBody>
      </p:sp>
      <p:pic>
        <p:nvPicPr>
          <p:cNvPr id="11" name="Picture 4" descr="pngfind.com-kingpin-png-4152286 (1).png">
            <a:extLst>
              <a:ext uri="{FF2B5EF4-FFF2-40B4-BE49-F238E27FC236}">
                <a16:creationId xmlns="" xmlns:a16="http://schemas.microsoft.com/office/drawing/2014/main" id="{B8F938E1-FFF3-4C07-A3CF-CDA55C69E6C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35663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l="23024" t="871" r="23206" b="1060"/>
          <a:stretch>
            <a:fillRect/>
          </a:stretch>
        </p:blipFill>
        <p:spPr bwMode="auto">
          <a:xfrm>
            <a:off x="6300193" y="692696"/>
            <a:ext cx="2343151"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33400"/>
            <a:ext cx="8229600" cy="735360"/>
          </a:xfrm>
        </p:spPr>
        <p:txBody>
          <a:bodyPr>
            <a:normAutofit fontScale="90000"/>
          </a:bodyPr>
          <a:lstStyle/>
          <a:p>
            <a:r>
              <a:rPr lang="en-US" b="1" dirty="0">
                <a:solidFill>
                  <a:srgbClr val="006600"/>
                </a:solidFill>
              </a:rPr>
              <a:t>Details</a:t>
            </a:r>
          </a:p>
        </p:txBody>
      </p:sp>
      <p:sp>
        <p:nvSpPr>
          <p:cNvPr id="3" name="Content Placeholder 2"/>
          <p:cNvSpPr>
            <a:spLocks noGrp="1"/>
          </p:cNvSpPr>
          <p:nvPr>
            <p:ph idx="1"/>
          </p:nvPr>
        </p:nvSpPr>
        <p:spPr>
          <a:xfrm>
            <a:off x="457200" y="1484784"/>
            <a:ext cx="6203032" cy="4992216"/>
          </a:xfrm>
        </p:spPr>
        <p:txBody>
          <a:bodyPr>
            <a:normAutofit fontScale="92500" lnSpcReduction="10000"/>
          </a:bodyPr>
          <a:lstStyle/>
          <a:p>
            <a:r>
              <a:rPr lang="en-US" dirty="0"/>
              <a:t>The resource allocation graph consists of following sets:</a:t>
            </a:r>
          </a:p>
          <a:p>
            <a:endParaRPr lang="en-US" dirty="0"/>
          </a:p>
          <a:p>
            <a:pPr lvl="1"/>
            <a:r>
              <a:rPr lang="en-US" dirty="0"/>
              <a:t>P ={ P1,P2,p3}</a:t>
            </a:r>
          </a:p>
          <a:p>
            <a:pPr lvl="1"/>
            <a:r>
              <a:rPr lang="en-US" dirty="0"/>
              <a:t>R ={ R1, R2, R3, R4}</a:t>
            </a:r>
          </a:p>
          <a:p>
            <a:pPr lvl="1"/>
            <a:r>
              <a:rPr lang="en-US" dirty="0"/>
              <a:t>E = { p1 </a:t>
            </a:r>
            <a:r>
              <a:rPr lang="en-US" dirty="0">
                <a:sym typeface="Wingdings" pitchFamily="2" charset="2"/>
              </a:rPr>
              <a:t> R1, P2  R3, R1  P2,          </a:t>
            </a:r>
          </a:p>
          <a:p>
            <a:pPr marL="274320" lvl="1" indent="0">
              <a:buNone/>
            </a:pPr>
            <a:r>
              <a:rPr lang="en-US" dirty="0">
                <a:sym typeface="Wingdings" pitchFamily="2" charset="2"/>
              </a:rPr>
              <a:t>           R2 P2, R2P1, R3 P3}</a:t>
            </a:r>
          </a:p>
          <a:p>
            <a:pPr lvl="1"/>
            <a:endParaRPr lang="en-US" dirty="0">
              <a:sym typeface="Wingdings" pitchFamily="2" charset="2"/>
            </a:endParaRPr>
          </a:p>
          <a:p>
            <a:pPr lvl="1"/>
            <a:r>
              <a:rPr lang="en-US" sz="1200" dirty="0">
                <a:sym typeface="Wingdings" pitchFamily="2" charset="2"/>
              </a:rPr>
              <a:t>P = Process; R = Resources; E = Edges.</a:t>
            </a:r>
          </a:p>
          <a:p>
            <a:pPr lvl="1"/>
            <a:endParaRPr lang="en-US" sz="1200" dirty="0">
              <a:sym typeface="Wingdings" pitchFamily="2" charset="2"/>
            </a:endParaRPr>
          </a:p>
          <a:p>
            <a:pPr lvl="1"/>
            <a:endParaRPr lang="en-US" sz="1200" dirty="0">
              <a:sym typeface="Wingdings" pitchFamily="2" charset="2"/>
            </a:endParaRPr>
          </a:p>
          <a:p>
            <a:r>
              <a:rPr lang="en-US" dirty="0">
                <a:sym typeface="Wingdings" pitchFamily="2" charset="2"/>
              </a:rPr>
              <a:t>Resource Instance</a:t>
            </a:r>
          </a:p>
          <a:p>
            <a:pPr lvl="2"/>
            <a:r>
              <a:rPr lang="en-US" sz="1600" dirty="0">
                <a:sym typeface="Wingdings" pitchFamily="2" charset="2"/>
              </a:rPr>
              <a:t>One instance of resource type R1</a:t>
            </a:r>
          </a:p>
          <a:p>
            <a:pPr lvl="2"/>
            <a:r>
              <a:rPr lang="en-US" sz="1600" dirty="0">
                <a:sym typeface="Wingdings" pitchFamily="2" charset="2"/>
              </a:rPr>
              <a:t>Two instance of resource type R2</a:t>
            </a:r>
          </a:p>
          <a:p>
            <a:pPr lvl="2"/>
            <a:r>
              <a:rPr lang="en-US" sz="1600" dirty="0">
                <a:sym typeface="Wingdings" pitchFamily="2" charset="2"/>
              </a:rPr>
              <a:t>One instance of resource type R3</a:t>
            </a:r>
          </a:p>
          <a:p>
            <a:pPr lvl="2"/>
            <a:r>
              <a:rPr lang="en-US" sz="1600" dirty="0">
                <a:sym typeface="Wingdings" pitchFamily="2" charset="2"/>
              </a:rPr>
              <a:t>Three instance of resource type R4</a:t>
            </a:r>
          </a:p>
          <a:p>
            <a:pPr lvl="2"/>
            <a:endParaRPr lang="en-US" dirty="0"/>
          </a:p>
        </p:txBody>
      </p:sp>
      <p:pic>
        <p:nvPicPr>
          <p:cNvPr id="5" name="Picture 4" descr="pngfind.com-kingpin-png-4152286 (1).png">
            <a:extLst>
              <a:ext uri="{FF2B5EF4-FFF2-40B4-BE49-F238E27FC236}">
                <a16:creationId xmlns="" xmlns:a16="http://schemas.microsoft.com/office/drawing/2014/main" id="{F1536521-590A-4D5B-8999-F564943303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107</a:t>
            </a:fld>
            <a:endParaRPr lang="en-IN" dirty="0"/>
          </a:p>
        </p:txBody>
      </p:sp>
    </p:spTree>
    <p:extLst>
      <p:ext uri="{BB962C8B-B14F-4D97-AF65-F5344CB8AC3E}">
        <p14:creationId xmlns:p14="http://schemas.microsoft.com/office/powerpoint/2010/main" val="242315160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a:xfrm>
            <a:off x="539552" y="404664"/>
            <a:ext cx="3657600" cy="685800"/>
          </a:xfrm>
          <a:noFill/>
        </p:spPr>
        <p:txBody>
          <a:bodyPr/>
          <a:lstStyle/>
          <a:p>
            <a:pPr eaLnBrk="1" hangingPunct="1"/>
            <a:r>
              <a:rPr lang="en-US" altLang="en-US" sz="3600" b="1" dirty="0">
                <a:solidFill>
                  <a:srgbClr val="006600"/>
                </a:solidFill>
              </a:rPr>
              <a:t>Examples</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1BA79396-B200-4F03-BD9A-F38D6C386094}" type="slidenum">
              <a:rPr lang="en-US" altLang="en-US" sz="1600" smtClean="0"/>
              <a:pPr/>
              <a:t>108</a:t>
            </a:fld>
            <a:endParaRPr lang="en-US" altLang="en-US" sz="1600"/>
          </a:p>
        </p:txBody>
      </p:sp>
      <p:pic>
        <p:nvPicPr>
          <p:cNvPr id="922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l="23473" t="919" r="23195" b="1358"/>
          <a:stretch>
            <a:fillRect/>
          </a:stretch>
        </p:blipFill>
        <p:spPr bwMode="auto">
          <a:xfrm>
            <a:off x="685802" y="2590801"/>
            <a:ext cx="2582863" cy="355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Text Box 8"/>
          <p:cNvSpPr txBox="1">
            <a:spLocks noChangeArrowheads="1"/>
          </p:cNvSpPr>
          <p:nvPr/>
        </p:nvSpPr>
        <p:spPr bwMode="auto">
          <a:xfrm>
            <a:off x="1201753" y="1214150"/>
            <a:ext cx="308289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algn="ctr"/>
            <a:r>
              <a:rPr lang="en-US" altLang="en-US" sz="1800" b="1" dirty="0">
                <a:solidFill>
                  <a:srgbClr val="FF0000"/>
                </a:solidFill>
              </a:rPr>
              <a:t>Resource allocation graph</a:t>
            </a:r>
          </a:p>
          <a:p>
            <a:pPr algn="ctr"/>
            <a:r>
              <a:rPr lang="en-US" altLang="en-US" sz="1800" b="1" dirty="0">
                <a:solidFill>
                  <a:srgbClr val="FF0000"/>
                </a:solidFill>
              </a:rPr>
              <a:t>with a deadlock.</a:t>
            </a:r>
          </a:p>
        </p:txBody>
      </p:sp>
      <p:sp>
        <p:nvSpPr>
          <p:cNvPr id="9224" name="Line 9"/>
          <p:cNvSpPr>
            <a:spLocks noChangeShapeType="1"/>
          </p:cNvSpPr>
          <p:nvPr/>
        </p:nvSpPr>
        <p:spPr bwMode="auto">
          <a:xfrm flipH="1">
            <a:off x="2743201" y="1920876"/>
            <a:ext cx="473075" cy="5937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9225"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l="19093" t="700" r="19093" b="700"/>
          <a:stretch>
            <a:fillRect/>
          </a:stretch>
        </p:blipFill>
        <p:spPr bwMode="auto">
          <a:xfrm>
            <a:off x="5181600" y="2895601"/>
            <a:ext cx="2609851" cy="333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6" name="Text Box 11"/>
          <p:cNvSpPr txBox="1">
            <a:spLocks noChangeArrowheads="1"/>
          </p:cNvSpPr>
          <p:nvPr/>
        </p:nvSpPr>
        <p:spPr bwMode="auto">
          <a:xfrm>
            <a:off x="4723683" y="1203326"/>
            <a:ext cx="33778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algn="ctr"/>
            <a:r>
              <a:rPr lang="en-US" altLang="en-US" sz="1800" b="1" dirty="0">
                <a:solidFill>
                  <a:srgbClr val="002060"/>
                </a:solidFill>
              </a:rPr>
              <a:t>Resource allocation graph</a:t>
            </a:r>
          </a:p>
          <a:p>
            <a:pPr algn="ctr"/>
            <a:r>
              <a:rPr lang="en-US" altLang="en-US" sz="1800" b="1" dirty="0">
                <a:solidFill>
                  <a:srgbClr val="002060"/>
                </a:solidFill>
              </a:rPr>
              <a:t>with a cycle but no deadlock.</a:t>
            </a:r>
          </a:p>
        </p:txBody>
      </p:sp>
      <p:sp>
        <p:nvSpPr>
          <p:cNvPr id="9227" name="Line 12"/>
          <p:cNvSpPr>
            <a:spLocks noChangeShapeType="1"/>
          </p:cNvSpPr>
          <p:nvPr/>
        </p:nvSpPr>
        <p:spPr bwMode="auto">
          <a:xfrm>
            <a:off x="5807076" y="2286000"/>
            <a:ext cx="746125"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10" name="Picture 4" descr="pngfind.com-kingpin-png-4152286 (1).png">
            <a:extLst>
              <a:ext uri="{FF2B5EF4-FFF2-40B4-BE49-F238E27FC236}">
                <a16:creationId xmlns="" xmlns:a16="http://schemas.microsoft.com/office/drawing/2014/main" id="{D87F10B6-8195-4B9B-AA95-C185C252067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48696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a:xfrm>
            <a:off x="525101" y="1124744"/>
            <a:ext cx="8237900" cy="5428456"/>
          </a:xfrm>
        </p:spPr>
        <p:txBody>
          <a:bodyPr>
            <a:normAutofit/>
          </a:bodyPr>
          <a:lstStyle/>
          <a:p>
            <a:pPr marL="0" indent="0" algn="just" eaLnBrk="1" hangingPunct="1">
              <a:buFontTx/>
              <a:buNone/>
            </a:pPr>
            <a:r>
              <a:rPr lang="en-US" altLang="en-US" sz="1800" dirty="0">
                <a:cs typeface="Times New Roman" pitchFamily="18" charset="0"/>
              </a:rPr>
              <a:t> </a:t>
            </a:r>
          </a:p>
          <a:p>
            <a:pPr marL="0" indent="0" algn="just" eaLnBrk="1" hangingPunct="1">
              <a:buFontTx/>
              <a:buNone/>
            </a:pPr>
            <a:r>
              <a:rPr lang="en-US" altLang="en-US" sz="1800" dirty="0">
                <a:cs typeface="Times New Roman" pitchFamily="18" charset="0"/>
              </a:rPr>
              <a:t>There are three methods:</a:t>
            </a:r>
          </a:p>
          <a:p>
            <a:pPr marL="0" indent="0" algn="just" eaLnBrk="1" hangingPunct="1">
              <a:buFontTx/>
              <a:buNone/>
            </a:pPr>
            <a:r>
              <a:rPr lang="en-US" altLang="en-US" sz="1800" dirty="0">
                <a:cs typeface="Times New Roman" pitchFamily="18" charset="0"/>
              </a:rPr>
              <a:t> </a:t>
            </a:r>
          </a:p>
          <a:p>
            <a:pPr marL="0" indent="0" algn="just" eaLnBrk="1" hangingPunct="1">
              <a:buFontTx/>
              <a:buNone/>
            </a:pPr>
            <a:r>
              <a:rPr lang="en-US" altLang="en-US" sz="1800" dirty="0">
                <a:cs typeface="Times New Roman" pitchFamily="18" charset="0"/>
              </a:rPr>
              <a:t>Ignore Deadlocks:</a:t>
            </a:r>
          </a:p>
          <a:p>
            <a:pPr marL="0" indent="0" algn="just" eaLnBrk="1" hangingPunct="1">
              <a:buFontTx/>
              <a:buNone/>
            </a:pPr>
            <a:endParaRPr lang="en-US" altLang="en-US" sz="1800" dirty="0">
              <a:cs typeface="Times New Roman" pitchFamily="18" charset="0"/>
            </a:endParaRPr>
          </a:p>
          <a:p>
            <a:pPr marL="0" indent="0" algn="just" eaLnBrk="1" hangingPunct="1">
              <a:buFontTx/>
              <a:buNone/>
            </a:pPr>
            <a:endParaRPr lang="en-US" altLang="en-US" sz="1800" dirty="0">
              <a:cs typeface="Times New Roman" pitchFamily="18" charset="0"/>
            </a:endParaRPr>
          </a:p>
          <a:p>
            <a:pPr marL="0" indent="0" algn="just" eaLnBrk="1" hangingPunct="1">
              <a:buFontTx/>
              <a:buNone/>
            </a:pPr>
            <a:r>
              <a:rPr lang="en-US" altLang="en-US" sz="1800" dirty="0">
                <a:cs typeface="Times New Roman" pitchFamily="18" charset="0"/>
              </a:rPr>
              <a:t>Ensure deadlock </a:t>
            </a:r>
            <a:r>
              <a:rPr lang="en-US" altLang="en-US" sz="1800" b="1" dirty="0">
                <a:cs typeface="Times New Roman" pitchFamily="18" charset="0"/>
              </a:rPr>
              <a:t>never</a:t>
            </a:r>
            <a:r>
              <a:rPr lang="en-US" altLang="en-US" sz="1800" dirty="0">
                <a:cs typeface="Times New Roman" pitchFamily="18" charset="0"/>
              </a:rPr>
              <a:t> occurs using either</a:t>
            </a:r>
          </a:p>
          <a:p>
            <a:pPr algn="just"/>
            <a:r>
              <a:rPr lang="en-US" altLang="en-US" sz="1800" b="1" dirty="0">
                <a:cs typeface="Times New Roman" pitchFamily="18" charset="0"/>
              </a:rPr>
              <a:t>Prevention</a:t>
            </a:r>
            <a:r>
              <a:rPr lang="en-US" altLang="en-US" sz="1800" dirty="0">
                <a:cs typeface="Times New Roman" pitchFamily="18" charset="0"/>
              </a:rPr>
              <a:t> :</a:t>
            </a:r>
          </a:p>
          <a:p>
            <a:pPr lvl="1" algn="just"/>
            <a:r>
              <a:rPr lang="en-US" altLang="en-US" sz="1400" dirty="0">
                <a:cs typeface="Times New Roman" pitchFamily="18" charset="0"/>
              </a:rPr>
              <a:t>Prevent any one of the 4 conditions never happens.  </a:t>
            </a:r>
          </a:p>
          <a:p>
            <a:pPr algn="just"/>
            <a:r>
              <a:rPr lang="en-US" altLang="en-US" sz="1800" b="1" dirty="0">
                <a:cs typeface="Times New Roman" pitchFamily="18" charset="0"/>
              </a:rPr>
              <a:t>Avoidance</a:t>
            </a:r>
            <a:r>
              <a:rPr lang="en-US" altLang="en-US" sz="1800" dirty="0">
                <a:cs typeface="Times New Roman" pitchFamily="18" charset="0"/>
              </a:rPr>
              <a:t> :</a:t>
            </a:r>
          </a:p>
          <a:p>
            <a:pPr lvl="1" algn="just"/>
            <a:r>
              <a:rPr lang="en-US" altLang="en-US" sz="1400" dirty="0">
                <a:cs typeface="Times New Roman" pitchFamily="18" charset="0"/>
              </a:rPr>
              <a:t>Allow  all deadlock conditions, but calculate cycles and stop dangerous operations..</a:t>
            </a:r>
          </a:p>
          <a:p>
            <a:pPr marL="0" indent="0" algn="just" eaLnBrk="1" hangingPunct="1">
              <a:buFontTx/>
              <a:buNone/>
            </a:pPr>
            <a:r>
              <a:rPr lang="en-US" altLang="en-US" sz="1800" dirty="0">
                <a:cs typeface="Times New Roman" pitchFamily="18" charset="0"/>
              </a:rPr>
              <a:t> </a:t>
            </a:r>
          </a:p>
          <a:p>
            <a:pPr marL="0" indent="0" algn="just" eaLnBrk="1" hangingPunct="1">
              <a:buFontTx/>
              <a:buNone/>
            </a:pPr>
            <a:r>
              <a:rPr lang="en-US" altLang="en-US" sz="1800" dirty="0">
                <a:cs typeface="Times New Roman" pitchFamily="18" charset="0"/>
              </a:rPr>
              <a:t> </a:t>
            </a:r>
          </a:p>
          <a:p>
            <a:pPr marL="0" indent="0" algn="just" eaLnBrk="1" hangingPunct="1">
              <a:buFontTx/>
              <a:buNone/>
            </a:pPr>
            <a:r>
              <a:rPr lang="en-US" altLang="en-US" sz="1800" b="1" dirty="0">
                <a:cs typeface="Times New Roman" pitchFamily="18" charset="0"/>
              </a:rPr>
              <a:t>Allow</a:t>
            </a:r>
            <a:r>
              <a:rPr lang="en-US" altLang="en-US" sz="1800" dirty="0">
                <a:cs typeface="Times New Roman" pitchFamily="18" charset="0"/>
              </a:rPr>
              <a:t> deadlock to happen. This requires using both:</a:t>
            </a:r>
          </a:p>
          <a:p>
            <a:pPr algn="just"/>
            <a:r>
              <a:rPr lang="en-US" altLang="en-US" sz="1800" b="1" dirty="0">
                <a:cs typeface="Times New Roman" pitchFamily="18" charset="0"/>
              </a:rPr>
              <a:t>Detection</a:t>
            </a:r>
            <a:r>
              <a:rPr lang="en-US" altLang="en-US" sz="1800" dirty="0">
                <a:cs typeface="Times New Roman" pitchFamily="18" charset="0"/>
              </a:rPr>
              <a:t> 	Know a deadlock has occurred.</a:t>
            </a:r>
          </a:p>
          <a:p>
            <a:pPr algn="just"/>
            <a:r>
              <a:rPr lang="en-US" altLang="en-US" sz="1800" b="1" dirty="0">
                <a:cs typeface="Times New Roman" pitchFamily="18" charset="0"/>
              </a:rPr>
              <a:t>Recovery</a:t>
            </a:r>
            <a:r>
              <a:rPr lang="en-US" altLang="en-US" sz="1800" dirty="0">
                <a:cs typeface="Times New Roman" pitchFamily="18" charset="0"/>
              </a:rPr>
              <a:t> 	Regain the resources.</a:t>
            </a:r>
            <a:endParaRPr lang="en-US" altLang="en-US" sz="1800" dirty="0"/>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00DB65BC-85D3-4F4F-AB6B-462639DE7720}" type="slidenum">
              <a:rPr lang="en-US" altLang="en-US" sz="1600" smtClean="0"/>
              <a:pPr/>
              <a:t>109</a:t>
            </a:fld>
            <a:endParaRPr lang="en-US" altLang="en-US" sz="1600"/>
          </a:p>
        </p:txBody>
      </p:sp>
      <p:sp>
        <p:nvSpPr>
          <p:cNvPr id="10245" name="Rectangle 5"/>
          <p:cNvSpPr>
            <a:spLocks noChangeArrowheads="1"/>
          </p:cNvSpPr>
          <p:nvPr/>
        </p:nvSpPr>
        <p:spPr bwMode="auto">
          <a:xfrm>
            <a:off x="323199" y="404665"/>
            <a:ext cx="8083624" cy="89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90000"/>
              </a:lnSpc>
            </a:pPr>
            <a:r>
              <a:rPr lang="en-US" altLang="en-US" sz="2800" b="1" dirty="0">
                <a:solidFill>
                  <a:srgbClr val="006600"/>
                </a:solidFill>
                <a:cs typeface="Times New Roman" pitchFamily="18" charset="0"/>
              </a:rPr>
              <a:t>HOW TO HANDLE DEADLOCKS ? (or)</a:t>
            </a:r>
          </a:p>
          <a:p>
            <a:pPr>
              <a:lnSpc>
                <a:spcPct val="90000"/>
              </a:lnSpc>
            </a:pPr>
            <a:r>
              <a:rPr lang="en-US" altLang="en-US" sz="2800" b="1" dirty="0">
                <a:solidFill>
                  <a:srgbClr val="006600"/>
                </a:solidFill>
                <a:cs typeface="Times New Roman" pitchFamily="18" charset="0"/>
              </a:rPr>
              <a:t>Methods for handling deadlocks.</a:t>
            </a:r>
            <a:endParaRPr lang="en-US" altLang="en-US" sz="2800" dirty="0">
              <a:solidFill>
                <a:srgbClr val="006600"/>
              </a:solidFill>
              <a:cs typeface="Times New Roman" pitchFamily="18" charset="0"/>
            </a:endParaRPr>
          </a:p>
        </p:txBody>
      </p:sp>
      <p:sp>
        <p:nvSpPr>
          <p:cNvPr id="10247" name="Text Box 8"/>
          <p:cNvSpPr txBox="1">
            <a:spLocks noChangeArrowheads="1"/>
          </p:cNvSpPr>
          <p:nvPr/>
        </p:nvSpPr>
        <p:spPr bwMode="auto">
          <a:xfrm>
            <a:off x="4549921" y="1800721"/>
            <a:ext cx="3839513" cy="369332"/>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en-US" sz="1800" b="1">
                <a:solidFill>
                  <a:srgbClr val="FF0000"/>
                </a:solidFill>
              </a:rPr>
              <a:t>Most Operating systems do this!!</a:t>
            </a:r>
          </a:p>
        </p:txBody>
      </p:sp>
      <p:sp>
        <p:nvSpPr>
          <p:cNvPr id="10248" name="Line 9"/>
          <p:cNvSpPr>
            <a:spLocks noChangeShapeType="1"/>
          </p:cNvSpPr>
          <p:nvPr/>
        </p:nvSpPr>
        <p:spPr bwMode="auto">
          <a:xfrm flipH="1">
            <a:off x="2667000" y="1988840"/>
            <a:ext cx="1752600" cy="0"/>
          </a:xfrm>
          <a:prstGeom prst="line">
            <a:avLst/>
          </a:prstGeom>
          <a:noFill/>
          <a:ln w="2857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Oval 1"/>
          <p:cNvSpPr/>
          <p:nvPr/>
        </p:nvSpPr>
        <p:spPr>
          <a:xfrm>
            <a:off x="179512" y="1412777"/>
            <a:ext cx="360040" cy="387945"/>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10" name="Oval 9"/>
          <p:cNvSpPr/>
          <p:nvPr/>
        </p:nvSpPr>
        <p:spPr>
          <a:xfrm>
            <a:off x="193367" y="2538611"/>
            <a:ext cx="360040" cy="387945"/>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p>
        </p:txBody>
      </p:sp>
      <p:sp>
        <p:nvSpPr>
          <p:cNvPr id="11" name="Oval 10"/>
          <p:cNvSpPr/>
          <p:nvPr/>
        </p:nvSpPr>
        <p:spPr>
          <a:xfrm>
            <a:off x="165060" y="4941169"/>
            <a:ext cx="360040" cy="387945"/>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p>
        </p:txBody>
      </p:sp>
      <p:pic>
        <p:nvPicPr>
          <p:cNvPr id="12" name="Picture 4" descr="pngfind.com-kingpin-png-4152286 (1).png">
            <a:extLst>
              <a:ext uri="{FF2B5EF4-FFF2-40B4-BE49-F238E27FC236}">
                <a16:creationId xmlns="" xmlns:a16="http://schemas.microsoft.com/office/drawing/2014/main" id="{BC584F31-90DB-4E10-9B2E-A19DD4808F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9506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0334"/>
          </a:xfrm>
        </p:spPr>
        <p:txBody>
          <a:bodyPr>
            <a:normAutofit/>
          </a:bodyPr>
          <a:lstStyle/>
          <a:p>
            <a:r>
              <a:rPr lang="en-US" sz="2800" b="1" dirty="0">
                <a:latin typeface="Times New Roman" pitchFamily="18" charset="0"/>
                <a:cs typeface="Times New Roman" pitchFamily="18" charset="0"/>
              </a:rPr>
              <a:t>Explanation :</a:t>
            </a:r>
          </a:p>
        </p:txBody>
      </p:sp>
      <p:sp>
        <p:nvSpPr>
          <p:cNvPr id="3" name="Content Placeholder 2"/>
          <p:cNvSpPr>
            <a:spLocks noGrp="1"/>
          </p:cNvSpPr>
          <p:nvPr>
            <p:ph idx="1"/>
          </p:nvPr>
        </p:nvSpPr>
        <p:spPr>
          <a:xfrm>
            <a:off x="457200" y="1285860"/>
            <a:ext cx="8229600" cy="5038740"/>
          </a:xfrm>
        </p:spPr>
        <p:txBody>
          <a:bodyPr>
            <a:normAutofit fontScale="47500" lnSpcReduction="20000"/>
          </a:bodyPr>
          <a:lstStyle/>
          <a:p>
            <a:pPr algn="just">
              <a:lnSpc>
                <a:spcPct val="170000"/>
              </a:lnSpc>
              <a:buNone/>
            </a:pPr>
            <a:r>
              <a:rPr lang="en-US" sz="3600" dirty="0">
                <a:latin typeface="Times New Roman" pitchFamily="18" charset="0"/>
                <a:cs typeface="Times New Roman" pitchFamily="18" charset="0"/>
              </a:rPr>
              <a:t>Peterson’s Algorithm is used to synchronize two processes. </a:t>
            </a:r>
          </a:p>
          <a:p>
            <a:pPr algn="just">
              <a:lnSpc>
                <a:spcPct val="170000"/>
              </a:lnSpc>
              <a:buNone/>
            </a:pPr>
            <a:r>
              <a:rPr lang="en-US" sz="3600" dirty="0">
                <a:latin typeface="Times New Roman" pitchFamily="18" charset="0"/>
                <a:cs typeface="Times New Roman" pitchFamily="18" charset="0"/>
              </a:rPr>
              <a:t> </a:t>
            </a:r>
          </a:p>
          <a:p>
            <a:pPr algn="just">
              <a:lnSpc>
                <a:spcPct val="170000"/>
              </a:lnSpc>
            </a:pPr>
            <a:r>
              <a:rPr lang="en-US" sz="3600" dirty="0">
                <a:latin typeface="Times New Roman" pitchFamily="18" charset="0"/>
                <a:cs typeface="Times New Roman" pitchFamily="18" charset="0"/>
              </a:rPr>
              <a:t>In this algorithm , the variable  </a:t>
            </a:r>
            <a:r>
              <a:rPr lang="en-US" sz="3600" dirty="0" err="1">
                <a:latin typeface="Times New Roman" pitchFamily="18" charset="0"/>
                <a:cs typeface="Times New Roman" pitchFamily="18" charset="0"/>
              </a:rPr>
              <a:t>i</a:t>
            </a:r>
            <a:r>
              <a:rPr lang="en-US" sz="3600" dirty="0">
                <a:latin typeface="Times New Roman" pitchFamily="18" charset="0"/>
                <a:cs typeface="Times New Roman" pitchFamily="18" charset="0"/>
              </a:rPr>
              <a:t> can be the (Process </a:t>
            </a:r>
            <a:r>
              <a:rPr lang="en-US" sz="3600" dirty="0" err="1">
                <a:latin typeface="Times New Roman" pitchFamily="18" charset="0"/>
                <a:cs typeface="Times New Roman" pitchFamily="18" charset="0"/>
              </a:rPr>
              <a:t>i</a:t>
            </a:r>
            <a:r>
              <a:rPr lang="en-US" sz="3600" dirty="0">
                <a:latin typeface="Times New Roman" pitchFamily="18" charset="0"/>
                <a:cs typeface="Times New Roman" pitchFamily="18" charset="0"/>
              </a:rPr>
              <a:t>) Producer and j can be Consumer (Process j). </a:t>
            </a:r>
          </a:p>
          <a:p>
            <a:pPr algn="just">
              <a:lnSpc>
                <a:spcPct val="170000"/>
              </a:lnSpc>
            </a:pPr>
            <a:r>
              <a:rPr lang="en-US" sz="3600" dirty="0">
                <a:latin typeface="Times New Roman" pitchFamily="18" charset="0"/>
                <a:cs typeface="Times New Roman" pitchFamily="18" charset="0"/>
              </a:rPr>
              <a:t>Initially the flags are false. </a:t>
            </a:r>
          </a:p>
          <a:p>
            <a:pPr algn="just">
              <a:lnSpc>
                <a:spcPct val="170000"/>
              </a:lnSpc>
            </a:pPr>
            <a:r>
              <a:rPr lang="en-US" sz="3600" dirty="0">
                <a:latin typeface="Times New Roman" pitchFamily="18" charset="0"/>
                <a:cs typeface="Times New Roman" pitchFamily="18" charset="0"/>
              </a:rPr>
              <a:t>When a particular process wants to enter its critical section, </a:t>
            </a:r>
            <a:r>
              <a:rPr lang="en-US" sz="3600" b="1" dirty="0">
                <a:latin typeface="Times New Roman" pitchFamily="18" charset="0"/>
                <a:cs typeface="Times New Roman" pitchFamily="18" charset="0"/>
              </a:rPr>
              <a:t>it sets it’s flag to true and turn as the index of the other process. </a:t>
            </a:r>
            <a:r>
              <a:rPr lang="en-US" sz="3600" dirty="0">
                <a:latin typeface="Times New Roman" pitchFamily="18" charset="0"/>
                <a:cs typeface="Times New Roman" pitchFamily="18" charset="0"/>
              </a:rPr>
              <a:t>This means that the process wants to execute but it will allow the other process to run first. </a:t>
            </a:r>
          </a:p>
          <a:p>
            <a:pPr algn="just">
              <a:lnSpc>
                <a:spcPct val="170000"/>
              </a:lnSpc>
            </a:pPr>
            <a:r>
              <a:rPr lang="en-US" sz="3600" b="1" dirty="0">
                <a:latin typeface="Times New Roman" pitchFamily="18" charset="0"/>
                <a:cs typeface="Times New Roman" pitchFamily="18" charset="0"/>
              </a:rPr>
              <a:t>The process performs busy waiting </a:t>
            </a:r>
            <a:r>
              <a:rPr lang="en-US" sz="3600" dirty="0">
                <a:latin typeface="Times New Roman" pitchFamily="18" charset="0"/>
                <a:cs typeface="Times New Roman" pitchFamily="18" charset="0"/>
              </a:rPr>
              <a:t>until the other process has finished it’s own critical section.</a:t>
            </a:r>
          </a:p>
          <a:p>
            <a:pPr algn="just"/>
            <a:endParaRPr lang="en-US" dirty="0">
              <a:latin typeface="Times New Roman" pitchFamily="18" charset="0"/>
              <a:cs typeface="Times New Roman" pitchFamily="18" charset="0"/>
            </a:endParaRPr>
          </a:p>
          <a:p>
            <a:pPr algn="just">
              <a:buNone/>
            </a:pP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35F382A-8E35-48DB-B4A8-994B0299B22B}" type="slidenum">
              <a:rPr lang="en-IN" smtClean="0"/>
              <a:pPr/>
              <a:t>11</a:t>
            </a:fld>
            <a:endParaRPr lang="en-IN"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a:xfrm>
            <a:off x="467544" y="1124745"/>
            <a:ext cx="8155632" cy="4818856"/>
          </a:xfrm>
        </p:spPr>
        <p:txBody>
          <a:bodyPr>
            <a:normAutofit/>
          </a:bodyPr>
          <a:lstStyle/>
          <a:p>
            <a:pPr marL="0" indent="0" algn="just" eaLnBrk="1" hangingPunct="1">
              <a:lnSpc>
                <a:spcPct val="90000"/>
              </a:lnSpc>
              <a:buFontTx/>
              <a:buNone/>
            </a:pPr>
            <a:r>
              <a:rPr lang="en-US" altLang="en-US" sz="1800" dirty="0">
                <a:solidFill>
                  <a:schemeClr val="accent2"/>
                </a:solidFill>
                <a:cs typeface="Times New Roman" pitchFamily="18" charset="0"/>
              </a:rPr>
              <a:t> Do not allow one of the four conditions to occur</a:t>
            </a:r>
            <a:r>
              <a:rPr lang="en-US" altLang="en-US" sz="1800" dirty="0">
                <a:cs typeface="Times New Roman" pitchFamily="18" charset="0"/>
              </a:rPr>
              <a:t>.</a:t>
            </a:r>
          </a:p>
          <a:p>
            <a:pPr marL="0" indent="0" algn="just" eaLnBrk="1" hangingPunct="1">
              <a:lnSpc>
                <a:spcPct val="90000"/>
              </a:lnSpc>
              <a:buFont typeface="Wingdings" pitchFamily="2" charset="2"/>
              <a:buChar char="§"/>
            </a:pPr>
            <a:endParaRPr lang="en-US" altLang="en-US" sz="1800" dirty="0">
              <a:cs typeface="Times New Roman" pitchFamily="18" charset="0"/>
            </a:endParaRPr>
          </a:p>
          <a:p>
            <a:pPr marL="0" indent="0" algn="just" eaLnBrk="1" hangingPunct="1">
              <a:lnSpc>
                <a:spcPct val="90000"/>
              </a:lnSpc>
              <a:buFontTx/>
              <a:buNone/>
            </a:pPr>
            <a:r>
              <a:rPr lang="en-US" altLang="en-US" sz="1800" b="1" u="sng" dirty="0">
                <a:solidFill>
                  <a:srgbClr val="FF0000"/>
                </a:solidFill>
                <a:cs typeface="Times New Roman" pitchFamily="18" charset="0"/>
              </a:rPr>
              <a:t>Mutual exclusion:</a:t>
            </a:r>
            <a:endParaRPr lang="en-US" altLang="en-US" sz="1800" u="sng" dirty="0">
              <a:solidFill>
                <a:srgbClr val="FF0000"/>
              </a:solidFill>
              <a:cs typeface="Times New Roman" pitchFamily="18" charset="0"/>
            </a:endParaRPr>
          </a:p>
          <a:p>
            <a:pPr marL="582930" indent="-400050" algn="just">
              <a:lnSpc>
                <a:spcPct val="90000"/>
              </a:lnSpc>
            </a:pPr>
            <a:r>
              <a:rPr lang="en-US" altLang="en-US" sz="2000" dirty="0">
                <a:cs typeface="Times New Roman" pitchFamily="18" charset="0"/>
              </a:rPr>
              <a:t>Read only files are good examples for sharable resource</a:t>
            </a:r>
          </a:p>
          <a:p>
            <a:pPr marL="857250" lvl="1" indent="-400050" algn="just">
              <a:lnSpc>
                <a:spcPct val="90000"/>
              </a:lnSpc>
            </a:pPr>
            <a:r>
              <a:rPr lang="en-US" altLang="en-US" sz="1600" dirty="0">
                <a:cs typeface="Times New Roman" pitchFamily="18" charset="0"/>
              </a:rPr>
              <a:t>Any number of users can access the file at the same time.</a:t>
            </a:r>
          </a:p>
          <a:p>
            <a:pPr marL="582930" indent="-400050" algn="just">
              <a:lnSpc>
                <a:spcPct val="90000"/>
              </a:lnSpc>
            </a:pPr>
            <a:r>
              <a:rPr lang="en-US" altLang="en-US" sz="2000" dirty="0">
                <a:cs typeface="Times New Roman" pitchFamily="18" charset="0"/>
              </a:rPr>
              <a:t>Prevention not possible, since some devices like  are non-sharable.</a:t>
            </a:r>
          </a:p>
          <a:p>
            <a:pPr marL="0" indent="0" algn="just" eaLnBrk="1" hangingPunct="1">
              <a:lnSpc>
                <a:spcPct val="90000"/>
              </a:lnSpc>
              <a:buFontTx/>
              <a:buNone/>
            </a:pPr>
            <a:r>
              <a:rPr lang="en-US" altLang="en-US" sz="1800" dirty="0">
                <a:cs typeface="Times New Roman" pitchFamily="18" charset="0"/>
              </a:rPr>
              <a:t> </a:t>
            </a:r>
          </a:p>
          <a:p>
            <a:pPr marL="0" indent="0" algn="just" eaLnBrk="1" hangingPunct="1">
              <a:lnSpc>
                <a:spcPct val="90000"/>
              </a:lnSpc>
              <a:buFontTx/>
              <a:buNone/>
            </a:pPr>
            <a:r>
              <a:rPr lang="en-US" altLang="en-US" sz="1800" b="1" u="sng" dirty="0">
                <a:solidFill>
                  <a:srgbClr val="FF0000"/>
                </a:solidFill>
                <a:cs typeface="Times New Roman" pitchFamily="18" charset="0"/>
              </a:rPr>
              <a:t>Hold and wait:</a:t>
            </a:r>
            <a:endParaRPr lang="en-US" altLang="en-US" sz="1800" u="sng" dirty="0">
              <a:solidFill>
                <a:srgbClr val="FF0000"/>
              </a:solidFill>
              <a:cs typeface="Times New Roman" pitchFamily="18" charset="0"/>
            </a:endParaRPr>
          </a:p>
          <a:p>
            <a:pPr algn="just">
              <a:lnSpc>
                <a:spcPct val="90000"/>
              </a:lnSpc>
            </a:pPr>
            <a:r>
              <a:rPr lang="en-US" altLang="en-US" sz="2000" dirty="0">
                <a:cs typeface="Times New Roman" pitchFamily="18" charset="0"/>
              </a:rPr>
              <a:t>Collect all resources before execution</a:t>
            </a:r>
          </a:p>
          <a:p>
            <a:pPr algn="just">
              <a:lnSpc>
                <a:spcPct val="90000"/>
              </a:lnSpc>
            </a:pPr>
            <a:r>
              <a:rPr lang="en-US" altLang="en-US" sz="2000" dirty="0">
                <a:cs typeface="Times New Roman" pitchFamily="18" charset="0"/>
              </a:rPr>
              <a:t>A sequence of resources is always collected at the beginning itself.</a:t>
            </a:r>
          </a:p>
          <a:p>
            <a:pPr algn="just">
              <a:lnSpc>
                <a:spcPct val="90000"/>
              </a:lnSpc>
            </a:pPr>
            <a:r>
              <a:rPr lang="en-US" altLang="en-US" sz="2000" dirty="0">
                <a:cs typeface="Times New Roman" pitchFamily="18" charset="0"/>
              </a:rPr>
              <a:t>Utilization is low, starvation possible.</a:t>
            </a:r>
          </a:p>
          <a:p>
            <a:pPr marL="0" indent="0" algn="just" eaLnBrk="1" hangingPunct="1">
              <a:lnSpc>
                <a:spcPct val="90000"/>
              </a:lnSpc>
              <a:buFontTx/>
              <a:buNone/>
            </a:pPr>
            <a:r>
              <a:rPr lang="en-US" altLang="en-US" sz="2000" dirty="0">
                <a:cs typeface="Times New Roman" pitchFamily="18" charset="0"/>
              </a:rPr>
              <a:t> </a:t>
            </a:r>
            <a:endParaRPr lang="en-US" altLang="en-US" sz="2000" dirty="0"/>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B9B69DDE-7CD9-4FAE-8D09-987991959A68}" type="slidenum">
              <a:rPr lang="en-US" altLang="en-US" sz="1600" smtClean="0"/>
              <a:pPr/>
              <a:t>110</a:t>
            </a:fld>
            <a:endParaRPr lang="en-US" altLang="en-US" sz="1600"/>
          </a:p>
        </p:txBody>
      </p:sp>
      <p:sp>
        <p:nvSpPr>
          <p:cNvPr id="11270" name="Text Box 7"/>
          <p:cNvSpPr txBox="1">
            <a:spLocks noChangeArrowheads="1"/>
          </p:cNvSpPr>
          <p:nvPr/>
        </p:nvSpPr>
        <p:spPr bwMode="auto">
          <a:xfrm>
            <a:off x="323528" y="476672"/>
            <a:ext cx="5400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algn="ctr"/>
            <a:r>
              <a:rPr lang="en-US" altLang="en-US" sz="2800" b="1" dirty="0">
                <a:solidFill>
                  <a:srgbClr val="006600"/>
                </a:solidFill>
                <a:latin typeface="+mj-lt"/>
              </a:rPr>
              <a:t>Deadlock Prevention</a:t>
            </a:r>
          </a:p>
        </p:txBody>
      </p:sp>
      <p:pic>
        <p:nvPicPr>
          <p:cNvPr id="5" name="Picture 4" descr="pngfind.com-kingpin-png-4152286 (1).png">
            <a:extLst>
              <a:ext uri="{FF2B5EF4-FFF2-40B4-BE49-F238E27FC236}">
                <a16:creationId xmlns="" xmlns:a16="http://schemas.microsoft.com/office/drawing/2014/main" id="{596FED1D-C1B1-453D-8859-597FABA7837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289471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304800" y="1066800"/>
            <a:ext cx="8610600" cy="5486400"/>
          </a:xfrm>
        </p:spPr>
        <p:txBody>
          <a:bodyPr>
            <a:normAutofit fontScale="92500" lnSpcReduction="10000"/>
          </a:bodyPr>
          <a:lstStyle/>
          <a:p>
            <a:pPr marL="0" indent="0" algn="just" eaLnBrk="1" hangingPunct="1">
              <a:lnSpc>
                <a:spcPct val="90000"/>
              </a:lnSpc>
              <a:buFontTx/>
              <a:buNone/>
              <a:defRPr/>
            </a:pPr>
            <a:r>
              <a:rPr lang="en-US" sz="1800" dirty="0">
                <a:solidFill>
                  <a:schemeClr val="accent2"/>
                </a:solidFill>
                <a:cs typeface="Times New Roman" pitchFamily="18" charset="0"/>
              </a:rPr>
              <a:t> </a:t>
            </a:r>
            <a:r>
              <a:rPr lang="en-US" sz="1800" b="1" u="sng" dirty="0">
                <a:solidFill>
                  <a:srgbClr val="FF0000"/>
                </a:solidFill>
                <a:cs typeface="Times New Roman" pitchFamily="18" charset="0"/>
              </a:rPr>
              <a:t>No preemption:</a:t>
            </a:r>
            <a:endParaRPr lang="en-US" sz="1800" u="sng" dirty="0">
              <a:solidFill>
                <a:srgbClr val="FF0000"/>
              </a:solidFill>
              <a:cs typeface="Times New Roman" pitchFamily="18" charset="0"/>
            </a:endParaRPr>
          </a:p>
          <a:p>
            <a:pPr algn="just">
              <a:lnSpc>
                <a:spcPct val="150000"/>
              </a:lnSpc>
              <a:defRPr/>
            </a:pPr>
            <a:r>
              <a:rPr lang="en-US" sz="1800" dirty="0">
                <a:cs typeface="Times New Roman" pitchFamily="18" charset="0"/>
              </a:rPr>
              <a:t> </a:t>
            </a:r>
            <a:r>
              <a:rPr lang="en-US" sz="2200" dirty="0">
                <a:cs typeface="Times New Roman" pitchFamily="18" charset="0"/>
              </a:rPr>
              <a:t>If the process is holding some resources and requests another resource (that cannot be immediately allocated to it), then all the resources that the process currently holding are preempted.</a:t>
            </a:r>
          </a:p>
          <a:p>
            <a:pPr marL="857250" lvl="1" indent="-400050" algn="just" eaLnBrk="1" hangingPunct="1">
              <a:lnSpc>
                <a:spcPct val="90000"/>
              </a:lnSpc>
              <a:buFont typeface="Wingdings" pitchFamily="2" charset="2"/>
              <a:buAutoNum type="alphaLcParenR"/>
              <a:defRPr/>
            </a:pPr>
            <a:endParaRPr lang="en-US" sz="2200" dirty="0">
              <a:cs typeface="Times New Roman" pitchFamily="18" charset="0"/>
            </a:endParaRPr>
          </a:p>
          <a:p>
            <a:pPr marL="0" indent="0" algn="just" eaLnBrk="1" hangingPunct="1">
              <a:lnSpc>
                <a:spcPct val="90000"/>
              </a:lnSpc>
              <a:buFontTx/>
              <a:buNone/>
              <a:defRPr/>
            </a:pPr>
            <a:r>
              <a:rPr lang="en-US" sz="2200" dirty="0">
                <a:cs typeface="Times New Roman" pitchFamily="18" charset="0"/>
              </a:rPr>
              <a:t> </a:t>
            </a:r>
          </a:p>
          <a:p>
            <a:pPr marL="0" indent="0" algn="just" eaLnBrk="1" hangingPunct="1">
              <a:lnSpc>
                <a:spcPct val="90000"/>
              </a:lnSpc>
              <a:buFontTx/>
              <a:buNone/>
              <a:defRPr/>
            </a:pPr>
            <a:r>
              <a:rPr lang="en-US" sz="1800" b="1" u="sng" dirty="0">
                <a:solidFill>
                  <a:srgbClr val="FF0000"/>
                </a:solidFill>
                <a:cs typeface="Times New Roman" pitchFamily="18" charset="0"/>
              </a:rPr>
              <a:t>Circular wait:</a:t>
            </a:r>
            <a:endParaRPr lang="en-US" sz="1800" u="sng" dirty="0">
              <a:solidFill>
                <a:srgbClr val="FF0000"/>
              </a:solidFill>
              <a:cs typeface="Times New Roman" pitchFamily="18" charset="0"/>
            </a:endParaRPr>
          </a:p>
          <a:p>
            <a:pPr marL="0" indent="0" algn="just" eaLnBrk="1" hangingPunct="1">
              <a:lnSpc>
                <a:spcPct val="90000"/>
              </a:lnSpc>
              <a:buFontTx/>
              <a:buNone/>
              <a:defRPr/>
            </a:pPr>
            <a:r>
              <a:rPr lang="en-US" sz="1800" dirty="0">
                <a:cs typeface="Times New Roman" pitchFamily="18" charset="0"/>
              </a:rPr>
              <a:t> </a:t>
            </a:r>
          </a:p>
          <a:p>
            <a:pPr>
              <a:lnSpc>
                <a:spcPct val="10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R = { R1,R2…</a:t>
            </a:r>
            <a:r>
              <a:rPr lang="en-GB" sz="2000" dirty="0" err="1"/>
              <a:t>Rm</a:t>
            </a:r>
            <a:r>
              <a:rPr lang="en-GB" sz="2000" dirty="0"/>
              <a:t>} </a:t>
            </a:r>
            <a:r>
              <a:rPr lang="en-GB" sz="2000" dirty="0">
                <a:sym typeface="Wingdings" pitchFamily="2" charset="2"/>
              </a:rPr>
              <a:t> set </a:t>
            </a:r>
            <a:r>
              <a:rPr lang="en-GB" sz="2000" dirty="0"/>
              <a:t>all resource types.</a:t>
            </a:r>
          </a:p>
          <a:p>
            <a:pPr>
              <a:lnSpc>
                <a:spcPct val="10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We define a function,  </a:t>
            </a:r>
          </a:p>
          <a:p>
            <a:pPr>
              <a:lnSpc>
                <a:spcPct val="10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For example:</a:t>
            </a:r>
            <a:br>
              <a:rPr lang="en-GB" sz="2000" dirty="0"/>
            </a:br>
            <a:r>
              <a:rPr lang="en-GB" sz="1700" dirty="0"/>
              <a:t>     F(tape drive)  = 1</a:t>
            </a:r>
            <a:br>
              <a:rPr lang="en-GB" sz="1700" dirty="0"/>
            </a:br>
            <a:r>
              <a:rPr lang="en-GB" sz="1700" dirty="0"/>
              <a:t>     F(disk drive)  = 5</a:t>
            </a:r>
            <a:br>
              <a:rPr lang="en-GB" sz="1700" dirty="0"/>
            </a:br>
            <a:r>
              <a:rPr lang="en-GB" sz="1700" dirty="0"/>
              <a:t>     F(printer)      = 12</a:t>
            </a:r>
          </a:p>
          <a:p>
            <a:pPr>
              <a:lnSpc>
                <a:spcPct val="10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Each process requests resources in an increasing order of enumeration (</a:t>
            </a:r>
            <a:r>
              <a:rPr lang="en-GB" sz="2000" dirty="0" err="1"/>
              <a:t>ie</a:t>
            </a:r>
            <a:r>
              <a:rPr lang="en-GB" sz="2000" dirty="0"/>
              <a:t>) </a:t>
            </a:r>
            <a:r>
              <a:rPr lang="en-GB" sz="2000" b="1" dirty="0"/>
              <a:t>F(</a:t>
            </a:r>
            <a:r>
              <a:rPr lang="en-GB" sz="2000" b="1" dirty="0" err="1"/>
              <a:t>R</a:t>
            </a:r>
            <a:r>
              <a:rPr lang="en-GB" sz="2000" b="1" baseline="-25000" dirty="0" err="1"/>
              <a:t>j</a:t>
            </a:r>
            <a:r>
              <a:rPr lang="en-GB" sz="2000" b="1" dirty="0"/>
              <a:t>) &gt; F(</a:t>
            </a:r>
            <a:r>
              <a:rPr lang="en-GB" sz="2000" b="1" dirty="0" err="1"/>
              <a:t>R</a:t>
            </a:r>
            <a:r>
              <a:rPr lang="en-GB" sz="2000" b="1" baseline="-25000" dirty="0" err="1"/>
              <a:t>i</a:t>
            </a:r>
            <a:r>
              <a:rPr lang="en-GB" sz="2000" b="1" dirty="0"/>
              <a:t>)</a:t>
            </a:r>
          </a:p>
          <a:p>
            <a:pPr>
              <a:lnSpc>
                <a:spcPct val="10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600" dirty="0"/>
          </a:p>
          <a:p>
            <a:pPr>
              <a:lnSpc>
                <a:spcPct val="10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600" dirty="0"/>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72FCC058-66DE-46FB-ADB5-6241BB82C96E}" type="slidenum">
              <a:rPr lang="en-US" altLang="en-US" sz="1600" smtClean="0"/>
              <a:pPr/>
              <a:t>111</a:t>
            </a:fld>
            <a:endParaRPr lang="en-US" altLang="en-US" sz="1600"/>
          </a:p>
        </p:txBody>
      </p:sp>
      <p:sp>
        <p:nvSpPr>
          <p:cNvPr id="12294" name="Text Box 7"/>
          <p:cNvSpPr txBox="1">
            <a:spLocks noChangeArrowheads="1"/>
          </p:cNvSpPr>
          <p:nvPr/>
        </p:nvSpPr>
        <p:spPr bwMode="auto">
          <a:xfrm>
            <a:off x="251520" y="459946"/>
            <a:ext cx="59766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algn="ctr"/>
            <a:r>
              <a:rPr lang="en-US" altLang="en-US" sz="2800" b="1" dirty="0">
                <a:solidFill>
                  <a:srgbClr val="006600"/>
                </a:solidFill>
              </a:rPr>
              <a:t>Deadlock Prevention – </a:t>
            </a:r>
            <a:r>
              <a:rPr lang="en-US" altLang="en-US" sz="2800" b="1" dirty="0" err="1">
                <a:solidFill>
                  <a:srgbClr val="006600"/>
                </a:solidFill>
              </a:rPr>
              <a:t>Contd</a:t>
            </a:r>
            <a:r>
              <a:rPr lang="en-US" altLang="en-US" sz="2800" b="1" dirty="0">
                <a:solidFill>
                  <a:srgbClr val="006600"/>
                </a:solidFill>
              </a:rPr>
              <a:t>…</a:t>
            </a:r>
          </a:p>
        </p:txBody>
      </p:sp>
      <p:sp>
        <p:nvSpPr>
          <p:cNvPr id="2" name="Rectangle 1"/>
          <p:cNvSpPr/>
          <p:nvPr/>
        </p:nvSpPr>
        <p:spPr>
          <a:xfrm>
            <a:off x="3419872" y="4171350"/>
            <a:ext cx="2016224" cy="553794"/>
          </a:xfrm>
          <a:prstGeom prst="rect">
            <a:avLst/>
          </a:prstGeom>
          <a:solidFill>
            <a:schemeClr val="accent6">
              <a:lumMod val="60000"/>
              <a:lumOff val="4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 R </a:t>
            </a:r>
            <a:r>
              <a:rPr lang="en-US" dirty="0">
                <a:solidFill>
                  <a:schemeClr val="tx1"/>
                </a:solidFill>
                <a:sym typeface="Wingdings" pitchFamily="2" charset="2"/>
              </a:rPr>
              <a:t> N</a:t>
            </a:r>
          </a:p>
          <a:p>
            <a:pPr algn="ctr"/>
            <a:r>
              <a:rPr lang="en-US" sz="1200" dirty="0">
                <a:solidFill>
                  <a:schemeClr val="tx1"/>
                </a:solidFill>
                <a:sym typeface="Wingdings" pitchFamily="2" charset="2"/>
              </a:rPr>
              <a:t>N  = natural number</a:t>
            </a:r>
            <a:endParaRPr lang="en-US" sz="1200" dirty="0">
              <a:solidFill>
                <a:schemeClr val="tx1"/>
              </a:solidFill>
            </a:endParaRPr>
          </a:p>
        </p:txBody>
      </p:sp>
      <p:pic>
        <p:nvPicPr>
          <p:cNvPr id="6" name="Picture 4" descr="pngfind.com-kingpin-png-4152286 (1).png">
            <a:extLst>
              <a:ext uri="{FF2B5EF4-FFF2-40B4-BE49-F238E27FC236}">
                <a16:creationId xmlns="" xmlns:a16="http://schemas.microsoft.com/office/drawing/2014/main" id="{AA1E83F2-7DE6-4F53-AF57-D37D1140A5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07301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443543" y="548680"/>
            <a:ext cx="8077200" cy="609600"/>
          </a:xfrm>
        </p:spPr>
        <p:txBody>
          <a:bodyPr>
            <a:normAutofit fontScale="90000"/>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rgbClr val="006600"/>
                </a:solidFill>
                <a:ea typeface="+mj-ea"/>
              </a:rPr>
              <a:t>Deadlock Avoidance</a:t>
            </a:r>
          </a:p>
        </p:txBody>
      </p:sp>
      <p:sp>
        <p:nvSpPr>
          <p:cNvPr id="23555" name="Rectangle 2"/>
          <p:cNvSpPr>
            <a:spLocks noGrp="1" noChangeArrowheads="1"/>
          </p:cNvSpPr>
          <p:nvPr>
            <p:ph idx="1"/>
          </p:nvPr>
        </p:nvSpPr>
        <p:spPr>
          <a:xfrm>
            <a:off x="683568" y="4077072"/>
            <a:ext cx="7920880" cy="1656184"/>
          </a:xfrm>
        </p:spPr>
        <p:txBody>
          <a:bodyPr>
            <a:normAutofit/>
          </a:bodyPr>
          <a:lstStyle/>
          <a:p>
            <a:pPr>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An alternative method for avoiding deadlocks is to require additional information about how much resources are to be requested.</a:t>
            </a:r>
          </a:p>
          <a:p>
            <a:pPr>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dirty="0"/>
          </a:p>
        </p:txBody>
      </p:sp>
      <p:sp>
        <p:nvSpPr>
          <p:cNvPr id="23556" name="Text Box 3"/>
          <p:cNvSpPr txBox="1">
            <a:spLocks noChangeArrowheads="1"/>
          </p:cNvSpPr>
          <p:nvPr/>
        </p:nvSpPr>
        <p:spPr bwMode="auto">
          <a:xfrm>
            <a:off x="683568" y="1598023"/>
            <a:ext cx="7200800" cy="18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squar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algn="ctr">
              <a:lnSpc>
                <a:spcPct val="100000"/>
              </a:lnSpc>
              <a:spcBef>
                <a:spcPts val="1125"/>
              </a:spcBef>
              <a:buFont typeface="Helvetica" pitchFamily="32" charset="0"/>
              <a:buNone/>
            </a:pPr>
            <a:r>
              <a:rPr lang="en-GB" dirty="0">
                <a:solidFill>
                  <a:schemeClr val="tx1"/>
                </a:solidFill>
                <a:latin typeface="+mn-lt"/>
              </a:rPr>
              <a:t>When we try to avoid deadlock</a:t>
            </a:r>
          </a:p>
          <a:p>
            <a:pPr algn="ctr">
              <a:lnSpc>
                <a:spcPct val="100000"/>
              </a:lnSpc>
              <a:spcBef>
                <a:spcPts val="1125"/>
              </a:spcBef>
              <a:buFont typeface="Helvetica" pitchFamily="32" charset="0"/>
              <a:buNone/>
            </a:pPr>
            <a:endParaRPr lang="en-GB" sz="2000" dirty="0">
              <a:solidFill>
                <a:schemeClr val="tx1"/>
              </a:solidFill>
              <a:latin typeface="+mn-lt"/>
            </a:endParaRPr>
          </a:p>
          <a:p>
            <a:pPr algn="ctr">
              <a:lnSpc>
                <a:spcPct val="100000"/>
              </a:lnSpc>
              <a:spcBef>
                <a:spcPts val="1125"/>
              </a:spcBef>
              <a:buFont typeface="Helvetica" pitchFamily="32" charset="0"/>
              <a:buNone/>
            </a:pPr>
            <a:endParaRPr lang="en-GB" sz="2000" dirty="0">
              <a:solidFill>
                <a:schemeClr val="tx1"/>
              </a:solidFill>
              <a:latin typeface="+mn-lt"/>
            </a:endParaRPr>
          </a:p>
          <a:p>
            <a:pPr algn="ctr">
              <a:lnSpc>
                <a:spcPct val="100000"/>
              </a:lnSpc>
              <a:spcBef>
                <a:spcPts val="1125"/>
              </a:spcBef>
              <a:buFont typeface="Helvetica" pitchFamily="32" charset="0"/>
              <a:buNone/>
            </a:pPr>
            <a:r>
              <a:rPr lang="en-GB" sz="2000" dirty="0">
                <a:solidFill>
                  <a:srgbClr val="FF3300"/>
                </a:solidFill>
                <a:latin typeface="+mn-lt"/>
              </a:rPr>
              <a:t>Utilization is less and system throughput is low</a:t>
            </a:r>
          </a:p>
        </p:txBody>
      </p:sp>
      <p:cxnSp>
        <p:nvCxnSpPr>
          <p:cNvPr id="3" name="Straight Arrow Connector 2"/>
          <p:cNvCxnSpPr/>
          <p:nvPr/>
        </p:nvCxnSpPr>
        <p:spPr>
          <a:xfrm>
            <a:off x="3851920" y="2204865"/>
            <a:ext cx="0" cy="7920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6" name="Picture 4" descr="pngfind.com-kingpin-png-4152286 (1).png">
            <a:extLst>
              <a:ext uri="{FF2B5EF4-FFF2-40B4-BE49-F238E27FC236}">
                <a16:creationId xmlns="" xmlns:a16="http://schemas.microsoft.com/office/drawing/2014/main" id="{282CDBCD-ADD8-4032-9963-5C5C711607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fld id="{E35F382A-8E35-48DB-B4A8-994B0299B22B}" type="slidenum">
              <a:rPr lang="en-IN" smtClean="0"/>
              <a:pPr/>
              <a:t>112</a:t>
            </a:fld>
            <a:endParaRPr lang="en-IN" dirty="0"/>
          </a:p>
        </p:txBody>
      </p:sp>
    </p:spTree>
    <p:extLst>
      <p:ext uri="{BB962C8B-B14F-4D97-AF65-F5344CB8AC3E}">
        <p14:creationId xmlns:p14="http://schemas.microsoft.com/office/powerpoint/2010/main" val="2066859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idx="1"/>
          </p:nvPr>
        </p:nvSpPr>
        <p:spPr>
          <a:xfrm>
            <a:off x="281964" y="1556792"/>
            <a:ext cx="8287072" cy="457200"/>
          </a:xfrm>
          <a:solidFill>
            <a:srgbClr val="FFFF00"/>
          </a:solidFill>
          <a:ln>
            <a:solidFill>
              <a:schemeClr val="tx1"/>
            </a:solidFill>
          </a:ln>
          <a:scene3d>
            <a:camera prst="orthographicFront"/>
            <a:lightRig rig="threePt" dir="t"/>
          </a:scene3d>
          <a:sp3d>
            <a:bevelT/>
          </a:sp3d>
        </p:spPr>
        <p:txBody>
          <a:bodyPr/>
          <a:lstStyle/>
          <a:p>
            <a:pPr marL="0" indent="0" algn="just" eaLnBrk="1" hangingPunct="1">
              <a:buFontTx/>
              <a:buNone/>
            </a:pPr>
            <a:r>
              <a:rPr lang="en-US" altLang="en-US" sz="1800" b="1" dirty="0">
                <a:latin typeface="Helvetica" pitchFamily="32" charset="0"/>
                <a:cs typeface="Times New Roman" pitchFamily="18" charset="0"/>
              </a:rPr>
              <a:t>NOTE: All deadlocks are unsafe, but all </a:t>
            </a:r>
            <a:r>
              <a:rPr lang="en-US" altLang="en-US" sz="1800" b="1" dirty="0" err="1">
                <a:latin typeface="Helvetica" pitchFamily="32" charset="0"/>
                <a:cs typeface="Times New Roman" pitchFamily="18" charset="0"/>
              </a:rPr>
              <a:t>unsafes</a:t>
            </a:r>
            <a:r>
              <a:rPr lang="en-US" altLang="en-US" sz="1800" b="1" dirty="0">
                <a:latin typeface="Helvetica" pitchFamily="32" charset="0"/>
                <a:cs typeface="Times New Roman" pitchFamily="18" charset="0"/>
              </a:rPr>
              <a:t> are NOT deadlocks.</a:t>
            </a:r>
            <a:endParaRPr lang="en-US" altLang="en-US" sz="1800" dirty="0">
              <a:latin typeface="New York" charset="0"/>
              <a:cs typeface="Times New Roman" pitchFamily="18" charset="0"/>
            </a:endParaRPr>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E5320B26-8E5B-4D8D-B59A-95EC77299CCD}" type="slidenum">
              <a:rPr lang="en-US" altLang="en-US" sz="1600" smtClean="0"/>
              <a:pPr/>
              <a:t>113</a:t>
            </a:fld>
            <a:endParaRPr lang="en-US" altLang="en-US" sz="1600"/>
          </a:p>
        </p:txBody>
      </p:sp>
      <p:sp>
        <p:nvSpPr>
          <p:cNvPr id="14341" name="Rectangle 5"/>
          <p:cNvSpPr>
            <a:spLocks noChangeArrowheads="1"/>
          </p:cNvSpPr>
          <p:nvPr/>
        </p:nvSpPr>
        <p:spPr bwMode="auto">
          <a:xfrm>
            <a:off x="4724400" y="3276600"/>
            <a:ext cx="2819400" cy="1828800"/>
          </a:xfrm>
          <a:prstGeom prst="rect">
            <a:avLst/>
          </a:prstGeom>
          <a:solidFill>
            <a:schemeClr val="accent1">
              <a:lumMod val="40000"/>
              <a:lumOff val="60000"/>
            </a:schemeClr>
          </a:solidFill>
          <a:ln w="9525">
            <a:solidFill>
              <a:schemeClr val="tx1"/>
            </a:solidFill>
            <a:miter lim="800000"/>
            <a:headEnd/>
            <a:tailEnd/>
          </a:ln>
          <a:scene3d>
            <a:camera prst="orthographicFront"/>
            <a:lightRig rig="threePt" dir="t"/>
          </a:scene3d>
          <a:sp3d>
            <a:bevelT w="165100" prst="coolSlant"/>
          </a:sp3d>
        </p:spPr>
        <p:txBody>
          <a:bodyPr wrap="none" anchor="ctr"/>
          <a:lstStyle/>
          <a:p>
            <a:pPr algn="ctr"/>
            <a:r>
              <a:rPr lang="en-US" altLang="en-US" sz="2000" b="1"/>
              <a:t>SAFE</a:t>
            </a:r>
          </a:p>
        </p:txBody>
      </p:sp>
      <p:sp>
        <p:nvSpPr>
          <p:cNvPr id="14342" name="Rectangle 6"/>
          <p:cNvSpPr>
            <a:spLocks noChangeArrowheads="1"/>
          </p:cNvSpPr>
          <p:nvPr/>
        </p:nvSpPr>
        <p:spPr bwMode="auto">
          <a:xfrm>
            <a:off x="1905000" y="3276600"/>
            <a:ext cx="2819400" cy="1828800"/>
          </a:xfrm>
          <a:prstGeom prst="rect">
            <a:avLst/>
          </a:prstGeom>
          <a:solidFill>
            <a:schemeClr val="accent6">
              <a:lumMod val="60000"/>
              <a:lumOff val="40000"/>
            </a:schemeClr>
          </a:solidFill>
          <a:ln w="9525">
            <a:solidFill>
              <a:schemeClr val="tx1"/>
            </a:solidFill>
            <a:miter lim="800000"/>
            <a:headEnd/>
            <a:tailEnd/>
          </a:ln>
          <a:scene3d>
            <a:camera prst="orthographicFront"/>
            <a:lightRig rig="threePt" dir="t"/>
          </a:scene3d>
          <a:sp3d>
            <a:bevelT/>
          </a:sp3d>
        </p:spPr>
        <p:txBody>
          <a:bodyPr wrap="none" anchor="ctr"/>
          <a:lstStyle/>
          <a:p>
            <a:pPr algn="ctr"/>
            <a:endParaRPr lang="en-US" altLang="en-US"/>
          </a:p>
        </p:txBody>
      </p:sp>
      <p:sp>
        <p:nvSpPr>
          <p:cNvPr id="14343" name="Rectangle 7"/>
          <p:cNvSpPr>
            <a:spLocks noChangeArrowheads="1"/>
          </p:cNvSpPr>
          <p:nvPr/>
        </p:nvSpPr>
        <p:spPr bwMode="auto">
          <a:xfrm>
            <a:off x="2209800" y="4114800"/>
            <a:ext cx="1600200" cy="762000"/>
          </a:xfrm>
          <a:prstGeom prst="rect">
            <a:avLst/>
          </a:prstGeom>
          <a:solidFill>
            <a:srgbClr val="FF00FF"/>
          </a:solidFill>
          <a:ln w="9525">
            <a:solidFill>
              <a:schemeClr val="tx1"/>
            </a:solidFill>
            <a:miter lim="800000"/>
            <a:headEnd/>
            <a:tailEnd/>
          </a:ln>
          <a:scene3d>
            <a:camera prst="orthographicFront"/>
            <a:lightRig rig="threePt" dir="t"/>
          </a:scene3d>
          <a:sp3d>
            <a:bevelT/>
          </a:sp3d>
        </p:spPr>
        <p:txBody>
          <a:bodyPr wrap="none" anchor="ctr"/>
          <a:lstStyle/>
          <a:p>
            <a:pPr algn="ctr"/>
            <a:r>
              <a:rPr lang="en-US" altLang="en-US" sz="2000" b="1"/>
              <a:t>DEADLOCK</a:t>
            </a:r>
          </a:p>
        </p:txBody>
      </p:sp>
      <p:sp>
        <p:nvSpPr>
          <p:cNvPr id="14344" name="Text Box 10"/>
          <p:cNvSpPr txBox="1">
            <a:spLocks noChangeArrowheads="1"/>
          </p:cNvSpPr>
          <p:nvPr/>
        </p:nvSpPr>
        <p:spPr bwMode="auto">
          <a:xfrm>
            <a:off x="2895600" y="3505200"/>
            <a:ext cx="12426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en-US" sz="2000" b="1"/>
              <a:t>UNSAFE</a:t>
            </a:r>
          </a:p>
        </p:txBody>
      </p:sp>
      <p:sp>
        <p:nvSpPr>
          <p:cNvPr id="14345" name="Text Box 11"/>
          <p:cNvSpPr txBox="1">
            <a:spLocks noChangeArrowheads="1"/>
          </p:cNvSpPr>
          <p:nvPr/>
        </p:nvSpPr>
        <p:spPr bwMode="auto">
          <a:xfrm>
            <a:off x="1905000" y="5181601"/>
            <a:ext cx="2743200"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algn="ctr">
              <a:lnSpc>
                <a:spcPct val="90000"/>
              </a:lnSpc>
              <a:spcBef>
                <a:spcPct val="20000"/>
              </a:spcBef>
            </a:pPr>
            <a:r>
              <a:rPr lang="en-US" altLang="en-US" sz="1800" b="1" dirty="0">
                <a:latin typeface="Helvetica" pitchFamily="32" charset="0"/>
                <a:cs typeface="Times New Roman" pitchFamily="18" charset="0"/>
              </a:rPr>
              <a:t>Only with luck, the processes avoid deadlock. </a:t>
            </a:r>
            <a:endParaRPr lang="en-US" altLang="en-US" sz="1800" b="1" dirty="0"/>
          </a:p>
        </p:txBody>
      </p:sp>
      <p:sp>
        <p:nvSpPr>
          <p:cNvPr id="14346" name="Text Box 12"/>
          <p:cNvSpPr txBox="1">
            <a:spLocks noChangeArrowheads="1"/>
          </p:cNvSpPr>
          <p:nvPr/>
        </p:nvSpPr>
        <p:spPr bwMode="auto">
          <a:xfrm>
            <a:off x="5453364" y="5159376"/>
            <a:ext cx="17107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algn="ctr">
              <a:lnSpc>
                <a:spcPct val="90000"/>
              </a:lnSpc>
              <a:spcBef>
                <a:spcPct val="20000"/>
              </a:spcBef>
            </a:pPr>
            <a:r>
              <a:rPr lang="en-US" altLang="en-US" sz="1800" b="1" dirty="0">
                <a:latin typeface="Helvetica" pitchFamily="32" charset="0"/>
                <a:cs typeface="Times New Roman" pitchFamily="18" charset="0"/>
              </a:rPr>
              <a:t>OS can avoid </a:t>
            </a:r>
            <a:endParaRPr lang="en-US" altLang="en-US" sz="1800" b="1" dirty="0">
              <a:latin typeface="New York" charset="0"/>
              <a:cs typeface="Times New Roman" pitchFamily="18" charset="0"/>
            </a:endParaRPr>
          </a:p>
          <a:p>
            <a:pPr algn="ctr">
              <a:lnSpc>
                <a:spcPct val="90000"/>
              </a:lnSpc>
              <a:spcBef>
                <a:spcPct val="20000"/>
              </a:spcBef>
            </a:pPr>
            <a:r>
              <a:rPr lang="en-US" altLang="en-US" sz="1800" b="1" dirty="0">
                <a:latin typeface="Helvetica" pitchFamily="32" charset="0"/>
                <a:cs typeface="Times New Roman" pitchFamily="18" charset="0"/>
              </a:rPr>
              <a:t>deadlock.</a:t>
            </a:r>
            <a:endParaRPr lang="en-US" altLang="en-US" sz="1800" b="1" dirty="0"/>
          </a:p>
        </p:txBody>
      </p:sp>
      <p:sp>
        <p:nvSpPr>
          <p:cNvPr id="14348" name="Text Box 15"/>
          <p:cNvSpPr txBox="1">
            <a:spLocks noChangeArrowheads="1"/>
          </p:cNvSpPr>
          <p:nvPr/>
        </p:nvSpPr>
        <p:spPr bwMode="auto">
          <a:xfrm>
            <a:off x="281964" y="517130"/>
            <a:ext cx="82870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r>
              <a:rPr lang="en-US" altLang="en-US" sz="3600" b="1" dirty="0">
                <a:solidFill>
                  <a:srgbClr val="006600"/>
                </a:solidFill>
                <a:latin typeface="+mj-lt"/>
              </a:rPr>
              <a:t>Safe State</a:t>
            </a:r>
          </a:p>
        </p:txBody>
      </p:sp>
      <p:pic>
        <p:nvPicPr>
          <p:cNvPr id="11" name="Picture 4" descr="pngfind.com-kingpin-png-4152286 (1).png">
            <a:extLst>
              <a:ext uri="{FF2B5EF4-FFF2-40B4-BE49-F238E27FC236}">
                <a16:creationId xmlns="" xmlns:a16="http://schemas.microsoft.com/office/drawing/2014/main" id="{DB363765-79EE-46EF-9D6B-EE5ED555D91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084842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6600"/>
                </a:solidFill>
              </a:rPr>
              <a:t>Safe State</a:t>
            </a:r>
          </a:p>
        </p:txBody>
      </p:sp>
      <p:sp>
        <p:nvSpPr>
          <p:cNvPr id="3" name="Content Placeholder 2"/>
          <p:cNvSpPr>
            <a:spLocks noGrp="1"/>
          </p:cNvSpPr>
          <p:nvPr>
            <p:ph idx="1"/>
          </p:nvPr>
        </p:nvSpPr>
        <p:spPr/>
        <p:txBody>
          <a:bodyPr/>
          <a:lstStyle/>
          <a:p>
            <a:pPr>
              <a:lnSpc>
                <a:spcPct val="150000"/>
              </a:lnSpc>
            </a:pPr>
            <a:r>
              <a:rPr lang="en-US" dirty="0"/>
              <a:t>A system is said to be in safe state, when we allocate resources so that deadlock never occurs.</a:t>
            </a:r>
          </a:p>
          <a:p>
            <a:pPr lvl="1">
              <a:lnSpc>
                <a:spcPct val="150000"/>
              </a:lnSpc>
            </a:pPr>
            <a:r>
              <a:rPr lang="en-US" dirty="0"/>
              <a:t>A system is in safe state, only if there exists </a:t>
            </a:r>
            <a:r>
              <a:rPr lang="en-US" dirty="0">
                <a:solidFill>
                  <a:srgbClr val="FF3300"/>
                </a:solidFill>
              </a:rPr>
              <a:t>safe sequence.</a:t>
            </a:r>
          </a:p>
          <a:p>
            <a:pPr>
              <a:lnSpc>
                <a:spcPct val="150000"/>
              </a:lnSpc>
            </a:pPr>
            <a:endParaRPr lang="en-US" dirty="0">
              <a:solidFill>
                <a:srgbClr val="FF3300"/>
              </a:solidFill>
            </a:endParaRPr>
          </a:p>
          <a:p>
            <a:pPr>
              <a:lnSpc>
                <a:spcPct val="150000"/>
              </a:lnSpc>
            </a:pPr>
            <a:endParaRPr lang="en-US" dirty="0">
              <a:solidFill>
                <a:srgbClr val="FF3300"/>
              </a:solidFill>
            </a:endParaRPr>
          </a:p>
          <a:p>
            <a:pPr>
              <a:lnSpc>
                <a:spcPct val="150000"/>
              </a:lnSpc>
            </a:pPr>
            <a:endParaRPr lang="en-US" dirty="0">
              <a:solidFill>
                <a:srgbClr val="FF3300"/>
              </a:solidFill>
            </a:endParaRPr>
          </a:p>
          <a:p>
            <a:pPr>
              <a:lnSpc>
                <a:spcPct val="150000"/>
              </a:lnSpc>
            </a:pPr>
            <a:endParaRPr lang="en-US" dirty="0">
              <a:solidFill>
                <a:srgbClr val="FF3300"/>
              </a:solidFill>
            </a:endParaRPr>
          </a:p>
          <a:p>
            <a:pPr>
              <a:lnSpc>
                <a:spcPct val="150000"/>
              </a:lnSpc>
            </a:pPr>
            <a:endParaRPr lang="en-US" dirty="0"/>
          </a:p>
          <a:p>
            <a:pPr>
              <a:lnSpc>
                <a:spcPct val="150000"/>
              </a:lnSpc>
            </a:pPr>
            <a:endParaRPr lang="en-US" dirty="0"/>
          </a:p>
        </p:txBody>
      </p:sp>
      <p:pic>
        <p:nvPicPr>
          <p:cNvPr id="4" name="Picture 4" descr="pngfind.com-kingpin-png-4152286 (1).png">
            <a:extLst>
              <a:ext uri="{FF2B5EF4-FFF2-40B4-BE49-F238E27FC236}">
                <a16:creationId xmlns="" xmlns:a16="http://schemas.microsoft.com/office/drawing/2014/main" id="{22497AB1-93D8-47BE-BFBA-C3BDC5B9A0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114</a:t>
            </a:fld>
            <a:endParaRPr lang="en-IN" dirty="0"/>
          </a:p>
        </p:txBody>
      </p:sp>
    </p:spTree>
    <p:extLst>
      <p:ext uri="{BB962C8B-B14F-4D97-AF65-F5344CB8AC3E}">
        <p14:creationId xmlns:p14="http://schemas.microsoft.com/office/powerpoint/2010/main" val="348212403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idx="1"/>
          </p:nvPr>
        </p:nvSpPr>
        <p:spPr>
          <a:xfrm>
            <a:off x="323528" y="1196753"/>
            <a:ext cx="7731968" cy="1008112"/>
          </a:xfrm>
        </p:spPr>
        <p:txBody>
          <a:bodyPr>
            <a:normAutofit fontScale="92500" lnSpcReduction="20000"/>
          </a:bodyPr>
          <a:lstStyle/>
          <a:p>
            <a:pPr marL="0" indent="0" algn="just" eaLnBrk="1" hangingPunct="1">
              <a:lnSpc>
                <a:spcPct val="90000"/>
              </a:lnSpc>
              <a:buFontTx/>
              <a:buNone/>
            </a:pPr>
            <a:r>
              <a:rPr lang="en-US" altLang="en-US" sz="2000" dirty="0">
                <a:cs typeface="Times New Roman" pitchFamily="18" charset="0"/>
              </a:rPr>
              <a:t> </a:t>
            </a:r>
          </a:p>
          <a:p>
            <a:pPr marL="0" indent="0" algn="just" eaLnBrk="1" hangingPunct="1">
              <a:lnSpc>
                <a:spcPct val="90000"/>
              </a:lnSpc>
              <a:buFontTx/>
              <a:buNone/>
            </a:pPr>
            <a:r>
              <a:rPr lang="en-US" altLang="en-US" sz="2000" b="1" dirty="0">
                <a:cs typeface="Times New Roman" pitchFamily="18" charset="0"/>
              </a:rPr>
              <a:t>EXAMPLE:</a:t>
            </a:r>
            <a:endParaRPr lang="en-US" altLang="en-US" sz="2000" dirty="0">
              <a:cs typeface="Times New Roman" pitchFamily="18" charset="0"/>
            </a:endParaRPr>
          </a:p>
          <a:p>
            <a:pPr marL="0" indent="0" algn="just" eaLnBrk="1" hangingPunct="1">
              <a:lnSpc>
                <a:spcPct val="90000"/>
              </a:lnSpc>
              <a:buFontTx/>
              <a:buNone/>
            </a:pPr>
            <a:r>
              <a:rPr lang="en-US" altLang="en-US" sz="2000" dirty="0">
                <a:cs typeface="Times New Roman" pitchFamily="18" charset="0"/>
              </a:rPr>
              <a:t>There exists a total of </a:t>
            </a:r>
            <a:r>
              <a:rPr lang="en-US" altLang="en-US" sz="3000" dirty="0">
                <a:solidFill>
                  <a:srgbClr val="FF0000"/>
                </a:solidFill>
                <a:cs typeface="Times New Roman" pitchFamily="18" charset="0"/>
              </a:rPr>
              <a:t>12 resources</a:t>
            </a:r>
            <a:r>
              <a:rPr lang="en-US" altLang="en-US" sz="2000" dirty="0">
                <a:cs typeface="Times New Roman" pitchFamily="18" charset="0"/>
              </a:rPr>
              <a:t> and 3 processes.</a:t>
            </a:r>
          </a:p>
          <a:p>
            <a:pPr marL="0" indent="0" algn="just" eaLnBrk="1" hangingPunct="1">
              <a:lnSpc>
                <a:spcPct val="90000"/>
              </a:lnSpc>
              <a:buFontTx/>
              <a:buNone/>
            </a:pPr>
            <a:endParaRPr lang="en-US" altLang="en-US" sz="2000" dirty="0"/>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fld id="{FB075011-A657-4489-B407-727D96A04757}" type="slidenum">
              <a:rPr lang="en-US" altLang="en-US" sz="1600" smtClean="0"/>
              <a:pPr/>
              <a:t>115</a:t>
            </a:fld>
            <a:endParaRPr lang="en-US" altLang="en-US" sz="1600"/>
          </a:p>
        </p:txBody>
      </p:sp>
      <p:sp>
        <p:nvSpPr>
          <p:cNvPr id="15365" name="Text Box 5"/>
          <p:cNvSpPr txBox="1">
            <a:spLocks noChangeArrowheads="1"/>
          </p:cNvSpPr>
          <p:nvPr/>
        </p:nvSpPr>
        <p:spPr bwMode="auto">
          <a:xfrm>
            <a:off x="395536" y="3645025"/>
            <a:ext cx="3744416"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algn="just">
              <a:spcBef>
                <a:spcPct val="20000"/>
              </a:spcBef>
            </a:pPr>
            <a:r>
              <a:rPr lang="en-US" altLang="en-US" sz="1800" dirty="0">
                <a:cs typeface="Times New Roman" pitchFamily="18" charset="0"/>
              </a:rPr>
              <a:t>At time t0 , system is in safe state</a:t>
            </a:r>
          </a:p>
          <a:p>
            <a:pPr algn="just">
              <a:spcBef>
                <a:spcPct val="20000"/>
              </a:spcBef>
            </a:pPr>
            <a:endParaRPr lang="en-US" altLang="en-US" sz="1800" dirty="0">
              <a:cs typeface="Times New Roman" pitchFamily="18" charset="0"/>
            </a:endParaRPr>
          </a:p>
          <a:p>
            <a:pPr algn="just">
              <a:spcBef>
                <a:spcPct val="20000"/>
              </a:spcBef>
            </a:pPr>
            <a:r>
              <a:rPr lang="en-US" altLang="en-US" sz="1800" dirty="0">
                <a:cs typeface="Times New Roman" pitchFamily="18" charset="0"/>
              </a:rPr>
              <a:t>At time t1, </a:t>
            </a:r>
            <a:r>
              <a:rPr lang="en-US" altLang="en-US" sz="1800" dirty="0">
                <a:solidFill>
                  <a:srgbClr val="FF0000"/>
                </a:solidFill>
                <a:cs typeface="Times New Roman" pitchFamily="18" charset="0"/>
              </a:rPr>
              <a:t>&lt; p1, p2, p0 &gt; </a:t>
            </a:r>
            <a:r>
              <a:rPr lang="en-US" altLang="en-US" sz="1800" dirty="0">
                <a:cs typeface="Times New Roman" pitchFamily="18" charset="0"/>
              </a:rPr>
              <a:t>is a safe sequence. </a:t>
            </a:r>
          </a:p>
          <a:p>
            <a:pPr algn="just">
              <a:spcBef>
                <a:spcPct val="20000"/>
              </a:spcBef>
            </a:pPr>
            <a:endParaRPr lang="en-US" altLang="en-US" sz="1800" dirty="0">
              <a:cs typeface="Times New Roman" pitchFamily="18" charset="0"/>
            </a:endParaRPr>
          </a:p>
          <a:p>
            <a:pPr algn="just">
              <a:spcBef>
                <a:spcPct val="20000"/>
              </a:spcBef>
            </a:pPr>
            <a:r>
              <a:rPr lang="en-US" altLang="en-US" sz="1800" dirty="0">
                <a:cs typeface="Times New Roman" pitchFamily="18" charset="0"/>
              </a:rPr>
              <a:t>Suppose p2 requests and is given one more resource. What happens then?</a:t>
            </a:r>
            <a:endParaRPr lang="en-US" altLang="en-US" sz="1800" dirty="0"/>
          </a:p>
        </p:txBody>
      </p:sp>
      <p:graphicFrame>
        <p:nvGraphicFramePr>
          <p:cNvPr id="25643" name="Group 43"/>
          <p:cNvGraphicFramePr>
            <a:graphicFrameLocks noGrp="1"/>
          </p:cNvGraphicFramePr>
          <p:nvPr>
            <p:extLst>
              <p:ext uri="{D42A27DB-BD31-4B8C-83A1-F6EECF244321}">
                <p14:modId xmlns:p14="http://schemas.microsoft.com/office/powerpoint/2010/main" val="1885628934"/>
              </p:ext>
            </p:extLst>
          </p:nvPr>
        </p:nvGraphicFramePr>
        <p:xfrm>
          <a:off x="4355976" y="2250884"/>
          <a:ext cx="4423794" cy="3032760"/>
        </p:xfrm>
        <a:graphic>
          <a:graphicData uri="http://schemas.openxmlformats.org/drawingml/2006/table">
            <a:tbl>
              <a:tblPr/>
              <a:tblGrid>
                <a:gridCol w="974735">
                  <a:extLst>
                    <a:ext uri="{9D8B030D-6E8A-4147-A177-3AD203B41FA5}">
                      <a16:colId xmlns="" xmlns:a16="http://schemas.microsoft.com/office/drawing/2014/main" val="20000"/>
                    </a:ext>
                  </a:extLst>
                </a:gridCol>
                <a:gridCol w="1237163">
                  <a:extLst>
                    <a:ext uri="{9D8B030D-6E8A-4147-A177-3AD203B41FA5}">
                      <a16:colId xmlns="" xmlns:a16="http://schemas.microsoft.com/office/drawing/2014/main" val="20001"/>
                    </a:ext>
                  </a:extLst>
                </a:gridCol>
                <a:gridCol w="1105948">
                  <a:extLst>
                    <a:ext uri="{9D8B030D-6E8A-4147-A177-3AD203B41FA5}">
                      <a16:colId xmlns="" xmlns:a16="http://schemas.microsoft.com/office/drawing/2014/main" val="20002"/>
                    </a:ext>
                  </a:extLst>
                </a:gridCol>
                <a:gridCol w="1105948">
                  <a:extLst>
                    <a:ext uri="{9D8B030D-6E8A-4147-A177-3AD203B41FA5}">
                      <a16:colId xmlns="" xmlns:a16="http://schemas.microsoft.com/office/drawing/2014/main" val="20003"/>
                    </a:ext>
                  </a:extLst>
                </a:gridCol>
              </a:tblGrid>
              <a:tr h="10515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Process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Max Needs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Allocated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Current Needs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 xmlns:a16="http://schemas.microsoft.com/office/drawing/2014/main" val="10000"/>
                  </a:ext>
                </a:extLst>
              </a:tr>
              <a:tr h="660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P0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 xmlns:a16="http://schemas.microsoft.com/office/drawing/2014/main" val="10001"/>
                  </a:ext>
                </a:extLst>
              </a:tr>
              <a:tr h="660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P1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 xmlns:a16="http://schemas.microsoft.com/office/drawing/2014/main" val="10002"/>
                  </a:ext>
                </a:extLst>
              </a:tr>
              <a:tr h="660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P2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 xmlns:a16="http://schemas.microsoft.com/office/drawing/2014/main" val="10003"/>
                  </a:ext>
                </a:extLst>
              </a:tr>
            </a:tbl>
          </a:graphicData>
        </a:graphic>
      </p:graphicFrame>
      <p:sp>
        <p:nvSpPr>
          <p:cNvPr id="15394" name="Text Box 46"/>
          <p:cNvSpPr txBox="1">
            <a:spLocks noChangeArrowheads="1"/>
          </p:cNvSpPr>
          <p:nvPr/>
        </p:nvSpPr>
        <p:spPr bwMode="auto">
          <a:xfrm>
            <a:off x="228600" y="490537"/>
            <a:ext cx="57115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hangingPunct="0">
              <a:defRPr sz="2000">
                <a:solidFill>
                  <a:schemeClr val="tx1"/>
                </a:solidFill>
                <a:latin typeface="Arial" pitchFamily="34" charset="0"/>
              </a:defRPr>
            </a:lvl6pPr>
            <a:lvl7pPr eaLnBrk="0" hangingPunct="0">
              <a:defRPr sz="2000">
                <a:solidFill>
                  <a:schemeClr val="tx1"/>
                </a:solidFill>
                <a:latin typeface="Arial" pitchFamily="34" charset="0"/>
              </a:defRPr>
            </a:lvl7pPr>
            <a:lvl8pPr eaLnBrk="0" hangingPunct="0">
              <a:defRPr sz="2000">
                <a:solidFill>
                  <a:schemeClr val="tx1"/>
                </a:solidFill>
                <a:latin typeface="Arial" pitchFamily="34" charset="0"/>
              </a:defRPr>
            </a:lvl8pPr>
            <a:lvl9pPr eaLnBrk="0" hangingPunct="0">
              <a:defRPr sz="2000">
                <a:solidFill>
                  <a:schemeClr val="tx1"/>
                </a:solidFill>
                <a:latin typeface="Arial" pitchFamily="34" charset="0"/>
              </a:defRPr>
            </a:lvl9pPr>
          </a:lstStyle>
          <a:p>
            <a:pPr algn="ctr"/>
            <a:r>
              <a:rPr lang="en-US" altLang="en-US" sz="2800" b="1" dirty="0">
                <a:solidFill>
                  <a:srgbClr val="006600"/>
                </a:solidFill>
              </a:rPr>
              <a:t>Deadlock Avoidance - Example</a:t>
            </a:r>
          </a:p>
        </p:txBody>
      </p:sp>
      <p:pic>
        <p:nvPicPr>
          <p:cNvPr id="7" name="Picture 4" descr="pngfind.com-kingpin-png-4152286 (1).png">
            <a:extLst>
              <a:ext uri="{FF2B5EF4-FFF2-40B4-BE49-F238E27FC236}">
                <a16:creationId xmlns="" xmlns:a16="http://schemas.microsoft.com/office/drawing/2014/main" id="{176E6473-1582-4CE2-AC59-E0EF336AAE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394482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6600"/>
                </a:solidFill>
              </a:rPr>
              <a:t>Examples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76374" y="1935164"/>
            <a:ext cx="7591255" cy="4389437"/>
          </a:xfrm>
        </p:spPr>
      </p:pic>
      <p:pic>
        <p:nvPicPr>
          <p:cNvPr id="5" name="Picture 4" descr="pngfind.com-kingpin-png-4152286 (1).png">
            <a:extLst>
              <a:ext uri="{FF2B5EF4-FFF2-40B4-BE49-F238E27FC236}">
                <a16:creationId xmlns="" xmlns:a16="http://schemas.microsoft.com/office/drawing/2014/main" id="{5DEF77B6-AA6C-4373-9ED4-434BE17E562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116</a:t>
            </a:fld>
            <a:endParaRPr lang="en-IN" dirty="0"/>
          </a:p>
        </p:txBody>
      </p:sp>
    </p:spTree>
    <p:extLst>
      <p:ext uri="{BB962C8B-B14F-4D97-AF65-F5344CB8AC3E}">
        <p14:creationId xmlns:p14="http://schemas.microsoft.com/office/powerpoint/2010/main" val="278613785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683568" y="548680"/>
            <a:ext cx="8077200" cy="609600"/>
          </a:xfrm>
        </p:spPr>
        <p:txBody>
          <a:bodyPr>
            <a:normAutofit fontScale="90000"/>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rgbClr val="006600"/>
                </a:solidFill>
                <a:ea typeface="+mj-ea"/>
              </a:rPr>
              <a:t>Avoidance algorithms</a:t>
            </a:r>
          </a:p>
        </p:txBody>
      </p:sp>
      <p:sp>
        <p:nvSpPr>
          <p:cNvPr id="27651" name="Rectangle 2"/>
          <p:cNvSpPr>
            <a:spLocks noGrp="1" noChangeArrowheads="1"/>
          </p:cNvSpPr>
          <p:nvPr>
            <p:ph idx="1"/>
          </p:nvPr>
        </p:nvSpPr>
        <p:spPr>
          <a:xfrm>
            <a:off x="827088" y="1439863"/>
            <a:ext cx="7201296" cy="4483100"/>
          </a:xfrm>
        </p:spPr>
        <p:txBody>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For a </a:t>
            </a:r>
            <a:r>
              <a:rPr lang="en-GB" u="sng" dirty="0"/>
              <a:t>single</a:t>
            </a:r>
            <a:r>
              <a:rPr lang="en-GB" dirty="0"/>
              <a:t> instance of a resource type, use a </a:t>
            </a:r>
            <a:r>
              <a:rPr lang="en-GB" dirty="0">
                <a:solidFill>
                  <a:srgbClr val="FF0000"/>
                </a:solidFill>
              </a:rPr>
              <a:t>Resource-allocation Graph</a:t>
            </a:r>
          </a:p>
          <a:p>
            <a:pPr>
              <a:lnSpc>
                <a:spcPct val="100000"/>
              </a:lnSpc>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For </a:t>
            </a:r>
            <a:r>
              <a:rPr lang="en-GB" u="sng" dirty="0"/>
              <a:t>multiple</a:t>
            </a:r>
            <a:r>
              <a:rPr lang="en-GB" dirty="0"/>
              <a:t> instances of a resource type, use the </a:t>
            </a:r>
            <a:r>
              <a:rPr lang="en-GB" dirty="0">
                <a:solidFill>
                  <a:srgbClr val="FF0000"/>
                </a:solidFill>
              </a:rPr>
              <a:t>Banker’s Algorithm</a:t>
            </a:r>
          </a:p>
        </p:txBody>
      </p:sp>
      <p:pic>
        <p:nvPicPr>
          <p:cNvPr id="4" name="Picture 4" descr="pngfind.com-kingpin-png-4152286 (1).png">
            <a:extLst>
              <a:ext uri="{FF2B5EF4-FFF2-40B4-BE49-F238E27FC236}">
                <a16:creationId xmlns="" xmlns:a16="http://schemas.microsoft.com/office/drawing/2014/main" id="{0F17CB6D-1083-47C9-8DAA-612DDEC72A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117</a:t>
            </a:fld>
            <a:endParaRPr lang="en-IN" dirty="0"/>
          </a:p>
        </p:txBody>
      </p:sp>
    </p:spTree>
    <p:extLst>
      <p:ext uri="{BB962C8B-B14F-4D97-AF65-F5344CB8AC3E}">
        <p14:creationId xmlns:p14="http://schemas.microsoft.com/office/powerpoint/2010/main" val="20684922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683568" y="404664"/>
            <a:ext cx="8077200" cy="609600"/>
          </a:xfrm>
        </p:spPr>
        <p:txBody>
          <a:bodyPr>
            <a:normAutofit fontScale="90000"/>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rgbClr val="006600"/>
                </a:solidFill>
                <a:ea typeface="+mj-ea"/>
              </a:rPr>
              <a:t>Resource-Allocation Graph</a:t>
            </a:r>
          </a:p>
        </p:txBody>
      </p:sp>
      <p:sp>
        <p:nvSpPr>
          <p:cNvPr id="28675" name="Rectangle 2"/>
          <p:cNvSpPr>
            <a:spLocks noGrp="1" noChangeArrowheads="1"/>
          </p:cNvSpPr>
          <p:nvPr>
            <p:ph idx="1"/>
          </p:nvPr>
        </p:nvSpPr>
        <p:spPr>
          <a:xfrm>
            <a:off x="611560" y="1404938"/>
            <a:ext cx="7992888" cy="5120406"/>
          </a:xfrm>
        </p:spPr>
        <p:txBody>
          <a:bodyPr>
            <a:normAutofit/>
          </a:bodyPr>
          <a:lstStyle/>
          <a:p>
            <a:pPr>
              <a:lnSpc>
                <a:spcPct val="16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a:t>Introduce a new kind of edge called a </a:t>
            </a:r>
            <a:r>
              <a:rPr lang="en-GB" sz="2200" u="sng" dirty="0">
                <a:solidFill>
                  <a:srgbClr val="FF3300"/>
                </a:solidFill>
              </a:rPr>
              <a:t>Claim Edge</a:t>
            </a:r>
            <a:r>
              <a:rPr lang="en-GB" sz="2200" u="sng" dirty="0"/>
              <a:t/>
            </a:r>
            <a:br>
              <a:rPr lang="en-GB" sz="2200" u="sng" dirty="0"/>
            </a:br>
            <a:r>
              <a:rPr lang="en-GB" sz="2000" dirty="0"/>
              <a:t>Claim edge P</a:t>
            </a:r>
            <a:r>
              <a:rPr lang="en-GB" sz="2000" baseline="-25000" dirty="0"/>
              <a:t>i</a:t>
            </a:r>
            <a:r>
              <a:rPr lang="en-GB" sz="2000" dirty="0"/>
              <a:t> </a:t>
            </a:r>
            <a:r>
              <a:rPr lang="en-GB" sz="2000" dirty="0">
                <a:latin typeface="Symbol" pitchFamily="16" charset="2"/>
              </a:rPr>
              <a:t>      </a:t>
            </a:r>
            <a:r>
              <a:rPr lang="en-GB" sz="2000" dirty="0"/>
              <a:t>     </a:t>
            </a:r>
            <a:r>
              <a:rPr lang="en-GB" sz="2000" dirty="0" err="1"/>
              <a:t>R</a:t>
            </a:r>
            <a:r>
              <a:rPr lang="en-GB" sz="2000" baseline="-25000" dirty="0" err="1"/>
              <a:t>j</a:t>
            </a:r>
            <a:r>
              <a:rPr lang="en-GB" sz="2000" dirty="0"/>
              <a:t> indicates that process P</a:t>
            </a:r>
            <a:r>
              <a:rPr lang="en-GB" sz="2000" baseline="-25000" dirty="0"/>
              <a:t>i</a:t>
            </a:r>
            <a:r>
              <a:rPr lang="en-GB" sz="2000" dirty="0"/>
              <a:t> may request resource </a:t>
            </a:r>
            <a:r>
              <a:rPr lang="en-GB" sz="2000" dirty="0" err="1"/>
              <a:t>R</a:t>
            </a:r>
            <a:r>
              <a:rPr lang="en-GB" sz="2000" baseline="-25000" dirty="0" err="1"/>
              <a:t>j</a:t>
            </a:r>
            <a:r>
              <a:rPr lang="en-GB" sz="2000" dirty="0"/>
              <a:t>; which is represented by a dashed line.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A </a:t>
            </a:r>
            <a:r>
              <a:rPr lang="en-GB" sz="1600" u="sng" dirty="0"/>
              <a:t>claim edge</a:t>
            </a:r>
            <a:r>
              <a:rPr lang="en-GB" sz="1600" dirty="0"/>
              <a:t> converts to a </a:t>
            </a:r>
            <a:r>
              <a:rPr lang="en-GB" sz="1600" u="sng" dirty="0"/>
              <a:t>request edge</a:t>
            </a:r>
            <a:r>
              <a:rPr lang="en-GB" sz="1600" dirty="0"/>
              <a:t> when a process </a:t>
            </a:r>
            <a:r>
              <a:rPr lang="en-GB" sz="1600" b="1" dirty="0"/>
              <a:t>requests</a:t>
            </a:r>
            <a:r>
              <a:rPr lang="en-GB" sz="1600" dirty="0"/>
              <a:t> a resource </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A </a:t>
            </a:r>
            <a:r>
              <a:rPr lang="en-GB" sz="1600" u="sng" dirty="0"/>
              <a:t>request edge</a:t>
            </a:r>
            <a:r>
              <a:rPr lang="en-GB" sz="1600" dirty="0"/>
              <a:t> converts to an </a:t>
            </a:r>
            <a:r>
              <a:rPr lang="en-GB" sz="1600" u="sng" dirty="0"/>
              <a:t>assignment edge</a:t>
            </a:r>
            <a:r>
              <a:rPr lang="en-GB" sz="1600" dirty="0"/>
              <a:t> when the  resource is </a:t>
            </a:r>
            <a:r>
              <a:rPr lang="en-GB" sz="1600" b="1" dirty="0"/>
              <a:t>allocated</a:t>
            </a:r>
            <a:r>
              <a:rPr lang="en-GB" sz="1600" dirty="0"/>
              <a:t> to the process </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When a resource is </a:t>
            </a:r>
            <a:r>
              <a:rPr lang="en-GB" sz="1600" b="1" dirty="0"/>
              <a:t>released</a:t>
            </a:r>
            <a:r>
              <a:rPr lang="en-GB" sz="1600" dirty="0"/>
              <a:t> by a process, an </a:t>
            </a:r>
            <a:r>
              <a:rPr lang="en-GB" sz="1600" u="sng" dirty="0"/>
              <a:t>assignment edge</a:t>
            </a:r>
            <a:r>
              <a:rPr lang="en-GB" sz="1600" dirty="0"/>
              <a:t> reconverts to a </a:t>
            </a:r>
            <a:r>
              <a:rPr lang="en-GB" sz="1600" u="sng" dirty="0"/>
              <a:t>claim edge</a:t>
            </a:r>
            <a:r>
              <a:rPr lang="en-GB" sz="1600" dirty="0"/>
              <a:t>.</a:t>
            </a:r>
            <a:br>
              <a:rPr lang="en-GB" sz="1600" dirty="0"/>
            </a:br>
            <a:endParaRPr lang="en-GB" sz="1600" dirty="0"/>
          </a:p>
        </p:txBody>
      </p:sp>
      <p:sp>
        <p:nvSpPr>
          <p:cNvPr id="28676" name="Line 3"/>
          <p:cNvSpPr>
            <a:spLocks noChangeShapeType="1"/>
          </p:cNvSpPr>
          <p:nvPr/>
        </p:nvSpPr>
        <p:spPr bwMode="auto">
          <a:xfrm flipV="1">
            <a:off x="2483769" y="2276872"/>
            <a:ext cx="721804"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Rectangle 1"/>
          <p:cNvSpPr/>
          <p:nvPr/>
        </p:nvSpPr>
        <p:spPr>
          <a:xfrm>
            <a:off x="1331640" y="5229201"/>
            <a:ext cx="936104" cy="504056"/>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Claim Edge</a:t>
            </a:r>
          </a:p>
        </p:txBody>
      </p:sp>
      <p:sp>
        <p:nvSpPr>
          <p:cNvPr id="6" name="Rectangle 5"/>
          <p:cNvSpPr/>
          <p:nvPr/>
        </p:nvSpPr>
        <p:spPr>
          <a:xfrm>
            <a:off x="3707904" y="5245822"/>
            <a:ext cx="1080120" cy="504056"/>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Request Edge</a:t>
            </a:r>
          </a:p>
        </p:txBody>
      </p:sp>
      <p:sp>
        <p:nvSpPr>
          <p:cNvPr id="7" name="Rectangle 6"/>
          <p:cNvSpPr/>
          <p:nvPr/>
        </p:nvSpPr>
        <p:spPr>
          <a:xfrm>
            <a:off x="5911908" y="5265210"/>
            <a:ext cx="1440160" cy="504056"/>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Assignment Edge</a:t>
            </a:r>
          </a:p>
        </p:txBody>
      </p:sp>
      <p:cxnSp>
        <p:nvCxnSpPr>
          <p:cNvPr id="4" name="Straight Arrow Connector 3"/>
          <p:cNvCxnSpPr/>
          <p:nvPr/>
        </p:nvCxnSpPr>
        <p:spPr>
          <a:xfrm>
            <a:off x="2267744" y="5481229"/>
            <a:ext cx="1440160"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2411760" y="5229201"/>
            <a:ext cx="1045840" cy="468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Can be converted to</a:t>
            </a:r>
          </a:p>
        </p:txBody>
      </p:sp>
      <p:sp>
        <p:nvSpPr>
          <p:cNvPr id="14" name="Rectangle 13"/>
          <p:cNvSpPr/>
          <p:nvPr/>
        </p:nvSpPr>
        <p:spPr>
          <a:xfrm>
            <a:off x="4853104" y="5265210"/>
            <a:ext cx="1045840" cy="468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Can be converted to</a:t>
            </a:r>
          </a:p>
        </p:txBody>
      </p:sp>
      <p:cxnSp>
        <p:nvCxnSpPr>
          <p:cNvPr id="15" name="Straight Arrow Connector 14"/>
          <p:cNvCxnSpPr/>
          <p:nvPr/>
        </p:nvCxnSpPr>
        <p:spPr>
          <a:xfrm>
            <a:off x="4813250" y="5503505"/>
            <a:ext cx="1085695" cy="1373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6631988" y="5769266"/>
            <a:ext cx="0" cy="612063"/>
          </a:xfrm>
          <a:prstGeom prst="line">
            <a:avLst/>
          </a:prstGeom>
        </p:spPr>
        <p:style>
          <a:lnRef idx="1">
            <a:schemeClr val="dk1"/>
          </a:lnRef>
          <a:fillRef idx="0">
            <a:schemeClr val="dk1"/>
          </a:fillRef>
          <a:effectRef idx="0">
            <a:schemeClr val="dk1"/>
          </a:effectRef>
          <a:fontRef idx="minor">
            <a:schemeClr val="tx1"/>
          </a:fontRef>
        </p:style>
      </p:cxnSp>
      <p:cxnSp>
        <p:nvCxnSpPr>
          <p:cNvPr id="28672" name="Straight Connector 28671"/>
          <p:cNvCxnSpPr/>
          <p:nvPr/>
        </p:nvCxnSpPr>
        <p:spPr>
          <a:xfrm flipH="1">
            <a:off x="1799692" y="6381328"/>
            <a:ext cx="4832296" cy="0"/>
          </a:xfrm>
          <a:prstGeom prst="line">
            <a:avLst/>
          </a:prstGeom>
        </p:spPr>
        <p:style>
          <a:lnRef idx="1">
            <a:schemeClr val="dk1"/>
          </a:lnRef>
          <a:fillRef idx="0">
            <a:schemeClr val="dk1"/>
          </a:fillRef>
          <a:effectRef idx="0">
            <a:schemeClr val="dk1"/>
          </a:effectRef>
          <a:fontRef idx="minor">
            <a:schemeClr val="tx1"/>
          </a:fontRef>
        </p:style>
      </p:cxnSp>
      <p:cxnSp>
        <p:nvCxnSpPr>
          <p:cNvPr id="28674" name="Straight Arrow Connector 28673"/>
          <p:cNvCxnSpPr/>
          <p:nvPr/>
        </p:nvCxnSpPr>
        <p:spPr>
          <a:xfrm flipV="1">
            <a:off x="1799692" y="5749878"/>
            <a:ext cx="0" cy="63145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8" name="Rectangle 37"/>
          <p:cNvSpPr/>
          <p:nvPr/>
        </p:nvSpPr>
        <p:spPr>
          <a:xfrm>
            <a:off x="3457600" y="6147305"/>
            <a:ext cx="1045840" cy="468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Can be converted to</a:t>
            </a:r>
          </a:p>
        </p:txBody>
      </p:sp>
      <p:pic>
        <p:nvPicPr>
          <p:cNvPr id="16" name="Picture 4" descr="pngfind.com-kingpin-png-4152286 (1).png">
            <a:extLst>
              <a:ext uri="{FF2B5EF4-FFF2-40B4-BE49-F238E27FC236}">
                <a16:creationId xmlns="" xmlns:a16="http://schemas.microsoft.com/office/drawing/2014/main" id="{FAD57570-231C-4B6E-8DCB-9D11C1D38B3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lide Number Placeholder 16"/>
          <p:cNvSpPr>
            <a:spLocks noGrp="1"/>
          </p:cNvSpPr>
          <p:nvPr>
            <p:ph type="sldNum" sz="quarter" idx="12"/>
          </p:nvPr>
        </p:nvSpPr>
        <p:spPr/>
        <p:txBody>
          <a:bodyPr/>
          <a:lstStyle/>
          <a:p>
            <a:fld id="{E35F382A-8E35-48DB-B4A8-994B0299B22B}" type="slidenum">
              <a:rPr lang="en-IN" smtClean="0"/>
              <a:pPr/>
              <a:t>118</a:t>
            </a:fld>
            <a:endParaRPr lang="en-IN" dirty="0"/>
          </a:p>
        </p:txBody>
      </p:sp>
    </p:spTree>
    <p:extLst>
      <p:ext uri="{BB962C8B-B14F-4D97-AF65-F5344CB8AC3E}">
        <p14:creationId xmlns:p14="http://schemas.microsoft.com/office/powerpoint/2010/main" val="37552259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533400" y="492091"/>
            <a:ext cx="7378315" cy="404897"/>
          </a:xfrm>
        </p:spPr>
        <p:txBody>
          <a:bodyPr>
            <a:normAutofit fontScale="90000"/>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b="1" dirty="0">
                <a:solidFill>
                  <a:srgbClr val="FF0000"/>
                </a:solidFill>
                <a:ea typeface="+mj-ea"/>
              </a:rPr>
              <a:t>Resource-Allocation Graph with Claim Edges</a:t>
            </a:r>
          </a:p>
        </p:txBody>
      </p:sp>
      <p:sp>
        <p:nvSpPr>
          <p:cNvPr id="26" name="Rectangle 1"/>
          <p:cNvSpPr>
            <a:spLocks noGrp="1" noChangeArrowheads="1"/>
          </p:cNvSpPr>
          <p:nvPr>
            <p:ph type="title" idx="4294967295"/>
          </p:nvPr>
        </p:nvSpPr>
        <p:spPr>
          <a:xfrm>
            <a:off x="4967288" y="3429001"/>
            <a:ext cx="4176712" cy="520700"/>
          </a:xfrm>
        </p:spPr>
        <p:txBody>
          <a:bodyPr>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000" b="1" dirty="0">
                <a:solidFill>
                  <a:srgbClr val="FF0000"/>
                </a:solidFill>
                <a:ea typeface="+mj-ea"/>
              </a:rPr>
              <a:t>Unsafe State In Resource-Allocation Graph</a:t>
            </a:r>
          </a:p>
        </p:txBody>
      </p:sp>
      <p:pic>
        <p:nvPicPr>
          <p:cNvPr id="29699" name="Picture 2"/>
          <p:cNvPicPr>
            <a:picLocks noChangeAspect="1"/>
          </p:cNvPicPr>
          <p:nvPr/>
        </p:nvPicPr>
        <p:blipFill>
          <a:blip r:embed="rId3" cstate="print">
            <a:extLst>
              <a:ext uri="{28A0092B-C50C-407E-A947-70E740481C1C}">
                <a14:useLocalDpi xmlns:a14="http://schemas.microsoft.com/office/drawing/2010/main" val="0"/>
              </a:ext>
            </a:extLst>
          </a:blip>
          <a:srcRect l="13802" t="604" r="13802" b="2141"/>
          <a:stretch>
            <a:fillRect/>
          </a:stretch>
        </p:blipFill>
        <p:spPr bwMode="auto">
          <a:xfrm>
            <a:off x="1263590" y="984947"/>
            <a:ext cx="2444053" cy="24440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9700" name="Text Box 3"/>
          <p:cNvSpPr txBox="1">
            <a:spLocks noChangeArrowheads="1"/>
          </p:cNvSpPr>
          <p:nvPr/>
        </p:nvSpPr>
        <p:spPr bwMode="auto">
          <a:xfrm>
            <a:off x="3744051" y="908721"/>
            <a:ext cx="1163639"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algn="ctr"/>
            <a:r>
              <a:rPr lang="en-GB" sz="1400" b="1" dirty="0">
                <a:solidFill>
                  <a:srgbClr val="000000"/>
                </a:solidFill>
                <a:latin typeface="+mj-lt"/>
              </a:rPr>
              <a:t>Request</a:t>
            </a:r>
          </a:p>
          <a:p>
            <a:pPr algn="ctr"/>
            <a:r>
              <a:rPr lang="en-GB" sz="1400" b="1" dirty="0">
                <a:solidFill>
                  <a:srgbClr val="000000"/>
                </a:solidFill>
                <a:latin typeface="+mj-lt"/>
              </a:rPr>
              <a:t>edge</a:t>
            </a:r>
          </a:p>
        </p:txBody>
      </p:sp>
      <p:sp>
        <p:nvSpPr>
          <p:cNvPr id="29701" name="Text Box 5"/>
          <p:cNvSpPr txBox="1">
            <a:spLocks noChangeArrowheads="1"/>
          </p:cNvSpPr>
          <p:nvPr/>
        </p:nvSpPr>
        <p:spPr bwMode="auto">
          <a:xfrm>
            <a:off x="-135757" y="1017700"/>
            <a:ext cx="1636713" cy="526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algn="ctr"/>
            <a:r>
              <a:rPr lang="en-GB" sz="1400" b="1" dirty="0">
                <a:solidFill>
                  <a:srgbClr val="000000"/>
                </a:solidFill>
                <a:latin typeface="+mj-lt"/>
              </a:rPr>
              <a:t>Assignment</a:t>
            </a:r>
          </a:p>
          <a:p>
            <a:pPr algn="ctr"/>
            <a:r>
              <a:rPr lang="en-GB" sz="1400" b="1" dirty="0">
                <a:solidFill>
                  <a:srgbClr val="000000"/>
                </a:solidFill>
                <a:latin typeface="+mj-lt"/>
              </a:rPr>
              <a:t>edge</a:t>
            </a:r>
          </a:p>
        </p:txBody>
      </p:sp>
      <p:sp>
        <p:nvSpPr>
          <p:cNvPr id="29702" name="Line 7"/>
          <p:cNvSpPr>
            <a:spLocks noChangeShapeType="1"/>
          </p:cNvSpPr>
          <p:nvPr/>
        </p:nvSpPr>
        <p:spPr bwMode="auto">
          <a:xfrm flipH="1">
            <a:off x="3224522" y="1220341"/>
            <a:ext cx="699407" cy="483265"/>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en-US"/>
          </a:p>
        </p:txBody>
      </p:sp>
      <p:sp>
        <p:nvSpPr>
          <p:cNvPr id="29704" name="Text Box 4"/>
          <p:cNvSpPr txBox="1">
            <a:spLocks noChangeArrowheads="1"/>
          </p:cNvSpPr>
          <p:nvPr/>
        </p:nvSpPr>
        <p:spPr bwMode="auto">
          <a:xfrm>
            <a:off x="54968" y="2931052"/>
            <a:ext cx="923925"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algn="ctr"/>
            <a:r>
              <a:rPr lang="en-GB" sz="1400" b="1" dirty="0">
                <a:solidFill>
                  <a:srgbClr val="000000"/>
                </a:solidFill>
                <a:latin typeface="+mj-lt"/>
              </a:rPr>
              <a:t>Claim</a:t>
            </a:r>
          </a:p>
          <a:p>
            <a:pPr algn="ctr"/>
            <a:r>
              <a:rPr lang="en-GB" sz="1400" b="1" dirty="0">
                <a:solidFill>
                  <a:srgbClr val="000000"/>
                </a:solidFill>
                <a:latin typeface="+mj-lt"/>
              </a:rPr>
              <a:t>edge</a:t>
            </a:r>
          </a:p>
        </p:txBody>
      </p:sp>
      <p:sp>
        <p:nvSpPr>
          <p:cNvPr id="29705" name="Line 6"/>
          <p:cNvSpPr>
            <a:spLocks noChangeShapeType="1"/>
          </p:cNvSpPr>
          <p:nvPr/>
        </p:nvSpPr>
        <p:spPr bwMode="auto">
          <a:xfrm flipV="1">
            <a:off x="1003584" y="2647942"/>
            <a:ext cx="551041" cy="359957"/>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a:lstStyle/>
          <a:p>
            <a:endParaRPr lang="en-US"/>
          </a:p>
        </p:txBody>
      </p:sp>
      <p:sp>
        <p:nvSpPr>
          <p:cNvPr id="29706" name="Text Box 5"/>
          <p:cNvSpPr txBox="1">
            <a:spLocks noChangeArrowheads="1"/>
          </p:cNvSpPr>
          <p:nvPr/>
        </p:nvSpPr>
        <p:spPr bwMode="auto">
          <a:xfrm>
            <a:off x="3484288" y="2680557"/>
            <a:ext cx="1636713"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algn="ctr"/>
            <a:r>
              <a:rPr lang="en-GB" sz="1400" b="1" dirty="0">
                <a:solidFill>
                  <a:schemeClr val="tx1"/>
                </a:solidFill>
                <a:latin typeface="+mj-lt"/>
              </a:rPr>
              <a:t>Claim</a:t>
            </a:r>
          </a:p>
          <a:p>
            <a:pPr algn="ctr"/>
            <a:r>
              <a:rPr lang="en-GB" sz="1400" b="1" dirty="0">
                <a:solidFill>
                  <a:schemeClr val="tx1"/>
                </a:solidFill>
                <a:latin typeface="+mj-lt"/>
              </a:rPr>
              <a:t>edge</a:t>
            </a:r>
          </a:p>
        </p:txBody>
      </p:sp>
      <p:sp>
        <p:nvSpPr>
          <p:cNvPr id="29707" name="Line 7"/>
          <p:cNvSpPr>
            <a:spLocks noChangeShapeType="1"/>
          </p:cNvSpPr>
          <p:nvPr/>
        </p:nvSpPr>
        <p:spPr bwMode="auto">
          <a:xfrm flipH="1" flipV="1">
            <a:off x="3160989" y="2694279"/>
            <a:ext cx="762939" cy="230188"/>
          </a:xfrm>
          <a:prstGeom prst="line">
            <a:avLst/>
          </a:pr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p>
            <a:endParaRPr lang="en-US"/>
          </a:p>
        </p:txBody>
      </p:sp>
      <p:cxnSp>
        <p:nvCxnSpPr>
          <p:cNvPr id="3" name="Straight Arrow Connector 2"/>
          <p:cNvCxnSpPr/>
          <p:nvPr/>
        </p:nvCxnSpPr>
        <p:spPr>
          <a:xfrm>
            <a:off x="1115616" y="1296864"/>
            <a:ext cx="624171" cy="2401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7" name="Picture 2"/>
          <p:cNvPicPr>
            <a:picLocks noChangeAspect="1"/>
          </p:cNvPicPr>
          <p:nvPr/>
        </p:nvPicPr>
        <p:blipFill>
          <a:blip r:embed="rId3" cstate="print">
            <a:extLst>
              <a:ext uri="{28A0092B-C50C-407E-A947-70E740481C1C}">
                <a14:useLocalDpi xmlns:a14="http://schemas.microsoft.com/office/drawing/2010/main" val="0"/>
              </a:ext>
            </a:extLst>
          </a:blip>
          <a:srcRect l="13802" t="604" r="13802" b="2141"/>
          <a:stretch>
            <a:fillRect/>
          </a:stretch>
        </p:blipFill>
        <p:spPr bwMode="auto">
          <a:xfrm>
            <a:off x="5554640" y="4068159"/>
            <a:ext cx="2357075" cy="23570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8" name="Text Box 3"/>
          <p:cNvSpPr txBox="1">
            <a:spLocks noChangeArrowheads="1"/>
          </p:cNvSpPr>
          <p:nvPr/>
        </p:nvSpPr>
        <p:spPr bwMode="auto">
          <a:xfrm>
            <a:off x="8019589" y="4014758"/>
            <a:ext cx="1163639"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algn="ctr"/>
            <a:r>
              <a:rPr lang="en-GB" sz="1400" b="1" dirty="0">
                <a:solidFill>
                  <a:srgbClr val="000000"/>
                </a:solidFill>
                <a:latin typeface="+mj-lt"/>
              </a:rPr>
              <a:t>Request</a:t>
            </a:r>
          </a:p>
          <a:p>
            <a:pPr algn="ctr"/>
            <a:r>
              <a:rPr lang="en-GB" sz="1400" b="1" dirty="0">
                <a:solidFill>
                  <a:srgbClr val="000000"/>
                </a:solidFill>
                <a:latin typeface="+mj-lt"/>
              </a:rPr>
              <a:t>edge</a:t>
            </a:r>
          </a:p>
        </p:txBody>
      </p:sp>
      <p:sp>
        <p:nvSpPr>
          <p:cNvPr id="19" name="Line 7"/>
          <p:cNvSpPr>
            <a:spLocks noChangeShapeType="1"/>
          </p:cNvSpPr>
          <p:nvPr/>
        </p:nvSpPr>
        <p:spPr bwMode="auto">
          <a:xfrm flipH="1">
            <a:off x="7500058" y="4326378"/>
            <a:ext cx="699407" cy="483265"/>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en-US"/>
          </a:p>
        </p:txBody>
      </p:sp>
      <p:sp>
        <p:nvSpPr>
          <p:cNvPr id="20" name="Text Box 4"/>
          <p:cNvSpPr txBox="1">
            <a:spLocks noChangeArrowheads="1"/>
          </p:cNvSpPr>
          <p:nvPr/>
        </p:nvSpPr>
        <p:spPr bwMode="auto">
          <a:xfrm>
            <a:off x="4330504" y="6037089"/>
            <a:ext cx="923925"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algn="ctr"/>
            <a:r>
              <a:rPr lang="en-GB" sz="1400" b="1" dirty="0">
                <a:solidFill>
                  <a:srgbClr val="000000"/>
                </a:solidFill>
                <a:latin typeface="+mj-lt"/>
              </a:rPr>
              <a:t>Claim</a:t>
            </a:r>
          </a:p>
          <a:p>
            <a:pPr algn="ctr"/>
            <a:r>
              <a:rPr lang="en-GB" sz="1400" b="1" dirty="0">
                <a:solidFill>
                  <a:srgbClr val="000000"/>
                </a:solidFill>
                <a:latin typeface="+mj-lt"/>
              </a:rPr>
              <a:t>edge</a:t>
            </a:r>
          </a:p>
        </p:txBody>
      </p:sp>
      <p:sp>
        <p:nvSpPr>
          <p:cNvPr id="21" name="Line 6"/>
          <p:cNvSpPr>
            <a:spLocks noChangeShapeType="1"/>
          </p:cNvSpPr>
          <p:nvPr/>
        </p:nvSpPr>
        <p:spPr bwMode="auto">
          <a:xfrm flipV="1">
            <a:off x="5279121" y="5753979"/>
            <a:ext cx="551041" cy="359957"/>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a:lstStyle/>
          <a:p>
            <a:endParaRPr lang="en-US"/>
          </a:p>
        </p:txBody>
      </p:sp>
      <p:sp>
        <p:nvSpPr>
          <p:cNvPr id="22" name="Text Box 5"/>
          <p:cNvSpPr txBox="1">
            <a:spLocks noChangeArrowheads="1"/>
          </p:cNvSpPr>
          <p:nvPr/>
        </p:nvSpPr>
        <p:spPr bwMode="auto">
          <a:xfrm>
            <a:off x="7759825" y="6037089"/>
            <a:ext cx="1636713"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algn="ctr"/>
            <a:r>
              <a:rPr lang="en-GB" sz="1400" b="1" dirty="0">
                <a:solidFill>
                  <a:schemeClr val="tx1"/>
                </a:solidFill>
                <a:latin typeface="+mj-lt"/>
              </a:rPr>
              <a:t>Assignment</a:t>
            </a:r>
          </a:p>
          <a:p>
            <a:pPr algn="ctr"/>
            <a:r>
              <a:rPr lang="en-GB" sz="1400" b="1" dirty="0">
                <a:solidFill>
                  <a:schemeClr val="tx1"/>
                </a:solidFill>
                <a:latin typeface="+mj-lt"/>
              </a:rPr>
              <a:t>edge</a:t>
            </a:r>
          </a:p>
        </p:txBody>
      </p:sp>
      <p:sp>
        <p:nvSpPr>
          <p:cNvPr id="23" name="Line 7"/>
          <p:cNvSpPr>
            <a:spLocks noChangeShapeType="1"/>
          </p:cNvSpPr>
          <p:nvPr/>
        </p:nvSpPr>
        <p:spPr bwMode="auto">
          <a:xfrm flipH="1" flipV="1">
            <a:off x="7436527" y="5800317"/>
            <a:ext cx="762939" cy="230188"/>
          </a:xfrm>
          <a:prstGeom prst="line">
            <a:avLst/>
          </a:pr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p>
            <a:endParaRPr lang="en-US"/>
          </a:p>
        </p:txBody>
      </p:sp>
      <p:cxnSp>
        <p:nvCxnSpPr>
          <p:cNvPr id="24" name="Straight Arrow Connector 23"/>
          <p:cNvCxnSpPr/>
          <p:nvPr/>
        </p:nvCxnSpPr>
        <p:spPr>
          <a:xfrm>
            <a:off x="5512043" y="4402901"/>
            <a:ext cx="624171" cy="2401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5" name="Text Box 5"/>
          <p:cNvSpPr txBox="1">
            <a:spLocks noChangeArrowheads="1"/>
          </p:cNvSpPr>
          <p:nvPr/>
        </p:nvSpPr>
        <p:spPr bwMode="auto">
          <a:xfrm>
            <a:off x="3754441" y="4139773"/>
            <a:ext cx="1636713" cy="526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algn="ctr"/>
            <a:r>
              <a:rPr lang="en-GB" sz="1400" b="1" dirty="0">
                <a:solidFill>
                  <a:srgbClr val="000000"/>
                </a:solidFill>
                <a:latin typeface="+mj-lt"/>
              </a:rPr>
              <a:t>Assignment</a:t>
            </a:r>
          </a:p>
          <a:p>
            <a:pPr algn="ctr"/>
            <a:r>
              <a:rPr lang="en-GB" sz="1400" b="1" dirty="0">
                <a:solidFill>
                  <a:srgbClr val="000000"/>
                </a:solidFill>
                <a:latin typeface="+mj-lt"/>
              </a:rPr>
              <a:t>edge</a:t>
            </a:r>
          </a:p>
        </p:txBody>
      </p:sp>
      <p:pic>
        <p:nvPicPr>
          <p:cNvPr id="27" name="Picture 4" descr="pngfind.com-kingpin-png-4152286 (1).png">
            <a:extLst>
              <a:ext uri="{FF2B5EF4-FFF2-40B4-BE49-F238E27FC236}">
                <a16:creationId xmlns="" xmlns:a16="http://schemas.microsoft.com/office/drawing/2014/main" id="{1C8C4924-7733-4793-BACB-F00F0DE46DD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Slide Number Placeholder 27"/>
          <p:cNvSpPr>
            <a:spLocks noGrp="1"/>
          </p:cNvSpPr>
          <p:nvPr>
            <p:ph type="sldNum" sz="quarter" idx="12"/>
          </p:nvPr>
        </p:nvSpPr>
        <p:spPr/>
        <p:txBody>
          <a:bodyPr/>
          <a:lstStyle/>
          <a:p>
            <a:fld id="{E35F382A-8E35-48DB-B4A8-994B0299B22B}" type="slidenum">
              <a:rPr lang="en-IN" smtClean="0"/>
              <a:pPr/>
              <a:t>119</a:t>
            </a:fld>
            <a:endParaRPr lang="en-IN" dirty="0"/>
          </a:p>
        </p:txBody>
      </p:sp>
    </p:spTree>
    <p:extLst>
      <p:ext uri="{BB962C8B-B14F-4D97-AF65-F5344CB8AC3E}">
        <p14:creationId xmlns:p14="http://schemas.microsoft.com/office/powerpoint/2010/main" val="2489584152"/>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circle(in)">
                                      <p:cBhvr>
                                        <p:cTn id="10" dur="2000"/>
                                        <p:tgtEl>
                                          <p:spTgt spid="1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circle(in)">
                                      <p:cBhvr>
                                        <p:cTn id="13" dur="2000"/>
                                        <p:tgtEl>
                                          <p:spTgt spid="19"/>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circle(in)">
                                      <p:cBhvr>
                                        <p:cTn id="16" dur="2000"/>
                                        <p:tgtEl>
                                          <p:spTgt spid="20"/>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circle(in)">
                                      <p:cBhvr>
                                        <p:cTn id="19" dur="2000"/>
                                        <p:tgtEl>
                                          <p:spTgt spid="21"/>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circle(in)">
                                      <p:cBhvr>
                                        <p:cTn id="22" dur="2000"/>
                                        <p:tgtEl>
                                          <p:spTgt spid="22"/>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circle(in)">
                                      <p:cBhvr>
                                        <p:cTn id="25" dur="2000"/>
                                        <p:tgtEl>
                                          <p:spTgt spid="23"/>
                                        </p:tgtEl>
                                      </p:cBhvr>
                                    </p:animEffect>
                                  </p:childTnLst>
                                </p:cTn>
                              </p:par>
                              <p:par>
                                <p:cTn id="26" presetID="6"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circle(in)">
                                      <p:cBhvr>
                                        <p:cTn id="28" dur="2000"/>
                                        <p:tgtEl>
                                          <p:spTgt spid="24"/>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circle(in)">
                                      <p:cBhvr>
                                        <p:cTn id="31" dur="2000"/>
                                        <p:tgtEl>
                                          <p:spTgt spid="25"/>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circle(in)">
                                      <p:cBhvr>
                                        <p:cTn id="34"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8" grpId="0"/>
      <p:bldP spid="19" grpId="0" animBg="1"/>
      <p:bldP spid="20" grpId="0"/>
      <p:bldP spid="21" grpId="0" animBg="1"/>
      <p:bldP spid="22" grpId="0"/>
      <p:bldP spid="23" grpId="0" animBg="1"/>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itchFamily="18" charset="0"/>
                <a:cs typeface="Times New Roman" pitchFamily="18" charset="0"/>
              </a:rPr>
              <a:t>Peterson’s sol. Contd..</a:t>
            </a:r>
          </a:p>
        </p:txBody>
      </p:sp>
      <p:sp>
        <p:nvSpPr>
          <p:cNvPr id="5" name="Slide Number Placeholder 4"/>
          <p:cNvSpPr>
            <a:spLocks noGrp="1"/>
          </p:cNvSpPr>
          <p:nvPr>
            <p:ph type="sldNum" sz="quarter" idx="12"/>
          </p:nvPr>
        </p:nvSpPr>
        <p:spPr/>
        <p:txBody>
          <a:bodyPr/>
          <a:lstStyle/>
          <a:p>
            <a:fld id="{E35F382A-8E35-48DB-B4A8-994B0299B22B}" type="slidenum">
              <a:rPr lang="en-IN" smtClean="0"/>
              <a:pPr/>
              <a:t>12</a:t>
            </a:fld>
            <a:endParaRPr lang="en-IN" dirty="0"/>
          </a:p>
        </p:txBody>
      </p:sp>
      <p:pic>
        <p:nvPicPr>
          <p:cNvPr id="6" name="Picture 5" descr="pngfind.com-kingpin-png-4152286 (1).png">
            <a:extLst>
              <a:ext uri="{FF2B5EF4-FFF2-40B4-BE49-F238E27FC236}">
                <a16:creationId xmlns="" xmlns:a16="http://schemas.microsoft.com/office/drawing/2014/main" id="{7FAD261B-F7D1-4BC9-9CE7-CFE5AB6E00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5507" y="3429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6"/>
          <p:cNvSpPr>
            <a:spLocks noGrp="1"/>
          </p:cNvSpPr>
          <p:nvPr>
            <p:ph idx="1"/>
          </p:nvPr>
        </p:nvSpPr>
        <p:spPr/>
        <p:txBody>
          <a:bodyPr>
            <a:normAutofit/>
          </a:bodyPr>
          <a:lstStyle/>
          <a:p>
            <a:pPr>
              <a:buNone/>
            </a:pPr>
            <a:r>
              <a:rPr lang="en-US" sz="2000" dirty="0"/>
              <a:t>The solution addresses all the 3 conditions required for solving a Critical section problem.</a:t>
            </a:r>
          </a:p>
          <a:p>
            <a:pPr>
              <a:buNone/>
            </a:pPr>
            <a:endParaRPr lang="en-US" sz="2000" dirty="0"/>
          </a:p>
          <a:p>
            <a:pPr marL="571500" indent="-571500">
              <a:buAutoNum type="romanLcParenBoth"/>
            </a:pPr>
            <a:r>
              <a:rPr lang="en-US" sz="2000" dirty="0"/>
              <a:t>Mutual exclusion </a:t>
            </a:r>
          </a:p>
          <a:p>
            <a:pPr marL="571500" indent="-571500">
              <a:buAutoNum type="romanLcParenBoth"/>
            </a:pPr>
            <a:r>
              <a:rPr lang="en-US" sz="2000" dirty="0"/>
              <a:t>Progress</a:t>
            </a:r>
          </a:p>
          <a:p>
            <a:pPr marL="571500" indent="-571500">
              <a:buAutoNum type="romanLcParenBoth"/>
            </a:pPr>
            <a:r>
              <a:rPr lang="en-US" sz="2000" dirty="0"/>
              <a:t>Bounded waiting</a:t>
            </a:r>
          </a:p>
          <a:p>
            <a:pPr>
              <a:buNone/>
            </a:pPr>
            <a:endParaRPr lang="en-US" sz="2000"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683568" y="476672"/>
            <a:ext cx="8077200" cy="609600"/>
          </a:xfrm>
        </p:spPr>
        <p:txBody>
          <a:bodyPr>
            <a:normAutofit fontScale="90000"/>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rgbClr val="006600"/>
                </a:solidFill>
                <a:ea typeface="+mj-ea"/>
              </a:rPr>
              <a:t>Banker’s Algorithm</a:t>
            </a:r>
          </a:p>
        </p:txBody>
      </p:sp>
      <p:sp>
        <p:nvSpPr>
          <p:cNvPr id="32771" name="Rectangle 2"/>
          <p:cNvSpPr>
            <a:spLocks noGrp="1" noChangeArrowheads="1"/>
          </p:cNvSpPr>
          <p:nvPr>
            <p:ph idx="1"/>
          </p:nvPr>
        </p:nvSpPr>
        <p:spPr>
          <a:xfrm>
            <a:off x="827089" y="1397000"/>
            <a:ext cx="7623175" cy="4912320"/>
          </a:xfrm>
        </p:spPr>
        <p:txBody>
          <a:bodyPr>
            <a:normAutofit/>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Applicable for </a:t>
            </a:r>
            <a:r>
              <a:rPr lang="en-GB" b="1" dirty="0">
                <a:solidFill>
                  <a:srgbClr val="FF0000"/>
                </a:solidFill>
              </a:rPr>
              <a:t>multiple</a:t>
            </a:r>
            <a:r>
              <a:rPr lang="en-GB" dirty="0"/>
              <a:t> instances of a resource type.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Its less efficient than Resource-Allocation Graph</a:t>
            </a:r>
            <a:br>
              <a:rPr lang="en-GB" dirty="0"/>
            </a:br>
            <a:endParaRPr lang="en-GB"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When a process requests a resource, the system determines whether the allocation of resources will lead to safe state.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If it lead to safe state </a:t>
            </a:r>
            <a:r>
              <a:rPr lang="en-GB" dirty="0">
                <a:sym typeface="Wingdings" pitchFamily="2" charset="2"/>
              </a:rPr>
              <a:t> </a:t>
            </a:r>
            <a:r>
              <a:rPr lang="en-GB" dirty="0">
                <a:solidFill>
                  <a:srgbClr val="FF0000"/>
                </a:solidFill>
                <a:sym typeface="Wingdings" pitchFamily="2" charset="2"/>
              </a:rPr>
              <a:t>allocate </a:t>
            </a:r>
            <a:r>
              <a:rPr lang="en-GB" dirty="0">
                <a:sym typeface="Wingdings" pitchFamily="2" charset="2"/>
              </a:rPr>
              <a:t>resources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ym typeface="Wingdings" pitchFamily="2" charset="2"/>
              </a:rPr>
              <a:t>If not safe state  </a:t>
            </a:r>
            <a:r>
              <a:rPr lang="en-GB" dirty="0">
                <a:solidFill>
                  <a:srgbClr val="FF0000"/>
                </a:solidFill>
                <a:sym typeface="Wingdings" pitchFamily="2" charset="2"/>
              </a:rPr>
              <a:t>don’t allocate </a:t>
            </a:r>
            <a:r>
              <a:rPr lang="en-GB" dirty="0">
                <a:sym typeface="Wingdings" pitchFamily="2" charset="2"/>
              </a:rPr>
              <a:t>resources</a:t>
            </a:r>
            <a:endParaRPr lang="en-GB" dirty="0"/>
          </a:p>
        </p:txBody>
      </p:sp>
      <p:pic>
        <p:nvPicPr>
          <p:cNvPr id="4" name="Picture 4" descr="pngfind.com-kingpin-png-4152286 (1).png">
            <a:extLst>
              <a:ext uri="{FF2B5EF4-FFF2-40B4-BE49-F238E27FC236}">
                <a16:creationId xmlns="" xmlns:a16="http://schemas.microsoft.com/office/drawing/2014/main" id="{0EE1F123-D797-4F9F-9B73-C7EB5685BD9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120</a:t>
            </a:fld>
            <a:endParaRPr lang="en-IN" dirty="0"/>
          </a:p>
        </p:txBody>
      </p:sp>
    </p:spTree>
    <p:extLst>
      <p:ext uri="{BB962C8B-B14F-4D97-AF65-F5344CB8AC3E}">
        <p14:creationId xmlns:p14="http://schemas.microsoft.com/office/powerpoint/2010/main" val="37740171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539553" y="332657"/>
            <a:ext cx="8023473" cy="808732"/>
          </a:xfrm>
        </p:spPr>
        <p:txBody>
          <a:bodyPr>
            <a:norm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800" b="1" dirty="0">
                <a:solidFill>
                  <a:srgbClr val="006600"/>
                </a:solidFill>
                <a:ea typeface="+mj-ea"/>
              </a:rPr>
              <a:t>Data Structures for the Banker’s Algorithm </a:t>
            </a:r>
          </a:p>
        </p:txBody>
      </p:sp>
      <p:sp>
        <p:nvSpPr>
          <p:cNvPr id="33795" name="Rectangle 2"/>
          <p:cNvSpPr>
            <a:spLocks noGrp="1" noChangeArrowheads="1"/>
          </p:cNvSpPr>
          <p:nvPr>
            <p:ph idx="1"/>
          </p:nvPr>
        </p:nvSpPr>
        <p:spPr>
          <a:xfrm>
            <a:off x="467546" y="1556793"/>
            <a:ext cx="8425631" cy="4824536"/>
          </a:xfrm>
        </p:spPr>
        <p:txBody>
          <a:bodyPr>
            <a:normAutofit lnSpcReduction="10000"/>
          </a:bodyPr>
          <a:lstStyle/>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solidFill>
                  <a:srgbClr val="FF0000"/>
                </a:solidFill>
              </a:rPr>
              <a:t>Available</a:t>
            </a:r>
            <a:r>
              <a:rPr lang="en-GB" i="1" dirty="0"/>
              <a:t>:</a:t>
            </a:r>
            <a:r>
              <a:rPr lang="en-GB" dirty="0"/>
              <a:t>  Vector of length </a:t>
            </a:r>
            <a:r>
              <a:rPr lang="en-GB" i="1" dirty="0"/>
              <a:t>m</a:t>
            </a:r>
            <a:r>
              <a:rPr lang="en-GB" dirty="0"/>
              <a:t>. If </a:t>
            </a:r>
            <a:r>
              <a:rPr lang="en-GB" b="1" dirty="0">
                <a:solidFill>
                  <a:srgbClr val="0070C0"/>
                </a:solidFill>
              </a:rPr>
              <a:t>Available [</a:t>
            </a:r>
            <a:r>
              <a:rPr lang="en-GB" b="1" i="1" dirty="0">
                <a:solidFill>
                  <a:srgbClr val="0070C0"/>
                </a:solidFill>
              </a:rPr>
              <a:t>j</a:t>
            </a:r>
            <a:r>
              <a:rPr lang="en-GB" b="1" dirty="0">
                <a:solidFill>
                  <a:srgbClr val="0070C0"/>
                </a:solidFill>
              </a:rPr>
              <a:t>] = </a:t>
            </a:r>
            <a:r>
              <a:rPr lang="en-GB" b="1" i="1" dirty="0">
                <a:solidFill>
                  <a:srgbClr val="0070C0"/>
                </a:solidFill>
              </a:rPr>
              <a:t>k</a:t>
            </a:r>
            <a:r>
              <a:rPr lang="en-GB" dirty="0"/>
              <a:t>, there are</a:t>
            </a:r>
            <a:r>
              <a:rPr lang="en-GB" i="1" dirty="0"/>
              <a:t> k</a:t>
            </a:r>
            <a:r>
              <a:rPr lang="en-GB" dirty="0"/>
              <a:t> instances of resource type </a:t>
            </a:r>
            <a:r>
              <a:rPr lang="en-GB" i="1" dirty="0" err="1"/>
              <a:t>R</a:t>
            </a:r>
            <a:r>
              <a:rPr lang="en-GB" i="1" baseline="-25000" dirty="0" err="1"/>
              <a:t>j</a:t>
            </a:r>
            <a:r>
              <a:rPr lang="en-GB" baseline="-25000" dirty="0"/>
              <a:t>  </a:t>
            </a:r>
            <a:r>
              <a:rPr lang="en-GB" dirty="0"/>
              <a:t>available.</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solidFill>
                  <a:srgbClr val="FF0000"/>
                </a:solidFill>
              </a:rPr>
              <a:t>Max</a:t>
            </a:r>
            <a:r>
              <a:rPr lang="en-GB" i="1" dirty="0"/>
              <a:t>: n x m</a:t>
            </a:r>
            <a:r>
              <a:rPr lang="en-GB" dirty="0"/>
              <a:t> matrix.  If </a:t>
            </a:r>
            <a:r>
              <a:rPr lang="en-GB" b="1" i="1" dirty="0">
                <a:solidFill>
                  <a:srgbClr val="0070C0"/>
                </a:solidFill>
              </a:rPr>
              <a:t>Max </a:t>
            </a:r>
            <a:r>
              <a:rPr lang="en-GB" b="1" dirty="0">
                <a:solidFill>
                  <a:srgbClr val="0070C0"/>
                </a:solidFill>
              </a:rPr>
              <a:t>[</a:t>
            </a:r>
            <a:r>
              <a:rPr lang="en-GB" b="1" i="1" dirty="0" err="1">
                <a:solidFill>
                  <a:srgbClr val="0070C0"/>
                </a:solidFill>
              </a:rPr>
              <a:t>i,j</a:t>
            </a:r>
            <a:r>
              <a:rPr lang="en-GB" b="1" dirty="0">
                <a:solidFill>
                  <a:srgbClr val="0070C0"/>
                </a:solidFill>
              </a:rPr>
              <a:t>] = </a:t>
            </a:r>
            <a:r>
              <a:rPr lang="en-GB" b="1" i="1" dirty="0">
                <a:solidFill>
                  <a:srgbClr val="0070C0"/>
                </a:solidFill>
              </a:rPr>
              <a:t>k</a:t>
            </a:r>
            <a:r>
              <a:rPr lang="en-GB" dirty="0"/>
              <a:t>, then process </a:t>
            </a:r>
            <a:r>
              <a:rPr lang="en-GB" i="1" dirty="0"/>
              <a:t>P</a:t>
            </a:r>
            <a:r>
              <a:rPr lang="en-GB" i="1" baseline="-25000" dirty="0"/>
              <a:t>i</a:t>
            </a:r>
            <a:r>
              <a:rPr lang="en-GB" i="1" dirty="0"/>
              <a:t> </a:t>
            </a:r>
            <a:r>
              <a:rPr lang="en-GB" dirty="0"/>
              <a:t>may request at most</a:t>
            </a:r>
            <a:r>
              <a:rPr lang="en-GB" i="1" dirty="0"/>
              <a:t> k </a:t>
            </a:r>
            <a:r>
              <a:rPr lang="en-GB" dirty="0"/>
              <a:t>instances of resource type </a:t>
            </a:r>
            <a:r>
              <a:rPr lang="en-GB" i="1" dirty="0" err="1"/>
              <a:t>R</a:t>
            </a:r>
            <a:r>
              <a:rPr lang="en-GB" i="1" baseline="-25000" dirty="0" err="1"/>
              <a:t>j</a:t>
            </a:r>
            <a:r>
              <a:rPr lang="en-GB" dirty="0"/>
              <a:t>.</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solidFill>
                  <a:srgbClr val="FF0000"/>
                </a:solidFill>
              </a:rPr>
              <a:t>Allocation</a:t>
            </a:r>
            <a:r>
              <a:rPr lang="en-GB" i="1" dirty="0"/>
              <a:t>:  n </a:t>
            </a:r>
            <a:r>
              <a:rPr lang="en-GB" dirty="0"/>
              <a:t>x</a:t>
            </a:r>
            <a:r>
              <a:rPr lang="en-GB" i="1" dirty="0"/>
              <a:t> m</a:t>
            </a:r>
            <a:r>
              <a:rPr lang="en-GB" dirty="0"/>
              <a:t> matrix.  If </a:t>
            </a:r>
            <a:r>
              <a:rPr lang="en-GB" b="1" dirty="0">
                <a:solidFill>
                  <a:srgbClr val="0070C0"/>
                </a:solidFill>
              </a:rPr>
              <a:t>Allocation[</a:t>
            </a:r>
            <a:r>
              <a:rPr lang="en-GB" b="1" i="1" dirty="0" err="1">
                <a:solidFill>
                  <a:srgbClr val="0070C0"/>
                </a:solidFill>
              </a:rPr>
              <a:t>i,j</a:t>
            </a:r>
            <a:r>
              <a:rPr lang="en-GB" b="1" dirty="0">
                <a:solidFill>
                  <a:srgbClr val="0070C0"/>
                </a:solidFill>
              </a:rPr>
              <a:t>] = </a:t>
            </a:r>
            <a:r>
              <a:rPr lang="en-GB" b="1" i="1" dirty="0">
                <a:solidFill>
                  <a:srgbClr val="0070C0"/>
                </a:solidFill>
              </a:rPr>
              <a:t>k</a:t>
            </a:r>
            <a:r>
              <a:rPr lang="en-GB" b="1" dirty="0">
                <a:solidFill>
                  <a:srgbClr val="0070C0"/>
                </a:solidFill>
              </a:rPr>
              <a:t> </a:t>
            </a:r>
            <a:r>
              <a:rPr lang="en-GB" dirty="0"/>
              <a:t>then</a:t>
            </a:r>
            <a:r>
              <a:rPr lang="en-GB" i="1" dirty="0"/>
              <a:t> P</a:t>
            </a:r>
            <a:r>
              <a:rPr lang="en-GB" i="1" baseline="-25000" dirty="0"/>
              <a:t>i</a:t>
            </a:r>
            <a:r>
              <a:rPr lang="en-GB" dirty="0"/>
              <a:t> is currently allocated </a:t>
            </a:r>
            <a:r>
              <a:rPr lang="en-GB" i="1" dirty="0"/>
              <a:t>k</a:t>
            </a:r>
            <a:r>
              <a:rPr lang="en-GB" dirty="0"/>
              <a:t> instances of </a:t>
            </a:r>
            <a:r>
              <a:rPr lang="en-GB" i="1" dirty="0" err="1"/>
              <a:t>R</a:t>
            </a:r>
            <a:r>
              <a:rPr lang="en-GB" i="1" baseline="-25000" dirty="0" err="1"/>
              <a:t>j</a:t>
            </a:r>
            <a:r>
              <a:rPr lang="en-GB" i="1" baseline="-25000" dirty="0"/>
              <a:t>.</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i="1" baseline="-25000" dirty="0"/>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solidFill>
                  <a:srgbClr val="FF0000"/>
                </a:solidFill>
              </a:rPr>
              <a:t>Need</a:t>
            </a:r>
            <a:r>
              <a:rPr lang="en-GB" i="1" dirty="0"/>
              <a:t>:  n </a:t>
            </a:r>
            <a:r>
              <a:rPr lang="en-GB" dirty="0"/>
              <a:t>x</a:t>
            </a:r>
            <a:r>
              <a:rPr lang="en-GB" i="1" dirty="0"/>
              <a:t> m</a:t>
            </a:r>
            <a:r>
              <a:rPr lang="en-GB" dirty="0"/>
              <a:t> matrix. If </a:t>
            </a:r>
            <a:r>
              <a:rPr lang="en-GB" b="1" i="1" dirty="0">
                <a:solidFill>
                  <a:srgbClr val="0070C0"/>
                </a:solidFill>
              </a:rPr>
              <a:t>Need</a:t>
            </a:r>
            <a:r>
              <a:rPr lang="en-GB" b="1" dirty="0">
                <a:solidFill>
                  <a:srgbClr val="0070C0"/>
                </a:solidFill>
              </a:rPr>
              <a:t>[</a:t>
            </a:r>
            <a:r>
              <a:rPr lang="en-GB" b="1" i="1" dirty="0" err="1">
                <a:solidFill>
                  <a:srgbClr val="0070C0"/>
                </a:solidFill>
              </a:rPr>
              <a:t>i,j</a:t>
            </a:r>
            <a:r>
              <a:rPr lang="en-GB" b="1" dirty="0">
                <a:solidFill>
                  <a:srgbClr val="0070C0"/>
                </a:solidFill>
              </a:rPr>
              <a:t>] =</a:t>
            </a:r>
            <a:r>
              <a:rPr lang="en-GB" b="1" i="1" dirty="0">
                <a:solidFill>
                  <a:srgbClr val="0070C0"/>
                </a:solidFill>
              </a:rPr>
              <a:t> k</a:t>
            </a:r>
            <a:r>
              <a:rPr lang="en-GB" dirty="0"/>
              <a:t>, then</a:t>
            </a:r>
            <a:r>
              <a:rPr lang="en-GB" i="1" dirty="0"/>
              <a:t> P</a:t>
            </a:r>
            <a:r>
              <a:rPr lang="en-GB" i="1" baseline="-25000" dirty="0"/>
              <a:t>i</a:t>
            </a:r>
            <a:r>
              <a:rPr lang="en-GB" dirty="0"/>
              <a:t> may need </a:t>
            </a:r>
            <a:r>
              <a:rPr lang="en-GB" i="1" dirty="0"/>
              <a:t>k</a:t>
            </a:r>
            <a:r>
              <a:rPr lang="en-GB" dirty="0"/>
              <a:t> more instances of </a:t>
            </a:r>
            <a:r>
              <a:rPr lang="en-GB" i="1" dirty="0" err="1"/>
              <a:t>R</a:t>
            </a:r>
            <a:r>
              <a:rPr lang="en-GB" i="1" baseline="-25000" dirty="0" err="1"/>
              <a:t>j</a:t>
            </a:r>
            <a:r>
              <a:rPr lang="en-GB" baseline="-25000" dirty="0"/>
              <a:t> </a:t>
            </a:r>
            <a:r>
              <a:rPr lang="en-GB" dirty="0"/>
              <a:t>to complete its task.</a:t>
            </a:r>
            <a:br>
              <a:rPr lang="en-GB" dirty="0"/>
            </a:br>
            <a:endParaRPr lang="en-GB" dirty="0"/>
          </a:p>
        </p:txBody>
      </p:sp>
      <p:sp>
        <p:nvSpPr>
          <p:cNvPr id="33796" name="Text Box 3"/>
          <p:cNvSpPr txBox="1">
            <a:spLocks noChangeArrowheads="1"/>
          </p:cNvSpPr>
          <p:nvPr/>
        </p:nvSpPr>
        <p:spPr bwMode="auto">
          <a:xfrm>
            <a:off x="817040" y="1038225"/>
            <a:ext cx="7004138"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type="triangle" w="med" len="med"/>
              </a14:hiddenLine>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a:lnSpc>
                <a:spcPct val="100000"/>
              </a:lnSpc>
              <a:spcBef>
                <a:spcPts val="1125"/>
              </a:spcBef>
              <a:buFont typeface="Helvetica" pitchFamily="32" charset="0"/>
              <a:buNone/>
            </a:pPr>
            <a:r>
              <a:rPr lang="en-GB" sz="1800" dirty="0">
                <a:solidFill>
                  <a:srgbClr val="000000"/>
                </a:solidFill>
                <a:latin typeface="Helvetica" pitchFamily="32" charset="0"/>
              </a:rPr>
              <a:t>Let </a:t>
            </a:r>
            <a:r>
              <a:rPr lang="en-GB" sz="1800" i="1" dirty="0">
                <a:solidFill>
                  <a:srgbClr val="000000"/>
                </a:solidFill>
                <a:latin typeface="Helvetica" pitchFamily="32" charset="0"/>
              </a:rPr>
              <a:t>n</a:t>
            </a:r>
            <a:r>
              <a:rPr lang="en-GB" sz="1800" dirty="0">
                <a:solidFill>
                  <a:srgbClr val="000000"/>
                </a:solidFill>
                <a:latin typeface="Helvetica" pitchFamily="32" charset="0"/>
              </a:rPr>
              <a:t> = number of processes, and </a:t>
            </a:r>
            <a:r>
              <a:rPr lang="en-GB" sz="1800" i="1" dirty="0">
                <a:solidFill>
                  <a:srgbClr val="000000"/>
                </a:solidFill>
                <a:latin typeface="Helvetica" pitchFamily="32" charset="0"/>
              </a:rPr>
              <a:t>m </a:t>
            </a:r>
            <a:r>
              <a:rPr lang="en-GB" sz="1800" dirty="0">
                <a:solidFill>
                  <a:srgbClr val="000000"/>
                </a:solidFill>
                <a:latin typeface="Helvetica" pitchFamily="32" charset="0"/>
              </a:rPr>
              <a:t>= number of resources types. </a:t>
            </a:r>
          </a:p>
        </p:txBody>
      </p:sp>
      <p:sp>
        <p:nvSpPr>
          <p:cNvPr id="5" name="Text Box 3"/>
          <p:cNvSpPr txBox="1">
            <a:spLocks noChangeArrowheads="1"/>
          </p:cNvSpPr>
          <p:nvPr/>
        </p:nvSpPr>
        <p:spPr bwMode="auto">
          <a:xfrm>
            <a:off x="755578" y="5877272"/>
            <a:ext cx="7560839" cy="463846"/>
          </a:xfrm>
          <a:prstGeom prst="rect">
            <a:avLst/>
          </a:prstGeom>
          <a:solidFill>
            <a:schemeClr val="accent1">
              <a:lumMod val="40000"/>
              <a:lumOff val="60000"/>
            </a:schemeClr>
          </a:solidFill>
          <a:ln>
            <a:solidFill>
              <a:schemeClr val="tx1"/>
            </a:solidFill>
          </a:ln>
          <a:scene3d>
            <a:camera prst="orthographicFront"/>
            <a:lightRig rig="threePt" dir="t"/>
          </a:scene3d>
          <a:sp3d>
            <a:bevelT/>
          </a:sp3d>
        </p:spPr>
        <p:txBody>
          <a:bodyPr wrap="squar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5pPr>
            <a:lvl6pPr marL="25146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6pPr>
            <a:lvl7pPr marL="29718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7pPr>
            <a:lvl8pPr marL="34290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8pPr>
            <a:lvl9pPr marL="3886200" indent="-228600" defTabSz="457200" eaLnBrk="0" fontAlgn="base" hangingPunct="0">
              <a:lnSpc>
                <a:spcPct val="95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Lucida Sans Unicode" charset="0"/>
                <a:cs typeface="Lucida Sans Unicode" charset="0"/>
              </a:defRPr>
            </a:lvl9pPr>
          </a:lstStyle>
          <a:p>
            <a:pPr marL="914400" lvl="2" indent="0">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chemeClr val="tx1"/>
                </a:solidFill>
                <a:latin typeface="+mj-lt"/>
              </a:rPr>
              <a:t>Need [</a:t>
            </a:r>
            <a:r>
              <a:rPr lang="en-GB" dirty="0" err="1">
                <a:solidFill>
                  <a:schemeClr val="tx1"/>
                </a:solidFill>
                <a:latin typeface="+mj-lt"/>
              </a:rPr>
              <a:t>i,j</a:t>
            </a:r>
            <a:r>
              <a:rPr lang="en-GB" dirty="0">
                <a:solidFill>
                  <a:schemeClr val="tx1"/>
                </a:solidFill>
                <a:latin typeface="+mj-lt"/>
              </a:rPr>
              <a:t>] = Max[</a:t>
            </a:r>
            <a:r>
              <a:rPr lang="en-GB" dirty="0" err="1">
                <a:solidFill>
                  <a:schemeClr val="tx1"/>
                </a:solidFill>
                <a:latin typeface="+mj-lt"/>
              </a:rPr>
              <a:t>i,j</a:t>
            </a:r>
            <a:r>
              <a:rPr lang="en-GB" dirty="0">
                <a:solidFill>
                  <a:schemeClr val="tx1"/>
                </a:solidFill>
                <a:latin typeface="+mj-lt"/>
              </a:rPr>
              <a:t>] – Allocation [</a:t>
            </a:r>
            <a:r>
              <a:rPr lang="en-GB" dirty="0" err="1">
                <a:solidFill>
                  <a:schemeClr val="tx1"/>
                </a:solidFill>
                <a:latin typeface="+mj-lt"/>
              </a:rPr>
              <a:t>i,j</a:t>
            </a:r>
            <a:r>
              <a:rPr lang="en-GB" dirty="0">
                <a:solidFill>
                  <a:schemeClr val="tx1"/>
                </a:solidFill>
                <a:latin typeface="+mj-lt"/>
              </a:rPr>
              <a:t>]</a:t>
            </a:r>
          </a:p>
        </p:txBody>
      </p:sp>
      <p:pic>
        <p:nvPicPr>
          <p:cNvPr id="6" name="Picture 4" descr="pngfind.com-kingpin-png-4152286 (1).png">
            <a:extLst>
              <a:ext uri="{FF2B5EF4-FFF2-40B4-BE49-F238E27FC236}">
                <a16:creationId xmlns="" xmlns:a16="http://schemas.microsoft.com/office/drawing/2014/main" id="{8C7A0534-713E-4523-B116-F4FDCDE7007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fld id="{E35F382A-8E35-48DB-B4A8-994B0299B22B}" type="slidenum">
              <a:rPr lang="en-IN" smtClean="0"/>
              <a:pPr/>
              <a:t>121</a:t>
            </a:fld>
            <a:endParaRPr lang="en-IN" dirty="0"/>
          </a:p>
        </p:txBody>
      </p:sp>
    </p:spTree>
    <p:extLst>
      <p:ext uri="{BB962C8B-B14F-4D97-AF65-F5344CB8AC3E}">
        <p14:creationId xmlns:p14="http://schemas.microsoft.com/office/powerpoint/2010/main" val="28483826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533400"/>
            <a:ext cx="8229600" cy="735360"/>
          </a:xfrm>
        </p:spPr>
        <p:txBody>
          <a:bodyPr>
            <a:normAutofit fontScale="90000"/>
          </a:bodyPr>
          <a:lstStyle/>
          <a:p>
            <a:pPr eaLnBrk="1" hangingPunct="1"/>
            <a:r>
              <a:rPr lang="en-US" b="1" dirty="0">
                <a:solidFill>
                  <a:srgbClr val="006600"/>
                </a:solidFill>
              </a:rPr>
              <a:t>Safety Algorithm</a:t>
            </a:r>
          </a:p>
        </p:txBody>
      </p:sp>
      <p:sp>
        <p:nvSpPr>
          <p:cNvPr id="30723" name="Rectangle 3"/>
          <p:cNvSpPr>
            <a:spLocks noGrp="1" noChangeArrowheads="1"/>
          </p:cNvSpPr>
          <p:nvPr>
            <p:ph idx="1"/>
          </p:nvPr>
        </p:nvSpPr>
        <p:spPr>
          <a:xfrm>
            <a:off x="812801" y="1282700"/>
            <a:ext cx="7372351" cy="4943475"/>
          </a:xfrm>
        </p:spPr>
        <p:txBody>
          <a:bodyPr/>
          <a:lstStyle/>
          <a:p>
            <a:pPr>
              <a:lnSpc>
                <a:spcPct val="90000"/>
              </a:lnSpc>
              <a:buFont typeface="Monotype Sorts" charset="2"/>
              <a:buNone/>
            </a:pPr>
            <a:r>
              <a:rPr lang="en-US" sz="2000" dirty="0"/>
              <a:t>1.Let </a:t>
            </a:r>
            <a:r>
              <a:rPr lang="en-US" sz="2000" i="1" dirty="0">
                <a:solidFill>
                  <a:srgbClr val="FF0000"/>
                </a:solidFill>
              </a:rPr>
              <a:t>Work</a:t>
            </a:r>
            <a:r>
              <a:rPr lang="en-US" sz="2000" i="1" dirty="0">
                <a:solidFill>
                  <a:srgbClr val="000000"/>
                </a:solidFill>
              </a:rPr>
              <a:t> </a:t>
            </a:r>
            <a:r>
              <a:rPr lang="en-US" sz="2000" dirty="0"/>
              <a:t>and </a:t>
            </a:r>
            <a:r>
              <a:rPr lang="en-US" sz="2000" i="1" dirty="0">
                <a:solidFill>
                  <a:srgbClr val="FF0000"/>
                </a:solidFill>
              </a:rPr>
              <a:t>Finish</a:t>
            </a:r>
            <a:r>
              <a:rPr lang="en-US" sz="2000" dirty="0">
                <a:solidFill>
                  <a:srgbClr val="000000"/>
                </a:solidFill>
              </a:rPr>
              <a:t> </a:t>
            </a:r>
            <a:r>
              <a:rPr lang="en-US" sz="2000" dirty="0"/>
              <a:t>be vectors of length</a:t>
            </a:r>
            <a:r>
              <a:rPr lang="en-US" sz="2000" i="1" dirty="0"/>
              <a:t> m</a:t>
            </a:r>
            <a:r>
              <a:rPr lang="en-US" sz="2000" dirty="0"/>
              <a:t> and</a:t>
            </a:r>
            <a:r>
              <a:rPr lang="en-US" sz="2000" i="1" dirty="0"/>
              <a:t> n</a:t>
            </a:r>
            <a:r>
              <a:rPr lang="en-US" sz="2000" dirty="0"/>
              <a:t>, respectively.  Initialize:</a:t>
            </a:r>
          </a:p>
          <a:p>
            <a:pPr marL="1543050" lvl="3" indent="-342900">
              <a:lnSpc>
                <a:spcPct val="90000"/>
              </a:lnSpc>
              <a:buFontTx/>
              <a:buNone/>
            </a:pPr>
            <a:r>
              <a:rPr lang="en-US" sz="2000" i="1" dirty="0"/>
              <a:t>Work </a:t>
            </a:r>
            <a:r>
              <a:rPr lang="en-US" sz="2000" dirty="0"/>
              <a:t>= </a:t>
            </a:r>
            <a:r>
              <a:rPr lang="en-US" sz="2000" i="1" dirty="0"/>
              <a:t>Available</a:t>
            </a:r>
          </a:p>
          <a:p>
            <a:pPr marL="1543050" lvl="3" indent="-342900">
              <a:lnSpc>
                <a:spcPct val="90000"/>
              </a:lnSpc>
              <a:buFontTx/>
              <a:buNone/>
            </a:pPr>
            <a:r>
              <a:rPr lang="en-US" sz="2000" i="1" dirty="0"/>
              <a:t>Finish </a:t>
            </a:r>
            <a:r>
              <a:rPr lang="en-US" sz="2000" dirty="0"/>
              <a:t>[</a:t>
            </a:r>
            <a:r>
              <a:rPr lang="en-US" sz="2000" i="1" dirty="0"/>
              <a:t>i</a:t>
            </a:r>
            <a:r>
              <a:rPr lang="en-US" sz="2000" dirty="0"/>
              <a:t>] =</a:t>
            </a:r>
            <a:r>
              <a:rPr lang="en-US" sz="2000" i="1" dirty="0"/>
              <a:t> false </a:t>
            </a:r>
            <a:r>
              <a:rPr lang="en-US" sz="2000" dirty="0"/>
              <a:t>for</a:t>
            </a:r>
            <a:r>
              <a:rPr lang="en-US" sz="2000" i="1" dirty="0"/>
              <a:t> i</a:t>
            </a:r>
            <a:r>
              <a:rPr lang="en-US" sz="2000" dirty="0"/>
              <a:t> = 0, 1, …, </a:t>
            </a:r>
            <a:r>
              <a:rPr lang="en-US" sz="2000" i="1" dirty="0"/>
              <a:t>n- </a:t>
            </a:r>
            <a:r>
              <a:rPr lang="en-US" sz="2000" dirty="0"/>
              <a:t>1</a:t>
            </a:r>
          </a:p>
          <a:p>
            <a:pPr marL="1543050" lvl="3" indent="-342900">
              <a:lnSpc>
                <a:spcPct val="90000"/>
              </a:lnSpc>
              <a:buFontTx/>
              <a:buNone/>
            </a:pPr>
            <a:endParaRPr lang="en-US" sz="900" dirty="0"/>
          </a:p>
          <a:p>
            <a:pPr>
              <a:lnSpc>
                <a:spcPct val="90000"/>
              </a:lnSpc>
              <a:buFont typeface="Monotype Sorts" charset="2"/>
              <a:buNone/>
            </a:pPr>
            <a:r>
              <a:rPr lang="en-US" sz="2000" dirty="0"/>
              <a:t>2.Find an </a:t>
            </a:r>
            <a:r>
              <a:rPr lang="en-US" sz="2000" i="1" dirty="0"/>
              <a:t>i </a:t>
            </a:r>
            <a:r>
              <a:rPr lang="en-US" sz="2000" dirty="0"/>
              <a:t>such that both: </a:t>
            </a:r>
          </a:p>
          <a:p>
            <a:pPr marL="800100" lvl="1" indent="-342900">
              <a:lnSpc>
                <a:spcPct val="90000"/>
              </a:lnSpc>
              <a:buFont typeface="Monotype Sorts" charset="2"/>
              <a:buNone/>
            </a:pPr>
            <a:r>
              <a:rPr lang="en-US" sz="2000" dirty="0"/>
              <a:t>(a) </a:t>
            </a:r>
            <a:r>
              <a:rPr lang="en-US" sz="2000" i="1" dirty="0"/>
              <a:t>Finish</a:t>
            </a:r>
            <a:r>
              <a:rPr lang="en-US" sz="2000" dirty="0"/>
              <a:t> [</a:t>
            </a:r>
            <a:r>
              <a:rPr lang="en-US" sz="2000" i="1" dirty="0"/>
              <a:t>i</a:t>
            </a:r>
            <a:r>
              <a:rPr lang="en-US" sz="2000" dirty="0"/>
              <a:t>] = </a:t>
            </a:r>
            <a:r>
              <a:rPr lang="en-US" sz="2000" i="1" dirty="0"/>
              <a:t>false</a:t>
            </a:r>
            <a:endParaRPr lang="en-US" sz="2000" dirty="0"/>
          </a:p>
          <a:p>
            <a:pPr marL="800100" lvl="1" indent="-342900">
              <a:lnSpc>
                <a:spcPct val="90000"/>
              </a:lnSpc>
              <a:buFont typeface="Monotype Sorts" charset="2"/>
              <a:buNone/>
            </a:pPr>
            <a:r>
              <a:rPr lang="en-US" sz="2000" dirty="0"/>
              <a:t>(b) </a:t>
            </a:r>
            <a:r>
              <a:rPr lang="en-US" sz="2000" i="1" dirty="0" err="1"/>
              <a:t>Need</a:t>
            </a:r>
            <a:r>
              <a:rPr lang="en-US" sz="2000" i="1" baseline="-25000" dirty="0" err="1"/>
              <a:t>i</a:t>
            </a:r>
            <a:r>
              <a:rPr lang="en-US" sz="2000" dirty="0"/>
              <a:t> </a:t>
            </a:r>
            <a:r>
              <a:rPr lang="en-US" sz="2000" dirty="0">
                <a:sym typeface="Symbol" pitchFamily="18" charset="2"/>
              </a:rPr>
              <a:t> </a:t>
            </a:r>
            <a:r>
              <a:rPr lang="en-US" sz="2000" i="1" dirty="0">
                <a:sym typeface="Symbol" pitchFamily="18" charset="2"/>
              </a:rPr>
              <a:t>Work</a:t>
            </a:r>
          </a:p>
          <a:p>
            <a:pPr marL="800100" lvl="1" indent="-342900">
              <a:lnSpc>
                <a:spcPct val="90000"/>
              </a:lnSpc>
              <a:buFont typeface="Monotype Sorts" charset="2"/>
              <a:buNone/>
            </a:pPr>
            <a:r>
              <a:rPr lang="en-US" sz="2000" dirty="0">
                <a:sym typeface="Symbol" pitchFamily="18" charset="2"/>
              </a:rPr>
              <a:t>If no such </a:t>
            </a:r>
            <a:r>
              <a:rPr lang="en-US" sz="2000" i="1" dirty="0">
                <a:sym typeface="Symbol" pitchFamily="18" charset="2"/>
              </a:rPr>
              <a:t>i </a:t>
            </a:r>
            <a:r>
              <a:rPr lang="en-US" sz="2000" dirty="0">
                <a:sym typeface="Symbol" pitchFamily="18" charset="2"/>
              </a:rPr>
              <a:t>exists, go to step 4</a:t>
            </a:r>
          </a:p>
          <a:p>
            <a:pPr marL="800100" lvl="1" indent="-342900">
              <a:lnSpc>
                <a:spcPct val="90000"/>
              </a:lnSpc>
              <a:buFont typeface="Monotype Sorts" charset="2"/>
              <a:buNone/>
            </a:pPr>
            <a:endParaRPr lang="en-US" sz="900" dirty="0">
              <a:sym typeface="Symbol" pitchFamily="18" charset="2"/>
            </a:endParaRPr>
          </a:p>
          <a:p>
            <a:pPr>
              <a:lnSpc>
                <a:spcPct val="90000"/>
              </a:lnSpc>
              <a:buFont typeface="Monotype Sorts" charset="2"/>
              <a:buNone/>
            </a:pPr>
            <a:r>
              <a:rPr lang="en-US" sz="2000" i="1" dirty="0"/>
              <a:t>3.Work</a:t>
            </a:r>
            <a:r>
              <a:rPr lang="en-US" sz="2000" dirty="0"/>
              <a:t> = </a:t>
            </a:r>
            <a:r>
              <a:rPr lang="en-US" sz="2000" i="1" dirty="0"/>
              <a:t>Work </a:t>
            </a:r>
            <a:r>
              <a:rPr lang="en-US" sz="2000" dirty="0"/>
              <a:t>+ </a:t>
            </a:r>
            <a:r>
              <a:rPr lang="en-US" sz="2000" i="1" dirty="0" err="1"/>
              <a:t>Allocation</a:t>
            </a:r>
            <a:r>
              <a:rPr lang="en-US" sz="2000" i="1" baseline="-25000" dirty="0" err="1"/>
              <a:t>i</a:t>
            </a:r>
            <a:r>
              <a:rPr lang="en-US" sz="2000" dirty="0"/>
              <a:t/>
            </a:r>
            <a:br>
              <a:rPr lang="en-US" sz="2000" dirty="0"/>
            </a:br>
            <a:r>
              <a:rPr lang="en-US" sz="2000" i="1" dirty="0"/>
              <a:t>Finish</a:t>
            </a:r>
            <a:r>
              <a:rPr lang="en-US" sz="2000" dirty="0"/>
              <a:t>[</a:t>
            </a:r>
            <a:r>
              <a:rPr lang="en-US" sz="2000" i="1" dirty="0"/>
              <a:t>i</a:t>
            </a:r>
            <a:r>
              <a:rPr lang="en-US" sz="2000" dirty="0"/>
              <a:t>] =</a:t>
            </a:r>
            <a:r>
              <a:rPr lang="en-US" sz="2000" i="1" dirty="0"/>
              <a:t> true</a:t>
            </a:r>
            <a:r>
              <a:rPr lang="en-US" sz="2000" dirty="0"/>
              <a:t/>
            </a:r>
            <a:br>
              <a:rPr lang="en-US" sz="2000" dirty="0"/>
            </a:br>
            <a:r>
              <a:rPr lang="en-US" sz="2000" dirty="0"/>
              <a:t>go to step 2</a:t>
            </a:r>
          </a:p>
          <a:p>
            <a:pPr>
              <a:lnSpc>
                <a:spcPct val="90000"/>
              </a:lnSpc>
            </a:pPr>
            <a:endParaRPr lang="en-US" sz="900" dirty="0"/>
          </a:p>
          <a:p>
            <a:pPr>
              <a:lnSpc>
                <a:spcPct val="90000"/>
              </a:lnSpc>
              <a:buFont typeface="Monotype Sorts" charset="2"/>
              <a:buNone/>
            </a:pPr>
            <a:r>
              <a:rPr lang="en-US" sz="2000" dirty="0"/>
              <a:t>4.If </a:t>
            </a:r>
            <a:r>
              <a:rPr lang="en-US" sz="2000" i="1" dirty="0"/>
              <a:t>Finish</a:t>
            </a:r>
            <a:r>
              <a:rPr lang="en-US" sz="2000" dirty="0"/>
              <a:t> [</a:t>
            </a:r>
            <a:r>
              <a:rPr lang="en-US" sz="2000" i="1" dirty="0"/>
              <a:t>i</a:t>
            </a:r>
            <a:r>
              <a:rPr lang="en-US" sz="2000" dirty="0"/>
              <a:t>] == true for all </a:t>
            </a:r>
            <a:r>
              <a:rPr lang="en-US" sz="2000" i="1" dirty="0"/>
              <a:t>i</a:t>
            </a:r>
            <a:r>
              <a:rPr lang="en-US" sz="2000" dirty="0"/>
              <a:t>, then the system is in a safe state</a:t>
            </a:r>
          </a:p>
        </p:txBody>
      </p:sp>
      <p:pic>
        <p:nvPicPr>
          <p:cNvPr id="4" name="Picture 4" descr="pngfind.com-kingpin-png-4152286 (1).png">
            <a:extLst>
              <a:ext uri="{FF2B5EF4-FFF2-40B4-BE49-F238E27FC236}">
                <a16:creationId xmlns="" xmlns:a16="http://schemas.microsoft.com/office/drawing/2014/main" id="{B53A204C-9245-44C9-847D-988A56642CA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122</a:t>
            </a:fld>
            <a:endParaRPr lang="en-IN" dirty="0"/>
          </a:p>
        </p:txBody>
      </p:sp>
    </p:spTree>
    <p:extLst>
      <p:ext uri="{BB962C8B-B14F-4D97-AF65-F5344CB8AC3E}">
        <p14:creationId xmlns:p14="http://schemas.microsoft.com/office/powerpoint/2010/main" val="346208818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55576" y="476672"/>
            <a:ext cx="7924800" cy="457200"/>
          </a:xfrm>
        </p:spPr>
        <p:txBody>
          <a:bodyPr>
            <a:normAutofit fontScale="90000"/>
          </a:bodyPr>
          <a:lstStyle/>
          <a:p>
            <a:pPr eaLnBrk="1" hangingPunct="1"/>
            <a:r>
              <a:rPr lang="en-US" sz="2800" b="1" dirty="0">
                <a:solidFill>
                  <a:srgbClr val="006600"/>
                </a:solidFill>
              </a:rPr>
              <a:t>Resource-Request Algorithm for Process </a:t>
            </a:r>
            <a:r>
              <a:rPr lang="en-US" sz="2800" b="1" i="1" dirty="0">
                <a:solidFill>
                  <a:srgbClr val="006600"/>
                </a:solidFill>
              </a:rPr>
              <a:t>P</a:t>
            </a:r>
            <a:r>
              <a:rPr lang="en-US" sz="2800" b="1" i="1" baseline="-25000" dirty="0">
                <a:solidFill>
                  <a:srgbClr val="006600"/>
                </a:solidFill>
              </a:rPr>
              <a:t>i</a:t>
            </a:r>
            <a:endParaRPr lang="en-US" sz="2800" b="1" dirty="0">
              <a:solidFill>
                <a:srgbClr val="006600"/>
              </a:solidFill>
            </a:endParaRPr>
          </a:p>
        </p:txBody>
      </p:sp>
      <p:sp>
        <p:nvSpPr>
          <p:cNvPr id="31747" name="Rectangle 3"/>
          <p:cNvSpPr>
            <a:spLocks noGrp="1" noChangeArrowheads="1"/>
          </p:cNvSpPr>
          <p:nvPr>
            <p:ph idx="1"/>
          </p:nvPr>
        </p:nvSpPr>
        <p:spPr>
          <a:xfrm>
            <a:off x="822326" y="1196753"/>
            <a:ext cx="7642225" cy="5112568"/>
          </a:xfrm>
        </p:spPr>
        <p:txBody>
          <a:bodyPr>
            <a:normAutofit lnSpcReduction="10000"/>
          </a:bodyPr>
          <a:lstStyle/>
          <a:p>
            <a:pPr>
              <a:lnSpc>
                <a:spcPct val="90000"/>
              </a:lnSpc>
              <a:buFont typeface="Monotype Sorts" charset="2"/>
              <a:buNone/>
            </a:pPr>
            <a:r>
              <a:rPr lang="en-US" sz="2000" i="1" dirty="0"/>
              <a:t>     </a:t>
            </a:r>
            <a:r>
              <a:rPr lang="en-US" sz="2000" i="1" dirty="0">
                <a:solidFill>
                  <a:srgbClr val="FF0000"/>
                </a:solidFill>
              </a:rPr>
              <a:t>Request</a:t>
            </a:r>
            <a:r>
              <a:rPr lang="en-US" sz="2000" dirty="0"/>
              <a:t> = request vector for process </a:t>
            </a:r>
            <a:r>
              <a:rPr lang="en-US" sz="2000" i="1" dirty="0"/>
              <a:t>P</a:t>
            </a:r>
            <a:r>
              <a:rPr lang="en-US" sz="2000" i="1" baseline="-25000" dirty="0"/>
              <a:t>i</a:t>
            </a:r>
            <a:r>
              <a:rPr lang="en-US" sz="2000" dirty="0"/>
              <a:t>.  </a:t>
            </a:r>
          </a:p>
          <a:p>
            <a:pPr>
              <a:lnSpc>
                <a:spcPct val="90000"/>
              </a:lnSpc>
              <a:buFont typeface="Monotype Sorts" charset="2"/>
              <a:buNone/>
            </a:pPr>
            <a:r>
              <a:rPr lang="en-US" sz="2000" dirty="0"/>
              <a:t>   If </a:t>
            </a:r>
            <a:r>
              <a:rPr lang="en-US" sz="2000" i="1" dirty="0" err="1"/>
              <a:t>Request</a:t>
            </a:r>
            <a:r>
              <a:rPr lang="en-US" sz="2000" i="1" baseline="-25000" dirty="0" err="1"/>
              <a:t>i</a:t>
            </a:r>
            <a:r>
              <a:rPr lang="en-US" sz="2000" baseline="-25000" dirty="0"/>
              <a:t> </a:t>
            </a:r>
            <a:r>
              <a:rPr lang="en-US" sz="2000" dirty="0"/>
              <a:t>[</a:t>
            </a:r>
            <a:r>
              <a:rPr lang="en-US" sz="2000" i="1" dirty="0"/>
              <a:t>j</a:t>
            </a:r>
            <a:r>
              <a:rPr lang="en-US" sz="2000" dirty="0"/>
              <a:t>] = </a:t>
            </a:r>
            <a:r>
              <a:rPr lang="en-US" sz="2000" i="1" dirty="0"/>
              <a:t>k</a:t>
            </a:r>
            <a:r>
              <a:rPr lang="en-US" sz="2000" dirty="0"/>
              <a:t> then process </a:t>
            </a:r>
            <a:r>
              <a:rPr lang="en-US" sz="2000" i="1" dirty="0"/>
              <a:t>P</a:t>
            </a:r>
            <a:r>
              <a:rPr lang="en-US" sz="2000" i="1" baseline="-25000" dirty="0"/>
              <a:t>i</a:t>
            </a:r>
            <a:r>
              <a:rPr lang="en-US" sz="2000" dirty="0"/>
              <a:t> wants </a:t>
            </a:r>
            <a:r>
              <a:rPr lang="en-US" sz="2000" i="1" dirty="0"/>
              <a:t>k</a:t>
            </a:r>
            <a:r>
              <a:rPr lang="en-US" sz="2000" dirty="0"/>
              <a:t> instances of resource type </a:t>
            </a:r>
            <a:r>
              <a:rPr lang="en-US" sz="2000" i="1" dirty="0" err="1"/>
              <a:t>R</a:t>
            </a:r>
            <a:r>
              <a:rPr lang="en-US" sz="2000" i="1" baseline="-25000" dirty="0" err="1"/>
              <a:t>j</a:t>
            </a:r>
            <a:endParaRPr lang="en-US" sz="2000" i="1" baseline="-25000" dirty="0"/>
          </a:p>
          <a:p>
            <a:pPr>
              <a:lnSpc>
                <a:spcPct val="90000"/>
              </a:lnSpc>
              <a:buFont typeface="Monotype Sorts" charset="2"/>
              <a:buNone/>
            </a:pPr>
            <a:endParaRPr lang="en-US" sz="2000" baseline="-25000" dirty="0"/>
          </a:p>
          <a:p>
            <a:pPr marL="274320" lvl="1" indent="0">
              <a:lnSpc>
                <a:spcPct val="90000"/>
              </a:lnSpc>
              <a:buNone/>
            </a:pPr>
            <a:r>
              <a:rPr lang="en-US" sz="2000" dirty="0"/>
              <a:t>1.  If </a:t>
            </a:r>
            <a:r>
              <a:rPr lang="en-US" sz="2000" i="1" dirty="0" err="1">
                <a:solidFill>
                  <a:srgbClr val="002060"/>
                </a:solidFill>
              </a:rPr>
              <a:t>Request</a:t>
            </a:r>
            <a:r>
              <a:rPr lang="en-US" sz="2000" i="1" baseline="-25000" dirty="0" err="1">
                <a:solidFill>
                  <a:srgbClr val="002060"/>
                </a:solidFill>
              </a:rPr>
              <a:t>i</a:t>
            </a:r>
            <a:r>
              <a:rPr lang="en-US" sz="2000" i="1" dirty="0">
                <a:solidFill>
                  <a:srgbClr val="002060"/>
                </a:solidFill>
              </a:rPr>
              <a:t> </a:t>
            </a:r>
            <a:r>
              <a:rPr lang="en-US" sz="2000" dirty="0">
                <a:solidFill>
                  <a:srgbClr val="002060"/>
                </a:solidFill>
                <a:sym typeface="Symbol" pitchFamily="18" charset="2"/>
              </a:rPr>
              <a:t> </a:t>
            </a:r>
            <a:r>
              <a:rPr lang="en-US" sz="2000" i="1" dirty="0" err="1">
                <a:solidFill>
                  <a:srgbClr val="002060"/>
                </a:solidFill>
                <a:sym typeface="Symbol" pitchFamily="18" charset="2"/>
              </a:rPr>
              <a:t>Need</a:t>
            </a:r>
            <a:r>
              <a:rPr lang="en-US" sz="2000" i="1" baseline="-25000" dirty="0" err="1">
                <a:solidFill>
                  <a:srgbClr val="002060"/>
                </a:solidFill>
                <a:sym typeface="Symbol" pitchFamily="18" charset="2"/>
              </a:rPr>
              <a:t>i</a:t>
            </a:r>
            <a:r>
              <a:rPr lang="en-US" sz="2000" i="1" dirty="0">
                <a:solidFill>
                  <a:srgbClr val="002060"/>
                </a:solidFill>
                <a:sym typeface="Symbol" pitchFamily="18" charset="2"/>
              </a:rPr>
              <a:t> </a:t>
            </a:r>
            <a:r>
              <a:rPr lang="en-US" sz="2000" dirty="0">
                <a:sym typeface="Symbol" pitchFamily="18" charset="2"/>
              </a:rPr>
              <a:t>go to step 2.  </a:t>
            </a:r>
          </a:p>
          <a:p>
            <a:pPr marL="274320" lvl="1" indent="0">
              <a:lnSpc>
                <a:spcPct val="90000"/>
              </a:lnSpc>
              <a:buNone/>
            </a:pPr>
            <a:r>
              <a:rPr lang="en-US" dirty="0">
                <a:sym typeface="Symbol" pitchFamily="18" charset="2"/>
              </a:rPr>
              <a:t>      </a:t>
            </a:r>
            <a:r>
              <a:rPr lang="en-US" sz="2000" dirty="0">
                <a:sym typeface="Symbol" pitchFamily="18" charset="2"/>
              </a:rPr>
              <a:t>Otherwise error.</a:t>
            </a:r>
          </a:p>
          <a:p>
            <a:pPr marL="274320" lvl="1" indent="0">
              <a:lnSpc>
                <a:spcPct val="90000"/>
              </a:lnSpc>
              <a:buNone/>
            </a:pPr>
            <a:endParaRPr lang="en-US" sz="2000" dirty="0">
              <a:sym typeface="Symbol" pitchFamily="18" charset="2"/>
            </a:endParaRPr>
          </a:p>
          <a:p>
            <a:pPr marL="274320" lvl="1" indent="0">
              <a:lnSpc>
                <a:spcPct val="90000"/>
              </a:lnSpc>
              <a:buNone/>
            </a:pPr>
            <a:r>
              <a:rPr lang="en-US" dirty="0">
                <a:sym typeface="Symbol" pitchFamily="18" charset="2"/>
              </a:rPr>
              <a:t>2. </a:t>
            </a:r>
            <a:r>
              <a:rPr lang="en-US" sz="2000" dirty="0">
                <a:sym typeface="Symbol" pitchFamily="18" charset="2"/>
              </a:rPr>
              <a:t>If </a:t>
            </a:r>
            <a:r>
              <a:rPr lang="en-US" sz="2000" i="1" dirty="0" err="1">
                <a:solidFill>
                  <a:srgbClr val="002060"/>
                </a:solidFill>
              </a:rPr>
              <a:t>Request</a:t>
            </a:r>
            <a:r>
              <a:rPr lang="en-US" sz="2000" i="1" baseline="-25000" dirty="0" err="1">
                <a:solidFill>
                  <a:srgbClr val="002060"/>
                </a:solidFill>
              </a:rPr>
              <a:t>i</a:t>
            </a:r>
            <a:r>
              <a:rPr lang="en-US" sz="2000" dirty="0">
                <a:solidFill>
                  <a:srgbClr val="002060"/>
                </a:solidFill>
              </a:rPr>
              <a:t> </a:t>
            </a:r>
            <a:r>
              <a:rPr lang="en-US" sz="2000" dirty="0">
                <a:solidFill>
                  <a:srgbClr val="002060"/>
                </a:solidFill>
                <a:sym typeface="Symbol" pitchFamily="18" charset="2"/>
              </a:rPr>
              <a:t> </a:t>
            </a:r>
            <a:r>
              <a:rPr lang="en-US" sz="2000" i="1" dirty="0">
                <a:solidFill>
                  <a:srgbClr val="002060"/>
                </a:solidFill>
                <a:sym typeface="Symbol" pitchFamily="18" charset="2"/>
              </a:rPr>
              <a:t>Available</a:t>
            </a:r>
            <a:r>
              <a:rPr lang="en-US" sz="2000" dirty="0">
                <a:sym typeface="Symbol" pitchFamily="18" charset="2"/>
              </a:rPr>
              <a:t>, go to step 3.  </a:t>
            </a:r>
          </a:p>
          <a:p>
            <a:pPr marL="274320" lvl="1" indent="0">
              <a:lnSpc>
                <a:spcPct val="90000"/>
              </a:lnSpc>
              <a:buNone/>
            </a:pPr>
            <a:r>
              <a:rPr lang="en-US" dirty="0">
                <a:sym typeface="Symbol" pitchFamily="18" charset="2"/>
              </a:rPr>
              <a:t>      </a:t>
            </a:r>
            <a:r>
              <a:rPr lang="en-US" sz="2000" dirty="0">
                <a:sym typeface="Symbol" pitchFamily="18" charset="2"/>
              </a:rPr>
              <a:t>Otherwise </a:t>
            </a:r>
            <a:r>
              <a:rPr lang="en-US" sz="2000" i="1" dirty="0">
                <a:sym typeface="Symbol" pitchFamily="18" charset="2"/>
              </a:rPr>
              <a:t>P</a:t>
            </a:r>
            <a:r>
              <a:rPr lang="en-US" sz="2000" i="1" baseline="-25000" dirty="0">
                <a:sym typeface="Symbol" pitchFamily="18" charset="2"/>
              </a:rPr>
              <a:t>i</a:t>
            </a:r>
            <a:r>
              <a:rPr lang="en-US" sz="2000" dirty="0">
                <a:sym typeface="Symbol" pitchFamily="18" charset="2"/>
              </a:rPr>
              <a:t>  must wait, since resources are not  </a:t>
            </a:r>
          </a:p>
          <a:p>
            <a:pPr marL="274320" lvl="1" indent="0">
              <a:lnSpc>
                <a:spcPct val="90000"/>
              </a:lnSpc>
              <a:buNone/>
            </a:pPr>
            <a:r>
              <a:rPr lang="en-US" dirty="0">
                <a:sym typeface="Symbol" pitchFamily="18" charset="2"/>
              </a:rPr>
              <a:t>      </a:t>
            </a:r>
            <a:r>
              <a:rPr lang="en-US" sz="2000" dirty="0">
                <a:sym typeface="Symbol" pitchFamily="18" charset="2"/>
              </a:rPr>
              <a:t>available</a:t>
            </a:r>
          </a:p>
          <a:p>
            <a:pPr marL="274320" lvl="1" indent="0">
              <a:lnSpc>
                <a:spcPct val="90000"/>
              </a:lnSpc>
              <a:buNone/>
            </a:pPr>
            <a:endParaRPr lang="en-US" sz="2000" dirty="0">
              <a:sym typeface="Symbol" pitchFamily="18" charset="2"/>
            </a:endParaRPr>
          </a:p>
          <a:p>
            <a:pPr lvl="1">
              <a:lnSpc>
                <a:spcPct val="90000"/>
              </a:lnSpc>
              <a:buFont typeface="Monotype Sorts" charset="2"/>
              <a:buNone/>
            </a:pPr>
            <a:r>
              <a:rPr lang="en-US" sz="2000" dirty="0">
                <a:sym typeface="Symbol" pitchFamily="18" charset="2"/>
              </a:rPr>
              <a:t>3.	Assume that resources are allocated:</a:t>
            </a:r>
          </a:p>
          <a:p>
            <a:pPr lvl="3">
              <a:lnSpc>
                <a:spcPct val="90000"/>
              </a:lnSpc>
              <a:buFontTx/>
              <a:buNone/>
            </a:pPr>
            <a:r>
              <a:rPr lang="en-US" sz="2000" dirty="0">
                <a:sym typeface="Symbol" pitchFamily="18" charset="2"/>
              </a:rPr>
              <a:t>		</a:t>
            </a:r>
            <a:r>
              <a:rPr lang="en-US" sz="2000" i="1" dirty="0">
                <a:sym typeface="Symbol" pitchFamily="18" charset="2"/>
              </a:rPr>
              <a:t>Available</a:t>
            </a:r>
            <a:r>
              <a:rPr lang="en-US" sz="2000" dirty="0">
                <a:sym typeface="Symbol" pitchFamily="18" charset="2"/>
              </a:rPr>
              <a:t> = </a:t>
            </a:r>
            <a:r>
              <a:rPr lang="en-US" sz="2000" i="1" dirty="0">
                <a:sym typeface="Symbol" pitchFamily="18" charset="2"/>
              </a:rPr>
              <a:t>Available  </a:t>
            </a:r>
            <a:r>
              <a:rPr lang="en-US" sz="2000" dirty="0">
                <a:sym typeface="Symbol" pitchFamily="18" charset="2"/>
              </a:rPr>
              <a:t>–</a:t>
            </a:r>
            <a:r>
              <a:rPr lang="en-US" sz="2000" i="1" dirty="0">
                <a:sym typeface="Symbol" pitchFamily="18" charset="2"/>
              </a:rPr>
              <a:t> Request;</a:t>
            </a:r>
          </a:p>
          <a:p>
            <a:pPr lvl="3">
              <a:lnSpc>
                <a:spcPct val="90000"/>
              </a:lnSpc>
              <a:buFontTx/>
              <a:buNone/>
            </a:pPr>
            <a:r>
              <a:rPr lang="en-US" sz="2000" dirty="0">
                <a:sym typeface="Symbol" pitchFamily="18" charset="2"/>
              </a:rPr>
              <a:t>		</a:t>
            </a:r>
            <a:r>
              <a:rPr lang="en-US" sz="2000" i="1" dirty="0" err="1">
                <a:sym typeface="Symbol" pitchFamily="18" charset="2"/>
              </a:rPr>
              <a:t>Allocation</a:t>
            </a:r>
            <a:r>
              <a:rPr lang="en-US" sz="2000" i="1" baseline="-25000" dirty="0" err="1">
                <a:sym typeface="Symbol" pitchFamily="18" charset="2"/>
              </a:rPr>
              <a:t>i</a:t>
            </a:r>
            <a:r>
              <a:rPr lang="en-US" sz="2000" baseline="-25000" dirty="0">
                <a:sym typeface="Symbol" pitchFamily="18" charset="2"/>
              </a:rPr>
              <a:t> </a:t>
            </a:r>
            <a:r>
              <a:rPr lang="en-US" sz="2000" dirty="0">
                <a:sym typeface="Symbol" pitchFamily="18" charset="2"/>
              </a:rPr>
              <a:t>= </a:t>
            </a:r>
            <a:r>
              <a:rPr lang="en-US" sz="2000" i="1" dirty="0" err="1">
                <a:sym typeface="Symbol" pitchFamily="18" charset="2"/>
              </a:rPr>
              <a:t>Allocation</a:t>
            </a:r>
            <a:r>
              <a:rPr lang="en-US" sz="2000" i="1" baseline="-25000" dirty="0" err="1">
                <a:sym typeface="Symbol" pitchFamily="18" charset="2"/>
              </a:rPr>
              <a:t>i</a:t>
            </a:r>
            <a:r>
              <a:rPr lang="en-US" sz="2000" dirty="0">
                <a:sym typeface="Symbol" pitchFamily="18" charset="2"/>
              </a:rPr>
              <a:t> + </a:t>
            </a:r>
            <a:r>
              <a:rPr lang="en-US" sz="2000" i="1" dirty="0" err="1">
                <a:sym typeface="Symbol" pitchFamily="18" charset="2"/>
              </a:rPr>
              <a:t>Request</a:t>
            </a:r>
            <a:r>
              <a:rPr lang="en-US" sz="2000" i="1" baseline="-25000" dirty="0" err="1">
                <a:sym typeface="Symbol" pitchFamily="18" charset="2"/>
              </a:rPr>
              <a:t>i</a:t>
            </a:r>
            <a:r>
              <a:rPr lang="en-US" sz="2000" dirty="0">
                <a:sym typeface="Symbol" pitchFamily="18" charset="2"/>
              </a:rPr>
              <a:t>;</a:t>
            </a:r>
          </a:p>
          <a:p>
            <a:pPr lvl="3">
              <a:lnSpc>
                <a:spcPct val="90000"/>
              </a:lnSpc>
              <a:buFontTx/>
              <a:buNone/>
            </a:pPr>
            <a:r>
              <a:rPr lang="en-US" sz="2000" dirty="0">
                <a:sym typeface="Symbol" pitchFamily="18" charset="2"/>
              </a:rPr>
              <a:t>		</a:t>
            </a:r>
            <a:r>
              <a:rPr lang="en-US" sz="2000" i="1" dirty="0" err="1">
                <a:sym typeface="Symbol" pitchFamily="18" charset="2"/>
              </a:rPr>
              <a:t>Need</a:t>
            </a:r>
            <a:r>
              <a:rPr lang="en-US" sz="2000" i="1" baseline="-25000" dirty="0" err="1">
                <a:sym typeface="Symbol" pitchFamily="18" charset="2"/>
              </a:rPr>
              <a:t>i</a:t>
            </a:r>
            <a:r>
              <a:rPr lang="en-US" sz="2000" i="1" dirty="0">
                <a:sym typeface="Symbol" pitchFamily="18" charset="2"/>
              </a:rPr>
              <a:t> </a:t>
            </a:r>
            <a:r>
              <a:rPr lang="en-US" sz="2000" dirty="0">
                <a:sym typeface="Symbol" pitchFamily="18" charset="2"/>
              </a:rPr>
              <a:t>=</a:t>
            </a:r>
            <a:r>
              <a:rPr lang="en-US" sz="2000" i="1" dirty="0">
                <a:sym typeface="Symbol" pitchFamily="18" charset="2"/>
              </a:rPr>
              <a:t> </a:t>
            </a:r>
            <a:r>
              <a:rPr lang="en-US" sz="2000" i="1" dirty="0" err="1">
                <a:sym typeface="Symbol" pitchFamily="18" charset="2"/>
              </a:rPr>
              <a:t>Need</a:t>
            </a:r>
            <a:r>
              <a:rPr lang="en-US" sz="2000" i="1" baseline="-25000" dirty="0" err="1">
                <a:sym typeface="Symbol" pitchFamily="18" charset="2"/>
              </a:rPr>
              <a:t>i</a:t>
            </a:r>
            <a:r>
              <a:rPr lang="en-US" sz="2000" dirty="0">
                <a:sym typeface="Symbol" pitchFamily="18" charset="2"/>
              </a:rPr>
              <a:t> – </a:t>
            </a:r>
            <a:r>
              <a:rPr lang="en-US" sz="2000" i="1" dirty="0" err="1">
                <a:sym typeface="Symbol" pitchFamily="18" charset="2"/>
              </a:rPr>
              <a:t>Request</a:t>
            </a:r>
            <a:r>
              <a:rPr lang="en-US" sz="2000" i="1" baseline="-25000" dirty="0" err="1">
                <a:sym typeface="Symbol" pitchFamily="18" charset="2"/>
              </a:rPr>
              <a:t>i</a:t>
            </a:r>
            <a:r>
              <a:rPr lang="en-US" sz="2000" i="1" dirty="0">
                <a:sym typeface="Symbol" pitchFamily="18" charset="2"/>
              </a:rPr>
              <a:t>;</a:t>
            </a:r>
          </a:p>
        </p:txBody>
      </p:sp>
      <p:pic>
        <p:nvPicPr>
          <p:cNvPr id="4" name="Picture 4" descr="pngfind.com-kingpin-png-4152286 (1).png">
            <a:extLst>
              <a:ext uri="{FF2B5EF4-FFF2-40B4-BE49-F238E27FC236}">
                <a16:creationId xmlns="" xmlns:a16="http://schemas.microsoft.com/office/drawing/2014/main" id="{1CF5CF3C-7CD8-4D30-A1EE-FD82A13F3E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123</a:t>
            </a:fld>
            <a:endParaRPr lang="en-IN" dirty="0"/>
          </a:p>
        </p:txBody>
      </p:sp>
    </p:spTree>
    <p:extLst>
      <p:ext uri="{BB962C8B-B14F-4D97-AF65-F5344CB8AC3E}">
        <p14:creationId xmlns:p14="http://schemas.microsoft.com/office/powerpoint/2010/main" val="52866846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49655" y="887289"/>
            <a:ext cx="8003232" cy="576262"/>
          </a:xfrm>
        </p:spPr>
        <p:txBody>
          <a:bodyPr>
            <a:normAutofit fontScale="90000"/>
          </a:bodyPr>
          <a:lstStyle/>
          <a:p>
            <a:pPr eaLnBrk="1" hangingPunct="1"/>
            <a:r>
              <a:rPr lang="en-US" b="1" dirty="0">
                <a:solidFill>
                  <a:srgbClr val="006600"/>
                </a:solidFill>
              </a:rPr>
              <a:t>Example of Banker’s Algorithm</a:t>
            </a:r>
          </a:p>
        </p:txBody>
      </p:sp>
      <p:sp>
        <p:nvSpPr>
          <p:cNvPr id="32771" name="Rectangle 3"/>
          <p:cNvSpPr>
            <a:spLocks noGrp="1" noChangeArrowheads="1"/>
          </p:cNvSpPr>
          <p:nvPr>
            <p:ph idx="1"/>
          </p:nvPr>
        </p:nvSpPr>
        <p:spPr>
          <a:xfrm>
            <a:off x="717947" y="1556793"/>
            <a:ext cx="7923212" cy="5206007"/>
          </a:xfrm>
        </p:spPr>
        <p:txBody>
          <a:bodyPr>
            <a:normAutofit lnSpcReduction="10000"/>
          </a:bodyPr>
          <a:lstStyle/>
          <a:p>
            <a:pPr>
              <a:tabLst>
                <a:tab pos="1371600" algn="l"/>
                <a:tab pos="2395538" algn="ctr"/>
                <a:tab pos="3594100" algn="ctr"/>
                <a:tab pos="4805363" algn="ctr"/>
              </a:tabLst>
            </a:pPr>
            <a:r>
              <a:rPr lang="en-US" sz="2400" dirty="0"/>
              <a:t>5 processes </a:t>
            </a:r>
            <a:r>
              <a:rPr lang="en-US" sz="2400" i="1" dirty="0"/>
              <a:t>P</a:t>
            </a:r>
            <a:r>
              <a:rPr lang="en-US" sz="2400" baseline="-25000" dirty="0"/>
              <a:t>0  </a:t>
            </a:r>
            <a:r>
              <a:rPr lang="en-US" sz="2400" dirty="0"/>
              <a:t>through </a:t>
            </a:r>
            <a:r>
              <a:rPr lang="en-US" sz="2400" i="1" dirty="0"/>
              <a:t>P</a:t>
            </a:r>
            <a:r>
              <a:rPr lang="en-US" sz="2400" baseline="-25000" dirty="0"/>
              <a:t>4</a:t>
            </a:r>
            <a:r>
              <a:rPr lang="en-US" sz="2400" dirty="0"/>
              <a:t>; </a:t>
            </a:r>
          </a:p>
          <a:p>
            <a:pPr>
              <a:buFont typeface="Monotype Sorts" charset="2"/>
              <a:buNone/>
              <a:tabLst>
                <a:tab pos="1371600" algn="l"/>
                <a:tab pos="2395538" algn="ctr"/>
                <a:tab pos="3594100" algn="ctr"/>
                <a:tab pos="4805363" algn="ctr"/>
              </a:tabLst>
            </a:pPr>
            <a:r>
              <a:rPr lang="en-US" sz="2400" dirty="0"/>
              <a:t>  3 resource types:</a:t>
            </a:r>
          </a:p>
          <a:p>
            <a:pPr>
              <a:buFont typeface="Monotype Sorts" charset="2"/>
              <a:buNone/>
              <a:tabLst>
                <a:tab pos="1371600" algn="l"/>
                <a:tab pos="2395538" algn="ctr"/>
                <a:tab pos="3594100" algn="ctr"/>
                <a:tab pos="4805363" algn="ctr"/>
              </a:tabLst>
            </a:pPr>
            <a:r>
              <a:rPr lang="en-US" sz="2400" dirty="0"/>
              <a:t>  </a:t>
            </a:r>
            <a:r>
              <a:rPr lang="en-US" sz="2000" i="1" dirty="0"/>
              <a:t>A</a:t>
            </a:r>
            <a:r>
              <a:rPr lang="en-US" sz="2000" dirty="0"/>
              <a:t> (10 instances),  </a:t>
            </a:r>
            <a:r>
              <a:rPr lang="en-US" sz="2000" i="1" dirty="0"/>
              <a:t>B</a:t>
            </a:r>
            <a:r>
              <a:rPr lang="en-US" sz="2000" dirty="0"/>
              <a:t> (5 instances),  </a:t>
            </a:r>
            <a:r>
              <a:rPr lang="en-US" sz="2000" i="1" dirty="0"/>
              <a:t>C</a:t>
            </a:r>
            <a:r>
              <a:rPr lang="en-US" sz="2000" dirty="0"/>
              <a:t> (7 instances)</a:t>
            </a:r>
          </a:p>
          <a:p>
            <a:pPr>
              <a:buFont typeface="Monotype Sorts" charset="2"/>
              <a:buNone/>
              <a:tabLst>
                <a:tab pos="1371600" algn="l"/>
                <a:tab pos="2395538" algn="ctr"/>
                <a:tab pos="3594100" algn="ctr"/>
                <a:tab pos="4805363" algn="ctr"/>
              </a:tabLst>
            </a:pPr>
            <a:endParaRPr lang="en-US" sz="2400" dirty="0"/>
          </a:p>
          <a:p>
            <a:pPr>
              <a:buFont typeface="Monotype Sorts" charset="2"/>
              <a:buNone/>
              <a:tabLst>
                <a:tab pos="1371600" algn="l"/>
                <a:tab pos="2395538" algn="ctr"/>
                <a:tab pos="3594100" algn="ctr"/>
                <a:tab pos="4805363" algn="ctr"/>
              </a:tabLst>
            </a:pPr>
            <a:r>
              <a:rPr lang="en-US" sz="2400" dirty="0"/>
              <a:t> Snapshot at time </a:t>
            </a:r>
            <a:r>
              <a:rPr lang="en-US" sz="2400" i="1" dirty="0"/>
              <a:t>T</a:t>
            </a:r>
            <a:r>
              <a:rPr lang="en-US" sz="2400" baseline="-25000" dirty="0"/>
              <a:t>0</a:t>
            </a:r>
            <a:r>
              <a:rPr lang="en-US" sz="2400" dirty="0"/>
              <a:t>:</a:t>
            </a:r>
          </a:p>
          <a:p>
            <a:pPr>
              <a:buFont typeface="Monotype Sorts" charset="2"/>
              <a:buNone/>
              <a:tabLst>
                <a:tab pos="1371600" algn="l"/>
                <a:tab pos="2395538" algn="ctr"/>
                <a:tab pos="3594100" algn="ctr"/>
                <a:tab pos="4805363" algn="ctr"/>
              </a:tabLst>
            </a:pPr>
            <a:r>
              <a:rPr lang="en-US" sz="2400" dirty="0"/>
              <a:t>			   </a:t>
            </a:r>
            <a:r>
              <a:rPr lang="en-US" sz="2400" b="1" u="sng" dirty="0">
                <a:solidFill>
                  <a:srgbClr val="002060"/>
                </a:solidFill>
              </a:rPr>
              <a:t>Allocation</a:t>
            </a:r>
            <a:r>
              <a:rPr lang="en-US" sz="2400" b="1" dirty="0">
                <a:solidFill>
                  <a:srgbClr val="002060"/>
                </a:solidFill>
              </a:rPr>
              <a:t>	     </a:t>
            </a:r>
            <a:r>
              <a:rPr lang="en-US" sz="2400" b="1" u="sng" dirty="0">
                <a:solidFill>
                  <a:srgbClr val="002060"/>
                </a:solidFill>
              </a:rPr>
              <a:t>Max</a:t>
            </a:r>
            <a:r>
              <a:rPr lang="en-US" sz="2400" b="1" dirty="0">
                <a:solidFill>
                  <a:srgbClr val="002060"/>
                </a:solidFill>
              </a:rPr>
              <a:t>	       </a:t>
            </a:r>
            <a:r>
              <a:rPr lang="en-US" sz="2400" b="1" u="sng" dirty="0">
                <a:solidFill>
                  <a:srgbClr val="002060"/>
                </a:solidFill>
              </a:rPr>
              <a:t>Available</a:t>
            </a:r>
            <a:endParaRPr lang="en-US" sz="2400" b="1" dirty="0">
              <a:solidFill>
                <a:srgbClr val="002060"/>
              </a:solidFill>
            </a:endParaRPr>
          </a:p>
          <a:p>
            <a:pPr>
              <a:buFont typeface="Monotype Sorts" charset="2"/>
              <a:buNone/>
              <a:tabLst>
                <a:tab pos="1371600" algn="l"/>
                <a:tab pos="2395538" algn="ctr"/>
                <a:tab pos="3594100" algn="ctr"/>
                <a:tab pos="4805363" algn="ctr"/>
              </a:tabLst>
            </a:pPr>
            <a:r>
              <a:rPr lang="en-US" sz="2400" i="1" dirty="0"/>
              <a:t>			 A B C	       A B C 	      A B C</a:t>
            </a:r>
          </a:p>
          <a:p>
            <a:pPr>
              <a:buFont typeface="Monotype Sorts" charset="2"/>
              <a:buNone/>
              <a:tabLst>
                <a:tab pos="1371600" algn="l"/>
                <a:tab pos="2395538" algn="ctr"/>
                <a:tab pos="3594100" algn="ctr"/>
                <a:tab pos="4805363" algn="ctr"/>
              </a:tabLst>
            </a:pPr>
            <a:r>
              <a:rPr lang="en-US" sz="2400" dirty="0"/>
              <a:t>		 </a:t>
            </a:r>
            <a:r>
              <a:rPr lang="en-US" sz="2400" b="1" i="1" dirty="0">
                <a:solidFill>
                  <a:srgbClr val="FF0000"/>
                </a:solidFill>
              </a:rPr>
              <a:t>P</a:t>
            </a:r>
            <a:r>
              <a:rPr lang="en-US" sz="2400" b="1" baseline="-25000" dirty="0">
                <a:solidFill>
                  <a:srgbClr val="FF0000"/>
                </a:solidFill>
              </a:rPr>
              <a:t>0</a:t>
            </a:r>
            <a:r>
              <a:rPr lang="en-US" sz="2400" baseline="-25000" dirty="0"/>
              <a:t>	 </a:t>
            </a:r>
            <a:r>
              <a:rPr lang="en-US" sz="2400" dirty="0"/>
              <a:t>0 1 0	         7 5 3 	     3 3 2</a:t>
            </a:r>
          </a:p>
          <a:p>
            <a:pPr>
              <a:buFont typeface="Monotype Sorts" charset="2"/>
              <a:buNone/>
              <a:tabLst>
                <a:tab pos="1371600" algn="l"/>
                <a:tab pos="2395538" algn="ctr"/>
                <a:tab pos="3594100" algn="ctr"/>
                <a:tab pos="4805363" algn="ctr"/>
              </a:tabLst>
            </a:pPr>
            <a:r>
              <a:rPr lang="en-US" sz="2400" dirty="0"/>
              <a:t>		 </a:t>
            </a:r>
            <a:r>
              <a:rPr lang="en-US" sz="2400" b="1" i="1" dirty="0">
                <a:solidFill>
                  <a:srgbClr val="FF0000"/>
                </a:solidFill>
              </a:rPr>
              <a:t>P</a:t>
            </a:r>
            <a:r>
              <a:rPr lang="en-US" sz="2400" b="1" baseline="-25000" dirty="0">
                <a:solidFill>
                  <a:srgbClr val="FF0000"/>
                </a:solidFill>
              </a:rPr>
              <a:t>1</a:t>
            </a:r>
            <a:r>
              <a:rPr lang="en-US" sz="2400" baseline="-25000" dirty="0"/>
              <a:t>	 </a:t>
            </a:r>
            <a:r>
              <a:rPr lang="en-US" sz="2400" dirty="0"/>
              <a:t>2 0 0 	        3 2 2  </a:t>
            </a:r>
          </a:p>
          <a:p>
            <a:pPr>
              <a:buFont typeface="Monotype Sorts" charset="2"/>
              <a:buNone/>
              <a:tabLst>
                <a:tab pos="1371600" algn="l"/>
                <a:tab pos="2395538" algn="ctr"/>
                <a:tab pos="3594100" algn="ctr"/>
                <a:tab pos="4805363" algn="ctr"/>
              </a:tabLst>
            </a:pPr>
            <a:r>
              <a:rPr lang="en-US" sz="2400" dirty="0"/>
              <a:t>		 </a:t>
            </a:r>
            <a:r>
              <a:rPr lang="en-US" sz="2400" b="1" i="1" dirty="0">
                <a:solidFill>
                  <a:srgbClr val="FF0000"/>
                </a:solidFill>
              </a:rPr>
              <a:t>P</a:t>
            </a:r>
            <a:r>
              <a:rPr lang="en-US" sz="2400" b="1" baseline="-25000" dirty="0">
                <a:solidFill>
                  <a:srgbClr val="FF0000"/>
                </a:solidFill>
              </a:rPr>
              <a:t>2</a:t>
            </a:r>
            <a:r>
              <a:rPr lang="en-US" sz="2400" dirty="0"/>
              <a:t>	 3 0 2 	        9 0 2</a:t>
            </a:r>
          </a:p>
          <a:p>
            <a:pPr>
              <a:buFont typeface="Monotype Sorts" charset="2"/>
              <a:buNone/>
              <a:tabLst>
                <a:tab pos="1371600" algn="l"/>
                <a:tab pos="2395538" algn="ctr"/>
                <a:tab pos="3594100" algn="ctr"/>
                <a:tab pos="4805363" algn="ctr"/>
              </a:tabLst>
            </a:pPr>
            <a:r>
              <a:rPr lang="en-US" sz="2400" dirty="0"/>
              <a:t>		 </a:t>
            </a:r>
            <a:r>
              <a:rPr lang="en-US" sz="2400" b="1" i="1" dirty="0">
                <a:solidFill>
                  <a:srgbClr val="FF0000"/>
                </a:solidFill>
              </a:rPr>
              <a:t>P</a:t>
            </a:r>
            <a:r>
              <a:rPr lang="en-US" sz="2400" b="1" baseline="-25000" dirty="0">
                <a:solidFill>
                  <a:srgbClr val="FF0000"/>
                </a:solidFill>
              </a:rPr>
              <a:t>3</a:t>
            </a:r>
            <a:r>
              <a:rPr lang="en-US" sz="2400" dirty="0"/>
              <a:t>	 2 1 1 	        2 2 2</a:t>
            </a:r>
          </a:p>
          <a:p>
            <a:pPr>
              <a:buFont typeface="Monotype Sorts" charset="2"/>
              <a:buNone/>
              <a:tabLst>
                <a:tab pos="1371600" algn="l"/>
                <a:tab pos="2395538" algn="ctr"/>
                <a:tab pos="3594100" algn="ctr"/>
                <a:tab pos="4805363" algn="ctr"/>
              </a:tabLst>
            </a:pPr>
            <a:r>
              <a:rPr lang="en-US" sz="2400" dirty="0"/>
              <a:t>		 </a:t>
            </a:r>
            <a:r>
              <a:rPr lang="en-US" sz="2400" b="1" i="1" dirty="0">
                <a:solidFill>
                  <a:srgbClr val="FF0000"/>
                </a:solidFill>
              </a:rPr>
              <a:t>P</a:t>
            </a:r>
            <a:r>
              <a:rPr lang="en-US" sz="2400" b="1" baseline="-25000" dirty="0">
                <a:solidFill>
                  <a:srgbClr val="FF0000"/>
                </a:solidFill>
              </a:rPr>
              <a:t>4</a:t>
            </a:r>
            <a:r>
              <a:rPr lang="en-US" sz="2400" dirty="0"/>
              <a:t>	 0 0 2	         4 3 3  		</a:t>
            </a:r>
          </a:p>
        </p:txBody>
      </p:sp>
      <p:pic>
        <p:nvPicPr>
          <p:cNvPr id="4" name="Picture 4" descr="pngfind.com-kingpin-png-4152286 (1).png">
            <a:extLst>
              <a:ext uri="{FF2B5EF4-FFF2-40B4-BE49-F238E27FC236}">
                <a16:creationId xmlns="" xmlns:a16="http://schemas.microsoft.com/office/drawing/2014/main" id="{12845AD5-FBF5-48AB-BE26-6780DEFCCEE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124</a:t>
            </a:fld>
            <a:endParaRPr lang="en-IN" dirty="0"/>
          </a:p>
        </p:txBody>
      </p:sp>
    </p:spTree>
    <p:extLst>
      <p:ext uri="{BB962C8B-B14F-4D97-AF65-F5344CB8AC3E}">
        <p14:creationId xmlns:p14="http://schemas.microsoft.com/office/powerpoint/2010/main" val="261991803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533400"/>
            <a:ext cx="8229600" cy="663352"/>
          </a:xfrm>
        </p:spPr>
        <p:txBody>
          <a:bodyPr>
            <a:normAutofit fontScale="90000"/>
          </a:bodyPr>
          <a:lstStyle/>
          <a:p>
            <a:pPr eaLnBrk="1" hangingPunct="1"/>
            <a:r>
              <a:rPr lang="en-US" b="1" dirty="0">
                <a:solidFill>
                  <a:srgbClr val="006600"/>
                </a:solidFill>
              </a:rPr>
              <a:t>Example (Cont.)</a:t>
            </a:r>
          </a:p>
        </p:txBody>
      </p:sp>
      <p:sp>
        <p:nvSpPr>
          <p:cNvPr id="33795" name="Rectangle 3"/>
          <p:cNvSpPr>
            <a:spLocks noGrp="1" noChangeArrowheads="1"/>
          </p:cNvSpPr>
          <p:nvPr>
            <p:ph idx="1"/>
          </p:nvPr>
        </p:nvSpPr>
        <p:spPr>
          <a:xfrm>
            <a:off x="868365" y="1293813"/>
            <a:ext cx="7724775" cy="4640262"/>
          </a:xfrm>
        </p:spPr>
        <p:txBody>
          <a:bodyPr>
            <a:normAutofit lnSpcReduction="10000"/>
          </a:bodyPr>
          <a:lstStyle/>
          <a:p>
            <a:pPr>
              <a:tabLst>
                <a:tab pos="2452688" algn="l"/>
                <a:tab pos="3492500" algn="ctr"/>
              </a:tabLst>
            </a:pPr>
            <a:r>
              <a:rPr lang="en-US" sz="2400" dirty="0"/>
              <a:t>The content of the matrix </a:t>
            </a:r>
            <a:r>
              <a:rPr lang="en-US" sz="2400" i="1" dirty="0"/>
              <a:t>Need</a:t>
            </a:r>
            <a:r>
              <a:rPr lang="en-US" sz="2400" dirty="0"/>
              <a:t> is defined to be Need = </a:t>
            </a:r>
            <a:r>
              <a:rPr lang="en-US" sz="2400" i="1" dirty="0"/>
              <a:t>Max</a:t>
            </a:r>
            <a:r>
              <a:rPr lang="en-US" sz="2400" dirty="0"/>
              <a:t> – </a:t>
            </a:r>
            <a:r>
              <a:rPr lang="en-US" sz="2400" i="1" dirty="0"/>
              <a:t>Allocation</a:t>
            </a:r>
            <a:endParaRPr lang="en-US" sz="2400" dirty="0"/>
          </a:p>
          <a:p>
            <a:pPr>
              <a:buFont typeface="Monotype Sorts" charset="2"/>
              <a:buNone/>
              <a:tabLst>
                <a:tab pos="2452688" algn="l"/>
                <a:tab pos="3492500" algn="ctr"/>
              </a:tabLst>
            </a:pPr>
            <a:r>
              <a:rPr lang="en-US" sz="2400" dirty="0"/>
              <a:t>			</a:t>
            </a:r>
            <a:r>
              <a:rPr lang="en-US" sz="2400" i="1" u="sng" dirty="0"/>
              <a:t>Need</a:t>
            </a:r>
            <a:endParaRPr lang="en-US" sz="2400" u="sng" dirty="0"/>
          </a:p>
          <a:p>
            <a:pPr>
              <a:buFont typeface="Monotype Sorts" charset="2"/>
              <a:buNone/>
              <a:tabLst>
                <a:tab pos="2452688" algn="l"/>
                <a:tab pos="3492500" algn="ctr"/>
              </a:tabLst>
            </a:pPr>
            <a:r>
              <a:rPr lang="en-US" sz="2400" dirty="0"/>
              <a:t>			</a:t>
            </a:r>
            <a:r>
              <a:rPr lang="en-US" sz="2400" i="1" dirty="0"/>
              <a:t>A B C</a:t>
            </a:r>
          </a:p>
          <a:p>
            <a:pPr>
              <a:buFont typeface="Monotype Sorts" charset="2"/>
              <a:buNone/>
              <a:tabLst>
                <a:tab pos="2452688" algn="l"/>
                <a:tab pos="3492500" algn="ctr"/>
              </a:tabLst>
            </a:pPr>
            <a:r>
              <a:rPr lang="en-US" sz="2400" dirty="0"/>
              <a:t>		 </a:t>
            </a:r>
            <a:r>
              <a:rPr lang="en-US" sz="2400" b="1" i="1" dirty="0">
                <a:solidFill>
                  <a:srgbClr val="FF0000"/>
                </a:solidFill>
              </a:rPr>
              <a:t>P</a:t>
            </a:r>
            <a:r>
              <a:rPr lang="en-US" sz="2400" b="1" baseline="-25000" dirty="0">
                <a:solidFill>
                  <a:srgbClr val="FF0000"/>
                </a:solidFill>
              </a:rPr>
              <a:t>0</a:t>
            </a:r>
            <a:r>
              <a:rPr lang="en-US" sz="2400" baseline="-25000" dirty="0"/>
              <a:t>	</a:t>
            </a:r>
            <a:r>
              <a:rPr lang="en-US" sz="2400" dirty="0"/>
              <a:t>7 4 3 </a:t>
            </a:r>
          </a:p>
          <a:p>
            <a:pPr>
              <a:buFont typeface="Monotype Sorts" charset="2"/>
              <a:buNone/>
              <a:tabLst>
                <a:tab pos="2452688" algn="l"/>
                <a:tab pos="3492500" algn="ctr"/>
              </a:tabLst>
            </a:pPr>
            <a:r>
              <a:rPr lang="en-US" sz="2400" dirty="0"/>
              <a:t>		</a:t>
            </a:r>
            <a:r>
              <a:rPr lang="en-US" sz="2400" b="1" dirty="0">
                <a:solidFill>
                  <a:srgbClr val="FF0000"/>
                </a:solidFill>
              </a:rPr>
              <a:t> </a:t>
            </a:r>
            <a:r>
              <a:rPr lang="en-US" sz="2400" b="1" i="1" dirty="0">
                <a:solidFill>
                  <a:srgbClr val="FF0000"/>
                </a:solidFill>
              </a:rPr>
              <a:t>P</a:t>
            </a:r>
            <a:r>
              <a:rPr lang="en-US" sz="2400" b="1" baseline="-25000" dirty="0">
                <a:solidFill>
                  <a:srgbClr val="FF0000"/>
                </a:solidFill>
              </a:rPr>
              <a:t>1</a:t>
            </a:r>
            <a:r>
              <a:rPr lang="en-US" sz="2400" baseline="-25000" dirty="0"/>
              <a:t>	</a:t>
            </a:r>
            <a:r>
              <a:rPr lang="en-US" sz="2400" dirty="0"/>
              <a:t>1 2 2 </a:t>
            </a:r>
          </a:p>
          <a:p>
            <a:pPr>
              <a:buFont typeface="Monotype Sorts" charset="2"/>
              <a:buNone/>
              <a:tabLst>
                <a:tab pos="2452688" algn="l"/>
                <a:tab pos="3492500" algn="ctr"/>
              </a:tabLst>
            </a:pPr>
            <a:r>
              <a:rPr lang="en-US" sz="2400" dirty="0"/>
              <a:t>		 </a:t>
            </a:r>
            <a:r>
              <a:rPr lang="en-US" sz="2400" b="1" i="1" dirty="0">
                <a:solidFill>
                  <a:srgbClr val="FF0000"/>
                </a:solidFill>
              </a:rPr>
              <a:t>P</a:t>
            </a:r>
            <a:r>
              <a:rPr lang="en-US" sz="2400" b="1" baseline="-25000" dirty="0">
                <a:solidFill>
                  <a:srgbClr val="FF0000"/>
                </a:solidFill>
              </a:rPr>
              <a:t>2</a:t>
            </a:r>
            <a:r>
              <a:rPr lang="en-US" sz="2400" dirty="0"/>
              <a:t>	6 0 0 </a:t>
            </a:r>
          </a:p>
          <a:p>
            <a:pPr>
              <a:buFont typeface="Monotype Sorts" charset="2"/>
              <a:buNone/>
              <a:tabLst>
                <a:tab pos="2452688" algn="l"/>
                <a:tab pos="3492500" algn="ctr"/>
              </a:tabLst>
            </a:pPr>
            <a:r>
              <a:rPr lang="en-US" sz="2400" dirty="0"/>
              <a:t>		</a:t>
            </a:r>
            <a:r>
              <a:rPr lang="en-US" sz="2400" b="1" dirty="0">
                <a:solidFill>
                  <a:srgbClr val="FF0000"/>
                </a:solidFill>
              </a:rPr>
              <a:t> </a:t>
            </a:r>
            <a:r>
              <a:rPr lang="en-US" sz="2400" b="1" i="1" dirty="0">
                <a:solidFill>
                  <a:srgbClr val="FF0000"/>
                </a:solidFill>
              </a:rPr>
              <a:t>P</a:t>
            </a:r>
            <a:r>
              <a:rPr lang="en-US" sz="2400" b="1" baseline="-25000" dirty="0">
                <a:solidFill>
                  <a:srgbClr val="FF0000"/>
                </a:solidFill>
              </a:rPr>
              <a:t>3</a:t>
            </a:r>
            <a:r>
              <a:rPr lang="en-US" sz="2400" dirty="0"/>
              <a:t>	0 1 1</a:t>
            </a:r>
          </a:p>
          <a:p>
            <a:pPr>
              <a:buFont typeface="Monotype Sorts" charset="2"/>
              <a:buNone/>
              <a:tabLst>
                <a:tab pos="2452688" algn="l"/>
                <a:tab pos="3492500" algn="ctr"/>
              </a:tabLst>
            </a:pPr>
            <a:r>
              <a:rPr lang="en-US" sz="2400" dirty="0"/>
              <a:t>		 </a:t>
            </a:r>
            <a:r>
              <a:rPr lang="en-US" sz="2400" b="1" i="1" dirty="0">
                <a:solidFill>
                  <a:srgbClr val="FF0000"/>
                </a:solidFill>
              </a:rPr>
              <a:t>P</a:t>
            </a:r>
            <a:r>
              <a:rPr lang="en-US" sz="2400" b="1" baseline="-25000" dirty="0">
                <a:solidFill>
                  <a:srgbClr val="FF0000"/>
                </a:solidFill>
              </a:rPr>
              <a:t>4</a:t>
            </a:r>
            <a:r>
              <a:rPr lang="en-US" sz="2400" dirty="0"/>
              <a:t>	4 3 1 </a:t>
            </a:r>
          </a:p>
          <a:p>
            <a:pPr>
              <a:tabLst>
                <a:tab pos="2452688" algn="l"/>
                <a:tab pos="3492500" algn="ctr"/>
              </a:tabLst>
            </a:pPr>
            <a:r>
              <a:rPr lang="en-US" sz="2400" dirty="0"/>
              <a:t>The system is in a safe state since the sequence </a:t>
            </a:r>
            <a:r>
              <a:rPr lang="en-US" sz="2400" dirty="0">
                <a:solidFill>
                  <a:srgbClr val="FF0000"/>
                </a:solidFill>
              </a:rPr>
              <a:t>&lt; </a:t>
            </a:r>
            <a:r>
              <a:rPr lang="en-US" sz="2400" i="1" dirty="0">
                <a:solidFill>
                  <a:srgbClr val="FF0000"/>
                </a:solidFill>
              </a:rPr>
              <a:t>P</a:t>
            </a:r>
            <a:r>
              <a:rPr lang="en-US" sz="2400" baseline="-25000" dirty="0">
                <a:solidFill>
                  <a:srgbClr val="FF0000"/>
                </a:solidFill>
              </a:rPr>
              <a:t>1</a:t>
            </a:r>
            <a:r>
              <a:rPr lang="en-US" sz="2400" dirty="0">
                <a:solidFill>
                  <a:srgbClr val="FF0000"/>
                </a:solidFill>
              </a:rPr>
              <a:t>, </a:t>
            </a:r>
            <a:r>
              <a:rPr lang="en-US" sz="2400" i="1" dirty="0">
                <a:solidFill>
                  <a:srgbClr val="FF0000"/>
                </a:solidFill>
              </a:rPr>
              <a:t>P</a:t>
            </a:r>
            <a:r>
              <a:rPr lang="en-US" sz="2400" baseline="-25000" dirty="0">
                <a:solidFill>
                  <a:srgbClr val="FF0000"/>
                </a:solidFill>
              </a:rPr>
              <a:t>3</a:t>
            </a:r>
            <a:r>
              <a:rPr lang="en-US" sz="2400" dirty="0">
                <a:solidFill>
                  <a:srgbClr val="FF0000"/>
                </a:solidFill>
              </a:rPr>
              <a:t>, </a:t>
            </a:r>
            <a:r>
              <a:rPr lang="en-US" sz="2400" i="1" dirty="0">
                <a:solidFill>
                  <a:srgbClr val="FF0000"/>
                </a:solidFill>
              </a:rPr>
              <a:t>P</a:t>
            </a:r>
            <a:r>
              <a:rPr lang="en-US" sz="2400" baseline="-25000" dirty="0">
                <a:solidFill>
                  <a:srgbClr val="FF0000"/>
                </a:solidFill>
              </a:rPr>
              <a:t>4</a:t>
            </a:r>
            <a:r>
              <a:rPr lang="en-US" sz="2400" dirty="0">
                <a:solidFill>
                  <a:srgbClr val="FF0000"/>
                </a:solidFill>
              </a:rPr>
              <a:t>, </a:t>
            </a:r>
            <a:r>
              <a:rPr lang="en-US" sz="2400" i="1" dirty="0">
                <a:solidFill>
                  <a:srgbClr val="FF0000"/>
                </a:solidFill>
              </a:rPr>
              <a:t>P</a:t>
            </a:r>
            <a:r>
              <a:rPr lang="en-US" baseline="-25000" dirty="0">
                <a:solidFill>
                  <a:srgbClr val="FF0000"/>
                </a:solidFill>
              </a:rPr>
              <a:t>0</a:t>
            </a:r>
            <a:r>
              <a:rPr lang="en-US" sz="2400" dirty="0">
                <a:solidFill>
                  <a:srgbClr val="FF0000"/>
                </a:solidFill>
              </a:rPr>
              <a:t>, </a:t>
            </a:r>
            <a:r>
              <a:rPr lang="en-US" sz="2400" i="1" dirty="0">
                <a:solidFill>
                  <a:srgbClr val="FF0000"/>
                </a:solidFill>
              </a:rPr>
              <a:t>P</a:t>
            </a:r>
            <a:r>
              <a:rPr lang="en-US" baseline="-25000" dirty="0">
                <a:solidFill>
                  <a:srgbClr val="FF0000"/>
                </a:solidFill>
              </a:rPr>
              <a:t>2</a:t>
            </a:r>
            <a:r>
              <a:rPr lang="en-US" sz="2400" dirty="0">
                <a:solidFill>
                  <a:srgbClr val="FF0000"/>
                </a:solidFill>
              </a:rPr>
              <a:t>&gt; </a:t>
            </a:r>
            <a:r>
              <a:rPr lang="en-US" sz="2400" dirty="0"/>
              <a:t>satisfies safety criteria</a:t>
            </a:r>
            <a:endParaRPr lang="en-US" sz="2400" baseline="-25000" dirty="0"/>
          </a:p>
        </p:txBody>
      </p:sp>
      <p:pic>
        <p:nvPicPr>
          <p:cNvPr id="4" name="Picture 4" descr="pngfind.com-kingpin-png-4152286 (1).png">
            <a:extLst>
              <a:ext uri="{FF2B5EF4-FFF2-40B4-BE49-F238E27FC236}">
                <a16:creationId xmlns="" xmlns:a16="http://schemas.microsoft.com/office/drawing/2014/main" id="{E93E1A47-8771-4425-A2DE-711B56452B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125</a:t>
            </a:fld>
            <a:endParaRPr lang="en-IN" dirty="0"/>
          </a:p>
        </p:txBody>
      </p:sp>
    </p:spTree>
    <p:extLst>
      <p:ext uri="{BB962C8B-B14F-4D97-AF65-F5344CB8AC3E}">
        <p14:creationId xmlns:p14="http://schemas.microsoft.com/office/powerpoint/2010/main" val="160121315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17564" y="404466"/>
            <a:ext cx="7869237" cy="576262"/>
          </a:xfrm>
        </p:spPr>
        <p:txBody>
          <a:bodyPr>
            <a:noAutofit/>
          </a:bodyPr>
          <a:lstStyle/>
          <a:p>
            <a:pPr eaLnBrk="1" hangingPunct="1"/>
            <a:r>
              <a:rPr lang="en-US" sz="3200" b="1" dirty="0">
                <a:solidFill>
                  <a:srgbClr val="006600"/>
                </a:solidFill>
              </a:rPr>
              <a:t>Example:  </a:t>
            </a:r>
            <a:r>
              <a:rPr lang="en-US" sz="3200" b="1" i="1" dirty="0">
                <a:solidFill>
                  <a:srgbClr val="006600"/>
                </a:solidFill>
              </a:rPr>
              <a:t>P</a:t>
            </a:r>
            <a:r>
              <a:rPr lang="en-US" sz="3200" b="1" baseline="-25000" dirty="0">
                <a:solidFill>
                  <a:srgbClr val="006600"/>
                </a:solidFill>
              </a:rPr>
              <a:t>1</a:t>
            </a:r>
            <a:r>
              <a:rPr lang="en-US" sz="3200" b="1" dirty="0">
                <a:solidFill>
                  <a:srgbClr val="006600"/>
                </a:solidFill>
              </a:rPr>
              <a:t> Request (1,0,2)</a:t>
            </a:r>
          </a:p>
        </p:txBody>
      </p:sp>
      <p:sp>
        <p:nvSpPr>
          <p:cNvPr id="34819" name="Rectangle 3"/>
          <p:cNvSpPr>
            <a:spLocks noGrp="1" noChangeArrowheads="1"/>
          </p:cNvSpPr>
          <p:nvPr>
            <p:ph idx="1"/>
          </p:nvPr>
        </p:nvSpPr>
        <p:spPr>
          <a:xfrm>
            <a:off x="467546" y="1106489"/>
            <a:ext cx="8424935" cy="5418856"/>
          </a:xfrm>
        </p:spPr>
        <p:txBody>
          <a:bodyPr>
            <a:normAutofit/>
          </a:bodyPr>
          <a:lstStyle/>
          <a:p>
            <a:pPr>
              <a:tabLst>
                <a:tab pos="1544638" algn="l"/>
                <a:tab pos="2452688" algn="ctr"/>
                <a:tab pos="3767138" algn="ctr"/>
                <a:tab pos="5022850" algn="ctr"/>
              </a:tabLst>
            </a:pPr>
            <a:r>
              <a:rPr lang="en-US" sz="2000" dirty="0"/>
              <a:t>Check that Request </a:t>
            </a:r>
            <a:r>
              <a:rPr lang="en-US" sz="2000" dirty="0">
                <a:sym typeface="Symbol" pitchFamily="18" charset="2"/>
              </a:rPr>
              <a:t> Available (</a:t>
            </a:r>
            <a:r>
              <a:rPr lang="en-US" sz="2000" dirty="0" err="1">
                <a:sym typeface="Symbol" pitchFamily="18" charset="2"/>
              </a:rPr>
              <a:t>ie</a:t>
            </a:r>
            <a:r>
              <a:rPr lang="en-US" sz="2000" dirty="0">
                <a:sym typeface="Symbol" pitchFamily="18" charset="2"/>
              </a:rPr>
              <a:t>, (1,0,2)  (3,3,2)  true</a:t>
            </a:r>
            <a:endParaRPr lang="en-US" sz="2000" i="1" dirty="0">
              <a:sym typeface="Symbol" pitchFamily="18" charset="2"/>
            </a:endParaRPr>
          </a:p>
          <a:p>
            <a:pPr>
              <a:buFont typeface="Monotype Sorts" charset="2"/>
              <a:buNone/>
              <a:tabLst>
                <a:tab pos="1544638" algn="l"/>
                <a:tab pos="2452688" algn="ctr"/>
                <a:tab pos="3767138" algn="ctr"/>
                <a:tab pos="5022850" algn="ctr"/>
              </a:tabLst>
            </a:pPr>
            <a:r>
              <a:rPr lang="en-US" sz="2000" i="1" dirty="0"/>
              <a:t>			</a:t>
            </a:r>
            <a:r>
              <a:rPr lang="en-US" sz="2000" i="1" u="sng" dirty="0"/>
              <a:t>Allocation</a:t>
            </a:r>
            <a:r>
              <a:rPr lang="en-US" sz="2000" i="1" dirty="0"/>
              <a:t>	</a:t>
            </a:r>
            <a:r>
              <a:rPr lang="en-US" sz="2000" i="1" u="sng" dirty="0"/>
              <a:t>Need</a:t>
            </a:r>
            <a:r>
              <a:rPr lang="en-US" sz="2000" i="1" dirty="0"/>
              <a:t>	</a:t>
            </a:r>
            <a:r>
              <a:rPr lang="en-US" sz="2000" i="1" u="sng" dirty="0"/>
              <a:t>Available</a:t>
            </a:r>
            <a:endParaRPr lang="en-US" sz="2000" i="1" dirty="0"/>
          </a:p>
          <a:p>
            <a:pPr>
              <a:buFont typeface="Monotype Sorts" charset="2"/>
              <a:buNone/>
              <a:tabLst>
                <a:tab pos="1544638" algn="l"/>
                <a:tab pos="2452688" algn="ctr"/>
                <a:tab pos="3767138" algn="ctr"/>
                <a:tab pos="5022850" algn="ctr"/>
              </a:tabLst>
            </a:pPr>
            <a:r>
              <a:rPr lang="en-US" sz="2000" i="1" dirty="0"/>
              <a:t>			A B C	A B C	A B C </a:t>
            </a:r>
          </a:p>
          <a:p>
            <a:pPr>
              <a:buFont typeface="Monotype Sorts" charset="2"/>
              <a:buNone/>
              <a:tabLst>
                <a:tab pos="1544638" algn="l"/>
                <a:tab pos="2452688" algn="ctr"/>
                <a:tab pos="3767138" algn="ctr"/>
                <a:tab pos="5022850" algn="ctr"/>
              </a:tabLst>
            </a:pPr>
            <a:r>
              <a:rPr lang="en-US" sz="2000" dirty="0"/>
              <a:t>		</a:t>
            </a:r>
            <a:r>
              <a:rPr lang="en-US" sz="2000" i="1" dirty="0"/>
              <a:t>P</a:t>
            </a:r>
            <a:r>
              <a:rPr lang="en-US" sz="2000" baseline="-25000" dirty="0"/>
              <a:t>0</a:t>
            </a:r>
            <a:r>
              <a:rPr lang="en-US" sz="2000" dirty="0"/>
              <a:t>	0 1 0 	7 4 3 	2 3 0</a:t>
            </a:r>
          </a:p>
          <a:p>
            <a:pPr>
              <a:buFont typeface="Monotype Sorts" charset="2"/>
              <a:buNone/>
              <a:tabLst>
                <a:tab pos="1544638" algn="l"/>
                <a:tab pos="2452688" algn="ctr"/>
                <a:tab pos="3767138" algn="ctr"/>
                <a:tab pos="5022850" algn="ctr"/>
              </a:tabLst>
            </a:pPr>
            <a:r>
              <a:rPr lang="en-US" sz="2000" dirty="0"/>
              <a:t>		</a:t>
            </a:r>
            <a:r>
              <a:rPr lang="en-US" sz="2000" i="1" dirty="0"/>
              <a:t>P</a:t>
            </a:r>
            <a:r>
              <a:rPr lang="en-US" sz="2000" baseline="-25000" dirty="0"/>
              <a:t>1</a:t>
            </a:r>
            <a:r>
              <a:rPr lang="en-US" sz="2000" dirty="0"/>
              <a:t>	       3 0 2             0 2 0 	</a:t>
            </a:r>
          </a:p>
          <a:p>
            <a:pPr>
              <a:buFont typeface="Monotype Sorts" charset="2"/>
              <a:buNone/>
              <a:tabLst>
                <a:tab pos="1544638" algn="l"/>
                <a:tab pos="2452688" algn="ctr"/>
                <a:tab pos="3767138" algn="ctr"/>
                <a:tab pos="5022850" algn="ctr"/>
              </a:tabLst>
            </a:pPr>
            <a:r>
              <a:rPr lang="en-US" sz="2000" dirty="0"/>
              <a:t>		</a:t>
            </a:r>
            <a:r>
              <a:rPr lang="en-US" sz="2000" i="1" dirty="0"/>
              <a:t>P</a:t>
            </a:r>
            <a:r>
              <a:rPr lang="en-US" sz="2000" baseline="-25000" dirty="0"/>
              <a:t>2</a:t>
            </a:r>
            <a:r>
              <a:rPr lang="en-US" sz="2000" dirty="0"/>
              <a:t>	3 0 2 	6 0 0 </a:t>
            </a:r>
          </a:p>
          <a:p>
            <a:pPr>
              <a:buFont typeface="Monotype Sorts" charset="2"/>
              <a:buNone/>
              <a:tabLst>
                <a:tab pos="1544638" algn="l"/>
                <a:tab pos="2452688" algn="ctr"/>
                <a:tab pos="3767138" algn="ctr"/>
                <a:tab pos="5022850" algn="ctr"/>
              </a:tabLst>
            </a:pPr>
            <a:r>
              <a:rPr lang="en-US" sz="2000" dirty="0"/>
              <a:t>		</a:t>
            </a:r>
            <a:r>
              <a:rPr lang="en-US" sz="2000" i="1" dirty="0"/>
              <a:t>P</a:t>
            </a:r>
            <a:r>
              <a:rPr lang="en-US" sz="2000" baseline="-25000" dirty="0"/>
              <a:t>3	</a:t>
            </a:r>
            <a:r>
              <a:rPr lang="en-US" sz="2000" dirty="0"/>
              <a:t>2  1  1 	 0  1  1</a:t>
            </a:r>
          </a:p>
          <a:p>
            <a:pPr>
              <a:buFont typeface="Monotype Sorts" charset="2"/>
              <a:buNone/>
              <a:tabLst>
                <a:tab pos="1544638" algn="l"/>
                <a:tab pos="2452688" algn="ctr"/>
                <a:tab pos="3767138" algn="ctr"/>
                <a:tab pos="5022850" algn="ctr"/>
              </a:tabLst>
            </a:pPr>
            <a:r>
              <a:rPr lang="en-US" sz="2000" dirty="0"/>
              <a:t>		</a:t>
            </a:r>
            <a:r>
              <a:rPr lang="en-US" sz="2000" i="1" dirty="0"/>
              <a:t>P</a:t>
            </a:r>
            <a:r>
              <a:rPr lang="en-US" sz="2000" baseline="-25000" dirty="0"/>
              <a:t>4</a:t>
            </a:r>
            <a:r>
              <a:rPr lang="en-US" sz="2000" dirty="0"/>
              <a:t>	0 0 2 	 4 3  1 </a:t>
            </a:r>
          </a:p>
          <a:p>
            <a:pPr>
              <a:buFont typeface="Monotype Sorts" charset="2"/>
              <a:buNone/>
              <a:tabLst>
                <a:tab pos="1544638" algn="l"/>
                <a:tab pos="2452688" algn="ctr"/>
                <a:tab pos="3767138" algn="ctr"/>
                <a:tab pos="5022850" algn="ctr"/>
              </a:tabLst>
            </a:pPr>
            <a:endParaRPr lang="en-US" sz="900" dirty="0"/>
          </a:p>
          <a:p>
            <a:pPr>
              <a:tabLst>
                <a:tab pos="1544638" algn="l"/>
                <a:tab pos="2452688" algn="ctr"/>
                <a:tab pos="3767138" algn="ctr"/>
                <a:tab pos="5022850" algn="ctr"/>
              </a:tabLst>
            </a:pPr>
            <a:r>
              <a:rPr lang="en-US" sz="2000" dirty="0"/>
              <a:t>Executing safety algorithm shows that sequence </a:t>
            </a:r>
          </a:p>
          <a:p>
            <a:pPr marL="0" indent="0">
              <a:buNone/>
              <a:tabLst>
                <a:tab pos="1544638" algn="l"/>
                <a:tab pos="2452688" algn="ctr"/>
                <a:tab pos="3767138" algn="ctr"/>
                <a:tab pos="5022850" algn="ctr"/>
              </a:tabLst>
            </a:pPr>
            <a:r>
              <a:rPr lang="en-US" sz="2000" dirty="0"/>
              <a:t>  </a:t>
            </a:r>
            <a:r>
              <a:rPr lang="en-US" sz="2000" dirty="0">
                <a:solidFill>
                  <a:srgbClr val="FF3300"/>
                </a:solidFill>
              </a:rPr>
              <a:t>&lt; </a:t>
            </a:r>
            <a:r>
              <a:rPr lang="en-US" sz="2000" i="1" dirty="0">
                <a:solidFill>
                  <a:srgbClr val="FF3300"/>
                </a:solidFill>
              </a:rPr>
              <a:t>P</a:t>
            </a:r>
            <a:r>
              <a:rPr lang="en-US" sz="2000" baseline="-25000" dirty="0">
                <a:solidFill>
                  <a:srgbClr val="FF3300"/>
                </a:solidFill>
              </a:rPr>
              <a:t>1</a:t>
            </a:r>
            <a:r>
              <a:rPr lang="en-US" sz="2000" dirty="0">
                <a:solidFill>
                  <a:srgbClr val="FF3300"/>
                </a:solidFill>
              </a:rPr>
              <a:t>, </a:t>
            </a:r>
            <a:r>
              <a:rPr lang="en-US" sz="2000" i="1" dirty="0">
                <a:solidFill>
                  <a:srgbClr val="FF3300"/>
                </a:solidFill>
              </a:rPr>
              <a:t>P</a:t>
            </a:r>
            <a:r>
              <a:rPr lang="en-US" sz="2000" baseline="-25000" dirty="0">
                <a:solidFill>
                  <a:srgbClr val="FF3300"/>
                </a:solidFill>
              </a:rPr>
              <a:t>3</a:t>
            </a:r>
            <a:r>
              <a:rPr lang="en-US" sz="2000" dirty="0">
                <a:solidFill>
                  <a:srgbClr val="FF3300"/>
                </a:solidFill>
              </a:rPr>
              <a:t>, </a:t>
            </a:r>
            <a:r>
              <a:rPr lang="en-US" sz="2000" i="1" dirty="0">
                <a:solidFill>
                  <a:srgbClr val="FF3300"/>
                </a:solidFill>
              </a:rPr>
              <a:t>P</a:t>
            </a:r>
            <a:r>
              <a:rPr lang="en-US" sz="2000" baseline="-25000" dirty="0">
                <a:solidFill>
                  <a:srgbClr val="FF3300"/>
                </a:solidFill>
              </a:rPr>
              <a:t>4</a:t>
            </a:r>
            <a:r>
              <a:rPr lang="en-US" sz="2000" dirty="0">
                <a:solidFill>
                  <a:srgbClr val="FF3300"/>
                </a:solidFill>
              </a:rPr>
              <a:t>, </a:t>
            </a:r>
            <a:r>
              <a:rPr lang="en-US" sz="2000" i="1" dirty="0">
                <a:solidFill>
                  <a:srgbClr val="FF3300"/>
                </a:solidFill>
              </a:rPr>
              <a:t>P</a:t>
            </a:r>
            <a:r>
              <a:rPr lang="en-US" sz="2000" baseline="-25000" dirty="0">
                <a:solidFill>
                  <a:srgbClr val="FF3300"/>
                </a:solidFill>
              </a:rPr>
              <a:t>0</a:t>
            </a:r>
            <a:r>
              <a:rPr lang="en-US" sz="2000" dirty="0">
                <a:solidFill>
                  <a:srgbClr val="FF3300"/>
                </a:solidFill>
              </a:rPr>
              <a:t>, </a:t>
            </a:r>
            <a:r>
              <a:rPr lang="en-US" sz="2000" i="1" dirty="0">
                <a:solidFill>
                  <a:srgbClr val="FF3300"/>
                </a:solidFill>
              </a:rPr>
              <a:t>P</a:t>
            </a:r>
            <a:r>
              <a:rPr lang="en-US" sz="2000" baseline="-25000" dirty="0">
                <a:solidFill>
                  <a:srgbClr val="FF3300"/>
                </a:solidFill>
              </a:rPr>
              <a:t>2</a:t>
            </a:r>
            <a:r>
              <a:rPr lang="en-US" sz="2000" dirty="0">
                <a:solidFill>
                  <a:srgbClr val="FF3300"/>
                </a:solidFill>
              </a:rPr>
              <a:t>&gt; </a:t>
            </a:r>
            <a:r>
              <a:rPr lang="en-US" sz="2000" dirty="0"/>
              <a:t>satisfies safety requirement.</a:t>
            </a:r>
          </a:p>
          <a:p>
            <a:pPr marL="0" indent="0">
              <a:buNone/>
              <a:tabLst>
                <a:tab pos="1544638" algn="l"/>
                <a:tab pos="2452688" algn="ctr"/>
                <a:tab pos="3767138" algn="ctr"/>
                <a:tab pos="5022850" algn="ctr"/>
              </a:tabLst>
            </a:pPr>
            <a:endParaRPr lang="en-US" sz="2000" dirty="0"/>
          </a:p>
          <a:p>
            <a:pPr marL="0" indent="0">
              <a:buNone/>
              <a:tabLst>
                <a:tab pos="1544638" algn="l"/>
                <a:tab pos="2452688" algn="ctr"/>
                <a:tab pos="3767138" algn="ctr"/>
                <a:tab pos="5022850" algn="ctr"/>
              </a:tabLst>
            </a:pPr>
            <a:endParaRPr lang="en-US" sz="900" dirty="0"/>
          </a:p>
          <a:p>
            <a:pPr>
              <a:tabLst>
                <a:tab pos="1544638" algn="l"/>
                <a:tab pos="2452688" algn="ctr"/>
                <a:tab pos="3767138" algn="ctr"/>
                <a:tab pos="5022850" algn="ctr"/>
              </a:tabLst>
            </a:pPr>
            <a:r>
              <a:rPr lang="en-US" sz="2000" dirty="0"/>
              <a:t>Can request for (3,3,0) by </a:t>
            </a:r>
            <a:r>
              <a:rPr lang="en-US" sz="2000" i="1" dirty="0"/>
              <a:t>P</a:t>
            </a:r>
            <a:r>
              <a:rPr lang="en-US" sz="2000" baseline="-25000" dirty="0"/>
              <a:t>4</a:t>
            </a:r>
            <a:r>
              <a:rPr lang="en-US" sz="2000" dirty="0"/>
              <a:t> be granted?</a:t>
            </a:r>
            <a:endParaRPr lang="en-US" sz="900" dirty="0"/>
          </a:p>
          <a:p>
            <a:pPr>
              <a:tabLst>
                <a:tab pos="1544638" algn="l"/>
                <a:tab pos="2452688" algn="ctr"/>
                <a:tab pos="3767138" algn="ctr"/>
                <a:tab pos="5022850" algn="ctr"/>
              </a:tabLst>
            </a:pPr>
            <a:r>
              <a:rPr lang="en-US" sz="2000" dirty="0"/>
              <a:t>Can request for (0,2,0) by </a:t>
            </a:r>
            <a:r>
              <a:rPr lang="en-US" sz="2000" i="1" dirty="0"/>
              <a:t>P</a:t>
            </a:r>
            <a:r>
              <a:rPr lang="en-US" sz="2000" baseline="-25000" dirty="0"/>
              <a:t>0</a:t>
            </a:r>
            <a:r>
              <a:rPr lang="en-US" sz="2000" dirty="0"/>
              <a:t> be granted?</a:t>
            </a:r>
          </a:p>
          <a:p>
            <a:pPr>
              <a:buFont typeface="Monotype Sorts" charset="2"/>
              <a:buNone/>
              <a:tabLst>
                <a:tab pos="1544638" algn="l"/>
                <a:tab pos="2452688" algn="ctr"/>
                <a:tab pos="3767138" algn="ctr"/>
                <a:tab pos="5022850" algn="ctr"/>
              </a:tabLst>
            </a:pPr>
            <a:endParaRPr lang="en-US" sz="2000" dirty="0"/>
          </a:p>
        </p:txBody>
      </p:sp>
      <p:pic>
        <p:nvPicPr>
          <p:cNvPr id="4" name="Picture 4" descr="pngfind.com-kingpin-png-4152286 (1).png">
            <a:extLst>
              <a:ext uri="{FF2B5EF4-FFF2-40B4-BE49-F238E27FC236}">
                <a16:creationId xmlns="" xmlns:a16="http://schemas.microsoft.com/office/drawing/2014/main" id="{285D3194-3FB1-4E34-A56F-A8E11FDC8C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126</a:t>
            </a:fld>
            <a:endParaRPr lang="en-IN" dirty="0"/>
          </a:p>
        </p:txBody>
      </p:sp>
    </p:spTree>
    <p:extLst>
      <p:ext uri="{BB962C8B-B14F-4D97-AF65-F5344CB8AC3E}">
        <p14:creationId xmlns:p14="http://schemas.microsoft.com/office/powerpoint/2010/main" val="324421120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55576" y="476673"/>
            <a:ext cx="7421563" cy="576262"/>
          </a:xfrm>
        </p:spPr>
        <p:txBody>
          <a:bodyPr>
            <a:normAutofit fontScale="90000"/>
          </a:bodyPr>
          <a:lstStyle/>
          <a:p>
            <a:pPr eaLnBrk="1" hangingPunct="1"/>
            <a:r>
              <a:rPr lang="en-US" b="1" dirty="0">
                <a:solidFill>
                  <a:srgbClr val="006600"/>
                </a:solidFill>
              </a:rPr>
              <a:t>Deadlock Detection</a:t>
            </a:r>
          </a:p>
        </p:txBody>
      </p:sp>
      <p:sp>
        <p:nvSpPr>
          <p:cNvPr id="35843" name="Rectangle 3"/>
          <p:cNvSpPr>
            <a:spLocks noGrp="1" noChangeArrowheads="1"/>
          </p:cNvSpPr>
          <p:nvPr>
            <p:ph idx="1"/>
          </p:nvPr>
        </p:nvSpPr>
        <p:spPr/>
        <p:txBody>
          <a:bodyPr/>
          <a:lstStyle/>
          <a:p>
            <a:r>
              <a:rPr lang="en-US" sz="2800" dirty="0"/>
              <a:t>Allow system to enter deadlock state </a:t>
            </a:r>
            <a:br>
              <a:rPr lang="en-US" sz="2800" dirty="0"/>
            </a:br>
            <a:endParaRPr lang="en-US" sz="2800" dirty="0"/>
          </a:p>
          <a:p>
            <a:r>
              <a:rPr lang="en-US" sz="2800" dirty="0"/>
              <a:t>Detection algorithm</a:t>
            </a:r>
            <a:br>
              <a:rPr lang="en-US" sz="2800" dirty="0"/>
            </a:br>
            <a:endParaRPr lang="en-US" sz="2800" dirty="0"/>
          </a:p>
          <a:p>
            <a:r>
              <a:rPr lang="en-US" sz="2800" dirty="0"/>
              <a:t>Recovery scheme</a:t>
            </a:r>
          </a:p>
        </p:txBody>
      </p:sp>
      <p:pic>
        <p:nvPicPr>
          <p:cNvPr id="4" name="Picture 4" descr="pngfind.com-kingpin-png-4152286 (1).png">
            <a:extLst>
              <a:ext uri="{FF2B5EF4-FFF2-40B4-BE49-F238E27FC236}">
                <a16:creationId xmlns="" xmlns:a16="http://schemas.microsoft.com/office/drawing/2014/main" id="{512A92FC-C6A6-402F-B395-8A30156E832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127</a:t>
            </a:fld>
            <a:endParaRPr lang="en-IN" dirty="0"/>
          </a:p>
        </p:txBody>
      </p:sp>
    </p:spTree>
    <p:extLst>
      <p:ext uri="{BB962C8B-B14F-4D97-AF65-F5344CB8AC3E}">
        <p14:creationId xmlns:p14="http://schemas.microsoft.com/office/powerpoint/2010/main" val="101017570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67544" y="476673"/>
            <a:ext cx="8204448" cy="844550"/>
          </a:xfrm>
        </p:spPr>
        <p:txBody>
          <a:bodyPr>
            <a:normAutofit/>
          </a:bodyPr>
          <a:lstStyle/>
          <a:p>
            <a:pPr eaLnBrk="1" hangingPunct="1"/>
            <a:r>
              <a:rPr lang="en-US" sz="2800" b="1" dirty="0">
                <a:solidFill>
                  <a:srgbClr val="006600"/>
                </a:solidFill>
              </a:rPr>
              <a:t>Single Instance of Each Resource Type</a:t>
            </a:r>
          </a:p>
        </p:txBody>
      </p:sp>
      <p:sp>
        <p:nvSpPr>
          <p:cNvPr id="36867" name="Rectangle 3"/>
          <p:cNvSpPr>
            <a:spLocks noGrp="1" noChangeArrowheads="1"/>
          </p:cNvSpPr>
          <p:nvPr>
            <p:ph idx="1"/>
          </p:nvPr>
        </p:nvSpPr>
        <p:spPr>
          <a:xfrm>
            <a:off x="827089" y="1425576"/>
            <a:ext cx="7585075" cy="4511675"/>
          </a:xfrm>
        </p:spPr>
        <p:txBody>
          <a:bodyPr>
            <a:normAutofit/>
          </a:bodyPr>
          <a:lstStyle/>
          <a:p>
            <a:r>
              <a:rPr lang="en-US" sz="2800" dirty="0"/>
              <a:t>Maintain </a:t>
            </a:r>
            <a:r>
              <a:rPr lang="en-US" sz="2800" dirty="0">
                <a:solidFill>
                  <a:srgbClr val="FF0000"/>
                </a:solidFill>
              </a:rPr>
              <a:t>wait-for</a:t>
            </a:r>
            <a:r>
              <a:rPr lang="en-US" sz="2800" dirty="0"/>
              <a:t> graph</a:t>
            </a:r>
          </a:p>
          <a:p>
            <a:pPr lvl="1"/>
            <a:r>
              <a:rPr lang="en-US" dirty="0"/>
              <a:t>Nodes are processes</a:t>
            </a:r>
          </a:p>
          <a:p>
            <a:pPr lvl="1"/>
            <a:r>
              <a:rPr lang="en-US" i="1" dirty="0"/>
              <a:t>P</a:t>
            </a:r>
            <a:r>
              <a:rPr lang="en-US" i="1" baseline="-25000" dirty="0"/>
              <a:t>i</a:t>
            </a:r>
            <a:r>
              <a:rPr lang="en-US" dirty="0"/>
              <a:t> </a:t>
            </a:r>
            <a:r>
              <a:rPr lang="en-US" dirty="0">
                <a:sym typeface="Symbol" pitchFamily="18" charset="2"/>
              </a:rPr>
              <a:t> </a:t>
            </a:r>
            <a:r>
              <a:rPr lang="en-US" i="1" dirty="0" err="1">
                <a:sym typeface="Symbol" pitchFamily="18" charset="2"/>
              </a:rPr>
              <a:t>P</a:t>
            </a:r>
            <a:r>
              <a:rPr lang="en-US" i="1" baseline="-25000" dirty="0" err="1">
                <a:sym typeface="Symbol" pitchFamily="18" charset="2"/>
              </a:rPr>
              <a:t>j</a:t>
            </a:r>
            <a:r>
              <a:rPr lang="en-US" i="1" baseline="-25000" dirty="0">
                <a:sym typeface="Symbol" pitchFamily="18" charset="2"/>
              </a:rPr>
              <a:t>   </a:t>
            </a:r>
            <a:r>
              <a:rPr lang="en-US" dirty="0">
                <a:sym typeface="Symbol" pitchFamily="18" charset="2"/>
              </a:rPr>
              <a:t>if </a:t>
            </a:r>
            <a:r>
              <a:rPr lang="en-US" i="1" dirty="0">
                <a:sym typeface="Symbol" pitchFamily="18" charset="2"/>
              </a:rPr>
              <a:t>P</a:t>
            </a:r>
            <a:r>
              <a:rPr lang="en-US" i="1" baseline="-25000" dirty="0">
                <a:sym typeface="Symbol" pitchFamily="18" charset="2"/>
              </a:rPr>
              <a:t>i</a:t>
            </a:r>
            <a:r>
              <a:rPr lang="en-US" i="1" dirty="0">
                <a:sym typeface="Symbol" pitchFamily="18" charset="2"/>
              </a:rPr>
              <a:t> </a:t>
            </a:r>
            <a:r>
              <a:rPr lang="en-US" dirty="0">
                <a:sym typeface="Symbol" pitchFamily="18" charset="2"/>
              </a:rPr>
              <a:t>is waiting for</a:t>
            </a:r>
            <a:r>
              <a:rPr lang="en-US" i="1" dirty="0">
                <a:sym typeface="Symbol" pitchFamily="18" charset="2"/>
              </a:rPr>
              <a:t> </a:t>
            </a:r>
            <a:r>
              <a:rPr lang="en-US" i="1" dirty="0" err="1">
                <a:sym typeface="Symbol" pitchFamily="18" charset="2"/>
              </a:rPr>
              <a:t>P</a:t>
            </a:r>
            <a:r>
              <a:rPr lang="en-US" i="1" baseline="-25000" dirty="0" err="1">
                <a:sym typeface="Symbol" pitchFamily="18" charset="2"/>
              </a:rPr>
              <a:t>j</a:t>
            </a:r>
            <a:endParaRPr lang="en-US" i="1" dirty="0">
              <a:sym typeface="Symbol" pitchFamily="18" charset="2"/>
            </a:endParaRPr>
          </a:p>
          <a:p>
            <a:endParaRPr lang="en-US" sz="2800" dirty="0"/>
          </a:p>
          <a:p>
            <a:r>
              <a:rPr lang="en-US" sz="2000" dirty="0"/>
              <a:t>Periodically invoke an algorithm that searches for a cycle in the graph. If there is a cycle, there exists a deadlock.</a:t>
            </a:r>
          </a:p>
          <a:p>
            <a:endParaRPr lang="en-US" sz="2000" dirty="0"/>
          </a:p>
          <a:p>
            <a:r>
              <a:rPr lang="en-US" sz="2000" dirty="0"/>
              <a:t>An algorithm to detect a cycle in a graph requires an order of</a:t>
            </a:r>
            <a:r>
              <a:rPr lang="en-US" sz="2000" i="1" dirty="0"/>
              <a:t> </a:t>
            </a:r>
            <a:r>
              <a:rPr lang="en-US" sz="2000" i="1" dirty="0">
                <a:solidFill>
                  <a:srgbClr val="FF0000"/>
                </a:solidFill>
              </a:rPr>
              <a:t>n</a:t>
            </a:r>
            <a:r>
              <a:rPr lang="en-US" sz="2000" baseline="30000" dirty="0">
                <a:solidFill>
                  <a:srgbClr val="FF0000"/>
                </a:solidFill>
              </a:rPr>
              <a:t>2</a:t>
            </a:r>
            <a:r>
              <a:rPr lang="en-US" sz="2000" dirty="0"/>
              <a:t> operations, where </a:t>
            </a:r>
            <a:r>
              <a:rPr lang="en-US" sz="2000" i="1" dirty="0"/>
              <a:t>n</a:t>
            </a:r>
            <a:r>
              <a:rPr lang="en-US" sz="2000" dirty="0"/>
              <a:t> is the number of vertices in the graph</a:t>
            </a:r>
          </a:p>
        </p:txBody>
      </p:sp>
      <p:pic>
        <p:nvPicPr>
          <p:cNvPr id="4" name="Picture 4" descr="pngfind.com-kingpin-png-4152286 (1).png">
            <a:extLst>
              <a:ext uri="{FF2B5EF4-FFF2-40B4-BE49-F238E27FC236}">
                <a16:creationId xmlns="" xmlns:a16="http://schemas.microsoft.com/office/drawing/2014/main" id="{414D36B8-AC4C-4A42-BD28-7D8E4208590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128</a:t>
            </a:fld>
            <a:endParaRPr lang="en-IN" dirty="0"/>
          </a:p>
        </p:txBody>
      </p:sp>
    </p:spTree>
    <p:extLst>
      <p:ext uri="{BB962C8B-B14F-4D97-AF65-F5344CB8AC3E}">
        <p14:creationId xmlns:p14="http://schemas.microsoft.com/office/powerpoint/2010/main" val="226947854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08260" y="548680"/>
            <a:ext cx="7654925" cy="648072"/>
          </a:xfrm>
        </p:spPr>
        <p:txBody>
          <a:bodyPr>
            <a:normAutofit/>
          </a:bodyPr>
          <a:lstStyle/>
          <a:p>
            <a:pPr eaLnBrk="1" hangingPunct="1"/>
            <a:r>
              <a:rPr lang="en-US" sz="2800" b="1" dirty="0">
                <a:solidFill>
                  <a:srgbClr val="006600"/>
                </a:solidFill>
              </a:rPr>
              <a:t>Resource-Allocation Graph and Wait-for Graph</a:t>
            </a:r>
          </a:p>
        </p:txBody>
      </p:sp>
      <p:sp>
        <p:nvSpPr>
          <p:cNvPr id="37891" name="Text Box 5"/>
          <p:cNvSpPr txBox="1">
            <a:spLocks noChangeArrowheads="1"/>
          </p:cNvSpPr>
          <p:nvPr/>
        </p:nvSpPr>
        <p:spPr bwMode="auto">
          <a:xfrm>
            <a:off x="1332345" y="5851708"/>
            <a:ext cx="31726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b="1" dirty="0">
                <a:solidFill>
                  <a:srgbClr val="FF3300"/>
                </a:solidFill>
                <a:latin typeface="Helvetica" pitchFamily="32" charset="0"/>
              </a:rPr>
              <a:t>Resource-Allocation Graph</a:t>
            </a:r>
          </a:p>
        </p:txBody>
      </p:sp>
      <p:sp>
        <p:nvSpPr>
          <p:cNvPr id="37892" name="Text Box 6"/>
          <p:cNvSpPr txBox="1">
            <a:spLocks noChangeArrowheads="1"/>
          </p:cNvSpPr>
          <p:nvPr/>
        </p:nvSpPr>
        <p:spPr bwMode="auto">
          <a:xfrm>
            <a:off x="5661749" y="5828625"/>
            <a:ext cx="190308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b="1" dirty="0">
                <a:solidFill>
                  <a:srgbClr val="FF3300"/>
                </a:solidFill>
                <a:latin typeface="Helvetica" pitchFamily="32" charset="0"/>
              </a:rPr>
              <a:t>Corresponding </a:t>
            </a:r>
          </a:p>
          <a:p>
            <a:pPr algn="ctr">
              <a:spcBef>
                <a:spcPct val="50000"/>
              </a:spcBef>
            </a:pPr>
            <a:r>
              <a:rPr lang="en-US" b="1" dirty="0">
                <a:solidFill>
                  <a:srgbClr val="FF3300"/>
                </a:solidFill>
                <a:latin typeface="Helvetica" pitchFamily="32" charset="0"/>
              </a:rPr>
              <a:t>wait-for graph</a:t>
            </a:r>
          </a:p>
        </p:txBody>
      </p:sp>
      <p:pic>
        <p:nvPicPr>
          <p:cNvPr id="37893" name="Picture 6" descr="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053" y="1340768"/>
            <a:ext cx="6729339" cy="4190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pngfind.com-kingpin-png-4152286 (1).png">
            <a:extLst>
              <a:ext uri="{FF2B5EF4-FFF2-40B4-BE49-F238E27FC236}">
                <a16:creationId xmlns="" xmlns:a16="http://schemas.microsoft.com/office/drawing/2014/main" id="{4CF2ED63-E242-4B7D-830C-04FEED75C06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fld id="{E35F382A-8E35-48DB-B4A8-994B0299B22B}" type="slidenum">
              <a:rPr lang="en-IN" smtClean="0"/>
              <a:pPr/>
              <a:t>129</a:t>
            </a:fld>
            <a:endParaRPr lang="en-IN" dirty="0"/>
          </a:p>
        </p:txBody>
      </p:sp>
    </p:spTree>
    <p:extLst>
      <p:ext uri="{BB962C8B-B14F-4D97-AF65-F5344CB8AC3E}">
        <p14:creationId xmlns:p14="http://schemas.microsoft.com/office/powerpoint/2010/main" val="1239493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Limitations of Peterson’s sol</a:t>
            </a:r>
          </a:p>
        </p:txBody>
      </p:sp>
      <p:sp>
        <p:nvSpPr>
          <p:cNvPr id="3" name="Content Placeholder 2"/>
          <p:cNvSpPr>
            <a:spLocks noGrp="1"/>
          </p:cNvSpPr>
          <p:nvPr>
            <p:ph idx="1"/>
          </p:nvPr>
        </p:nvSpPr>
        <p:spPr/>
        <p:txBody>
          <a:bodyPr>
            <a:normAutofit/>
          </a:bodyPr>
          <a:lstStyle/>
          <a:p>
            <a:pPr>
              <a:lnSpc>
                <a:spcPct val="200000"/>
              </a:lnSpc>
            </a:pPr>
            <a:r>
              <a:rPr lang="en-US" sz="2000" dirty="0"/>
              <a:t>Applicable only between processes</a:t>
            </a:r>
          </a:p>
          <a:p>
            <a:pPr>
              <a:lnSpc>
                <a:spcPct val="200000"/>
              </a:lnSpc>
            </a:pPr>
            <a:r>
              <a:rPr lang="en-US" sz="2000" dirty="0"/>
              <a:t>Busy waiting.</a:t>
            </a:r>
          </a:p>
        </p:txBody>
      </p:sp>
      <p:sp>
        <p:nvSpPr>
          <p:cNvPr id="4" name="Slide Number Placeholder 3"/>
          <p:cNvSpPr>
            <a:spLocks noGrp="1"/>
          </p:cNvSpPr>
          <p:nvPr>
            <p:ph type="sldNum" sz="quarter" idx="12"/>
          </p:nvPr>
        </p:nvSpPr>
        <p:spPr/>
        <p:txBody>
          <a:bodyPr/>
          <a:lstStyle/>
          <a:p>
            <a:fld id="{E35F382A-8E35-48DB-B4A8-994B0299B22B}" type="slidenum">
              <a:rPr lang="en-IN" smtClean="0"/>
              <a:pPr/>
              <a:t>13</a:t>
            </a:fld>
            <a:endParaRPr lang="en-IN"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23528" y="990030"/>
            <a:ext cx="7772400" cy="628650"/>
          </a:xfrm>
        </p:spPr>
        <p:txBody>
          <a:bodyPr>
            <a:noAutofit/>
          </a:bodyPr>
          <a:lstStyle/>
          <a:p>
            <a:pPr eaLnBrk="1" hangingPunct="1"/>
            <a:r>
              <a:rPr lang="en-US" sz="3600" b="1" dirty="0">
                <a:solidFill>
                  <a:srgbClr val="006600"/>
                </a:solidFill>
              </a:rPr>
              <a:t/>
            </a:r>
            <a:br>
              <a:rPr lang="en-US" sz="3600" b="1" dirty="0">
                <a:solidFill>
                  <a:srgbClr val="006600"/>
                </a:solidFill>
              </a:rPr>
            </a:br>
            <a:r>
              <a:rPr lang="en-US" sz="3600" b="1" dirty="0">
                <a:solidFill>
                  <a:srgbClr val="006600"/>
                </a:solidFill>
              </a:rPr>
              <a:t/>
            </a:r>
            <a:br>
              <a:rPr lang="en-US" sz="3600" b="1" dirty="0">
                <a:solidFill>
                  <a:srgbClr val="006600"/>
                </a:solidFill>
              </a:rPr>
            </a:br>
            <a:r>
              <a:rPr lang="en-US" sz="3600" b="1" dirty="0">
                <a:solidFill>
                  <a:srgbClr val="006600"/>
                </a:solidFill>
              </a:rPr>
              <a:t/>
            </a:r>
            <a:br>
              <a:rPr lang="en-US" sz="3600" b="1" dirty="0">
                <a:solidFill>
                  <a:srgbClr val="006600"/>
                </a:solidFill>
              </a:rPr>
            </a:br>
            <a:r>
              <a:rPr lang="en-US" sz="3600" b="1" dirty="0">
                <a:solidFill>
                  <a:srgbClr val="006600"/>
                </a:solidFill>
              </a:rPr>
              <a:t/>
            </a:r>
            <a:br>
              <a:rPr lang="en-US" sz="3600" b="1" dirty="0">
                <a:solidFill>
                  <a:srgbClr val="006600"/>
                </a:solidFill>
              </a:rPr>
            </a:br>
            <a:r>
              <a:rPr lang="en-US" sz="3600" b="1" dirty="0">
                <a:solidFill>
                  <a:srgbClr val="006600"/>
                </a:solidFill>
              </a:rPr>
              <a:t/>
            </a:r>
            <a:br>
              <a:rPr lang="en-US" sz="3600" b="1" dirty="0">
                <a:solidFill>
                  <a:srgbClr val="006600"/>
                </a:solidFill>
              </a:rPr>
            </a:br>
            <a:r>
              <a:rPr lang="en-US" sz="3600" b="1" dirty="0">
                <a:solidFill>
                  <a:srgbClr val="006600"/>
                </a:solidFill>
              </a:rPr>
              <a:t>Several Instances of a Resource Type</a:t>
            </a:r>
          </a:p>
        </p:txBody>
      </p:sp>
      <p:sp>
        <p:nvSpPr>
          <p:cNvPr id="38915" name="Rectangle 3"/>
          <p:cNvSpPr>
            <a:spLocks noGrp="1" noChangeArrowheads="1"/>
          </p:cNvSpPr>
          <p:nvPr>
            <p:ph idx="1"/>
          </p:nvPr>
        </p:nvSpPr>
        <p:spPr>
          <a:xfrm>
            <a:off x="683568" y="1628800"/>
            <a:ext cx="8008939" cy="4752528"/>
          </a:xfrm>
        </p:spPr>
        <p:txBody>
          <a:bodyPr>
            <a:normAutofit/>
          </a:bodyPr>
          <a:lstStyle/>
          <a:p>
            <a:r>
              <a:rPr lang="en-US" sz="2000" b="1" dirty="0">
                <a:solidFill>
                  <a:srgbClr val="FF0000"/>
                </a:solidFill>
              </a:rPr>
              <a:t>Available</a:t>
            </a:r>
            <a:r>
              <a:rPr lang="en-US" sz="2000" i="1" dirty="0"/>
              <a:t>:</a:t>
            </a:r>
            <a:r>
              <a:rPr lang="en-US" sz="2000" dirty="0"/>
              <a:t>  A vector of length </a:t>
            </a:r>
            <a:r>
              <a:rPr lang="en-US" sz="2000" i="1" dirty="0"/>
              <a:t>m</a:t>
            </a:r>
            <a:r>
              <a:rPr lang="en-US" sz="2000" dirty="0"/>
              <a:t> indicates the number of available resources of each type.</a:t>
            </a:r>
          </a:p>
          <a:p>
            <a:endParaRPr lang="en-US" sz="2000" dirty="0"/>
          </a:p>
          <a:p>
            <a:r>
              <a:rPr lang="en-US" sz="2000" b="1" dirty="0">
                <a:solidFill>
                  <a:srgbClr val="FF0000"/>
                </a:solidFill>
              </a:rPr>
              <a:t>Allocation</a:t>
            </a:r>
            <a:r>
              <a:rPr lang="en-US" sz="2000" i="1" dirty="0"/>
              <a:t>:</a:t>
            </a:r>
            <a:r>
              <a:rPr lang="en-US" sz="2000" dirty="0"/>
              <a:t>  An </a:t>
            </a:r>
            <a:r>
              <a:rPr lang="en-US" sz="2000" i="1" dirty="0"/>
              <a:t>n </a:t>
            </a:r>
            <a:r>
              <a:rPr lang="en-US" sz="2000" dirty="0"/>
              <a:t>x</a:t>
            </a:r>
            <a:r>
              <a:rPr lang="en-US" sz="2000" i="1" dirty="0"/>
              <a:t> m</a:t>
            </a:r>
            <a:r>
              <a:rPr lang="en-US" sz="2000" dirty="0"/>
              <a:t> matrix defines the number of resources currently allocated.</a:t>
            </a:r>
          </a:p>
          <a:p>
            <a:endParaRPr lang="en-US" sz="2000" dirty="0"/>
          </a:p>
          <a:p>
            <a:r>
              <a:rPr lang="en-US" sz="2000" b="1" dirty="0">
                <a:solidFill>
                  <a:srgbClr val="FF0000"/>
                </a:solidFill>
              </a:rPr>
              <a:t>Request</a:t>
            </a:r>
            <a:r>
              <a:rPr lang="en-US" sz="2000" i="1" dirty="0"/>
              <a:t>:</a:t>
            </a:r>
            <a:r>
              <a:rPr lang="en-US" sz="2000" dirty="0"/>
              <a:t>  An </a:t>
            </a:r>
            <a:r>
              <a:rPr lang="en-US" sz="2000" i="1" dirty="0"/>
              <a:t>n </a:t>
            </a:r>
            <a:r>
              <a:rPr lang="en-US" sz="2000" dirty="0"/>
              <a:t>x</a:t>
            </a:r>
            <a:r>
              <a:rPr lang="en-US" sz="2000" i="1" dirty="0"/>
              <a:t> m</a:t>
            </a:r>
            <a:r>
              <a:rPr lang="en-US" sz="2000" dirty="0"/>
              <a:t> matrix indicates the current request  of each process.  If </a:t>
            </a:r>
            <a:r>
              <a:rPr lang="en-US" sz="2000" i="1" dirty="0"/>
              <a:t>Request </a:t>
            </a:r>
            <a:r>
              <a:rPr lang="en-US" sz="2000" dirty="0"/>
              <a:t>[</a:t>
            </a:r>
            <a:r>
              <a:rPr lang="en-US" sz="2000" i="1" dirty="0"/>
              <a:t>i</a:t>
            </a:r>
            <a:r>
              <a:rPr lang="en-US" sz="2000" dirty="0"/>
              <a:t>][</a:t>
            </a:r>
            <a:r>
              <a:rPr lang="en-US" sz="2000" i="1" dirty="0"/>
              <a:t>j</a:t>
            </a:r>
            <a:r>
              <a:rPr lang="en-US" sz="2000" dirty="0"/>
              <a:t>] = </a:t>
            </a:r>
            <a:r>
              <a:rPr lang="en-US" sz="2000" i="1" dirty="0"/>
              <a:t>k</a:t>
            </a:r>
            <a:r>
              <a:rPr lang="en-US" sz="2000" dirty="0"/>
              <a:t>, then process</a:t>
            </a:r>
            <a:r>
              <a:rPr lang="en-US" sz="2000" i="1" dirty="0"/>
              <a:t> P</a:t>
            </a:r>
            <a:r>
              <a:rPr lang="en-US" sz="2000" i="1" baseline="-25000" dirty="0"/>
              <a:t>i</a:t>
            </a:r>
            <a:r>
              <a:rPr lang="en-US" sz="2000" dirty="0"/>
              <a:t> is requesting</a:t>
            </a:r>
            <a:r>
              <a:rPr lang="en-US" sz="2000" i="1" dirty="0"/>
              <a:t> k</a:t>
            </a:r>
            <a:r>
              <a:rPr lang="en-US" sz="2000" dirty="0"/>
              <a:t> more instances of resource type </a:t>
            </a:r>
            <a:r>
              <a:rPr lang="en-US" sz="2000" i="1" dirty="0" err="1"/>
              <a:t>R</a:t>
            </a:r>
            <a:r>
              <a:rPr lang="en-US" sz="2000" i="1" baseline="-25000" dirty="0" err="1"/>
              <a:t>j</a:t>
            </a:r>
            <a:r>
              <a:rPr lang="en-US" sz="2000" dirty="0"/>
              <a:t>.</a:t>
            </a:r>
          </a:p>
        </p:txBody>
      </p:sp>
      <p:pic>
        <p:nvPicPr>
          <p:cNvPr id="4" name="Picture 4" descr="pngfind.com-kingpin-png-4152286 (1).png">
            <a:extLst>
              <a:ext uri="{FF2B5EF4-FFF2-40B4-BE49-F238E27FC236}">
                <a16:creationId xmlns="" xmlns:a16="http://schemas.microsoft.com/office/drawing/2014/main" id="{56EFEE76-3874-4313-9A69-C86A6586DA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130</a:t>
            </a:fld>
            <a:endParaRPr lang="en-IN" dirty="0"/>
          </a:p>
        </p:txBody>
      </p:sp>
    </p:spTree>
    <p:extLst>
      <p:ext uri="{BB962C8B-B14F-4D97-AF65-F5344CB8AC3E}">
        <p14:creationId xmlns:p14="http://schemas.microsoft.com/office/powerpoint/2010/main" val="156711723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55576" y="332657"/>
            <a:ext cx="7899400" cy="576262"/>
          </a:xfrm>
        </p:spPr>
        <p:txBody>
          <a:bodyPr>
            <a:normAutofit fontScale="90000"/>
          </a:bodyPr>
          <a:lstStyle/>
          <a:p>
            <a:pPr eaLnBrk="1" hangingPunct="1"/>
            <a:r>
              <a:rPr lang="en-US" b="1" dirty="0">
                <a:solidFill>
                  <a:srgbClr val="006600"/>
                </a:solidFill>
              </a:rPr>
              <a:t>Detection Algorithm</a:t>
            </a:r>
          </a:p>
        </p:txBody>
      </p:sp>
      <p:sp>
        <p:nvSpPr>
          <p:cNvPr id="39939" name="Rectangle 3"/>
          <p:cNvSpPr>
            <a:spLocks noGrp="1" noChangeArrowheads="1"/>
          </p:cNvSpPr>
          <p:nvPr>
            <p:ph idx="1"/>
          </p:nvPr>
        </p:nvSpPr>
        <p:spPr>
          <a:xfrm>
            <a:off x="179512" y="980729"/>
            <a:ext cx="8820472" cy="5760640"/>
          </a:xfrm>
          <a:ln w="3175">
            <a:solidFill>
              <a:schemeClr val="accent3"/>
            </a:solidFill>
          </a:ln>
          <a:scene3d>
            <a:camera prst="orthographicFront"/>
            <a:lightRig rig="threePt" dir="t"/>
          </a:scene3d>
          <a:sp3d>
            <a:bevelT prst="relaxedInset"/>
          </a:sp3d>
        </p:spPr>
        <p:txBody>
          <a:bodyPr>
            <a:normAutofit fontScale="92500" lnSpcReduction="10000"/>
          </a:bodyPr>
          <a:lstStyle/>
          <a:p>
            <a:pPr>
              <a:buFont typeface="Monotype Sorts" charset="2"/>
              <a:buNone/>
            </a:pPr>
            <a:r>
              <a:rPr lang="en-US" sz="2200" dirty="0"/>
              <a:t>1.Let </a:t>
            </a:r>
            <a:r>
              <a:rPr lang="en-US" sz="2200" b="1" i="1" dirty="0">
                <a:solidFill>
                  <a:srgbClr val="FF0000"/>
                </a:solidFill>
              </a:rPr>
              <a:t>Work</a:t>
            </a:r>
            <a:r>
              <a:rPr lang="en-US" sz="2200" dirty="0"/>
              <a:t> and </a:t>
            </a:r>
            <a:r>
              <a:rPr lang="en-US" sz="2200" b="1" i="1" dirty="0">
                <a:solidFill>
                  <a:srgbClr val="FF0000"/>
                </a:solidFill>
              </a:rPr>
              <a:t>Finish</a:t>
            </a:r>
            <a:r>
              <a:rPr lang="en-US" sz="2200" b="1" dirty="0"/>
              <a:t> </a:t>
            </a:r>
            <a:r>
              <a:rPr lang="en-US" sz="2200" dirty="0"/>
              <a:t>be vectors of length </a:t>
            </a:r>
            <a:r>
              <a:rPr lang="en-US" sz="2200" i="1" dirty="0"/>
              <a:t>m</a:t>
            </a:r>
            <a:r>
              <a:rPr lang="en-US" sz="2200" dirty="0"/>
              <a:t> and </a:t>
            </a:r>
            <a:r>
              <a:rPr lang="en-US" sz="2200" i="1" dirty="0"/>
              <a:t>n</a:t>
            </a:r>
            <a:r>
              <a:rPr lang="en-US" sz="2200" dirty="0"/>
              <a:t>, respectively</a:t>
            </a:r>
          </a:p>
          <a:p>
            <a:pPr marL="850900" lvl="1" indent="-393700">
              <a:buFont typeface="Monotype Sorts" charset="2"/>
              <a:buNone/>
            </a:pPr>
            <a:r>
              <a:rPr lang="en-US" sz="2200" dirty="0"/>
              <a:t>(a) </a:t>
            </a:r>
            <a:r>
              <a:rPr lang="en-US" sz="2200" i="1" dirty="0"/>
              <a:t>Work</a:t>
            </a:r>
            <a:r>
              <a:rPr lang="en-US" sz="2200" dirty="0"/>
              <a:t> = </a:t>
            </a:r>
            <a:r>
              <a:rPr lang="en-US" sz="2200" i="1" dirty="0"/>
              <a:t>Available</a:t>
            </a:r>
            <a:endParaRPr lang="en-US" sz="2200" dirty="0"/>
          </a:p>
          <a:p>
            <a:pPr lvl="1" indent="0">
              <a:buNone/>
            </a:pPr>
            <a:r>
              <a:rPr lang="en-US" sz="2200" dirty="0"/>
              <a:t>(b) For </a:t>
            </a:r>
            <a:r>
              <a:rPr lang="en-US" sz="2200" i="1" dirty="0"/>
              <a:t>i</a:t>
            </a:r>
            <a:r>
              <a:rPr lang="en-US" sz="2200" dirty="0"/>
              <a:t> = 1,2, …,</a:t>
            </a:r>
            <a:r>
              <a:rPr lang="en-US" sz="2200" i="1" dirty="0"/>
              <a:t> n</a:t>
            </a:r>
            <a:r>
              <a:rPr lang="en-US" sz="2200" dirty="0"/>
              <a:t>, if </a:t>
            </a:r>
            <a:r>
              <a:rPr lang="en-US" sz="2200" i="1" dirty="0" err="1"/>
              <a:t>Allocation</a:t>
            </a:r>
            <a:r>
              <a:rPr lang="en-US" sz="2200" i="1" baseline="-25000" dirty="0" err="1"/>
              <a:t>i</a:t>
            </a:r>
            <a:r>
              <a:rPr lang="en-US" sz="2200" dirty="0"/>
              <a:t> </a:t>
            </a:r>
            <a:r>
              <a:rPr lang="en-US" sz="2200" dirty="0">
                <a:sym typeface="Symbol" pitchFamily="18" charset="2"/>
              </a:rPr>
              <a:t> 0, then </a:t>
            </a:r>
            <a:br>
              <a:rPr lang="en-US" sz="2200" dirty="0">
                <a:sym typeface="Symbol" pitchFamily="18" charset="2"/>
              </a:rPr>
            </a:br>
            <a:r>
              <a:rPr lang="en-US" sz="2200" dirty="0">
                <a:sym typeface="Symbol" pitchFamily="18" charset="2"/>
              </a:rPr>
              <a:t>         </a:t>
            </a:r>
            <a:r>
              <a:rPr lang="en-US" sz="2200" i="1" dirty="0">
                <a:sym typeface="Symbol" pitchFamily="18" charset="2"/>
              </a:rPr>
              <a:t>Finish</a:t>
            </a:r>
            <a:r>
              <a:rPr lang="en-US" sz="2200" dirty="0">
                <a:sym typeface="Symbol" pitchFamily="18" charset="2"/>
              </a:rPr>
              <a:t>[i] = false; </a:t>
            </a:r>
          </a:p>
          <a:p>
            <a:pPr lvl="1" indent="0">
              <a:buNone/>
            </a:pPr>
            <a:r>
              <a:rPr lang="en-US" sz="2200" dirty="0">
                <a:sym typeface="Symbol" pitchFamily="18" charset="2"/>
              </a:rPr>
              <a:t>     otherwise, </a:t>
            </a:r>
            <a:r>
              <a:rPr lang="en-US" sz="2200" i="1" dirty="0">
                <a:sym typeface="Symbol" pitchFamily="18" charset="2"/>
              </a:rPr>
              <a:t>Finish</a:t>
            </a:r>
            <a:r>
              <a:rPr lang="en-US" sz="2200" dirty="0">
                <a:sym typeface="Symbol" pitchFamily="18" charset="2"/>
              </a:rPr>
              <a:t>[i] = </a:t>
            </a:r>
            <a:r>
              <a:rPr lang="en-US" sz="2200" i="1" dirty="0">
                <a:sym typeface="Symbol" pitchFamily="18" charset="2"/>
              </a:rPr>
              <a:t>true</a:t>
            </a:r>
          </a:p>
          <a:p>
            <a:pPr lvl="1" indent="0">
              <a:buNone/>
            </a:pPr>
            <a:endParaRPr lang="en-US" sz="2200" i="1" dirty="0">
              <a:sym typeface="Symbol" pitchFamily="18" charset="2"/>
            </a:endParaRPr>
          </a:p>
          <a:p>
            <a:pPr>
              <a:buFont typeface="Monotype Sorts" charset="2"/>
              <a:buNone/>
            </a:pPr>
            <a:r>
              <a:rPr lang="en-US" sz="2200" dirty="0"/>
              <a:t>2. Find an index </a:t>
            </a:r>
            <a:r>
              <a:rPr lang="en-US" sz="2200" i="1" dirty="0"/>
              <a:t>i </a:t>
            </a:r>
            <a:r>
              <a:rPr lang="en-US" sz="2200" dirty="0"/>
              <a:t>such that both:</a:t>
            </a:r>
          </a:p>
          <a:p>
            <a:pPr marL="850900" lvl="1" indent="-393700">
              <a:buFont typeface="Monotype Sorts" charset="2"/>
              <a:buNone/>
            </a:pPr>
            <a:r>
              <a:rPr lang="en-US" sz="2200" dirty="0"/>
              <a:t>(a)	</a:t>
            </a:r>
            <a:r>
              <a:rPr lang="en-US" sz="2200" i="1" dirty="0"/>
              <a:t>Finish</a:t>
            </a:r>
            <a:r>
              <a:rPr lang="en-US" sz="2200" dirty="0"/>
              <a:t>[</a:t>
            </a:r>
            <a:r>
              <a:rPr lang="en-US" sz="2200" i="1" dirty="0"/>
              <a:t>i</a:t>
            </a:r>
            <a:r>
              <a:rPr lang="en-US" sz="2200" dirty="0"/>
              <a:t>] == </a:t>
            </a:r>
            <a:r>
              <a:rPr lang="en-US" sz="2200" i="1" dirty="0"/>
              <a:t>false</a:t>
            </a:r>
            <a:endParaRPr lang="en-US" sz="2200" dirty="0"/>
          </a:p>
          <a:p>
            <a:pPr marL="850900" lvl="1" indent="-393700">
              <a:buFont typeface="Monotype Sorts" charset="2"/>
              <a:buNone/>
            </a:pPr>
            <a:r>
              <a:rPr lang="en-US" sz="2200" dirty="0"/>
              <a:t>(b)	</a:t>
            </a:r>
            <a:r>
              <a:rPr lang="en-US" sz="2200" i="1" dirty="0" err="1"/>
              <a:t>Request</a:t>
            </a:r>
            <a:r>
              <a:rPr lang="en-US" sz="2200" i="1" baseline="-25000" dirty="0" err="1"/>
              <a:t>i</a:t>
            </a:r>
            <a:r>
              <a:rPr lang="en-US" sz="2200" dirty="0"/>
              <a:t> </a:t>
            </a:r>
            <a:r>
              <a:rPr lang="en-US" sz="2200" dirty="0">
                <a:sym typeface="Symbol" pitchFamily="18" charset="2"/>
              </a:rPr>
              <a:t> </a:t>
            </a:r>
            <a:r>
              <a:rPr lang="en-US" sz="2200" i="1" dirty="0">
                <a:sym typeface="Symbol" pitchFamily="18" charset="2"/>
              </a:rPr>
              <a:t>Work</a:t>
            </a:r>
            <a:endParaRPr lang="en-US" sz="2200" dirty="0">
              <a:sym typeface="Symbol" pitchFamily="18" charset="2"/>
            </a:endParaRPr>
          </a:p>
          <a:p>
            <a:pPr marL="850900" lvl="1" indent="-393700">
              <a:buFont typeface="Monotype Sorts" charset="2"/>
              <a:buNone/>
            </a:pPr>
            <a:r>
              <a:rPr lang="en-US" sz="2200" dirty="0">
                <a:sym typeface="Symbol" pitchFamily="18" charset="2"/>
              </a:rPr>
              <a:t>If no such </a:t>
            </a:r>
            <a:r>
              <a:rPr lang="en-US" sz="2200" i="1" dirty="0">
                <a:sym typeface="Symbol" pitchFamily="18" charset="2"/>
              </a:rPr>
              <a:t>i</a:t>
            </a:r>
            <a:r>
              <a:rPr lang="en-US" sz="2200" dirty="0">
                <a:sym typeface="Symbol" pitchFamily="18" charset="2"/>
              </a:rPr>
              <a:t> exists, go to step 4</a:t>
            </a:r>
          </a:p>
          <a:p>
            <a:pPr marL="850900" lvl="1" indent="-393700">
              <a:buFont typeface="Monotype Sorts" charset="2"/>
              <a:buNone/>
            </a:pPr>
            <a:endParaRPr lang="en-US" sz="2200" dirty="0">
              <a:sym typeface="Symbol" pitchFamily="18" charset="2"/>
            </a:endParaRPr>
          </a:p>
          <a:p>
            <a:pPr marL="0" indent="0">
              <a:lnSpc>
                <a:spcPct val="90000"/>
              </a:lnSpc>
              <a:buNone/>
            </a:pPr>
            <a:r>
              <a:rPr lang="en-US" sz="2200" i="1" dirty="0"/>
              <a:t>3. Work</a:t>
            </a:r>
            <a:r>
              <a:rPr lang="en-US" sz="2200" dirty="0"/>
              <a:t> = </a:t>
            </a:r>
            <a:r>
              <a:rPr lang="en-US" sz="2200" i="1" dirty="0"/>
              <a:t>Work</a:t>
            </a:r>
            <a:r>
              <a:rPr lang="en-US" sz="2200" dirty="0"/>
              <a:t> + </a:t>
            </a:r>
            <a:r>
              <a:rPr lang="en-US" sz="2200" i="1" dirty="0" err="1"/>
              <a:t>Allocation</a:t>
            </a:r>
            <a:r>
              <a:rPr lang="en-US" sz="2200" i="1" baseline="-25000" dirty="0" err="1"/>
              <a:t>i</a:t>
            </a:r>
            <a:r>
              <a:rPr lang="en-US" sz="2200" dirty="0"/>
              <a:t/>
            </a:r>
            <a:br>
              <a:rPr lang="en-US" sz="2200" dirty="0"/>
            </a:br>
            <a:r>
              <a:rPr lang="en-US" sz="2200" dirty="0"/>
              <a:t>       </a:t>
            </a:r>
            <a:r>
              <a:rPr lang="en-US" sz="2200" i="1" dirty="0"/>
              <a:t>Finish</a:t>
            </a:r>
            <a:r>
              <a:rPr lang="en-US" sz="2200" dirty="0"/>
              <a:t>[</a:t>
            </a:r>
            <a:r>
              <a:rPr lang="en-US" sz="2200" i="1" dirty="0"/>
              <a:t>i</a:t>
            </a:r>
            <a:r>
              <a:rPr lang="en-US" sz="2200" dirty="0"/>
              <a:t>] = </a:t>
            </a:r>
            <a:r>
              <a:rPr lang="en-US" sz="2200" i="1" dirty="0"/>
              <a:t>true</a:t>
            </a:r>
            <a:r>
              <a:rPr lang="en-US" sz="2200" dirty="0"/>
              <a:t/>
            </a:r>
            <a:br>
              <a:rPr lang="en-US" sz="2200" dirty="0"/>
            </a:br>
            <a:r>
              <a:rPr lang="en-US" sz="2200" dirty="0"/>
              <a:t>       go to step 2</a:t>
            </a:r>
          </a:p>
          <a:p>
            <a:pPr marL="457200" indent="-457200">
              <a:lnSpc>
                <a:spcPct val="90000"/>
              </a:lnSpc>
              <a:buFont typeface="Monotype Sorts" charset="2"/>
              <a:buAutoNum type="arabicPeriod" startAt="3"/>
            </a:pPr>
            <a:endParaRPr lang="en-US" sz="2200" dirty="0"/>
          </a:p>
          <a:p>
            <a:pPr>
              <a:lnSpc>
                <a:spcPct val="90000"/>
              </a:lnSpc>
              <a:buFont typeface="Monotype Sorts" charset="2"/>
              <a:buNone/>
            </a:pPr>
            <a:r>
              <a:rPr lang="en-US" sz="2200" dirty="0"/>
              <a:t>4. If </a:t>
            </a:r>
            <a:r>
              <a:rPr lang="en-US" sz="2200" i="1" dirty="0"/>
              <a:t>Finish</a:t>
            </a:r>
            <a:r>
              <a:rPr lang="en-US" sz="2200" dirty="0"/>
              <a:t>[</a:t>
            </a:r>
            <a:r>
              <a:rPr lang="en-US" sz="2200" i="1" dirty="0"/>
              <a:t>i</a:t>
            </a:r>
            <a:r>
              <a:rPr lang="en-US" sz="2200" dirty="0"/>
              <a:t>] == false, for some </a:t>
            </a:r>
            <a:r>
              <a:rPr lang="en-US" sz="2200" i="1" dirty="0"/>
              <a:t>i</a:t>
            </a:r>
            <a:r>
              <a:rPr lang="en-US" sz="2200" dirty="0"/>
              <a:t>, 1 </a:t>
            </a:r>
            <a:r>
              <a:rPr lang="en-US" sz="2200" dirty="0">
                <a:sym typeface="Symbol" pitchFamily="18" charset="2"/>
              </a:rPr>
              <a:t> </a:t>
            </a:r>
            <a:r>
              <a:rPr lang="en-US" sz="2200" i="1" dirty="0">
                <a:sym typeface="Symbol" pitchFamily="18" charset="2"/>
              </a:rPr>
              <a:t>i</a:t>
            </a:r>
            <a:r>
              <a:rPr lang="en-US" sz="2200" dirty="0">
                <a:sym typeface="Symbol" pitchFamily="18" charset="2"/>
              </a:rPr>
              <a:t>   </a:t>
            </a:r>
            <a:r>
              <a:rPr lang="en-US" sz="2200" i="1" dirty="0">
                <a:sym typeface="Symbol" pitchFamily="18" charset="2"/>
              </a:rPr>
              <a:t>n</a:t>
            </a:r>
            <a:r>
              <a:rPr lang="en-US" sz="2200" dirty="0">
                <a:sym typeface="Symbol" pitchFamily="18" charset="2"/>
              </a:rPr>
              <a:t>, then the system is in deadlock state. Moreover, </a:t>
            </a:r>
            <a:r>
              <a:rPr lang="en-US" sz="2200" i="1" dirty="0">
                <a:sym typeface="Symbol" pitchFamily="18" charset="2"/>
              </a:rPr>
              <a:t>P</a:t>
            </a:r>
            <a:r>
              <a:rPr lang="en-US" sz="2200" i="1" baseline="-25000" dirty="0">
                <a:sym typeface="Symbol" pitchFamily="18" charset="2"/>
              </a:rPr>
              <a:t>i</a:t>
            </a:r>
            <a:r>
              <a:rPr lang="en-US" sz="2200" dirty="0">
                <a:sym typeface="Symbol" pitchFamily="18" charset="2"/>
              </a:rPr>
              <a:t> is also deadlocked</a:t>
            </a:r>
            <a:endParaRPr lang="en-US" sz="2200" b="1" dirty="0">
              <a:solidFill>
                <a:srgbClr val="FF0066"/>
              </a:solidFill>
              <a:sym typeface="Symbol" pitchFamily="18" charset="2"/>
            </a:endParaRPr>
          </a:p>
          <a:p>
            <a:pPr marL="850900" lvl="1" indent="-393700">
              <a:buFont typeface="Monotype Sorts" charset="2"/>
              <a:buNone/>
            </a:pPr>
            <a:endParaRPr lang="en-US" dirty="0"/>
          </a:p>
        </p:txBody>
      </p:sp>
      <p:pic>
        <p:nvPicPr>
          <p:cNvPr id="4" name="Picture 4" descr="pngfind.com-kingpin-png-4152286 (1).png">
            <a:extLst>
              <a:ext uri="{FF2B5EF4-FFF2-40B4-BE49-F238E27FC236}">
                <a16:creationId xmlns="" xmlns:a16="http://schemas.microsoft.com/office/drawing/2014/main" id="{42B5C74D-6F8F-4831-86C5-428B68F063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131</a:t>
            </a:fld>
            <a:endParaRPr lang="en-IN" dirty="0"/>
          </a:p>
        </p:txBody>
      </p:sp>
    </p:spTree>
    <p:extLst>
      <p:ext uri="{BB962C8B-B14F-4D97-AF65-F5344CB8AC3E}">
        <p14:creationId xmlns:p14="http://schemas.microsoft.com/office/powerpoint/2010/main" val="213410147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3568" y="332459"/>
            <a:ext cx="7664451" cy="576262"/>
          </a:xfrm>
        </p:spPr>
        <p:txBody>
          <a:bodyPr>
            <a:noAutofit/>
          </a:bodyPr>
          <a:lstStyle/>
          <a:p>
            <a:pPr eaLnBrk="1" hangingPunct="1"/>
            <a:r>
              <a:rPr lang="en-US" sz="3200" b="1" dirty="0">
                <a:solidFill>
                  <a:srgbClr val="006600"/>
                </a:solidFill>
              </a:rPr>
              <a:t>Example of Detection Algorithm</a:t>
            </a:r>
          </a:p>
        </p:txBody>
      </p:sp>
      <p:sp>
        <p:nvSpPr>
          <p:cNvPr id="41987" name="Rectangle 3"/>
          <p:cNvSpPr>
            <a:spLocks noGrp="1" noChangeArrowheads="1"/>
          </p:cNvSpPr>
          <p:nvPr>
            <p:ph idx="1"/>
          </p:nvPr>
        </p:nvSpPr>
        <p:spPr>
          <a:xfrm>
            <a:off x="806452" y="980729"/>
            <a:ext cx="8037513" cy="5374035"/>
          </a:xfrm>
        </p:spPr>
        <p:txBody>
          <a:bodyPr>
            <a:normAutofit lnSpcReduction="10000"/>
          </a:bodyPr>
          <a:lstStyle/>
          <a:p>
            <a:pPr>
              <a:tabLst>
                <a:tab pos="1428750" algn="l"/>
                <a:tab pos="2338388" algn="ctr"/>
                <a:tab pos="3594100" algn="ctr"/>
                <a:tab pos="4921250" algn="ctr"/>
              </a:tabLst>
            </a:pPr>
            <a:r>
              <a:rPr lang="en-US" sz="2000" dirty="0"/>
              <a:t>Five processes </a:t>
            </a:r>
            <a:r>
              <a:rPr lang="en-US" sz="2000" i="1" dirty="0"/>
              <a:t>P</a:t>
            </a:r>
            <a:r>
              <a:rPr lang="en-US" sz="2000" baseline="-25000" dirty="0"/>
              <a:t>0</a:t>
            </a:r>
            <a:r>
              <a:rPr lang="en-US" sz="2000" dirty="0"/>
              <a:t> through </a:t>
            </a:r>
            <a:r>
              <a:rPr lang="en-US" sz="2000" i="1" dirty="0"/>
              <a:t>P</a:t>
            </a:r>
            <a:r>
              <a:rPr lang="en-US" sz="2000" baseline="-25000" dirty="0"/>
              <a:t>4</a:t>
            </a:r>
            <a:r>
              <a:rPr lang="en-US" sz="2000" dirty="0"/>
              <a:t>;</a:t>
            </a:r>
            <a:r>
              <a:rPr lang="en-US" sz="2000" baseline="-25000" dirty="0"/>
              <a:t> </a:t>
            </a:r>
          </a:p>
          <a:p>
            <a:pPr>
              <a:tabLst>
                <a:tab pos="1428750" algn="l"/>
                <a:tab pos="2338388" algn="ctr"/>
                <a:tab pos="3594100" algn="ctr"/>
                <a:tab pos="4921250" algn="ctr"/>
              </a:tabLst>
            </a:pPr>
            <a:r>
              <a:rPr lang="en-US" sz="2000" dirty="0"/>
              <a:t>three resource types </a:t>
            </a:r>
            <a:br>
              <a:rPr lang="en-US" sz="2000" dirty="0"/>
            </a:br>
            <a:r>
              <a:rPr lang="en-US" sz="2000" dirty="0"/>
              <a:t>A (7 instances), </a:t>
            </a:r>
            <a:r>
              <a:rPr lang="en-US" sz="2000" i="1" dirty="0"/>
              <a:t>B </a:t>
            </a:r>
            <a:r>
              <a:rPr lang="en-US" sz="2000" dirty="0"/>
              <a:t>(2 instances), and </a:t>
            </a:r>
            <a:r>
              <a:rPr lang="en-US" sz="2000" i="1" dirty="0"/>
              <a:t>C</a:t>
            </a:r>
            <a:r>
              <a:rPr lang="en-US" sz="2000" dirty="0"/>
              <a:t> (6 instances)</a:t>
            </a:r>
          </a:p>
          <a:p>
            <a:pPr>
              <a:tabLst>
                <a:tab pos="1428750" algn="l"/>
                <a:tab pos="2338388" algn="ctr"/>
                <a:tab pos="3594100" algn="ctr"/>
                <a:tab pos="4921250" algn="ctr"/>
              </a:tabLst>
            </a:pPr>
            <a:endParaRPr lang="en-US" sz="2000" dirty="0"/>
          </a:p>
          <a:p>
            <a:pPr>
              <a:tabLst>
                <a:tab pos="1428750" algn="l"/>
                <a:tab pos="2338388" algn="ctr"/>
                <a:tab pos="3594100" algn="ctr"/>
                <a:tab pos="4921250" algn="ctr"/>
              </a:tabLst>
            </a:pPr>
            <a:r>
              <a:rPr lang="en-US" sz="2000" dirty="0"/>
              <a:t>Snapshot at time </a:t>
            </a:r>
            <a:r>
              <a:rPr lang="en-US" sz="2000" i="1" dirty="0"/>
              <a:t>T</a:t>
            </a:r>
            <a:r>
              <a:rPr lang="en-US" sz="2000" baseline="-25000" dirty="0"/>
              <a:t>0</a:t>
            </a:r>
            <a:r>
              <a:rPr lang="en-US" sz="2000" dirty="0"/>
              <a:t>:</a:t>
            </a:r>
          </a:p>
          <a:p>
            <a:pPr>
              <a:buFont typeface="Monotype Sorts" charset="2"/>
              <a:buNone/>
              <a:tabLst>
                <a:tab pos="1428750" algn="l"/>
                <a:tab pos="2338388" algn="ctr"/>
                <a:tab pos="3594100" algn="ctr"/>
                <a:tab pos="4921250" algn="ctr"/>
              </a:tabLst>
            </a:pPr>
            <a:r>
              <a:rPr lang="en-US" sz="2000" dirty="0"/>
              <a:t>			 </a:t>
            </a:r>
            <a:r>
              <a:rPr lang="en-US" sz="2000" i="1" u="sng" dirty="0"/>
              <a:t>Allocation</a:t>
            </a:r>
            <a:r>
              <a:rPr lang="en-US" sz="2000" i="1" dirty="0"/>
              <a:t>	   </a:t>
            </a:r>
            <a:r>
              <a:rPr lang="en-US" sz="2000" i="1" u="sng" dirty="0"/>
              <a:t>Request</a:t>
            </a:r>
            <a:r>
              <a:rPr lang="en-US" sz="2000" i="1" dirty="0"/>
              <a:t>	  </a:t>
            </a:r>
            <a:r>
              <a:rPr lang="en-US" sz="2000" i="1" u="sng" dirty="0"/>
              <a:t>Available</a:t>
            </a:r>
          </a:p>
          <a:p>
            <a:pPr>
              <a:buFont typeface="Monotype Sorts" charset="2"/>
              <a:buNone/>
              <a:tabLst>
                <a:tab pos="1428750" algn="l"/>
                <a:tab pos="2338388" algn="ctr"/>
                <a:tab pos="3594100" algn="ctr"/>
                <a:tab pos="4921250" algn="ctr"/>
              </a:tabLst>
            </a:pPr>
            <a:r>
              <a:rPr lang="en-US" sz="2000" dirty="0"/>
              <a:t>			</a:t>
            </a:r>
            <a:r>
              <a:rPr lang="en-US" sz="2000" i="1" dirty="0">
                <a:solidFill>
                  <a:srgbClr val="FF0000"/>
                </a:solidFill>
              </a:rPr>
              <a:t>A B C 	  A B C 	A B C</a:t>
            </a:r>
          </a:p>
          <a:p>
            <a:pPr>
              <a:buFont typeface="Monotype Sorts" charset="2"/>
              <a:buNone/>
              <a:tabLst>
                <a:tab pos="1428750" algn="l"/>
                <a:tab pos="2338388" algn="ctr"/>
                <a:tab pos="3594100" algn="ctr"/>
                <a:tab pos="4921250" algn="ctr"/>
              </a:tabLst>
            </a:pPr>
            <a:r>
              <a:rPr lang="en-US" sz="2000" dirty="0"/>
              <a:t>	       </a:t>
            </a:r>
            <a:r>
              <a:rPr lang="en-US" sz="2000" i="1" dirty="0"/>
              <a:t>P</a:t>
            </a:r>
            <a:r>
              <a:rPr lang="en-US" sz="2000" baseline="-25000" dirty="0"/>
              <a:t>0</a:t>
            </a:r>
            <a:r>
              <a:rPr lang="en-US" sz="2000" dirty="0"/>
              <a:t>	      0 1 0       	 0 0 0 	0 0 0</a:t>
            </a:r>
          </a:p>
          <a:p>
            <a:pPr>
              <a:buFont typeface="Monotype Sorts" charset="2"/>
              <a:buNone/>
              <a:tabLst>
                <a:tab pos="1428750" algn="l"/>
                <a:tab pos="2338388" algn="ctr"/>
                <a:tab pos="3594100" algn="ctr"/>
                <a:tab pos="4921250" algn="ctr"/>
              </a:tabLst>
            </a:pPr>
            <a:r>
              <a:rPr lang="en-US" sz="2000" i="1" dirty="0"/>
              <a:t>            P</a:t>
            </a:r>
            <a:r>
              <a:rPr lang="en-US" sz="2000" baseline="-25000" dirty="0"/>
              <a:t>1</a:t>
            </a:r>
            <a:r>
              <a:rPr lang="en-US" sz="2000" dirty="0"/>
              <a:t>	      2 0 0 	 2 0 2</a:t>
            </a:r>
          </a:p>
          <a:p>
            <a:pPr>
              <a:buFont typeface="Monotype Sorts" charset="2"/>
              <a:buNone/>
              <a:tabLst>
                <a:tab pos="1428750" algn="l"/>
                <a:tab pos="2338388" algn="ctr"/>
                <a:tab pos="3594100" algn="ctr"/>
                <a:tab pos="4921250" algn="ctr"/>
              </a:tabLst>
            </a:pPr>
            <a:r>
              <a:rPr lang="en-US" sz="2000" i="1" dirty="0"/>
              <a:t>            P</a:t>
            </a:r>
            <a:r>
              <a:rPr lang="en-US" sz="2000" baseline="-25000" dirty="0"/>
              <a:t>2	         </a:t>
            </a:r>
            <a:r>
              <a:rPr lang="en-US" sz="2000" dirty="0"/>
              <a:t>3 0 3      	  0 0 0 </a:t>
            </a:r>
          </a:p>
          <a:p>
            <a:pPr>
              <a:buFont typeface="Monotype Sorts" charset="2"/>
              <a:buNone/>
              <a:tabLst>
                <a:tab pos="1428750" algn="l"/>
                <a:tab pos="2338388" algn="ctr"/>
                <a:tab pos="3594100" algn="ctr"/>
                <a:tab pos="4921250" algn="ctr"/>
              </a:tabLst>
            </a:pPr>
            <a:r>
              <a:rPr lang="en-US" sz="2000" i="1" dirty="0"/>
              <a:t>            P</a:t>
            </a:r>
            <a:r>
              <a:rPr lang="en-US" sz="2000" baseline="-25000" dirty="0"/>
              <a:t>3</a:t>
            </a:r>
            <a:r>
              <a:rPr lang="en-US" sz="2000" dirty="0"/>
              <a:t>	      2  1  1                 1 0 0 </a:t>
            </a:r>
          </a:p>
          <a:p>
            <a:pPr>
              <a:buFont typeface="Monotype Sorts" charset="2"/>
              <a:buNone/>
              <a:tabLst>
                <a:tab pos="1428750" algn="l"/>
                <a:tab pos="2338388" algn="ctr"/>
                <a:tab pos="3594100" algn="ctr"/>
                <a:tab pos="4921250" algn="ctr"/>
              </a:tabLst>
            </a:pPr>
            <a:r>
              <a:rPr lang="en-US" sz="2000" dirty="0"/>
              <a:t>	       </a:t>
            </a:r>
            <a:r>
              <a:rPr lang="en-US" sz="2000" i="1" dirty="0"/>
              <a:t>P</a:t>
            </a:r>
            <a:r>
              <a:rPr lang="en-US" sz="2000" baseline="-25000" dirty="0"/>
              <a:t>4	         </a:t>
            </a:r>
            <a:r>
              <a:rPr lang="en-US" sz="2000" dirty="0"/>
              <a:t>0 0 2 	   0 0 2</a:t>
            </a:r>
          </a:p>
          <a:p>
            <a:pPr>
              <a:buFont typeface="Monotype Sorts" charset="2"/>
              <a:buNone/>
              <a:tabLst>
                <a:tab pos="1428750" algn="l"/>
                <a:tab pos="2338388" algn="ctr"/>
                <a:tab pos="3594100" algn="ctr"/>
                <a:tab pos="4921250" algn="ctr"/>
              </a:tabLst>
            </a:pPr>
            <a:endParaRPr lang="en-US" sz="2000" dirty="0"/>
          </a:p>
          <a:p>
            <a:pPr>
              <a:tabLst>
                <a:tab pos="1428750" algn="l"/>
                <a:tab pos="2338388" algn="ctr"/>
                <a:tab pos="3594100" algn="ctr"/>
                <a:tab pos="4921250" algn="ctr"/>
              </a:tabLst>
            </a:pPr>
            <a:r>
              <a:rPr lang="en-US" sz="2000" dirty="0"/>
              <a:t>Sequence </a:t>
            </a:r>
            <a:r>
              <a:rPr lang="en-US" sz="2000" dirty="0">
                <a:solidFill>
                  <a:srgbClr val="FF0000"/>
                </a:solidFill>
              </a:rPr>
              <a:t>&lt;</a:t>
            </a:r>
            <a:r>
              <a:rPr lang="en-US" sz="2000" i="1" dirty="0">
                <a:solidFill>
                  <a:srgbClr val="FF0000"/>
                </a:solidFill>
              </a:rPr>
              <a:t>P</a:t>
            </a:r>
            <a:r>
              <a:rPr lang="en-US" sz="2000" baseline="-25000" dirty="0">
                <a:solidFill>
                  <a:srgbClr val="FF0000"/>
                </a:solidFill>
              </a:rPr>
              <a:t>0</a:t>
            </a:r>
            <a:r>
              <a:rPr lang="en-US" sz="2000" dirty="0">
                <a:solidFill>
                  <a:srgbClr val="FF0000"/>
                </a:solidFill>
              </a:rPr>
              <a:t>, </a:t>
            </a:r>
            <a:r>
              <a:rPr lang="en-US" sz="2000" i="1" dirty="0">
                <a:solidFill>
                  <a:srgbClr val="FF0000"/>
                </a:solidFill>
              </a:rPr>
              <a:t>P</a:t>
            </a:r>
            <a:r>
              <a:rPr lang="en-US" sz="2000" baseline="-25000" dirty="0">
                <a:solidFill>
                  <a:srgbClr val="FF0000"/>
                </a:solidFill>
              </a:rPr>
              <a:t>2</a:t>
            </a:r>
            <a:r>
              <a:rPr lang="en-US" sz="2000" dirty="0">
                <a:solidFill>
                  <a:srgbClr val="FF0000"/>
                </a:solidFill>
              </a:rPr>
              <a:t>, </a:t>
            </a:r>
            <a:r>
              <a:rPr lang="en-US" sz="2000" i="1" dirty="0">
                <a:solidFill>
                  <a:srgbClr val="FF0000"/>
                </a:solidFill>
              </a:rPr>
              <a:t>P</a:t>
            </a:r>
            <a:r>
              <a:rPr lang="en-US" sz="2000" baseline="-25000" dirty="0">
                <a:solidFill>
                  <a:srgbClr val="FF0000"/>
                </a:solidFill>
              </a:rPr>
              <a:t>3</a:t>
            </a:r>
            <a:r>
              <a:rPr lang="en-US" sz="2000" dirty="0">
                <a:solidFill>
                  <a:srgbClr val="FF0000"/>
                </a:solidFill>
              </a:rPr>
              <a:t>, </a:t>
            </a:r>
            <a:r>
              <a:rPr lang="en-US" sz="2000" i="1" dirty="0">
                <a:solidFill>
                  <a:srgbClr val="FF0000"/>
                </a:solidFill>
              </a:rPr>
              <a:t>P</a:t>
            </a:r>
            <a:r>
              <a:rPr lang="en-US" sz="2000" baseline="-25000" dirty="0">
                <a:solidFill>
                  <a:srgbClr val="FF0000"/>
                </a:solidFill>
              </a:rPr>
              <a:t>1</a:t>
            </a:r>
            <a:r>
              <a:rPr lang="en-US" sz="2000" dirty="0">
                <a:solidFill>
                  <a:srgbClr val="FF0000"/>
                </a:solidFill>
              </a:rPr>
              <a:t>, </a:t>
            </a:r>
            <a:r>
              <a:rPr lang="en-US" sz="2000" i="1" dirty="0">
                <a:solidFill>
                  <a:srgbClr val="FF0000"/>
                </a:solidFill>
              </a:rPr>
              <a:t>P</a:t>
            </a:r>
            <a:r>
              <a:rPr lang="en-US" sz="2000" baseline="-25000" dirty="0">
                <a:solidFill>
                  <a:srgbClr val="FF0000"/>
                </a:solidFill>
              </a:rPr>
              <a:t>4</a:t>
            </a:r>
            <a:r>
              <a:rPr lang="en-US" sz="2000" dirty="0">
                <a:solidFill>
                  <a:srgbClr val="FF0000"/>
                </a:solidFill>
              </a:rPr>
              <a:t>&gt; </a:t>
            </a:r>
            <a:r>
              <a:rPr lang="en-US" sz="2000" dirty="0"/>
              <a:t>will result in </a:t>
            </a:r>
          </a:p>
          <a:p>
            <a:pPr>
              <a:tabLst>
                <a:tab pos="1428750" algn="l"/>
                <a:tab pos="2338388" algn="ctr"/>
                <a:tab pos="3594100" algn="ctr"/>
                <a:tab pos="4921250" algn="ctr"/>
              </a:tabLst>
            </a:pPr>
            <a:r>
              <a:rPr lang="en-US" sz="2000" i="1" dirty="0"/>
              <a:t>Finish</a:t>
            </a:r>
            <a:r>
              <a:rPr lang="en-US" sz="2000" dirty="0"/>
              <a:t>[</a:t>
            </a:r>
            <a:r>
              <a:rPr lang="en-US" sz="2000" i="1" dirty="0"/>
              <a:t>i</a:t>
            </a:r>
            <a:r>
              <a:rPr lang="en-US" sz="2000" dirty="0"/>
              <a:t>] = true for all </a:t>
            </a:r>
            <a:r>
              <a:rPr lang="en-US" sz="2000" i="1" dirty="0"/>
              <a:t>i</a:t>
            </a:r>
            <a:endParaRPr lang="en-US" sz="2000" dirty="0"/>
          </a:p>
          <a:p>
            <a:pPr>
              <a:buFont typeface="Monotype Sorts" charset="2"/>
              <a:buNone/>
              <a:tabLst>
                <a:tab pos="1428750" algn="l"/>
                <a:tab pos="2338388" algn="ctr"/>
                <a:tab pos="3594100" algn="ctr"/>
                <a:tab pos="4921250" algn="ctr"/>
              </a:tabLst>
            </a:pPr>
            <a:endParaRPr lang="en-US" sz="2000" dirty="0"/>
          </a:p>
        </p:txBody>
      </p:sp>
      <p:sp>
        <p:nvSpPr>
          <p:cNvPr id="2" name="Rectangle 1"/>
          <p:cNvSpPr/>
          <p:nvPr/>
        </p:nvSpPr>
        <p:spPr>
          <a:xfrm>
            <a:off x="5364088" y="5805264"/>
            <a:ext cx="1872208" cy="360040"/>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No Deadlock</a:t>
            </a:r>
          </a:p>
        </p:txBody>
      </p:sp>
      <p:pic>
        <p:nvPicPr>
          <p:cNvPr id="5" name="Picture 4" descr="pngfind.com-kingpin-png-4152286 (1).png">
            <a:extLst>
              <a:ext uri="{FF2B5EF4-FFF2-40B4-BE49-F238E27FC236}">
                <a16:creationId xmlns="" xmlns:a16="http://schemas.microsoft.com/office/drawing/2014/main" id="{CF7A9878-1FCD-4B93-98A0-859B18D45F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132</a:t>
            </a:fld>
            <a:endParaRPr lang="en-IN" dirty="0"/>
          </a:p>
        </p:txBody>
      </p:sp>
    </p:spTree>
    <p:extLst>
      <p:ext uri="{BB962C8B-B14F-4D97-AF65-F5344CB8AC3E}">
        <p14:creationId xmlns:p14="http://schemas.microsoft.com/office/powerpoint/2010/main" val="16537525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67544" y="332657"/>
            <a:ext cx="8229600" cy="663352"/>
          </a:xfrm>
        </p:spPr>
        <p:txBody>
          <a:bodyPr>
            <a:normAutofit fontScale="90000"/>
          </a:bodyPr>
          <a:lstStyle/>
          <a:p>
            <a:pPr eaLnBrk="1" hangingPunct="1"/>
            <a:r>
              <a:rPr lang="en-US" b="1" dirty="0">
                <a:solidFill>
                  <a:srgbClr val="006600"/>
                </a:solidFill>
              </a:rPr>
              <a:t>Example (Cont.)</a:t>
            </a:r>
          </a:p>
        </p:txBody>
      </p:sp>
      <p:sp>
        <p:nvSpPr>
          <p:cNvPr id="43011" name="Rectangle 3"/>
          <p:cNvSpPr>
            <a:spLocks noGrp="1" noChangeArrowheads="1"/>
          </p:cNvSpPr>
          <p:nvPr>
            <p:ph idx="1"/>
          </p:nvPr>
        </p:nvSpPr>
        <p:spPr>
          <a:xfrm>
            <a:off x="806451" y="1233489"/>
            <a:ext cx="7781925" cy="5037137"/>
          </a:xfrm>
        </p:spPr>
        <p:txBody>
          <a:bodyPr>
            <a:normAutofit/>
          </a:bodyPr>
          <a:lstStyle/>
          <a:p>
            <a:pPr>
              <a:tabLst>
                <a:tab pos="2800350" algn="l"/>
                <a:tab pos="3708400" algn="ctr"/>
              </a:tabLst>
            </a:pPr>
            <a:r>
              <a:rPr lang="en-US" sz="2000" b="1" i="1" dirty="0">
                <a:solidFill>
                  <a:srgbClr val="002060"/>
                </a:solidFill>
              </a:rPr>
              <a:t>P</a:t>
            </a:r>
            <a:r>
              <a:rPr lang="en-US" sz="2000" b="1" baseline="-25000" dirty="0">
                <a:solidFill>
                  <a:srgbClr val="002060"/>
                </a:solidFill>
              </a:rPr>
              <a:t>2</a:t>
            </a:r>
            <a:r>
              <a:rPr lang="en-US" sz="2000" b="1" dirty="0">
                <a:solidFill>
                  <a:srgbClr val="002060"/>
                </a:solidFill>
              </a:rPr>
              <a:t> requests an additional instance of type</a:t>
            </a:r>
            <a:r>
              <a:rPr lang="en-US" sz="2000" b="1" i="1" dirty="0">
                <a:solidFill>
                  <a:srgbClr val="002060"/>
                </a:solidFill>
              </a:rPr>
              <a:t> C</a:t>
            </a:r>
            <a:endParaRPr lang="en-US" sz="2000" b="1" dirty="0">
              <a:solidFill>
                <a:srgbClr val="002060"/>
              </a:solidFill>
            </a:endParaRPr>
          </a:p>
          <a:p>
            <a:pPr>
              <a:buFont typeface="Monotype Sorts" charset="2"/>
              <a:buNone/>
              <a:tabLst>
                <a:tab pos="2800350" algn="l"/>
                <a:tab pos="3708400" algn="ctr"/>
              </a:tabLst>
            </a:pPr>
            <a:r>
              <a:rPr lang="en-US" sz="2000" dirty="0"/>
              <a:t>			</a:t>
            </a:r>
            <a:r>
              <a:rPr lang="en-US" sz="2000" i="1" u="sng" dirty="0"/>
              <a:t>Request</a:t>
            </a:r>
            <a:endParaRPr lang="en-US" sz="2000" i="1" dirty="0"/>
          </a:p>
          <a:p>
            <a:pPr>
              <a:buFont typeface="Monotype Sorts" charset="2"/>
              <a:buNone/>
              <a:tabLst>
                <a:tab pos="2800350" algn="l"/>
                <a:tab pos="3708400" algn="ctr"/>
              </a:tabLst>
            </a:pPr>
            <a:r>
              <a:rPr lang="en-US" sz="2000" i="1" dirty="0"/>
              <a:t>			</a:t>
            </a:r>
            <a:r>
              <a:rPr lang="en-US" sz="2000" b="1" i="1" dirty="0">
                <a:solidFill>
                  <a:srgbClr val="002060"/>
                </a:solidFill>
              </a:rPr>
              <a:t>A B C</a:t>
            </a:r>
          </a:p>
          <a:p>
            <a:pPr>
              <a:buFont typeface="Monotype Sorts" charset="2"/>
              <a:buNone/>
              <a:tabLst>
                <a:tab pos="2800350" algn="l"/>
                <a:tab pos="3708400" algn="ctr"/>
              </a:tabLst>
            </a:pPr>
            <a:r>
              <a:rPr lang="en-US" sz="2000" dirty="0"/>
              <a:t>		 </a:t>
            </a:r>
            <a:r>
              <a:rPr lang="en-US" sz="2000" i="1" dirty="0"/>
              <a:t>P</a:t>
            </a:r>
            <a:r>
              <a:rPr lang="en-US" sz="2000" baseline="-25000" dirty="0"/>
              <a:t>0</a:t>
            </a:r>
            <a:r>
              <a:rPr lang="en-US" sz="2000" dirty="0"/>
              <a:t>	0 0 0</a:t>
            </a:r>
          </a:p>
          <a:p>
            <a:pPr>
              <a:buFont typeface="Monotype Sorts" charset="2"/>
              <a:buNone/>
              <a:tabLst>
                <a:tab pos="2800350" algn="l"/>
                <a:tab pos="3708400" algn="ctr"/>
              </a:tabLst>
            </a:pPr>
            <a:r>
              <a:rPr lang="en-US" sz="2000" dirty="0"/>
              <a:t>		 </a:t>
            </a:r>
            <a:r>
              <a:rPr lang="en-US" sz="2000" i="1" dirty="0"/>
              <a:t>P</a:t>
            </a:r>
            <a:r>
              <a:rPr lang="en-US" sz="2000" baseline="-25000" dirty="0"/>
              <a:t>1</a:t>
            </a:r>
            <a:r>
              <a:rPr lang="en-US" sz="2000" dirty="0"/>
              <a:t>	2 0 2</a:t>
            </a:r>
          </a:p>
          <a:p>
            <a:pPr>
              <a:buFont typeface="Monotype Sorts" charset="2"/>
              <a:buNone/>
              <a:tabLst>
                <a:tab pos="2800350" algn="l"/>
                <a:tab pos="3708400" algn="ctr"/>
              </a:tabLst>
            </a:pPr>
            <a:r>
              <a:rPr lang="en-US" sz="2000" dirty="0"/>
              <a:t>		 </a:t>
            </a:r>
            <a:r>
              <a:rPr lang="en-US" sz="2000" i="1" dirty="0"/>
              <a:t>P</a:t>
            </a:r>
            <a:r>
              <a:rPr lang="en-US" sz="2000" baseline="-25000" dirty="0"/>
              <a:t>2</a:t>
            </a:r>
            <a:r>
              <a:rPr lang="en-US" sz="2000" dirty="0"/>
              <a:t>	0 0 1</a:t>
            </a:r>
          </a:p>
          <a:p>
            <a:pPr>
              <a:buFont typeface="Monotype Sorts" charset="2"/>
              <a:buNone/>
              <a:tabLst>
                <a:tab pos="2800350" algn="l"/>
                <a:tab pos="3708400" algn="ctr"/>
              </a:tabLst>
            </a:pPr>
            <a:r>
              <a:rPr lang="en-US" sz="2000" dirty="0"/>
              <a:t>		 </a:t>
            </a:r>
            <a:r>
              <a:rPr lang="en-US" sz="2000" i="1" dirty="0"/>
              <a:t>P</a:t>
            </a:r>
            <a:r>
              <a:rPr lang="en-US" sz="2000" baseline="-25000" dirty="0"/>
              <a:t>3</a:t>
            </a:r>
            <a:r>
              <a:rPr lang="en-US" sz="2000" dirty="0"/>
              <a:t>	1 0 0 </a:t>
            </a:r>
          </a:p>
          <a:p>
            <a:pPr>
              <a:buFont typeface="Monotype Sorts" charset="2"/>
              <a:buNone/>
              <a:tabLst>
                <a:tab pos="2800350" algn="l"/>
                <a:tab pos="3708400" algn="ctr"/>
              </a:tabLst>
            </a:pPr>
            <a:r>
              <a:rPr lang="en-US" sz="2000" dirty="0"/>
              <a:t>		 </a:t>
            </a:r>
            <a:r>
              <a:rPr lang="en-US" sz="2000" i="1" dirty="0"/>
              <a:t>P</a:t>
            </a:r>
            <a:r>
              <a:rPr lang="en-US" sz="2000" baseline="-25000" dirty="0"/>
              <a:t>4</a:t>
            </a:r>
            <a:r>
              <a:rPr lang="en-US" sz="2000" dirty="0"/>
              <a:t>	0 0 2</a:t>
            </a:r>
          </a:p>
          <a:p>
            <a:pPr>
              <a:buFont typeface="Monotype Sorts" charset="2"/>
              <a:buNone/>
              <a:tabLst>
                <a:tab pos="2800350" algn="l"/>
                <a:tab pos="3708400" algn="ctr"/>
              </a:tabLst>
            </a:pPr>
            <a:endParaRPr lang="en-US" sz="900" dirty="0"/>
          </a:p>
          <a:p>
            <a:pPr>
              <a:tabLst>
                <a:tab pos="2800350" algn="l"/>
                <a:tab pos="3708400" algn="ctr"/>
              </a:tabLst>
            </a:pPr>
            <a:r>
              <a:rPr lang="en-US" sz="2000" dirty="0"/>
              <a:t>State of system?</a:t>
            </a:r>
          </a:p>
          <a:p>
            <a:pPr lvl="1">
              <a:tabLst>
                <a:tab pos="2800350" algn="l"/>
                <a:tab pos="3708400" algn="ctr"/>
              </a:tabLst>
            </a:pPr>
            <a:r>
              <a:rPr lang="en-US" sz="2000" dirty="0"/>
              <a:t>Can reclaim resources held by process </a:t>
            </a:r>
            <a:r>
              <a:rPr lang="en-US" sz="2000" i="1" dirty="0"/>
              <a:t>P</a:t>
            </a:r>
            <a:r>
              <a:rPr lang="en-US" sz="2000" baseline="-25000" dirty="0"/>
              <a:t>0</a:t>
            </a:r>
            <a:r>
              <a:rPr lang="en-US" sz="2000" dirty="0"/>
              <a:t>, but insufficient resources to fulfill other processes; requests</a:t>
            </a:r>
          </a:p>
          <a:p>
            <a:pPr lvl="1">
              <a:tabLst>
                <a:tab pos="2800350" algn="l"/>
                <a:tab pos="3708400" algn="ctr"/>
              </a:tabLst>
            </a:pPr>
            <a:r>
              <a:rPr lang="en-US" sz="2000" dirty="0">
                <a:solidFill>
                  <a:srgbClr val="FF0000"/>
                </a:solidFill>
              </a:rPr>
              <a:t>Deadlock exists, consisting of processes </a:t>
            </a:r>
            <a:r>
              <a:rPr lang="en-US" sz="2000" i="1" dirty="0">
                <a:solidFill>
                  <a:srgbClr val="FF0000"/>
                </a:solidFill>
              </a:rPr>
              <a:t>P</a:t>
            </a:r>
            <a:r>
              <a:rPr lang="en-US" sz="2000" baseline="-25000" dirty="0">
                <a:solidFill>
                  <a:srgbClr val="FF0000"/>
                </a:solidFill>
              </a:rPr>
              <a:t>1</a:t>
            </a:r>
            <a:r>
              <a:rPr lang="en-US" sz="2000" dirty="0">
                <a:solidFill>
                  <a:srgbClr val="FF0000"/>
                </a:solidFill>
              </a:rPr>
              <a:t>, </a:t>
            </a:r>
            <a:r>
              <a:rPr lang="en-US" sz="2000" baseline="-25000" dirty="0">
                <a:solidFill>
                  <a:srgbClr val="FF0000"/>
                </a:solidFill>
              </a:rPr>
              <a:t> </a:t>
            </a:r>
            <a:r>
              <a:rPr lang="en-US" sz="2000" i="1" dirty="0">
                <a:solidFill>
                  <a:srgbClr val="FF0000"/>
                </a:solidFill>
              </a:rPr>
              <a:t>P</a:t>
            </a:r>
            <a:r>
              <a:rPr lang="en-US" sz="2000" baseline="-25000" dirty="0">
                <a:solidFill>
                  <a:srgbClr val="FF0000"/>
                </a:solidFill>
              </a:rPr>
              <a:t>2</a:t>
            </a:r>
            <a:r>
              <a:rPr lang="en-US" sz="2000" dirty="0">
                <a:solidFill>
                  <a:srgbClr val="FF0000"/>
                </a:solidFill>
              </a:rPr>
              <a:t>, </a:t>
            </a:r>
            <a:r>
              <a:rPr lang="en-US" sz="2000" i="1" dirty="0">
                <a:solidFill>
                  <a:srgbClr val="FF0000"/>
                </a:solidFill>
              </a:rPr>
              <a:t>P</a:t>
            </a:r>
            <a:r>
              <a:rPr lang="en-US" sz="2000" baseline="-25000" dirty="0">
                <a:solidFill>
                  <a:srgbClr val="FF0000"/>
                </a:solidFill>
              </a:rPr>
              <a:t>3</a:t>
            </a:r>
            <a:r>
              <a:rPr lang="en-US" sz="2000" dirty="0">
                <a:solidFill>
                  <a:srgbClr val="FF0000"/>
                </a:solidFill>
              </a:rPr>
              <a:t>, and </a:t>
            </a:r>
            <a:r>
              <a:rPr lang="en-US" sz="2000" i="1" dirty="0">
                <a:solidFill>
                  <a:srgbClr val="FF0000"/>
                </a:solidFill>
              </a:rPr>
              <a:t>P</a:t>
            </a:r>
            <a:r>
              <a:rPr lang="en-US" sz="2000" baseline="-25000" dirty="0">
                <a:solidFill>
                  <a:srgbClr val="FF0000"/>
                </a:solidFill>
              </a:rPr>
              <a:t>4</a:t>
            </a:r>
            <a:endParaRPr lang="en-US" sz="2000" dirty="0">
              <a:solidFill>
                <a:srgbClr val="FF0000"/>
              </a:solidFill>
            </a:endParaRPr>
          </a:p>
        </p:txBody>
      </p:sp>
      <p:pic>
        <p:nvPicPr>
          <p:cNvPr id="4" name="Picture 4" descr="pngfind.com-kingpin-png-4152286 (1).png">
            <a:extLst>
              <a:ext uri="{FF2B5EF4-FFF2-40B4-BE49-F238E27FC236}">
                <a16:creationId xmlns="" xmlns:a16="http://schemas.microsoft.com/office/drawing/2014/main" id="{6080A5DA-D7E5-43D5-8D27-154ADAE43B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133</a:t>
            </a:fld>
            <a:endParaRPr lang="en-IN" dirty="0"/>
          </a:p>
        </p:txBody>
      </p:sp>
    </p:spTree>
    <p:extLst>
      <p:ext uri="{BB962C8B-B14F-4D97-AF65-F5344CB8AC3E}">
        <p14:creationId xmlns:p14="http://schemas.microsoft.com/office/powerpoint/2010/main" val="75305893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08002" y="465138"/>
            <a:ext cx="8588375" cy="457200"/>
          </a:xfrm>
        </p:spPr>
        <p:txBody>
          <a:bodyPr>
            <a:noAutofit/>
          </a:bodyPr>
          <a:lstStyle/>
          <a:p>
            <a:pPr eaLnBrk="1" hangingPunct="1"/>
            <a:r>
              <a:rPr lang="en-US" sz="3600" b="1" dirty="0">
                <a:solidFill>
                  <a:srgbClr val="006600"/>
                </a:solidFill>
              </a:rPr>
              <a:t>Recovery from Deadlock</a:t>
            </a:r>
          </a:p>
        </p:txBody>
      </p:sp>
      <p:sp>
        <p:nvSpPr>
          <p:cNvPr id="45059" name="Rectangle 3"/>
          <p:cNvSpPr>
            <a:spLocks noGrp="1" noChangeArrowheads="1"/>
          </p:cNvSpPr>
          <p:nvPr>
            <p:ph idx="1"/>
          </p:nvPr>
        </p:nvSpPr>
        <p:spPr>
          <a:xfrm>
            <a:off x="539552" y="1916833"/>
            <a:ext cx="7694613" cy="4608512"/>
          </a:xfrm>
        </p:spPr>
        <p:txBody>
          <a:bodyPr>
            <a:normAutofit/>
          </a:bodyPr>
          <a:lstStyle/>
          <a:p>
            <a:r>
              <a:rPr lang="en-US" sz="2400" dirty="0">
                <a:solidFill>
                  <a:srgbClr val="FF3300"/>
                </a:solidFill>
              </a:rPr>
              <a:t>Abort all deadlocked processes</a:t>
            </a:r>
          </a:p>
          <a:p>
            <a:r>
              <a:rPr lang="en-US" sz="2400" dirty="0">
                <a:solidFill>
                  <a:srgbClr val="FF3300"/>
                </a:solidFill>
              </a:rPr>
              <a:t>Abort one process at a time until the deadlock cycle is eliminated</a:t>
            </a:r>
          </a:p>
          <a:p>
            <a:pPr lvl="1"/>
            <a:r>
              <a:rPr lang="en-US" sz="2000" dirty="0"/>
              <a:t>In which order should we choose to abort?</a:t>
            </a:r>
          </a:p>
          <a:p>
            <a:pPr lvl="3"/>
            <a:r>
              <a:rPr lang="en-US" sz="1800" dirty="0"/>
              <a:t>Priority of the process</a:t>
            </a:r>
          </a:p>
          <a:p>
            <a:pPr lvl="3"/>
            <a:r>
              <a:rPr lang="en-US" sz="1800" dirty="0"/>
              <a:t>How long process has computed, and how much longer to completion</a:t>
            </a:r>
          </a:p>
          <a:p>
            <a:pPr lvl="3"/>
            <a:r>
              <a:rPr lang="en-US" sz="1800" dirty="0"/>
              <a:t>Resources the process has used</a:t>
            </a:r>
          </a:p>
          <a:p>
            <a:pPr lvl="3"/>
            <a:r>
              <a:rPr lang="en-US" sz="1800" dirty="0"/>
              <a:t>Resources process needs to complete</a:t>
            </a:r>
          </a:p>
          <a:p>
            <a:pPr lvl="3"/>
            <a:r>
              <a:rPr lang="en-US" sz="1800" dirty="0"/>
              <a:t>How many processes will need to be terminated</a:t>
            </a:r>
          </a:p>
          <a:p>
            <a:pPr lvl="3"/>
            <a:r>
              <a:rPr lang="en-US" sz="1800" dirty="0"/>
              <a:t>Is process interactive or batch?</a:t>
            </a:r>
          </a:p>
        </p:txBody>
      </p:sp>
      <p:sp>
        <p:nvSpPr>
          <p:cNvPr id="2" name="Rectangle 1"/>
          <p:cNvSpPr/>
          <p:nvPr/>
        </p:nvSpPr>
        <p:spPr>
          <a:xfrm>
            <a:off x="611560" y="1340768"/>
            <a:ext cx="5400600" cy="432048"/>
          </a:xfrm>
          <a:prstGeom prst="rect">
            <a:avLst/>
          </a:prstGeom>
          <a:solidFill>
            <a:schemeClr val="accent1">
              <a:lumMod val="40000"/>
              <a:lumOff val="6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1. Process Termination</a:t>
            </a:r>
          </a:p>
        </p:txBody>
      </p:sp>
      <p:pic>
        <p:nvPicPr>
          <p:cNvPr id="5" name="Picture 4" descr="pngfind.com-kingpin-png-4152286 (1).png">
            <a:extLst>
              <a:ext uri="{FF2B5EF4-FFF2-40B4-BE49-F238E27FC236}">
                <a16:creationId xmlns="" xmlns:a16="http://schemas.microsoft.com/office/drawing/2014/main" id="{FF2A827A-1DD2-4E84-9FA0-9CDC1B848F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134</a:t>
            </a:fld>
            <a:endParaRPr lang="en-IN" dirty="0"/>
          </a:p>
        </p:txBody>
      </p:sp>
    </p:spTree>
    <p:extLst>
      <p:ext uri="{BB962C8B-B14F-4D97-AF65-F5344CB8AC3E}">
        <p14:creationId xmlns:p14="http://schemas.microsoft.com/office/powerpoint/2010/main" val="17327650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55576" y="739552"/>
            <a:ext cx="8020051" cy="457200"/>
          </a:xfrm>
        </p:spPr>
        <p:txBody>
          <a:bodyPr>
            <a:normAutofit fontScale="90000"/>
          </a:bodyPr>
          <a:lstStyle/>
          <a:p>
            <a:pPr eaLnBrk="1" hangingPunct="1"/>
            <a:r>
              <a:rPr lang="en-US" sz="2800" b="1" dirty="0">
                <a:solidFill>
                  <a:srgbClr val="006600"/>
                </a:solidFill>
              </a:rPr>
              <a:t>Recovery from Deadlock – </a:t>
            </a:r>
            <a:r>
              <a:rPr lang="en-US" sz="2800" b="1" dirty="0" err="1">
                <a:solidFill>
                  <a:srgbClr val="006600"/>
                </a:solidFill>
              </a:rPr>
              <a:t>Contd</a:t>
            </a:r>
            <a:r>
              <a:rPr lang="en-US" sz="2800" b="1" dirty="0">
                <a:solidFill>
                  <a:srgbClr val="006600"/>
                </a:solidFill>
              </a:rPr>
              <a:t>… </a:t>
            </a:r>
            <a:br>
              <a:rPr lang="en-US" sz="2800" b="1" dirty="0">
                <a:solidFill>
                  <a:srgbClr val="006600"/>
                </a:solidFill>
              </a:rPr>
            </a:br>
            <a:endParaRPr lang="en-US" sz="2800" b="1" dirty="0">
              <a:solidFill>
                <a:srgbClr val="006600"/>
              </a:solidFill>
            </a:endParaRPr>
          </a:p>
        </p:txBody>
      </p:sp>
      <p:sp>
        <p:nvSpPr>
          <p:cNvPr id="46083" name="Rectangle 3"/>
          <p:cNvSpPr>
            <a:spLocks noGrp="1" noChangeArrowheads="1"/>
          </p:cNvSpPr>
          <p:nvPr>
            <p:ph idx="1"/>
          </p:nvPr>
        </p:nvSpPr>
        <p:spPr>
          <a:xfrm>
            <a:off x="827088" y="2132856"/>
            <a:ext cx="7351712" cy="3832969"/>
          </a:xfrm>
        </p:spPr>
        <p:txBody>
          <a:bodyPr>
            <a:normAutofit/>
          </a:bodyPr>
          <a:lstStyle/>
          <a:p>
            <a:r>
              <a:rPr lang="en-US" sz="2000" dirty="0">
                <a:solidFill>
                  <a:srgbClr val="FF0000"/>
                </a:solidFill>
              </a:rPr>
              <a:t>Selecting a victim </a:t>
            </a:r>
            <a:r>
              <a:rPr lang="en-US" sz="2000" dirty="0"/>
              <a:t>– which resource or which process to be preempted? minimize cost</a:t>
            </a:r>
          </a:p>
          <a:p>
            <a:r>
              <a:rPr lang="en-US" sz="2000" dirty="0">
                <a:solidFill>
                  <a:srgbClr val="FF0000"/>
                </a:solidFill>
              </a:rPr>
              <a:t>Rollback</a:t>
            </a:r>
            <a:r>
              <a:rPr lang="en-US" sz="2000" dirty="0"/>
              <a:t> – return to some safe state, restart process for that state </a:t>
            </a:r>
            <a:r>
              <a:rPr lang="en-US" sz="2000" dirty="0" err="1"/>
              <a:t>ie</a:t>
            </a:r>
            <a:r>
              <a:rPr lang="en-US" sz="2000" dirty="0"/>
              <a:t>. Rollback the process as far as necessary to break the deadlock.</a:t>
            </a:r>
          </a:p>
          <a:p>
            <a:r>
              <a:rPr lang="en-US" sz="2000" dirty="0">
                <a:solidFill>
                  <a:srgbClr val="FF0000"/>
                </a:solidFill>
              </a:rPr>
              <a:t>Problem: starvation </a:t>
            </a:r>
            <a:r>
              <a:rPr lang="en-US" sz="2000" dirty="0"/>
              <a:t>–  same process may always be picked as victim, include number of rollback in cost factor</a:t>
            </a:r>
          </a:p>
          <a:p>
            <a:pPr lvl="1"/>
            <a:r>
              <a:rPr lang="en-US" sz="1600" dirty="0"/>
              <a:t>Ensure that process can be picked as a victim only finite number of times.</a:t>
            </a:r>
          </a:p>
        </p:txBody>
      </p:sp>
      <p:sp>
        <p:nvSpPr>
          <p:cNvPr id="4" name="Rectangle 3"/>
          <p:cNvSpPr/>
          <p:nvPr/>
        </p:nvSpPr>
        <p:spPr>
          <a:xfrm>
            <a:off x="611560" y="1340768"/>
            <a:ext cx="5400600" cy="432048"/>
          </a:xfrm>
          <a:prstGeom prst="rect">
            <a:avLst/>
          </a:prstGeom>
          <a:solidFill>
            <a:schemeClr val="accent1">
              <a:lumMod val="40000"/>
              <a:lumOff val="6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2. Resource Preemption</a:t>
            </a:r>
          </a:p>
        </p:txBody>
      </p:sp>
      <p:pic>
        <p:nvPicPr>
          <p:cNvPr id="5" name="Picture 4" descr="pngfind.com-kingpin-png-4152286 (1).png">
            <a:extLst>
              <a:ext uri="{FF2B5EF4-FFF2-40B4-BE49-F238E27FC236}">
                <a16:creationId xmlns="" xmlns:a16="http://schemas.microsoft.com/office/drawing/2014/main" id="{EBF97013-C322-4E3C-97DB-FB602294CDB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135</a:t>
            </a:fld>
            <a:endParaRPr lang="en-IN" dirty="0"/>
          </a:p>
        </p:txBody>
      </p:sp>
    </p:spTree>
    <p:extLst>
      <p:ext uri="{BB962C8B-B14F-4D97-AF65-F5344CB8AC3E}">
        <p14:creationId xmlns:p14="http://schemas.microsoft.com/office/powerpoint/2010/main" val="115751930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787794-4EFF-457F-BC75-F6F0ADAD9DC9}"/>
              </a:ext>
            </a:extLst>
          </p:cNvPr>
          <p:cNvSpPr>
            <a:spLocks noGrp="1"/>
          </p:cNvSpPr>
          <p:nvPr>
            <p:ph type="title"/>
          </p:nvPr>
        </p:nvSpPr>
        <p:spPr>
          <a:xfrm>
            <a:off x="447464" y="332656"/>
            <a:ext cx="8229600" cy="990600"/>
          </a:xfrm>
        </p:spPr>
        <p:txBody>
          <a:bodyPr/>
          <a:lstStyle/>
          <a:p>
            <a:r>
              <a:rPr lang="en-IN"/>
              <a:t>References</a:t>
            </a:r>
            <a:endParaRPr lang="en-IN" dirty="0"/>
          </a:p>
        </p:txBody>
      </p:sp>
      <p:sp>
        <p:nvSpPr>
          <p:cNvPr id="3" name="Content Placeholder 2">
            <a:extLst>
              <a:ext uri="{FF2B5EF4-FFF2-40B4-BE49-F238E27FC236}">
                <a16:creationId xmlns="" xmlns:a16="http://schemas.microsoft.com/office/drawing/2014/main" id="{05643C37-5D60-46D6-A168-693AC1909040}"/>
              </a:ext>
            </a:extLst>
          </p:cNvPr>
          <p:cNvSpPr>
            <a:spLocks noGrp="1"/>
          </p:cNvSpPr>
          <p:nvPr>
            <p:ph idx="1"/>
          </p:nvPr>
        </p:nvSpPr>
        <p:spPr/>
        <p:txBody>
          <a:bodyPr>
            <a:normAutofit lnSpcReduction="10000"/>
          </a:bodyPr>
          <a:lstStyle/>
          <a:p>
            <a:pPr marL="0" indent="0">
              <a:buNone/>
            </a:pPr>
            <a:r>
              <a:rPr lang="en-IN" dirty="0"/>
              <a:t>Refer </a:t>
            </a:r>
            <a:r>
              <a:rPr lang="en-IN" dirty="0" err="1"/>
              <a:t>silberschatz</a:t>
            </a:r>
            <a:r>
              <a:rPr lang="en-IN" dirty="0"/>
              <a:t>, </a:t>
            </a:r>
            <a:r>
              <a:rPr lang="en-IN" dirty="0" err="1"/>
              <a:t>galvin</a:t>
            </a:r>
            <a:r>
              <a:rPr lang="en-IN" dirty="0"/>
              <a:t> “ operating system concepts” 9</a:t>
            </a:r>
            <a:r>
              <a:rPr lang="en-IN" baseline="30000" dirty="0"/>
              <a:t>th</a:t>
            </a:r>
            <a:r>
              <a:rPr lang="en-IN" dirty="0"/>
              <a:t> edition</a:t>
            </a:r>
          </a:p>
          <a:p>
            <a:endParaRPr lang="en-IN" dirty="0"/>
          </a:p>
          <a:p>
            <a:r>
              <a:rPr lang="en-IN" dirty="0"/>
              <a:t>CPU scheduling and policies – </a:t>
            </a:r>
            <a:r>
              <a:rPr lang="en-IN" dirty="0" err="1"/>
              <a:t>pg</a:t>
            </a:r>
            <a:r>
              <a:rPr lang="en-IN" dirty="0"/>
              <a:t> no:201-216</a:t>
            </a:r>
          </a:p>
          <a:p>
            <a:r>
              <a:rPr lang="en-IN" dirty="0"/>
              <a:t>Realtime and deadline –</a:t>
            </a:r>
            <a:r>
              <a:rPr lang="en-IN" dirty="0" err="1"/>
              <a:t>pg</a:t>
            </a:r>
            <a:r>
              <a:rPr lang="en-IN" dirty="0"/>
              <a:t> no: 223 to 230</a:t>
            </a:r>
          </a:p>
          <a:p>
            <a:r>
              <a:rPr lang="en-IN" dirty="0"/>
              <a:t>Process synchronization- </a:t>
            </a:r>
            <a:r>
              <a:rPr lang="en-IN" dirty="0" err="1"/>
              <a:t>pg</a:t>
            </a:r>
            <a:r>
              <a:rPr lang="en-IN" dirty="0"/>
              <a:t> no:253-275</a:t>
            </a:r>
          </a:p>
          <a:p>
            <a:r>
              <a:rPr lang="en-IN" dirty="0"/>
              <a:t>Deadlocks –pg no:311-334</a:t>
            </a:r>
          </a:p>
          <a:p>
            <a:endParaRPr lang="en-IN" dirty="0"/>
          </a:p>
          <a:p>
            <a:pPr>
              <a:buNone/>
            </a:pPr>
            <a:r>
              <a:rPr lang="en-IN" dirty="0"/>
              <a:t>( Can also refer to learning resources mentioned in the syllabus )</a:t>
            </a:r>
          </a:p>
          <a:p>
            <a:endParaRPr lang="en-IN" dirty="0"/>
          </a:p>
        </p:txBody>
      </p:sp>
      <p:pic>
        <p:nvPicPr>
          <p:cNvPr id="4" name="Picture 4" descr="pngfind.com-kingpin-png-4152286 (1).png">
            <a:extLst>
              <a:ext uri="{FF2B5EF4-FFF2-40B4-BE49-F238E27FC236}">
                <a16:creationId xmlns="" xmlns:a16="http://schemas.microsoft.com/office/drawing/2014/main" id="{C7135556-84B0-48C8-818D-5B33743D80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136</a:t>
            </a:fld>
            <a:endParaRPr lang="en-IN" dirty="0"/>
          </a:p>
        </p:txBody>
      </p:sp>
    </p:spTree>
    <p:extLst>
      <p:ext uri="{BB962C8B-B14F-4D97-AF65-F5344CB8AC3E}">
        <p14:creationId xmlns:p14="http://schemas.microsoft.com/office/powerpoint/2010/main" val="12906291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9"/>
            <a:ext cx="8229600" cy="867524"/>
          </a:xfrm>
        </p:spPr>
        <p:txBody>
          <a:bodyPr/>
          <a:lstStyle/>
          <a:p>
            <a:pPr algn="ctr"/>
            <a:r>
              <a:rPr lang="en-US" dirty="0">
                <a:latin typeface="Times New Roman" pitchFamily="18" charset="0"/>
                <a:cs typeface="Times New Roman" pitchFamily="18" charset="0"/>
              </a:rPr>
              <a:t>Hardware solution - Overview</a:t>
            </a:r>
          </a:p>
        </p:txBody>
      </p:sp>
      <p:pic>
        <p:nvPicPr>
          <p:cNvPr id="4098" name="Picture 2"/>
          <p:cNvPicPr>
            <a:picLocks noGrp="1" noChangeAspect="1" noChangeArrowheads="1"/>
          </p:cNvPicPr>
          <p:nvPr>
            <p:ph idx="1"/>
          </p:nvPr>
        </p:nvPicPr>
        <p:blipFill>
          <a:blip r:embed="rId2"/>
          <a:srcRect/>
          <a:stretch>
            <a:fillRect/>
          </a:stretch>
        </p:blipFill>
        <p:spPr bwMode="auto">
          <a:xfrm>
            <a:off x="835026" y="1948656"/>
            <a:ext cx="7473951" cy="43624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35F382A-8E35-48DB-B4A8-994B0299B22B}" type="slidenum">
              <a:rPr lang="en-IN" smtClean="0"/>
              <a:pPr/>
              <a:t>14</a:t>
            </a:fld>
            <a:endParaRPr lang="en-IN" dirty="0"/>
          </a:p>
        </p:txBody>
      </p:sp>
      <p:pic>
        <p:nvPicPr>
          <p:cNvPr id="6" name="Picture 5" descr="pngfind.com-kingpin-png-4152286 (1).png">
            <a:extLst>
              <a:ext uri="{FF2B5EF4-FFF2-40B4-BE49-F238E27FC236}">
                <a16:creationId xmlns="" xmlns:a16="http://schemas.microsoft.com/office/drawing/2014/main" id="{7FAD261B-F7D1-4BC9-9CE7-CFE5AB6E00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15507" y="3429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Hardware sol..</a:t>
            </a:r>
          </a:p>
        </p:txBody>
      </p:sp>
      <p:sp>
        <p:nvSpPr>
          <p:cNvPr id="3" name="Content Placeholder 2"/>
          <p:cNvSpPr>
            <a:spLocks noGrp="1"/>
          </p:cNvSpPr>
          <p:nvPr>
            <p:ph idx="1"/>
          </p:nvPr>
        </p:nvSpPr>
        <p:spPr/>
        <p:txBody>
          <a:bodyPr/>
          <a:lstStyle/>
          <a:p>
            <a:pPr algn="just">
              <a:lnSpc>
                <a:spcPct val="150000"/>
              </a:lnSpc>
            </a:pPr>
            <a:r>
              <a:rPr lang="en-US" sz="2000" dirty="0"/>
              <a:t>Many modern computer systems therefore provide special hardware instructions that allow us either to test and modify the content of a word or to swap the contents of two words atomically— </a:t>
            </a:r>
            <a:r>
              <a:rPr lang="en-US" sz="2000" b="1" dirty="0"/>
              <a:t>that is, as one uninterruptible unit (TSL/Compare and Swap Instruction)</a:t>
            </a:r>
            <a:r>
              <a:rPr lang="en-US" b="1" dirty="0"/>
              <a:t>. </a:t>
            </a:r>
          </a:p>
        </p:txBody>
      </p:sp>
      <p:sp>
        <p:nvSpPr>
          <p:cNvPr id="4" name="Slide Number Placeholder 3"/>
          <p:cNvSpPr>
            <a:spLocks noGrp="1"/>
          </p:cNvSpPr>
          <p:nvPr>
            <p:ph type="sldNum" sz="quarter" idx="12"/>
          </p:nvPr>
        </p:nvSpPr>
        <p:spPr/>
        <p:txBody>
          <a:bodyPr/>
          <a:lstStyle/>
          <a:p>
            <a:fld id="{E35F382A-8E35-48DB-B4A8-994B0299B22B}" type="slidenum">
              <a:rPr lang="en-IN" smtClean="0"/>
              <a:pPr/>
              <a:t>15</a:t>
            </a:fld>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5000659"/>
          </a:xfrm>
        </p:spPr>
        <p:txBody>
          <a:bodyPr>
            <a:normAutofit/>
          </a:bodyPr>
          <a:lstStyle/>
          <a:p>
            <a:pPr>
              <a:lnSpc>
                <a:spcPct val="150000"/>
              </a:lnSpc>
            </a:pPr>
            <a:r>
              <a:rPr lang="en-US" dirty="0">
                <a:latin typeface="Times New Roman" pitchFamily="18" charset="0"/>
                <a:cs typeface="Times New Roman" pitchFamily="18" charset="0"/>
              </a:rPr>
              <a:t>        H</a:t>
            </a:r>
            <a:r>
              <a:rPr lang="en-US" sz="3100" b="1" dirty="0">
                <a:latin typeface="Times New Roman" pitchFamily="18" charset="0"/>
                <a:cs typeface="Times New Roman" pitchFamily="18" charset="0"/>
              </a:rPr>
              <a:t>ardware solutions to CS problem</a:t>
            </a:r>
            <a:br>
              <a:rPr lang="en-US" sz="3100" b="1" dirty="0">
                <a:latin typeface="Times New Roman" pitchFamily="18" charset="0"/>
                <a:cs typeface="Times New Roman" pitchFamily="18" charset="0"/>
              </a:rPr>
            </a:br>
            <a:r>
              <a:rPr lang="en-US" sz="3100" dirty="0">
                <a:latin typeface="Times New Roman" pitchFamily="18" charset="0"/>
                <a:cs typeface="Times New Roman" pitchFamily="18" charset="0"/>
              </a:rPr>
              <a:t> </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i</a:t>
            </a:r>
            <a:r>
              <a:rPr lang="en-US" sz="2200" dirty="0">
                <a:latin typeface="Times New Roman" pitchFamily="18" charset="0"/>
                <a:cs typeface="Times New Roman" pitchFamily="18" charset="0"/>
              </a:rPr>
              <a:t>) TSL</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(ii) Compare and swap</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35F382A-8E35-48DB-B4A8-994B0299B22B}" type="slidenum">
              <a:rPr lang="en-IN" smtClean="0"/>
              <a:pPr/>
              <a:t>16</a:t>
            </a:fld>
            <a:endParaRPr lang="en-IN" dirty="0"/>
          </a:p>
        </p:txBody>
      </p:sp>
      <p:pic>
        <p:nvPicPr>
          <p:cNvPr id="5" name="Picture 4" descr="pngfind.com-kingpin-png-4152286 (1).png">
            <a:extLst>
              <a:ext uri="{FF2B5EF4-FFF2-40B4-BE49-F238E27FC236}">
                <a16:creationId xmlns="" xmlns:a16="http://schemas.microsoft.com/office/drawing/2014/main" id="{7FAD261B-F7D1-4BC9-9CE7-CFE5AB6E00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5507" y="3429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2071669" y="2500306"/>
            <a:ext cx="4873627" cy="277495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35F382A-8E35-48DB-B4A8-994B0299B22B}" type="slidenum">
              <a:rPr lang="en-IN" smtClean="0"/>
              <a:pPr/>
              <a:t>17</a:t>
            </a:fld>
            <a:endParaRPr lang="en-IN" dirty="0"/>
          </a:p>
        </p:txBody>
      </p:sp>
      <p:pic>
        <p:nvPicPr>
          <p:cNvPr id="6" name="Picture 5" descr="pngfind.com-kingpin-png-4152286 (1).png">
            <a:extLst>
              <a:ext uri="{FF2B5EF4-FFF2-40B4-BE49-F238E27FC236}">
                <a16:creationId xmlns="" xmlns:a16="http://schemas.microsoft.com/office/drawing/2014/main" id="{7FAD261B-F7D1-4BC9-9CE7-CFE5AB6E00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15507" y="3429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857225" y="1214422"/>
            <a:ext cx="7215239" cy="369332"/>
          </a:xfrm>
          <a:prstGeom prst="rect">
            <a:avLst/>
          </a:prstGeom>
          <a:noFill/>
        </p:spPr>
        <p:txBody>
          <a:bodyPr wrap="square" rtlCol="0">
            <a:spAutoFit/>
          </a:bodyPr>
          <a:lstStyle/>
          <a:p>
            <a:r>
              <a:rPr lang="en-US" dirty="0"/>
              <a:t>General Structure of a process using locks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704088"/>
            <a:ext cx="8401080" cy="1143000"/>
          </a:xfrm>
        </p:spPr>
        <p:txBody>
          <a:bodyPr>
            <a:normAutofit/>
          </a:bodyPr>
          <a:lstStyle/>
          <a:p>
            <a:r>
              <a:rPr lang="en-US" sz="4000" dirty="0">
                <a:latin typeface="Times New Roman" pitchFamily="18" charset="0"/>
                <a:cs typeface="Times New Roman" pitchFamily="18" charset="0"/>
              </a:rPr>
              <a:t>(</a:t>
            </a:r>
            <a:r>
              <a:rPr lang="en-US" sz="4000" dirty="0" err="1">
                <a:latin typeface="Times New Roman" pitchFamily="18" charset="0"/>
                <a:cs typeface="Times New Roman" pitchFamily="18" charset="0"/>
              </a:rPr>
              <a:t>i</a:t>
            </a:r>
            <a:r>
              <a:rPr lang="en-US" sz="4000" dirty="0">
                <a:latin typeface="Times New Roman" pitchFamily="18" charset="0"/>
                <a:cs typeface="Times New Roman" pitchFamily="18" charset="0"/>
              </a:rPr>
              <a:t>) Test and set lock (TSL)</a:t>
            </a:r>
          </a:p>
        </p:txBody>
      </p:sp>
      <p:sp>
        <p:nvSpPr>
          <p:cNvPr id="6" name="Content Placeholder 5"/>
          <p:cNvSpPr>
            <a:spLocks noGrp="1"/>
          </p:cNvSpPr>
          <p:nvPr>
            <p:ph idx="1"/>
          </p:nvPr>
        </p:nvSpPr>
        <p:spPr/>
        <p:txBody>
          <a:bodyPr>
            <a:normAutofit/>
          </a:bodyPr>
          <a:lstStyle/>
          <a:p>
            <a:pPr algn="just">
              <a:lnSpc>
                <a:spcPct val="150000"/>
              </a:lnSpc>
            </a:pPr>
            <a:r>
              <a:rPr lang="en-US" sz="2000" dirty="0">
                <a:latin typeface="Times New Roman" pitchFamily="18" charset="0"/>
                <a:cs typeface="Times New Roman" pitchFamily="18" charset="0"/>
              </a:rPr>
              <a:t>This instruction reads the contents of a memory location, stores it in a register and then stores a non-zero value at the address. </a:t>
            </a:r>
          </a:p>
          <a:p>
            <a:pPr algn="just">
              <a:lnSpc>
                <a:spcPct val="150000"/>
              </a:lnSpc>
            </a:pPr>
            <a:r>
              <a:rPr lang="en-US" sz="2000" dirty="0">
                <a:latin typeface="Times New Roman" pitchFamily="18" charset="0"/>
                <a:cs typeface="Times New Roman" pitchFamily="18" charset="0"/>
              </a:rPr>
              <a:t>This operation is guaranteed to be indivisible (TSL- atomic). </a:t>
            </a:r>
          </a:p>
          <a:p>
            <a:pPr algn="just">
              <a:lnSpc>
                <a:spcPct val="150000"/>
              </a:lnSpc>
            </a:pPr>
            <a:r>
              <a:rPr lang="en-US" sz="2000" dirty="0">
                <a:latin typeface="Times New Roman" pitchFamily="18" charset="0"/>
                <a:cs typeface="Times New Roman" pitchFamily="18" charset="0"/>
              </a:rPr>
              <a:t>That is, no other process can access that memory location until the TSL instruction has finished</a:t>
            </a:r>
            <a:r>
              <a:rPr lang="en-US" sz="2000" dirty="0"/>
              <a:t>.</a:t>
            </a:r>
          </a:p>
        </p:txBody>
      </p:sp>
      <p:sp>
        <p:nvSpPr>
          <p:cNvPr id="5" name="Slide Number Placeholder 4"/>
          <p:cNvSpPr>
            <a:spLocks noGrp="1"/>
          </p:cNvSpPr>
          <p:nvPr>
            <p:ph type="sldNum" sz="quarter" idx="12"/>
          </p:nvPr>
        </p:nvSpPr>
        <p:spPr/>
        <p:txBody>
          <a:bodyPr/>
          <a:lstStyle/>
          <a:p>
            <a:fld id="{E35F382A-8E35-48DB-B4A8-994B0299B22B}" type="slidenum">
              <a:rPr lang="en-IN" smtClean="0"/>
              <a:pPr/>
              <a:t>18</a:t>
            </a:fld>
            <a:endParaRPr lang="en-IN" dirty="0"/>
          </a:p>
        </p:txBody>
      </p:sp>
      <p:pic>
        <p:nvPicPr>
          <p:cNvPr id="7" name="Picture 6" descr="pngfind.com-kingpin-png-4152286 (1).png">
            <a:extLst>
              <a:ext uri="{FF2B5EF4-FFF2-40B4-BE49-F238E27FC236}">
                <a16:creationId xmlns="" xmlns:a16="http://schemas.microsoft.com/office/drawing/2014/main" id="{7FAD261B-F7D1-4BC9-9CE7-CFE5AB6E00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5507" y="3429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1" y="428605"/>
            <a:ext cx="8229600" cy="2214530"/>
          </a:xfrm>
        </p:spPr>
        <p:txBody>
          <a:bodyPr>
            <a:normAutofit fontScale="90000"/>
          </a:bodyPr>
          <a:lstStyle/>
          <a:p>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i</a:t>
            </a:r>
            <a:r>
              <a:rPr lang="en-US" sz="3600" dirty="0">
                <a:latin typeface="Times New Roman" pitchFamily="18" charset="0"/>
                <a:cs typeface="Times New Roman" pitchFamily="18" charset="0"/>
              </a:rPr>
              <a:t>) TSL  Instruction ( Test and Set Lock)</a:t>
            </a:r>
            <a:br>
              <a:rPr lang="en-US" sz="3600" dirty="0">
                <a:latin typeface="Times New Roman" pitchFamily="18" charset="0"/>
                <a:cs typeface="Times New Roman" pitchFamily="18" charset="0"/>
              </a:rPr>
            </a:br>
            <a:r>
              <a:rPr lang="en-US" sz="3600" dirty="0"/>
              <a:t/>
            </a:r>
            <a:br>
              <a:rPr lang="en-US" sz="3600" dirty="0"/>
            </a:br>
            <a:endParaRPr lang="en-US" sz="3600" dirty="0"/>
          </a:p>
        </p:txBody>
      </p:sp>
      <p:sp>
        <p:nvSpPr>
          <p:cNvPr id="5" name="Slide Number Placeholder 4"/>
          <p:cNvSpPr>
            <a:spLocks noGrp="1"/>
          </p:cNvSpPr>
          <p:nvPr>
            <p:ph type="sldNum" sz="quarter" idx="12"/>
          </p:nvPr>
        </p:nvSpPr>
        <p:spPr/>
        <p:txBody>
          <a:bodyPr/>
          <a:lstStyle/>
          <a:p>
            <a:fld id="{E35F382A-8E35-48DB-B4A8-994B0299B22B}" type="slidenum">
              <a:rPr lang="en-IN" smtClean="0"/>
              <a:pPr/>
              <a:t>19</a:t>
            </a:fld>
            <a:endParaRPr lang="en-IN" dirty="0"/>
          </a:p>
        </p:txBody>
      </p:sp>
      <p:pic>
        <p:nvPicPr>
          <p:cNvPr id="6" name="Picture 5" descr="pngfind.com-kingpin-png-4152286 (1).png">
            <a:extLst>
              <a:ext uri="{FF2B5EF4-FFF2-40B4-BE49-F238E27FC236}">
                <a16:creationId xmlns="" xmlns:a16="http://schemas.microsoft.com/office/drawing/2014/main" id="{7FAD261B-F7D1-4BC9-9CE7-CFE5AB6E00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5507" y="3429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9"/>
          <p:cNvSpPr>
            <a:spLocks noGrp="1"/>
          </p:cNvSpPr>
          <p:nvPr>
            <p:ph idx="1"/>
          </p:nvPr>
        </p:nvSpPr>
        <p:spPr/>
        <p:txBody>
          <a:bodyPr/>
          <a:lstStyle/>
          <a:p>
            <a:r>
              <a:rPr lang="en-US" dirty="0"/>
              <a:t>Defining the Test and Set Lock:</a:t>
            </a:r>
          </a:p>
          <a:p>
            <a:endParaRPr lang="en-US" dirty="0"/>
          </a:p>
        </p:txBody>
      </p:sp>
      <p:pic>
        <p:nvPicPr>
          <p:cNvPr id="11" name="Picture 3"/>
          <p:cNvPicPr>
            <a:picLocks noChangeAspect="1" noChangeArrowheads="1"/>
          </p:cNvPicPr>
          <p:nvPr/>
        </p:nvPicPr>
        <p:blipFill>
          <a:blip r:embed="rId3"/>
          <a:srcRect/>
          <a:stretch>
            <a:fillRect/>
          </a:stretch>
        </p:blipFill>
        <p:spPr bwMode="auto">
          <a:xfrm>
            <a:off x="2285984" y="2857496"/>
            <a:ext cx="7746904" cy="17956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7498080" cy="1066800"/>
          </a:xfrm>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TOPICS COVERED</a:t>
            </a:r>
            <a:br>
              <a:rPr lang="en-US" dirty="0"/>
            </a:br>
            <a:endParaRPr lang="en-US" dirty="0"/>
          </a:p>
        </p:txBody>
      </p:sp>
      <p:sp>
        <p:nvSpPr>
          <p:cNvPr id="3" name="Content Placeholder 2"/>
          <p:cNvSpPr>
            <a:spLocks noGrp="1"/>
          </p:cNvSpPr>
          <p:nvPr>
            <p:ph idx="1"/>
          </p:nvPr>
        </p:nvSpPr>
        <p:spPr>
          <a:xfrm>
            <a:off x="381000" y="1143000"/>
            <a:ext cx="8382000" cy="5105400"/>
          </a:xfrm>
        </p:spPr>
        <p:txBody>
          <a:bodyPr>
            <a:normAutofit/>
          </a:bodyPr>
          <a:lstStyle/>
          <a:p>
            <a:r>
              <a:rPr lang="en-US" sz="1800" dirty="0"/>
              <a:t>PROCESS SYNCHRONIZATION : </a:t>
            </a:r>
          </a:p>
          <a:p>
            <a:pPr>
              <a:buNone/>
            </a:pPr>
            <a:r>
              <a:rPr lang="en-US" sz="1800" dirty="0"/>
              <a:t>        	Peterson’s solution, Synchronization Hardware, Semaphores, usage, implementation, Classical Problems of synchronization – Readers writers problem, Bounded Buffer Problem,  Dining Philosophers problem (Monitor )</a:t>
            </a:r>
          </a:p>
          <a:p>
            <a:r>
              <a:rPr lang="en-US" sz="1800" dirty="0"/>
              <a:t>CPU SCHEDULING :</a:t>
            </a:r>
          </a:p>
          <a:p>
            <a:pPr>
              <a:buNone/>
            </a:pPr>
            <a:r>
              <a:rPr lang="en-US" sz="1800" dirty="0"/>
              <a:t>		 FCFS,SJF, Priority scheduling, Round robin, Multilevel queue Scheduling, Multilevel feedback Scheduling.</a:t>
            </a:r>
          </a:p>
          <a:p>
            <a:r>
              <a:rPr lang="en-US" sz="1800" dirty="0"/>
              <a:t>REAL TIME SCHEDULING: </a:t>
            </a:r>
          </a:p>
          <a:p>
            <a:pPr>
              <a:buNone/>
            </a:pPr>
            <a:r>
              <a:rPr lang="en-US" sz="1800" dirty="0"/>
              <a:t>		Rate Monotonic Scheduling and Deadline Scheduling</a:t>
            </a:r>
          </a:p>
          <a:p>
            <a:r>
              <a:rPr lang="en-US" sz="1800" dirty="0"/>
              <a:t>DEADLOCKS: </a:t>
            </a:r>
          </a:p>
          <a:p>
            <a:pPr>
              <a:buNone/>
            </a:pPr>
            <a:r>
              <a:rPr lang="en-US" sz="1800" dirty="0"/>
              <a:t>		Necessary conditions, Resource allocation graph, Deadlock prevention methods, Deadlock Avoidance, Detection and Recovery</a:t>
            </a:r>
          </a:p>
          <a:p>
            <a:pPr>
              <a:buNone/>
            </a:pPr>
            <a:r>
              <a:rPr lang="en-US" sz="1800" dirty="0"/>
              <a:t>	</a:t>
            </a:r>
          </a:p>
          <a:p>
            <a:pPr>
              <a:buNone/>
            </a:pPr>
            <a:endParaRPr lang="en-US" sz="1800" dirty="0"/>
          </a:p>
        </p:txBody>
      </p:sp>
      <p:pic>
        <p:nvPicPr>
          <p:cNvPr id="5" name="Picture 4" descr="pngfind.com-kingpin-png-4152286 (1).png">
            <a:extLst>
              <a:ext uri="{FF2B5EF4-FFF2-40B4-BE49-F238E27FC236}">
                <a16:creationId xmlns="" xmlns:a16="http://schemas.microsoft.com/office/drawing/2014/main" id="{7FAD261B-F7D1-4BC9-9CE7-CFE5AB6E00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5507" y="3429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2</a:t>
            </a:fld>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Test and Set Lock Instruction</a:t>
            </a:r>
          </a:p>
        </p:txBody>
      </p:sp>
      <p:sp>
        <p:nvSpPr>
          <p:cNvPr id="3" name="Content Placeholder 2"/>
          <p:cNvSpPr>
            <a:spLocks noGrp="1"/>
          </p:cNvSpPr>
          <p:nvPr>
            <p:ph idx="1"/>
          </p:nvPr>
        </p:nvSpPr>
        <p:spPr/>
        <p:txBody>
          <a:bodyPr/>
          <a:lstStyle/>
          <a:p>
            <a:pPr algn="just">
              <a:lnSpc>
                <a:spcPct val="150000"/>
              </a:lnSpc>
            </a:pPr>
            <a:r>
              <a:rPr lang="en-US" sz="2000" dirty="0">
                <a:latin typeface="Times New Roman" pitchFamily="18" charset="0"/>
                <a:cs typeface="Times New Roman" pitchFamily="18" charset="0"/>
              </a:rPr>
              <a:t>If two </a:t>
            </a:r>
            <a:r>
              <a:rPr lang="en-US" sz="2000" dirty="0" err="1">
                <a:latin typeface="Times New Roman" pitchFamily="18" charset="0"/>
                <a:cs typeface="Times New Roman" pitchFamily="18" charset="0"/>
              </a:rPr>
              <a:t>TestAndSet</a:t>
            </a:r>
            <a:r>
              <a:rPr lang="en-US" sz="2000" dirty="0">
                <a:latin typeface="Times New Roman" pitchFamily="18" charset="0"/>
                <a:cs typeface="Times New Roman" pitchFamily="18" charset="0"/>
              </a:rPr>
              <a:t>() instructions are executed simultaneously (each on a different CPU), they will be executed sequentially in some arbitrary order. </a:t>
            </a:r>
          </a:p>
          <a:p>
            <a:pPr algn="just">
              <a:lnSpc>
                <a:spcPct val="150000"/>
              </a:lnSpc>
            </a:pPr>
            <a:r>
              <a:rPr lang="en-US" sz="2000" dirty="0">
                <a:latin typeface="Times New Roman" pitchFamily="18" charset="0"/>
                <a:cs typeface="Times New Roman" pitchFamily="18" charset="0"/>
              </a:rPr>
              <a:t>If the machine supports the </a:t>
            </a:r>
            <a:r>
              <a:rPr lang="en-US" sz="2000" dirty="0" err="1">
                <a:latin typeface="Times New Roman" pitchFamily="18" charset="0"/>
                <a:cs typeface="Times New Roman" pitchFamily="18" charset="0"/>
              </a:rPr>
              <a:t>TestAndSet</a:t>
            </a:r>
            <a:r>
              <a:rPr lang="en-US" sz="2000" dirty="0">
                <a:latin typeface="Times New Roman" pitchFamily="18" charset="0"/>
                <a:cs typeface="Times New Roman" pitchFamily="18" charset="0"/>
              </a:rPr>
              <a:t>() instruction, then we can implement mutual exclusion by declaring a Boolean variable lock, initialized to false. The structure of a Process using TSL is presented as follows:</a:t>
            </a:r>
          </a:p>
          <a:p>
            <a:endParaRPr lang="en-US" dirty="0"/>
          </a:p>
        </p:txBody>
      </p:sp>
      <p:sp>
        <p:nvSpPr>
          <p:cNvPr id="4" name="Slide Number Placeholder 3"/>
          <p:cNvSpPr>
            <a:spLocks noGrp="1"/>
          </p:cNvSpPr>
          <p:nvPr>
            <p:ph type="sldNum" sz="quarter" idx="12"/>
          </p:nvPr>
        </p:nvSpPr>
        <p:spPr/>
        <p:txBody>
          <a:bodyPr/>
          <a:lstStyle/>
          <a:p>
            <a:fld id="{E35F382A-8E35-48DB-B4A8-994B0299B22B}" type="slidenum">
              <a:rPr lang="en-IN" smtClean="0"/>
              <a:pPr/>
              <a:t>20</a:t>
            </a:fld>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General structure of a process using Test and set lock (TSL)</a:t>
            </a:r>
          </a:p>
        </p:txBody>
      </p:sp>
      <p:pic>
        <p:nvPicPr>
          <p:cNvPr id="1027" name="Picture 3"/>
          <p:cNvPicPr>
            <a:picLocks noGrp="1" noChangeAspect="1" noChangeArrowheads="1"/>
          </p:cNvPicPr>
          <p:nvPr>
            <p:ph idx="1"/>
          </p:nvPr>
        </p:nvPicPr>
        <p:blipFill>
          <a:blip r:embed="rId2"/>
          <a:srcRect/>
          <a:stretch>
            <a:fillRect/>
          </a:stretch>
        </p:blipFill>
        <p:spPr bwMode="auto">
          <a:xfrm>
            <a:off x="2214546" y="2357430"/>
            <a:ext cx="3384550" cy="1778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35F382A-8E35-48DB-B4A8-994B0299B22B}" type="slidenum">
              <a:rPr lang="en-IN" smtClean="0"/>
              <a:pPr/>
              <a:t>21</a:t>
            </a:fld>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(ii) Compare and swap</a:t>
            </a:r>
          </a:p>
        </p:txBody>
      </p:sp>
      <p:sp>
        <p:nvSpPr>
          <p:cNvPr id="3" name="Content Placeholder 2"/>
          <p:cNvSpPr>
            <a:spLocks noGrp="1"/>
          </p:cNvSpPr>
          <p:nvPr>
            <p:ph idx="1"/>
          </p:nvPr>
        </p:nvSpPr>
        <p:spPr/>
        <p:txBody>
          <a:bodyPr>
            <a:normAutofit/>
          </a:bodyPr>
          <a:lstStyle/>
          <a:p>
            <a:pPr>
              <a:lnSpc>
                <a:spcPct val="150000"/>
              </a:lnSpc>
            </a:pPr>
            <a:r>
              <a:rPr lang="en-US" sz="2000" dirty="0">
                <a:latin typeface="Times New Roman" pitchFamily="18" charset="0"/>
                <a:cs typeface="Times New Roman" pitchFamily="18" charset="0"/>
              </a:rPr>
              <a:t>The Swap() instruction, in contrast to the </a:t>
            </a:r>
            <a:r>
              <a:rPr lang="en-US" sz="2000" dirty="0" err="1">
                <a:latin typeface="Times New Roman" pitchFamily="18" charset="0"/>
                <a:cs typeface="Times New Roman" pitchFamily="18" charset="0"/>
              </a:rPr>
              <a:t>TestAndSet</a:t>
            </a:r>
            <a:r>
              <a:rPr lang="en-US" sz="2000" dirty="0">
                <a:latin typeface="Times New Roman" pitchFamily="18" charset="0"/>
                <a:cs typeface="Times New Roman" pitchFamily="18" charset="0"/>
              </a:rPr>
              <a:t>() instruction, operates on the contents of two words.</a:t>
            </a:r>
          </a:p>
          <a:p>
            <a:pPr>
              <a:lnSpc>
                <a:spcPct val="150000"/>
              </a:lnSpc>
            </a:pPr>
            <a:r>
              <a:rPr lang="en-US" sz="2000" dirty="0">
                <a:latin typeface="Times New Roman" pitchFamily="18" charset="0"/>
                <a:cs typeface="Times New Roman" pitchFamily="18" charset="0"/>
              </a:rPr>
              <a:t>Like the </a:t>
            </a:r>
            <a:r>
              <a:rPr lang="en-US" sz="2000" dirty="0" err="1">
                <a:latin typeface="Times New Roman" pitchFamily="18" charset="0"/>
                <a:cs typeface="Times New Roman" pitchFamily="18" charset="0"/>
              </a:rPr>
              <a:t>TestAndSet</a:t>
            </a:r>
            <a:r>
              <a:rPr lang="en-US" sz="2000" dirty="0">
                <a:latin typeface="Times New Roman" pitchFamily="18" charset="0"/>
                <a:cs typeface="Times New Roman" pitchFamily="18" charset="0"/>
              </a:rPr>
              <a:t>() instruction, it is executed atomically. If the machine supports the Swap() instruction, then mutual exclusion can be provided as follows:</a:t>
            </a:r>
          </a:p>
          <a:p>
            <a:pPr>
              <a:lnSpc>
                <a:spcPct val="150000"/>
              </a:lnSpc>
            </a:pPr>
            <a:r>
              <a:rPr lang="en-US" sz="2000" dirty="0">
                <a:latin typeface="Times New Roman" pitchFamily="18" charset="0"/>
                <a:cs typeface="Times New Roman" pitchFamily="18" charset="0"/>
              </a:rPr>
              <a:t> A global Boolean variable lock is declared and is initialized to false. In addition, each process has a local Boolean variable key. </a:t>
            </a:r>
          </a:p>
          <a:p>
            <a:pPr>
              <a:lnSpc>
                <a:spcPct val="150000"/>
              </a:lnSpc>
            </a:pPr>
            <a:r>
              <a:rPr lang="en-US" sz="2000" dirty="0">
                <a:latin typeface="Times New Roman" pitchFamily="18" charset="0"/>
                <a:cs typeface="Times New Roman" pitchFamily="18" charset="0"/>
              </a:rPr>
              <a:t>The structure of process Pi is given in the next slide.</a:t>
            </a:r>
          </a:p>
        </p:txBody>
      </p:sp>
      <p:sp>
        <p:nvSpPr>
          <p:cNvPr id="4" name="Slide Number Placeholder 3"/>
          <p:cNvSpPr>
            <a:spLocks noGrp="1"/>
          </p:cNvSpPr>
          <p:nvPr>
            <p:ph type="sldNum" sz="quarter" idx="12"/>
          </p:nvPr>
        </p:nvSpPr>
        <p:spPr/>
        <p:txBody>
          <a:bodyPr/>
          <a:lstStyle/>
          <a:p>
            <a:fld id="{E35F382A-8E35-48DB-B4A8-994B0299B22B}" type="slidenum">
              <a:rPr lang="en-IN" smtClean="0"/>
              <a:pPr/>
              <a:t>22</a:t>
            </a:fld>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9"/>
            <a:ext cx="8229600" cy="1010399"/>
          </a:xfrm>
        </p:spPr>
        <p:txBody>
          <a:bodyPr>
            <a:normAutofit/>
          </a:bodyPr>
          <a:lstStyle/>
          <a:p>
            <a:r>
              <a:rPr lang="en-IN" sz="3200" dirty="0">
                <a:latin typeface="Times New Roman" pitchFamily="18" charset="0"/>
                <a:cs typeface="Times New Roman" pitchFamily="18" charset="0"/>
              </a:rPr>
              <a:t>(ii) </a:t>
            </a:r>
            <a:r>
              <a:rPr lang="en-IN" sz="2000" dirty="0">
                <a:latin typeface="Times New Roman" pitchFamily="18" charset="0"/>
                <a:cs typeface="Times New Roman" pitchFamily="18" charset="0"/>
              </a:rPr>
              <a:t>Compare and swap Instruction</a:t>
            </a:r>
          </a:p>
        </p:txBody>
      </p:sp>
      <p:sp>
        <p:nvSpPr>
          <p:cNvPr id="8" name="Title 1"/>
          <p:cNvSpPr txBox="1">
            <a:spLocks/>
          </p:cNvSpPr>
          <p:nvPr/>
        </p:nvSpPr>
        <p:spPr>
          <a:xfrm>
            <a:off x="395537" y="1285860"/>
            <a:ext cx="8154987" cy="91920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endParaRPr lang="en-US" sz="1800" b="1" dirty="0">
              <a:solidFill>
                <a:srgbClr val="FF0000"/>
              </a:solidFill>
            </a:endParaRPr>
          </a:p>
        </p:txBody>
      </p:sp>
      <p:sp>
        <p:nvSpPr>
          <p:cNvPr id="9" name="ZoneTexte 6"/>
          <p:cNvSpPr txBox="1">
            <a:spLocks noChangeArrowheads="1"/>
          </p:cNvSpPr>
          <p:nvPr/>
        </p:nvSpPr>
        <p:spPr bwMode="auto">
          <a:xfrm>
            <a:off x="1259634" y="2071679"/>
            <a:ext cx="7109639"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Verdana" pitchFamily="34" charset="0"/>
                <a:ea typeface="MS PGothic" pitchFamily="34" charset="-128"/>
              </a:defRPr>
            </a:lvl1pPr>
            <a:lvl2pPr marL="37931725" indent="-37474525">
              <a:defRPr sz="2400">
                <a:solidFill>
                  <a:schemeClr val="tx1"/>
                </a:solidFill>
                <a:latin typeface="Verdana" pitchFamily="34" charset="0"/>
                <a:ea typeface="MS PGothic" pitchFamily="34" charset="-128"/>
              </a:defRPr>
            </a:lvl2pPr>
            <a:lvl3pPr>
              <a:defRPr sz="2400">
                <a:solidFill>
                  <a:schemeClr val="tx1"/>
                </a:solidFill>
                <a:latin typeface="Verdana" pitchFamily="34" charset="0"/>
                <a:ea typeface="MS PGothic" pitchFamily="34" charset="-128"/>
              </a:defRPr>
            </a:lvl3pPr>
            <a:lvl4pPr>
              <a:defRPr sz="2400">
                <a:solidFill>
                  <a:schemeClr val="tx1"/>
                </a:solidFill>
                <a:latin typeface="Verdana" pitchFamily="34" charset="0"/>
                <a:ea typeface="MS PGothic" pitchFamily="34" charset="-128"/>
              </a:defRPr>
            </a:lvl4pPr>
            <a:lvl5pPr>
              <a:defRPr sz="2400">
                <a:solidFill>
                  <a:schemeClr val="tx1"/>
                </a:solidFill>
                <a:latin typeface="Verdana" pitchFamily="34" charset="0"/>
                <a:ea typeface="MS PGothic" pitchFamily="34" charset="-128"/>
              </a:defRPr>
            </a:lvl5pPr>
            <a:lvl6pPr marL="457200" eaLnBrk="0" fontAlgn="base" hangingPunct="0">
              <a:spcBef>
                <a:spcPct val="0"/>
              </a:spcBef>
              <a:spcAft>
                <a:spcPct val="0"/>
              </a:spcAft>
              <a:defRPr sz="2400">
                <a:solidFill>
                  <a:schemeClr val="tx1"/>
                </a:solidFill>
                <a:latin typeface="Verdana" pitchFamily="34" charset="0"/>
                <a:ea typeface="MS PGothic" pitchFamily="34" charset="-128"/>
              </a:defRPr>
            </a:lvl6pPr>
            <a:lvl7pPr marL="914400" eaLnBrk="0" fontAlgn="base" hangingPunct="0">
              <a:spcBef>
                <a:spcPct val="0"/>
              </a:spcBef>
              <a:spcAft>
                <a:spcPct val="0"/>
              </a:spcAft>
              <a:defRPr sz="2400">
                <a:solidFill>
                  <a:schemeClr val="tx1"/>
                </a:solidFill>
                <a:latin typeface="Verdana" pitchFamily="34" charset="0"/>
                <a:ea typeface="MS PGothic" pitchFamily="34" charset="-128"/>
              </a:defRPr>
            </a:lvl7pPr>
            <a:lvl8pPr marL="1371600" eaLnBrk="0" fontAlgn="base" hangingPunct="0">
              <a:spcBef>
                <a:spcPct val="0"/>
              </a:spcBef>
              <a:spcAft>
                <a:spcPct val="0"/>
              </a:spcAft>
              <a:defRPr sz="2400">
                <a:solidFill>
                  <a:schemeClr val="tx1"/>
                </a:solidFill>
                <a:latin typeface="Verdana" pitchFamily="34" charset="0"/>
                <a:ea typeface="MS PGothic" pitchFamily="34" charset="-128"/>
              </a:defRPr>
            </a:lvl8pPr>
            <a:lvl9pPr marL="18288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buFont typeface="Monotype Sorts" pitchFamily="-112" charset="2"/>
              <a:buNone/>
            </a:pPr>
            <a:r>
              <a:rPr lang="en-US" sz="2000" b="1" dirty="0">
                <a:latin typeface="Courier New" pitchFamily="49" charset="0"/>
              </a:rPr>
              <a:t>do {</a:t>
            </a:r>
            <a:br>
              <a:rPr lang="en-US" sz="2000" b="1" dirty="0">
                <a:latin typeface="Courier New" pitchFamily="49" charset="0"/>
              </a:rPr>
            </a:br>
            <a:r>
              <a:rPr lang="en-US" sz="2000" b="1" dirty="0">
                <a:latin typeface="Courier New" pitchFamily="49" charset="0"/>
              </a:rPr>
              <a:t>   while (</a:t>
            </a:r>
            <a:r>
              <a:rPr lang="en-US" sz="2000" b="1" dirty="0" err="1">
                <a:latin typeface="Courier New" pitchFamily="49" charset="0"/>
              </a:rPr>
              <a:t>compare_and_swap</a:t>
            </a:r>
            <a:r>
              <a:rPr lang="en-US" sz="2000" b="1" dirty="0">
                <a:latin typeface="Courier New" pitchFamily="49" charset="0"/>
              </a:rPr>
              <a:t>(&amp;lock, 0 , 1)!=0) </a:t>
            </a:r>
          </a:p>
          <a:p>
            <a:pPr>
              <a:buFont typeface="Monotype Sorts" pitchFamily="-112" charset="2"/>
              <a:buNone/>
            </a:pPr>
            <a:r>
              <a:rPr lang="en-US" sz="2000" b="1" dirty="0">
                <a:latin typeface="Courier New" pitchFamily="49" charset="0"/>
              </a:rPr>
              <a:t>      ; /* do nothing */ </a:t>
            </a:r>
          </a:p>
          <a:p>
            <a:pPr>
              <a:buFont typeface="Monotype Sorts" pitchFamily="-112" charset="2"/>
              <a:buNone/>
            </a:pPr>
            <a:r>
              <a:rPr lang="en-US" sz="2000" b="1" dirty="0">
                <a:latin typeface="Courier New" pitchFamily="49" charset="0"/>
              </a:rPr>
              <a:t>   /* critical section */ </a:t>
            </a:r>
          </a:p>
          <a:p>
            <a:pPr>
              <a:buFont typeface="Monotype Sorts" pitchFamily="-112" charset="2"/>
              <a:buNone/>
            </a:pPr>
            <a:r>
              <a:rPr lang="en-US" sz="2000" b="1" dirty="0">
                <a:latin typeface="Courier New" pitchFamily="49" charset="0"/>
              </a:rPr>
              <a:t>   lock = 0; </a:t>
            </a:r>
          </a:p>
          <a:p>
            <a:pPr>
              <a:buFont typeface="Monotype Sorts" pitchFamily="-112" charset="2"/>
              <a:buNone/>
            </a:pPr>
            <a:r>
              <a:rPr lang="en-US" sz="2000" b="1" dirty="0">
                <a:latin typeface="Courier New" pitchFamily="49" charset="0"/>
              </a:rPr>
              <a:t>   /* remainder section */ </a:t>
            </a:r>
          </a:p>
          <a:p>
            <a:pPr>
              <a:buFont typeface="Monotype Sorts" pitchFamily="-112" charset="2"/>
              <a:buNone/>
            </a:pPr>
            <a:r>
              <a:rPr lang="en-US" sz="2000" b="1" dirty="0">
                <a:latin typeface="Courier New" pitchFamily="49" charset="0"/>
              </a:rPr>
              <a:t>} while (true); </a:t>
            </a:r>
          </a:p>
          <a:p>
            <a:endParaRPr lang="fr-FR" sz="2000" dirty="0"/>
          </a:p>
        </p:txBody>
      </p:sp>
      <p:sp>
        <p:nvSpPr>
          <p:cNvPr id="6" name="Slide Number Placeholder 5"/>
          <p:cNvSpPr>
            <a:spLocks noGrp="1"/>
          </p:cNvSpPr>
          <p:nvPr>
            <p:ph type="sldNum" sz="quarter" idx="12"/>
          </p:nvPr>
        </p:nvSpPr>
        <p:spPr/>
        <p:txBody>
          <a:bodyPr/>
          <a:lstStyle/>
          <a:p>
            <a:fld id="{E35F382A-8E35-48DB-B4A8-994B0299B22B}" type="slidenum">
              <a:rPr lang="en-IN" smtClean="0"/>
              <a:pPr/>
              <a:t>23</a:t>
            </a:fld>
            <a:endParaRPr lang="en-IN" dirty="0"/>
          </a:p>
        </p:txBody>
      </p:sp>
      <p:pic>
        <p:nvPicPr>
          <p:cNvPr id="7" name="Picture 6" descr="pngfind.com-kingpin-png-4152286 (1).png">
            <a:extLst>
              <a:ext uri="{FF2B5EF4-FFF2-40B4-BE49-F238E27FC236}">
                <a16:creationId xmlns="" xmlns:a16="http://schemas.microsoft.com/office/drawing/2014/main" id="{7FAD261B-F7D1-4BC9-9CE7-CFE5AB6E00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15507" y="3429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54615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itchFamily="18" charset="0"/>
                <a:cs typeface="Times New Roman" pitchFamily="18" charset="0"/>
              </a:rPr>
              <a:t>Note:</a:t>
            </a:r>
          </a:p>
        </p:txBody>
      </p:sp>
      <p:sp>
        <p:nvSpPr>
          <p:cNvPr id="3" name="Content Placeholder 2"/>
          <p:cNvSpPr>
            <a:spLocks noGrp="1"/>
          </p:cNvSpPr>
          <p:nvPr>
            <p:ph idx="1"/>
          </p:nvPr>
        </p:nvSpPr>
        <p:spPr/>
        <p:txBody>
          <a:bodyPr>
            <a:normAutofit/>
          </a:bodyPr>
          <a:lstStyle/>
          <a:p>
            <a:pPr algn="just">
              <a:lnSpc>
                <a:spcPct val="150000"/>
              </a:lnSpc>
            </a:pPr>
            <a:r>
              <a:rPr lang="en-US" sz="2000" dirty="0"/>
              <a:t>Although mutual exclusion </a:t>
            </a:r>
            <a:r>
              <a:rPr lang="en-US" sz="2000" dirty="0" err="1"/>
              <a:t>exclusion</a:t>
            </a:r>
            <a:r>
              <a:rPr lang="en-US" sz="2000" dirty="0"/>
              <a:t> is </a:t>
            </a:r>
            <a:r>
              <a:rPr lang="en-US" sz="2000" dirty="0" err="1"/>
              <a:t>guarenteed</a:t>
            </a:r>
            <a:r>
              <a:rPr lang="en-US" sz="2000" dirty="0"/>
              <a:t>. Bounded waiting is not met in both Test and set Lock &amp; Compare and swap  methods. </a:t>
            </a:r>
            <a:r>
              <a:rPr lang="en-US" sz="2000" b="1" dirty="0"/>
              <a:t>Hence, to fulfill all 3 conditions for the Critical section problem following  improved version of TSL is introduced</a:t>
            </a:r>
            <a:r>
              <a:rPr lang="en-US" sz="2000" dirty="0"/>
              <a:t>.</a:t>
            </a:r>
          </a:p>
        </p:txBody>
      </p:sp>
      <p:sp>
        <p:nvSpPr>
          <p:cNvPr id="4" name="Slide Number Placeholder 3"/>
          <p:cNvSpPr>
            <a:spLocks noGrp="1"/>
          </p:cNvSpPr>
          <p:nvPr>
            <p:ph type="sldNum" sz="quarter" idx="12"/>
          </p:nvPr>
        </p:nvSpPr>
        <p:spPr/>
        <p:txBody>
          <a:bodyPr/>
          <a:lstStyle/>
          <a:p>
            <a:fld id="{E35F382A-8E35-48DB-B4A8-994B0299B22B}" type="slidenum">
              <a:rPr lang="en-IN" smtClean="0"/>
              <a:pPr/>
              <a:t>24</a:t>
            </a:fld>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a:bodyPr>
          <a:lstStyle/>
          <a:p>
            <a:r>
              <a:rPr lang="en-US" sz="2800" dirty="0">
                <a:latin typeface="Times New Roman" pitchFamily="18" charset="0"/>
                <a:cs typeface="Times New Roman" pitchFamily="18" charset="0"/>
              </a:rPr>
              <a:t>Data structures used.. (Improved version) TSL</a:t>
            </a:r>
          </a:p>
        </p:txBody>
      </p:sp>
      <p:sp>
        <p:nvSpPr>
          <p:cNvPr id="3" name="Content Placeholder 2"/>
          <p:cNvSpPr>
            <a:spLocks noGrp="1"/>
          </p:cNvSpPr>
          <p:nvPr>
            <p:ph idx="1"/>
          </p:nvPr>
        </p:nvSpPr>
        <p:spPr>
          <a:xfrm>
            <a:off x="457200" y="2214554"/>
            <a:ext cx="8229600" cy="4110046"/>
          </a:xfrm>
        </p:spPr>
        <p:txBody>
          <a:bodyPr>
            <a:normAutofit/>
          </a:bodyPr>
          <a:lstStyle/>
          <a:p>
            <a:r>
              <a:rPr lang="en-US" sz="2000" dirty="0" err="1"/>
              <a:t>boolean</a:t>
            </a:r>
            <a:r>
              <a:rPr lang="en-US" sz="2000" dirty="0"/>
              <a:t> waiting[n]; </a:t>
            </a:r>
          </a:p>
          <a:p>
            <a:r>
              <a:rPr lang="en-US" sz="2000" dirty="0" err="1"/>
              <a:t>boolean</a:t>
            </a:r>
            <a:r>
              <a:rPr lang="en-US" sz="2000" dirty="0"/>
              <a:t> lock;</a:t>
            </a:r>
          </a:p>
          <a:p>
            <a:endParaRPr lang="en-US" sz="2000" dirty="0"/>
          </a:p>
          <a:p>
            <a:r>
              <a:rPr lang="en-US" sz="2000" dirty="0"/>
              <a:t>Initially all the variables are initialized to False.</a:t>
            </a:r>
          </a:p>
        </p:txBody>
      </p:sp>
      <p:sp>
        <p:nvSpPr>
          <p:cNvPr id="4" name="Slide Number Placeholder 3"/>
          <p:cNvSpPr>
            <a:spLocks noGrp="1"/>
          </p:cNvSpPr>
          <p:nvPr>
            <p:ph type="sldNum" sz="quarter" idx="12"/>
          </p:nvPr>
        </p:nvSpPr>
        <p:spPr/>
        <p:txBody>
          <a:bodyPr/>
          <a:lstStyle/>
          <a:p>
            <a:fld id="{E35F382A-8E35-48DB-B4A8-994B0299B22B}" type="slidenum">
              <a:rPr lang="en-IN" smtClean="0"/>
              <a:pPr/>
              <a:t>25</a:t>
            </a:fld>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60648"/>
            <a:ext cx="8401080" cy="1143000"/>
          </a:xfrm>
        </p:spPr>
        <p:txBody>
          <a:bodyPr>
            <a:normAutofit/>
          </a:bodyPr>
          <a:lstStyle/>
          <a:p>
            <a:r>
              <a:rPr lang="en-US" sz="2800" dirty="0">
                <a:latin typeface="Times New Roman" pitchFamily="18" charset="0"/>
                <a:cs typeface="Times New Roman" pitchFamily="18" charset="0"/>
              </a:rPr>
              <a:t>Bounded waiting Mutual exclusion with Test and set Lock</a:t>
            </a:r>
          </a:p>
        </p:txBody>
      </p:sp>
      <p:pic>
        <p:nvPicPr>
          <p:cNvPr id="3074" name="Picture 2"/>
          <p:cNvPicPr>
            <a:picLocks noGrp="1" noChangeAspect="1" noChangeArrowheads="1"/>
          </p:cNvPicPr>
          <p:nvPr>
            <p:ph idx="1"/>
          </p:nvPr>
        </p:nvPicPr>
        <p:blipFill>
          <a:blip r:embed="rId2"/>
          <a:srcRect/>
          <a:stretch>
            <a:fillRect/>
          </a:stretch>
        </p:blipFill>
        <p:spPr bwMode="auto">
          <a:xfrm>
            <a:off x="1831939" y="1649720"/>
            <a:ext cx="5308642" cy="4706631"/>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35F382A-8E35-48DB-B4A8-994B0299B22B}" type="slidenum">
              <a:rPr lang="en-IN" smtClean="0"/>
              <a:pPr/>
              <a:t>26</a:t>
            </a:fld>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553264"/>
          </a:xfrm>
        </p:spPr>
        <p:txBody>
          <a:bodyPr>
            <a:normAutofit/>
          </a:bodyPr>
          <a:lstStyle/>
          <a:p>
            <a:r>
              <a:rPr lang="en-US" sz="2800" dirty="0" smtClean="0">
                <a:latin typeface="Times New Roman" pitchFamily="18" charset="0"/>
                <a:cs typeface="Times New Roman" pitchFamily="18" charset="0"/>
              </a:rPr>
              <a:t>Explanation</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28596" y="1196752"/>
            <a:ext cx="8229600" cy="4389120"/>
          </a:xfrm>
        </p:spPr>
        <p:txBody>
          <a:bodyPr>
            <a:noAutofit/>
          </a:bodyPr>
          <a:lstStyle/>
          <a:p>
            <a:r>
              <a:rPr lang="en-US" sz="2400" dirty="0">
                <a:latin typeface="Times New Roman" pitchFamily="18" charset="0"/>
                <a:cs typeface="Times New Roman" pitchFamily="18" charset="0"/>
              </a:rPr>
              <a:t>These data structures are initialized to false. </a:t>
            </a:r>
          </a:p>
          <a:p>
            <a:r>
              <a:rPr lang="en-US" sz="2400" dirty="0">
                <a:latin typeface="Times New Roman" pitchFamily="18" charset="0"/>
                <a:cs typeface="Times New Roman" pitchFamily="18" charset="0"/>
              </a:rPr>
              <a:t>To prove that the </a:t>
            </a:r>
            <a:r>
              <a:rPr lang="en-US" sz="2400" dirty="0" smtClean="0">
                <a:latin typeface="Times New Roman" pitchFamily="18" charset="0"/>
                <a:cs typeface="Times New Roman" pitchFamily="18" charset="0"/>
              </a:rPr>
              <a:t>mutual exclusion </a:t>
            </a:r>
            <a:r>
              <a:rPr lang="en-US" sz="2400" dirty="0">
                <a:latin typeface="Times New Roman" pitchFamily="18" charset="0"/>
                <a:cs typeface="Times New Roman" pitchFamily="18" charset="0"/>
              </a:rPr>
              <a:t>requirement is met, we note that process Pi can enter its critical section only if either waiting[</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 false or key == false. </a:t>
            </a:r>
          </a:p>
          <a:p>
            <a:r>
              <a:rPr lang="en-US" sz="2400" dirty="0">
                <a:latin typeface="Times New Roman" pitchFamily="18" charset="0"/>
                <a:cs typeface="Times New Roman" pitchFamily="18" charset="0"/>
              </a:rPr>
              <a:t>The value of key can become false only if the </a:t>
            </a:r>
            <a:r>
              <a:rPr lang="en-US" sz="2400" dirty="0" err="1">
                <a:latin typeface="Times New Roman" pitchFamily="18" charset="0"/>
                <a:cs typeface="Times New Roman" pitchFamily="18" charset="0"/>
              </a:rPr>
              <a:t>TestAndSet</a:t>
            </a:r>
            <a:r>
              <a:rPr lang="en-US" sz="2400" dirty="0">
                <a:latin typeface="Times New Roman" pitchFamily="18" charset="0"/>
                <a:cs typeface="Times New Roman" pitchFamily="18" charset="0"/>
              </a:rPr>
              <a:t>() is executed.</a:t>
            </a:r>
          </a:p>
          <a:p>
            <a:r>
              <a:rPr lang="en-US" sz="2400" dirty="0">
                <a:latin typeface="Times New Roman" pitchFamily="18" charset="0"/>
                <a:cs typeface="Times New Roman" pitchFamily="18" charset="0"/>
              </a:rPr>
              <a:t> The first process to execute the </a:t>
            </a:r>
            <a:r>
              <a:rPr lang="en-US" sz="2400" dirty="0" err="1">
                <a:latin typeface="Times New Roman" pitchFamily="18" charset="0"/>
                <a:cs typeface="Times New Roman" pitchFamily="18" charset="0"/>
              </a:rPr>
              <a:t>TestAndSet</a:t>
            </a:r>
            <a:r>
              <a:rPr lang="en-US" sz="2400" dirty="0">
                <a:latin typeface="Times New Roman" pitchFamily="18" charset="0"/>
                <a:cs typeface="Times New Roman" pitchFamily="18" charset="0"/>
              </a:rPr>
              <a:t>() will find key == false; all others must wait. </a:t>
            </a:r>
          </a:p>
          <a:p>
            <a:r>
              <a:rPr lang="en-US" sz="2400" dirty="0">
                <a:latin typeface="Times New Roman" pitchFamily="18" charset="0"/>
                <a:cs typeface="Times New Roman" pitchFamily="18" charset="0"/>
              </a:rPr>
              <a:t>The variable waiting[</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can become false only if another process leaves its critical section; only one waiting[</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is set to false, maintaining the mutual-exclusion requirement</a:t>
            </a:r>
          </a:p>
        </p:txBody>
      </p:sp>
      <p:sp>
        <p:nvSpPr>
          <p:cNvPr id="4" name="Slide Number Placeholder 3"/>
          <p:cNvSpPr>
            <a:spLocks noGrp="1"/>
          </p:cNvSpPr>
          <p:nvPr>
            <p:ph type="sldNum" sz="quarter" idx="12"/>
          </p:nvPr>
        </p:nvSpPr>
        <p:spPr/>
        <p:txBody>
          <a:bodyPr/>
          <a:lstStyle/>
          <a:p>
            <a:fld id="{E35F382A-8E35-48DB-B4A8-994B0299B22B}" type="slidenum">
              <a:rPr lang="en-IN" smtClean="0"/>
              <a:pPr/>
              <a:t>27</a:t>
            </a:fld>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pPr algn="just"/>
            <a:r>
              <a:rPr lang="en-US" sz="2800" dirty="0">
                <a:latin typeface="Times New Roman" pitchFamily="18" charset="0"/>
                <a:cs typeface="Times New Roman" pitchFamily="18" charset="0"/>
              </a:rPr>
              <a:t>To prove that the progress requirement is met, we note that the arguments presented for mutual exclusion also apply here, since a process exiting the critical section either sets lock to false or sets waiting[j] to false. </a:t>
            </a:r>
          </a:p>
          <a:p>
            <a:pPr algn="just">
              <a:buNone/>
            </a:pPr>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Both allow a process that is waiting to enter its critical section to proceed. </a:t>
            </a:r>
          </a:p>
        </p:txBody>
      </p:sp>
      <p:sp>
        <p:nvSpPr>
          <p:cNvPr id="4" name="Slide Number Placeholder 3"/>
          <p:cNvSpPr>
            <a:spLocks noGrp="1"/>
          </p:cNvSpPr>
          <p:nvPr>
            <p:ph type="sldNum" sz="quarter" idx="12"/>
          </p:nvPr>
        </p:nvSpPr>
        <p:spPr/>
        <p:txBody>
          <a:bodyPr/>
          <a:lstStyle/>
          <a:p>
            <a:fld id="{E35F382A-8E35-48DB-B4A8-994B0299B22B}" type="slidenum">
              <a:rPr lang="en-IN" smtClean="0"/>
              <a:pPr/>
              <a:t>28</a:t>
            </a:fld>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To prove that the bounded-waiting requirement is met, we note that, when a process leaves its critical section, it scans the array waiting in the cyclic ordering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+ 1,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+ 2, ..., n − 1, 0, ...,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− 1).</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It designates the first process in this ordering that is in the entry section (waiting[j] == true) as the next one to enter the critical section. Any process waiting to enter its critical section will thus do so within n − 1 turns.</a:t>
            </a:r>
          </a:p>
        </p:txBody>
      </p:sp>
      <p:sp>
        <p:nvSpPr>
          <p:cNvPr id="4" name="Slide Number Placeholder 3"/>
          <p:cNvSpPr>
            <a:spLocks noGrp="1"/>
          </p:cNvSpPr>
          <p:nvPr>
            <p:ph type="sldNum" sz="quarter" idx="12"/>
          </p:nvPr>
        </p:nvSpPr>
        <p:spPr/>
        <p:txBody>
          <a:bodyPr/>
          <a:lstStyle/>
          <a:p>
            <a:fld id="{E35F382A-8E35-48DB-B4A8-994B0299B22B}" type="slidenum">
              <a:rPr lang="en-IN" smtClean="0"/>
              <a:pPr/>
              <a:t>29</a:t>
            </a:fld>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487017-0186-40E2-AB56-7E66FAFBCE9C}"/>
              </a:ext>
            </a:extLst>
          </p:cNvPr>
          <p:cNvSpPr>
            <a:spLocks noGrp="1"/>
          </p:cNvSpPr>
          <p:nvPr>
            <p:ph type="title"/>
          </p:nvPr>
        </p:nvSpPr>
        <p:spPr>
          <a:xfrm>
            <a:off x="457200" y="3071810"/>
            <a:ext cx="8229600" cy="642942"/>
          </a:xfrm>
        </p:spPr>
        <p:txBody>
          <a:bodyPr>
            <a:normAutofit fontScale="90000"/>
          </a:bodyPr>
          <a:lstStyle/>
          <a:p>
            <a:r>
              <a:rPr lang="en-US" b="1" dirty="0">
                <a:solidFill>
                  <a:srgbClr val="006600"/>
                </a:solidFill>
              </a:rPr>
              <a:t/>
            </a:r>
            <a:br>
              <a:rPr lang="en-US" b="1" dirty="0">
                <a:solidFill>
                  <a:srgbClr val="006600"/>
                </a:solidFill>
              </a:rPr>
            </a:br>
            <a:r>
              <a:rPr lang="en-US" b="1" dirty="0">
                <a:solidFill>
                  <a:srgbClr val="006600"/>
                </a:solidFill>
              </a:rPr>
              <a:t/>
            </a:r>
            <a:br>
              <a:rPr lang="en-US" b="1" dirty="0">
                <a:solidFill>
                  <a:srgbClr val="006600"/>
                </a:solidFill>
              </a:rPr>
            </a:br>
            <a:r>
              <a:rPr lang="en-US" b="1" dirty="0">
                <a:solidFill>
                  <a:srgbClr val="006600"/>
                </a:solidFill>
              </a:rPr>
              <a:t/>
            </a:r>
            <a:br>
              <a:rPr lang="en-US" b="1" dirty="0">
                <a:solidFill>
                  <a:srgbClr val="006600"/>
                </a:solidFill>
              </a:rPr>
            </a:br>
            <a:r>
              <a:rPr lang="en-US" b="1" dirty="0">
                <a:solidFill>
                  <a:srgbClr val="006600"/>
                </a:solidFill>
              </a:rPr>
              <a:t/>
            </a:r>
            <a:br>
              <a:rPr lang="en-US" b="1" dirty="0">
                <a:solidFill>
                  <a:srgbClr val="006600"/>
                </a:solidFill>
              </a:rPr>
            </a:br>
            <a:r>
              <a:rPr lang="en-US" b="1" dirty="0">
                <a:solidFill>
                  <a:srgbClr val="006600"/>
                </a:solidFill>
              </a:rPr>
              <a:t/>
            </a:r>
            <a:br>
              <a:rPr lang="en-US" b="1" dirty="0">
                <a:solidFill>
                  <a:srgbClr val="006600"/>
                </a:solidFill>
              </a:rPr>
            </a:br>
            <a:r>
              <a:rPr lang="en-US" b="1" dirty="0">
                <a:solidFill>
                  <a:srgbClr val="006600"/>
                </a:solidFill>
              </a:rPr>
              <a:t/>
            </a:r>
            <a:br>
              <a:rPr lang="en-US" b="1" dirty="0">
                <a:solidFill>
                  <a:srgbClr val="006600"/>
                </a:solidFill>
              </a:rPr>
            </a:br>
            <a:r>
              <a:rPr lang="en-US" b="1" dirty="0">
                <a:solidFill>
                  <a:srgbClr val="006600"/>
                </a:solidFill>
              </a:rPr>
              <a:t/>
            </a:r>
            <a:br>
              <a:rPr lang="en-US" b="1" dirty="0">
                <a:solidFill>
                  <a:srgbClr val="006600"/>
                </a:solidFill>
              </a:rPr>
            </a:br>
            <a:r>
              <a:rPr lang="en-US" b="1" dirty="0">
                <a:solidFill>
                  <a:srgbClr val="006600"/>
                </a:solidFill>
              </a:rPr>
              <a:t/>
            </a:r>
            <a:br>
              <a:rPr lang="en-US" b="1" dirty="0">
                <a:solidFill>
                  <a:srgbClr val="006600"/>
                </a:solidFill>
              </a:rPr>
            </a:br>
            <a:r>
              <a:rPr lang="en-US" b="1" dirty="0">
                <a:solidFill>
                  <a:srgbClr val="006600"/>
                </a:solidFill>
              </a:rPr>
              <a:t/>
            </a:r>
            <a:br>
              <a:rPr lang="en-US" b="1" dirty="0">
                <a:solidFill>
                  <a:srgbClr val="006600"/>
                </a:solidFill>
              </a:rPr>
            </a:br>
            <a:r>
              <a:rPr lang="en-US" b="1" dirty="0">
                <a:solidFill>
                  <a:srgbClr val="006600"/>
                </a:solidFill>
              </a:rPr>
              <a:t>			</a:t>
            </a:r>
            <a:br>
              <a:rPr lang="en-US" b="1" dirty="0">
                <a:solidFill>
                  <a:srgbClr val="006600"/>
                </a:solidFill>
              </a:rPr>
            </a:br>
            <a:r>
              <a:rPr lang="en-US" b="1" dirty="0">
                <a:solidFill>
                  <a:srgbClr val="006600"/>
                </a:solidFill>
              </a:rPr>
              <a:t/>
            </a:r>
            <a:br>
              <a:rPr lang="en-US" b="1" dirty="0">
                <a:solidFill>
                  <a:srgbClr val="006600"/>
                </a:solidFill>
              </a:rPr>
            </a:br>
            <a:r>
              <a:rPr lang="en-US" b="1" dirty="0">
                <a:solidFill>
                  <a:srgbClr val="006600"/>
                </a:solidFill>
              </a:rPr>
              <a:t>       </a:t>
            </a:r>
            <a:r>
              <a:rPr lang="en-US" b="1" dirty="0">
                <a:solidFill>
                  <a:srgbClr val="006600"/>
                </a:solidFill>
                <a:latin typeface="Times New Roman" pitchFamily="18" charset="0"/>
                <a:cs typeface="Times New Roman" pitchFamily="18" charset="0"/>
              </a:rPr>
              <a:t>Process synchronization</a:t>
            </a:r>
            <a:endParaRPr lang="en-IN" sz="4900" dirty="0"/>
          </a:p>
        </p:txBody>
      </p:sp>
      <p:pic>
        <p:nvPicPr>
          <p:cNvPr id="3" name="Picture 4" descr="pngfind.com-kingpin-png-4152286 (1).png">
            <a:extLst>
              <a:ext uri="{FF2B5EF4-FFF2-40B4-BE49-F238E27FC236}">
                <a16:creationId xmlns="" xmlns:a16="http://schemas.microsoft.com/office/drawing/2014/main" id="{F3B888F3-2059-4CB8-B8FB-8ECC9CC3C5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519336"/>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E35F382A-8E35-48DB-B4A8-994B0299B22B}" type="slidenum">
              <a:rPr lang="en-IN" smtClean="0"/>
              <a:pPr/>
              <a:t>3</a:t>
            </a:fld>
            <a:endParaRPr lang="en-IN" dirty="0"/>
          </a:p>
        </p:txBody>
      </p:sp>
    </p:spTree>
    <p:extLst>
      <p:ext uri="{BB962C8B-B14F-4D97-AF65-F5344CB8AC3E}">
        <p14:creationId xmlns:p14="http://schemas.microsoft.com/office/powerpoint/2010/main" val="42272654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latin typeface="Times New Roman" pitchFamily="18" charset="0"/>
                <a:cs typeface="Times New Roman" pitchFamily="18" charset="0"/>
              </a:rPr>
              <a:t>Mutex</a:t>
            </a:r>
            <a:r>
              <a:rPr lang="en-US" dirty="0">
                <a:latin typeface="Times New Roman" pitchFamily="18" charset="0"/>
                <a:cs typeface="Times New Roman" pitchFamily="18" charset="0"/>
              </a:rPr>
              <a:t> Locks</a:t>
            </a:r>
          </a:p>
        </p:txBody>
      </p:sp>
      <p:pic>
        <p:nvPicPr>
          <p:cNvPr id="8194" name="Picture 2"/>
          <p:cNvPicPr>
            <a:picLocks noGrp="1" noChangeAspect="1" noChangeArrowheads="1"/>
          </p:cNvPicPr>
          <p:nvPr>
            <p:ph idx="1"/>
          </p:nvPr>
        </p:nvPicPr>
        <p:blipFill>
          <a:blip r:embed="rId2"/>
          <a:srcRect/>
          <a:stretch>
            <a:fillRect/>
          </a:stretch>
        </p:blipFill>
        <p:spPr bwMode="auto">
          <a:xfrm>
            <a:off x="917575" y="2050257"/>
            <a:ext cx="7308851" cy="41592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35F382A-8E35-48DB-B4A8-994B0299B22B}" type="slidenum">
              <a:rPr lang="en-IN" smtClean="0"/>
              <a:pPr/>
              <a:t>30</a:t>
            </a:fld>
            <a:endParaRPr lang="en-IN" dirty="0"/>
          </a:p>
        </p:txBody>
      </p:sp>
      <p:pic>
        <p:nvPicPr>
          <p:cNvPr id="6" name="Picture 5" descr="pngfind.com-kingpin-png-4152286 (1).png">
            <a:extLst>
              <a:ext uri="{FF2B5EF4-FFF2-40B4-BE49-F238E27FC236}">
                <a16:creationId xmlns="" xmlns:a16="http://schemas.microsoft.com/office/drawing/2014/main" id="{7FAD261B-F7D1-4BC9-9CE7-CFE5AB6E00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15507" y="3429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206" y="609600"/>
            <a:ext cx="8229600" cy="775542"/>
          </a:xfrm>
        </p:spPr>
        <p:txBody>
          <a:bodyPr>
            <a:normAutofit fontScale="90000"/>
          </a:bodyPr>
          <a:lstStyle/>
          <a:p>
            <a:r>
              <a:rPr lang="en-US" dirty="0" err="1">
                <a:latin typeface="Times New Roman" pitchFamily="18" charset="0"/>
                <a:cs typeface="Times New Roman" pitchFamily="18" charset="0"/>
              </a:rPr>
              <a:t>Mutex</a:t>
            </a:r>
            <a:r>
              <a:rPr lang="en-US" dirty="0">
                <a:latin typeface="Times New Roman" pitchFamily="18" charset="0"/>
                <a:cs typeface="Times New Roman" pitchFamily="18" charset="0"/>
              </a:rPr>
              <a:t> locks  Contd..</a:t>
            </a:r>
          </a:p>
        </p:txBody>
      </p:sp>
      <p:pic>
        <p:nvPicPr>
          <p:cNvPr id="9218" name="Picture 2"/>
          <p:cNvPicPr>
            <a:picLocks noGrp="1" noChangeAspect="1" noChangeArrowheads="1"/>
          </p:cNvPicPr>
          <p:nvPr>
            <p:ph idx="1"/>
          </p:nvPr>
        </p:nvPicPr>
        <p:blipFill>
          <a:blip r:embed="rId2"/>
          <a:srcRect/>
          <a:stretch>
            <a:fillRect/>
          </a:stretch>
        </p:blipFill>
        <p:spPr bwMode="auto">
          <a:xfrm>
            <a:off x="1619672" y="1385142"/>
            <a:ext cx="4870451" cy="43180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35F382A-8E35-48DB-B4A8-994B0299B22B}" type="slidenum">
              <a:rPr lang="en-IN" smtClean="0"/>
              <a:pPr/>
              <a:t>31</a:t>
            </a:fld>
            <a:endParaRPr lang="en-IN" dirty="0"/>
          </a:p>
        </p:txBody>
      </p:sp>
      <p:pic>
        <p:nvPicPr>
          <p:cNvPr id="6" name="Picture 5" descr="pngfind.com-kingpin-png-4152286 (1).png">
            <a:extLst>
              <a:ext uri="{FF2B5EF4-FFF2-40B4-BE49-F238E27FC236}">
                <a16:creationId xmlns="" xmlns:a16="http://schemas.microsoft.com/office/drawing/2014/main" id="{7FAD261B-F7D1-4BC9-9CE7-CFE5AB6E00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15507" y="3429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483" y="332657"/>
            <a:ext cx="8229600" cy="663352"/>
          </a:xfrm>
        </p:spPr>
        <p:txBody>
          <a:bodyPr>
            <a:normAutofit/>
          </a:bodyPr>
          <a:lstStyle/>
          <a:p>
            <a:r>
              <a:rPr lang="en-IN" sz="3200" b="1" dirty="0">
                <a:solidFill>
                  <a:srgbClr val="006600"/>
                </a:solidFill>
                <a:latin typeface="Times New Roman" pitchFamily="18" charset="0"/>
                <a:cs typeface="Times New Roman" pitchFamily="18" charset="0"/>
              </a:rPr>
              <a:t>                       Semaphores</a:t>
            </a:r>
          </a:p>
        </p:txBody>
      </p:sp>
      <p:sp>
        <p:nvSpPr>
          <p:cNvPr id="3" name="Content Placeholder 2"/>
          <p:cNvSpPr>
            <a:spLocks noGrp="1"/>
          </p:cNvSpPr>
          <p:nvPr>
            <p:ph idx="1"/>
          </p:nvPr>
        </p:nvSpPr>
        <p:spPr>
          <a:xfrm>
            <a:off x="457200" y="1052736"/>
            <a:ext cx="8229600" cy="5424264"/>
          </a:xfrm>
        </p:spPr>
        <p:txBody>
          <a:bodyPr/>
          <a:lstStyle/>
          <a:p>
            <a:r>
              <a:rPr lang="en-US" dirty="0"/>
              <a:t>Discovered by </a:t>
            </a:r>
            <a:r>
              <a:rPr lang="en-US" dirty="0" err="1"/>
              <a:t>Dijkstra</a:t>
            </a:r>
            <a:endParaRPr lang="en-US" dirty="0"/>
          </a:p>
          <a:p>
            <a:pPr lvl="1"/>
            <a:r>
              <a:rPr lang="en-IN" dirty="0"/>
              <a:t>Synchronization tool that does not require busy waiting </a:t>
            </a:r>
          </a:p>
          <a:p>
            <a:endParaRPr lang="en-IN" dirty="0"/>
          </a:p>
          <a:p>
            <a:r>
              <a:rPr lang="en-IN" dirty="0"/>
              <a:t>Semaphore or </a:t>
            </a:r>
            <a:r>
              <a:rPr lang="en-IN" dirty="0" err="1"/>
              <a:t>mutex</a:t>
            </a:r>
            <a:r>
              <a:rPr lang="en-IN" dirty="0"/>
              <a:t> variable </a:t>
            </a:r>
            <a:r>
              <a:rPr lang="en-IN" b="1" dirty="0">
                <a:solidFill>
                  <a:srgbClr val="FF0000"/>
                </a:solidFill>
              </a:rPr>
              <a:t>S</a:t>
            </a:r>
            <a:r>
              <a:rPr lang="en-IN" dirty="0"/>
              <a:t> </a:t>
            </a:r>
            <a:r>
              <a:rPr lang="en-IN" dirty="0">
                <a:sym typeface="Wingdings" pitchFamily="2" charset="2"/>
              </a:rPr>
              <a:t></a:t>
            </a:r>
            <a:r>
              <a:rPr lang="en-IN" dirty="0"/>
              <a:t> integer variable</a:t>
            </a:r>
          </a:p>
          <a:p>
            <a:r>
              <a:rPr lang="en-IN" u="sng" dirty="0"/>
              <a:t>Two operations:</a:t>
            </a:r>
          </a:p>
          <a:p>
            <a:pPr lvl="1"/>
            <a:r>
              <a:rPr lang="en-IN" dirty="0"/>
              <a:t>Wait() </a:t>
            </a:r>
          </a:p>
          <a:p>
            <a:pPr lvl="1"/>
            <a:r>
              <a:rPr lang="en-IN" dirty="0"/>
              <a:t>Signal()</a:t>
            </a:r>
          </a:p>
          <a:p>
            <a:r>
              <a:rPr lang="en-IN" dirty="0"/>
              <a:t>Less complicated</a:t>
            </a:r>
          </a:p>
          <a:p>
            <a:endParaRPr lang="en-IN" dirty="0"/>
          </a:p>
        </p:txBody>
      </p:sp>
      <p:sp>
        <p:nvSpPr>
          <p:cNvPr id="5" name="Slide Number Placeholder 4"/>
          <p:cNvSpPr>
            <a:spLocks noGrp="1"/>
          </p:cNvSpPr>
          <p:nvPr>
            <p:ph type="sldNum" sz="quarter" idx="12"/>
          </p:nvPr>
        </p:nvSpPr>
        <p:spPr/>
        <p:txBody>
          <a:bodyPr/>
          <a:lstStyle/>
          <a:p>
            <a:fld id="{E35F382A-8E35-48DB-B4A8-994B0299B22B}" type="slidenum">
              <a:rPr lang="en-IN" smtClean="0"/>
              <a:pPr/>
              <a:t>32</a:t>
            </a:fld>
            <a:endParaRPr lang="en-IN" dirty="0"/>
          </a:p>
        </p:txBody>
      </p:sp>
      <p:pic>
        <p:nvPicPr>
          <p:cNvPr id="6" name="Picture 4" descr="pngfind.com-kingpin-png-4152286 (1).png">
            <a:extLst>
              <a:ext uri="{FF2B5EF4-FFF2-40B4-BE49-F238E27FC236}">
                <a16:creationId xmlns="" xmlns:a16="http://schemas.microsoft.com/office/drawing/2014/main" id="{B85D60D4-1FE4-4D98-8F0E-A643FEDC19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71493" y="100944"/>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95082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91680" y="2672235"/>
            <a:ext cx="1512168" cy="36004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1691680" y="1952154"/>
            <a:ext cx="1224136" cy="36004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395536" y="404665"/>
            <a:ext cx="8229600" cy="591344"/>
          </a:xfrm>
        </p:spPr>
        <p:txBody>
          <a:bodyPr>
            <a:normAutofit/>
          </a:bodyPr>
          <a:lstStyle/>
          <a:p>
            <a:r>
              <a:rPr lang="en-IN" sz="2400" b="1" dirty="0">
                <a:solidFill>
                  <a:srgbClr val="006600"/>
                </a:solidFill>
              </a:rPr>
              <a:t>Semaphore – </a:t>
            </a:r>
            <a:r>
              <a:rPr lang="en-IN" sz="2400" b="1" dirty="0" err="1">
                <a:solidFill>
                  <a:srgbClr val="006600"/>
                </a:solidFill>
              </a:rPr>
              <a:t>Contd</a:t>
            </a:r>
            <a:r>
              <a:rPr lang="en-IN" sz="2400" b="1" dirty="0">
                <a:solidFill>
                  <a:srgbClr val="006600"/>
                </a:solidFill>
              </a:rPr>
              <a:t>…</a:t>
            </a:r>
          </a:p>
        </p:txBody>
      </p:sp>
      <p:sp>
        <p:nvSpPr>
          <p:cNvPr id="4" name="Content Placeholder 2"/>
          <p:cNvSpPr txBox="1">
            <a:spLocks/>
          </p:cNvSpPr>
          <p:nvPr/>
        </p:nvSpPr>
        <p:spPr>
          <a:xfrm>
            <a:off x="714348" y="1500174"/>
            <a:ext cx="5709767" cy="2377628"/>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buFont typeface="Monotype Sorts" pitchFamily="-112" charset="2"/>
              <a:buNone/>
            </a:pPr>
            <a:r>
              <a:rPr lang="en-US" dirty="0">
                <a:solidFill>
                  <a:srgbClr val="0000FF"/>
                </a:solidFill>
              </a:rPr>
              <a:t>	do { </a:t>
            </a:r>
          </a:p>
          <a:p>
            <a:pPr>
              <a:buFont typeface="Monotype Sorts" pitchFamily="-112" charset="2"/>
              <a:buNone/>
            </a:pPr>
            <a:r>
              <a:rPr lang="en-US" dirty="0">
                <a:solidFill>
                  <a:srgbClr val="0000FF"/>
                </a:solidFill>
              </a:rPr>
              <a:t>		</a:t>
            </a:r>
            <a:r>
              <a:rPr lang="en-US" dirty="0"/>
              <a:t>Wait(S)</a:t>
            </a:r>
          </a:p>
          <a:p>
            <a:pPr>
              <a:buFont typeface="Monotype Sorts" pitchFamily="-112" charset="2"/>
              <a:buNone/>
            </a:pPr>
            <a:r>
              <a:rPr lang="en-US" dirty="0">
                <a:solidFill>
                  <a:srgbClr val="0000FF"/>
                </a:solidFill>
              </a:rPr>
              <a:t>			critical section </a:t>
            </a:r>
          </a:p>
          <a:p>
            <a:pPr>
              <a:buFont typeface="Monotype Sorts" pitchFamily="-112" charset="2"/>
              <a:buNone/>
            </a:pPr>
            <a:r>
              <a:rPr lang="en-US" dirty="0">
                <a:solidFill>
                  <a:srgbClr val="0000FF"/>
                </a:solidFill>
              </a:rPr>
              <a:t>		</a:t>
            </a:r>
            <a:r>
              <a:rPr lang="en-US" dirty="0"/>
              <a:t>Signal(S)</a:t>
            </a:r>
          </a:p>
          <a:p>
            <a:pPr>
              <a:buFont typeface="Monotype Sorts" pitchFamily="-112" charset="2"/>
              <a:buNone/>
            </a:pPr>
            <a:r>
              <a:rPr lang="en-US" dirty="0">
                <a:solidFill>
                  <a:srgbClr val="0000FF"/>
                </a:solidFill>
              </a:rPr>
              <a:t>			remainder section </a:t>
            </a:r>
          </a:p>
          <a:p>
            <a:pPr>
              <a:buFont typeface="Monotype Sorts" pitchFamily="-112" charset="2"/>
              <a:buNone/>
            </a:pPr>
            <a:r>
              <a:rPr lang="en-US" dirty="0">
                <a:solidFill>
                  <a:srgbClr val="0000FF"/>
                </a:solidFill>
              </a:rPr>
              <a:t>	} while (TRUE); </a:t>
            </a:r>
          </a:p>
        </p:txBody>
      </p:sp>
      <p:sp>
        <p:nvSpPr>
          <p:cNvPr id="7" name="Rectangle 6"/>
          <p:cNvSpPr/>
          <p:nvPr/>
        </p:nvSpPr>
        <p:spPr>
          <a:xfrm>
            <a:off x="255058" y="1217314"/>
            <a:ext cx="7989351" cy="215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General Structure of critical section using semaphores</a:t>
            </a:r>
            <a:endParaRPr lang="en-IN" sz="2000" b="1" dirty="0">
              <a:solidFill>
                <a:schemeClr val="tx1"/>
              </a:solidFill>
            </a:endParaRPr>
          </a:p>
        </p:txBody>
      </p:sp>
      <p:sp>
        <p:nvSpPr>
          <p:cNvPr id="8" name="Rectangle 4"/>
          <p:cNvSpPr>
            <a:spLocks noChangeArrowheads="1"/>
          </p:cNvSpPr>
          <p:nvPr/>
        </p:nvSpPr>
        <p:spPr bwMode="auto">
          <a:xfrm>
            <a:off x="5004048" y="4293096"/>
            <a:ext cx="3528392" cy="2376264"/>
          </a:xfrm>
          <a:prstGeom prst="rect">
            <a:avLst/>
          </a:prstGeom>
          <a:solidFill>
            <a:srgbClr val="FFCCFF"/>
          </a:solidFill>
          <a:ln w="9525">
            <a:solidFill>
              <a:schemeClr val="tx1"/>
            </a:solidFill>
            <a:miter lim="800000"/>
            <a:headEnd/>
            <a:tailEnd/>
          </a:ln>
          <a:effectLst/>
          <a:scene3d>
            <a:camera prst="orthographicFront"/>
            <a:lightRig rig="threePt" dir="t"/>
          </a:scene3d>
          <a:sp3d>
            <a:bevelT/>
          </a:sp3d>
        </p:spPr>
        <p:txBody>
          <a:bodyPr wrap="none"/>
          <a:lstStyle/>
          <a:p>
            <a:r>
              <a:rPr lang="en-US" b="1" u="sng" dirty="0"/>
              <a:t>Definition-Wait</a:t>
            </a:r>
          </a:p>
          <a:p>
            <a:endParaRPr lang="en-US" b="1" i="1" u="sng" dirty="0"/>
          </a:p>
          <a:p>
            <a:r>
              <a:rPr lang="en-US" dirty="0"/>
              <a:t>wait(S)	</a:t>
            </a:r>
          </a:p>
          <a:p>
            <a:r>
              <a:rPr lang="en-US" dirty="0"/>
              <a:t>{</a:t>
            </a:r>
          </a:p>
          <a:p>
            <a:r>
              <a:rPr lang="en-US" dirty="0"/>
              <a:t>       while(S&lt;=0)</a:t>
            </a:r>
          </a:p>
          <a:p>
            <a:r>
              <a:rPr lang="en-US" dirty="0"/>
              <a:t>         ; //no-op</a:t>
            </a:r>
          </a:p>
          <a:p>
            <a:r>
              <a:rPr lang="en-US" dirty="0"/>
              <a:t>       S--;</a:t>
            </a:r>
          </a:p>
          <a:p>
            <a:r>
              <a:rPr lang="en-US" dirty="0"/>
              <a:t>}</a:t>
            </a:r>
          </a:p>
        </p:txBody>
      </p:sp>
      <p:sp>
        <p:nvSpPr>
          <p:cNvPr id="9" name="Rectangle 5"/>
          <p:cNvSpPr>
            <a:spLocks noChangeArrowheads="1"/>
          </p:cNvSpPr>
          <p:nvPr/>
        </p:nvSpPr>
        <p:spPr bwMode="auto">
          <a:xfrm>
            <a:off x="611560" y="4581129"/>
            <a:ext cx="3276600" cy="1872208"/>
          </a:xfrm>
          <a:prstGeom prst="rect">
            <a:avLst/>
          </a:prstGeom>
          <a:solidFill>
            <a:srgbClr val="FFCCFF"/>
          </a:solidFill>
          <a:ln w="9525">
            <a:solidFill>
              <a:schemeClr val="tx1"/>
            </a:solidFill>
            <a:miter lim="800000"/>
            <a:headEnd/>
            <a:tailEnd/>
          </a:ln>
          <a:effectLst/>
          <a:scene3d>
            <a:camera prst="orthographicFront"/>
            <a:lightRig rig="threePt" dir="t"/>
          </a:scene3d>
          <a:sp3d>
            <a:bevelT/>
          </a:sp3d>
        </p:spPr>
        <p:txBody>
          <a:bodyPr wrap="none"/>
          <a:lstStyle/>
          <a:p>
            <a:r>
              <a:rPr lang="en-US" b="1" u="sng" dirty="0"/>
              <a:t>Definition-signal</a:t>
            </a:r>
          </a:p>
          <a:p>
            <a:endParaRPr lang="en-US" b="1" i="1" u="sng" dirty="0"/>
          </a:p>
          <a:p>
            <a:r>
              <a:rPr lang="en-US" dirty="0"/>
              <a:t>Signal(S)	</a:t>
            </a:r>
          </a:p>
          <a:p>
            <a:r>
              <a:rPr lang="en-US" dirty="0"/>
              <a:t>  {</a:t>
            </a:r>
          </a:p>
          <a:p>
            <a:r>
              <a:rPr lang="en-US" dirty="0"/>
              <a:t>      S++;</a:t>
            </a:r>
          </a:p>
          <a:p>
            <a:r>
              <a:rPr lang="en-US" dirty="0"/>
              <a:t>      }</a:t>
            </a:r>
          </a:p>
        </p:txBody>
      </p:sp>
      <p:sp>
        <p:nvSpPr>
          <p:cNvPr id="11" name="Slide Number Placeholder 10"/>
          <p:cNvSpPr>
            <a:spLocks noGrp="1"/>
          </p:cNvSpPr>
          <p:nvPr>
            <p:ph type="sldNum" sz="quarter" idx="12"/>
          </p:nvPr>
        </p:nvSpPr>
        <p:spPr/>
        <p:txBody>
          <a:bodyPr/>
          <a:lstStyle/>
          <a:p>
            <a:fld id="{E35F382A-8E35-48DB-B4A8-994B0299B22B}" type="slidenum">
              <a:rPr lang="en-IN" smtClean="0"/>
              <a:pPr/>
              <a:t>33</a:t>
            </a:fld>
            <a:endParaRPr lang="en-IN" dirty="0"/>
          </a:p>
        </p:txBody>
      </p:sp>
      <p:pic>
        <p:nvPicPr>
          <p:cNvPr id="12" name="Picture 4" descr="pngfind.com-kingpin-png-4152286 (1).png">
            <a:extLst>
              <a:ext uri="{FF2B5EF4-FFF2-40B4-BE49-F238E27FC236}">
                <a16:creationId xmlns="" xmlns:a16="http://schemas.microsoft.com/office/drawing/2014/main" id="{B85D60D4-1FE4-4D98-8F0E-A643FEDC19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71493" y="100944"/>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74400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5720" y="571480"/>
            <a:ext cx="8711419" cy="609600"/>
          </a:xfrm>
        </p:spPr>
        <p:txBody>
          <a:bodyPr>
            <a:normAutofit fontScale="90000"/>
          </a:bodyPr>
          <a:lstStyle/>
          <a:p>
            <a:pPr eaLnBrk="1" hangingPunct="1"/>
            <a:r>
              <a:rPr lang="en-US" sz="2800" b="1" dirty="0">
                <a:solidFill>
                  <a:srgbClr val="006600"/>
                </a:solidFill>
                <a:latin typeface="Times New Roman" pitchFamily="18" charset="0"/>
                <a:cs typeface="Times New Roman" pitchFamily="18" charset="0"/>
              </a:rPr>
              <a:t>Operations on semaphores ( wait and signal / Down and Up)</a:t>
            </a:r>
          </a:p>
        </p:txBody>
      </p:sp>
      <p:sp>
        <p:nvSpPr>
          <p:cNvPr id="63491" name="Rectangle 3"/>
          <p:cNvSpPr>
            <a:spLocks noGrp="1" noChangeArrowheads="1"/>
          </p:cNvSpPr>
          <p:nvPr>
            <p:ph idx="1"/>
          </p:nvPr>
        </p:nvSpPr>
        <p:spPr>
          <a:xfrm>
            <a:off x="251522" y="1134288"/>
            <a:ext cx="8028839" cy="4712990"/>
          </a:xfrm>
        </p:spPr>
        <p:txBody>
          <a:bodyPr>
            <a:normAutofit/>
          </a:bodyPr>
          <a:lstStyle/>
          <a:p>
            <a:r>
              <a:rPr lang="en-US" dirty="0"/>
              <a:t>Two operations:</a:t>
            </a:r>
          </a:p>
          <a:p>
            <a:pPr lvl="1"/>
            <a:r>
              <a:rPr lang="en-US" b="1" dirty="0">
                <a:solidFill>
                  <a:srgbClr val="FF0000"/>
                </a:solidFill>
              </a:rPr>
              <a:t>block()</a:t>
            </a:r>
            <a:r>
              <a:rPr lang="en-US" dirty="0">
                <a:solidFill>
                  <a:srgbClr val="3366FF"/>
                </a:solidFill>
              </a:rPr>
              <a:t> </a:t>
            </a:r>
            <a:r>
              <a:rPr lang="en-US" dirty="0"/>
              <a:t>– place the process in the waiting queue</a:t>
            </a:r>
          </a:p>
          <a:p>
            <a:pPr lvl="1"/>
            <a:r>
              <a:rPr lang="en-US" b="1" dirty="0">
                <a:solidFill>
                  <a:srgbClr val="FF0000"/>
                </a:solidFill>
              </a:rPr>
              <a:t>wakeup()</a:t>
            </a:r>
            <a:r>
              <a:rPr lang="en-US" dirty="0">
                <a:solidFill>
                  <a:srgbClr val="3366FF"/>
                </a:solidFill>
              </a:rPr>
              <a:t> </a:t>
            </a:r>
            <a:r>
              <a:rPr lang="en-US" dirty="0"/>
              <a:t>– remove one of the processes in the waiting queue and place it in the ready queue</a:t>
            </a:r>
          </a:p>
          <a:p>
            <a:pPr>
              <a:buFont typeface="Monotype Sorts" pitchFamily="-112" charset="2"/>
              <a:buNone/>
            </a:pPr>
            <a:r>
              <a:rPr lang="en-US" dirty="0">
                <a:solidFill>
                  <a:srgbClr val="0000FF"/>
                </a:solidFill>
              </a:rPr>
              <a:t>                        </a:t>
            </a:r>
          </a:p>
        </p:txBody>
      </p:sp>
      <p:sp>
        <p:nvSpPr>
          <p:cNvPr id="63493" name="ZoneTexte 5"/>
          <p:cNvSpPr txBox="1">
            <a:spLocks noChangeArrowheads="1"/>
          </p:cNvSpPr>
          <p:nvPr/>
        </p:nvSpPr>
        <p:spPr bwMode="auto">
          <a:xfrm>
            <a:off x="285947" y="2780928"/>
            <a:ext cx="4449360" cy="1788182"/>
          </a:xfrm>
          <a:prstGeom prst="rect">
            <a:avLst/>
          </a:prstGeom>
          <a:solidFill>
            <a:srgbClr val="FFCCFF"/>
          </a:solidFill>
          <a:ln>
            <a:solidFill>
              <a:schemeClr val="tx1"/>
            </a:solidFill>
          </a:ln>
          <a:scene3d>
            <a:camera prst="orthographicFront"/>
            <a:lightRig rig="threePt" dir="t"/>
          </a:scene3d>
          <a:sp3d>
            <a:bevelT/>
          </a:sp3d>
        </p:spPr>
        <p:txBody>
          <a:bodyPr wrap="none" lIns="64008" tIns="32004" rIns="64008" bIns="32004">
            <a:spAutoFit/>
          </a:bodyPr>
          <a:lstStyle>
            <a:lvl1pPr>
              <a:defRPr sz="2400">
                <a:solidFill>
                  <a:schemeClr val="tx1"/>
                </a:solidFill>
                <a:latin typeface="Verdana" pitchFamily="34" charset="0"/>
                <a:ea typeface="MS PGothic" pitchFamily="34" charset="-128"/>
              </a:defRPr>
            </a:lvl1pPr>
            <a:lvl2pPr marL="37931725" indent="-37474525">
              <a:defRPr sz="2400">
                <a:solidFill>
                  <a:schemeClr val="tx1"/>
                </a:solidFill>
                <a:latin typeface="Verdana" pitchFamily="34" charset="0"/>
                <a:ea typeface="MS PGothic" pitchFamily="34" charset="-128"/>
              </a:defRPr>
            </a:lvl2pPr>
            <a:lvl3pPr>
              <a:defRPr sz="2400">
                <a:solidFill>
                  <a:schemeClr val="tx1"/>
                </a:solidFill>
                <a:latin typeface="Verdana" pitchFamily="34" charset="0"/>
                <a:ea typeface="MS PGothic" pitchFamily="34" charset="-128"/>
              </a:defRPr>
            </a:lvl3pPr>
            <a:lvl4pPr>
              <a:defRPr sz="2400">
                <a:solidFill>
                  <a:schemeClr val="tx1"/>
                </a:solidFill>
                <a:latin typeface="Verdana" pitchFamily="34" charset="0"/>
                <a:ea typeface="MS PGothic" pitchFamily="34" charset="-128"/>
              </a:defRPr>
            </a:lvl4pPr>
            <a:lvl5pPr>
              <a:defRPr sz="2400">
                <a:solidFill>
                  <a:schemeClr val="tx1"/>
                </a:solidFill>
                <a:latin typeface="Verdana" pitchFamily="34" charset="0"/>
                <a:ea typeface="MS PGothic" pitchFamily="34" charset="-128"/>
              </a:defRPr>
            </a:lvl5pPr>
            <a:lvl6pPr marL="457200" eaLnBrk="0" fontAlgn="base" hangingPunct="0">
              <a:spcBef>
                <a:spcPct val="0"/>
              </a:spcBef>
              <a:spcAft>
                <a:spcPct val="0"/>
              </a:spcAft>
              <a:defRPr sz="2400">
                <a:solidFill>
                  <a:schemeClr val="tx1"/>
                </a:solidFill>
                <a:latin typeface="Verdana" pitchFamily="34" charset="0"/>
                <a:ea typeface="MS PGothic" pitchFamily="34" charset="-128"/>
              </a:defRPr>
            </a:lvl6pPr>
            <a:lvl7pPr marL="914400" eaLnBrk="0" fontAlgn="base" hangingPunct="0">
              <a:spcBef>
                <a:spcPct val="0"/>
              </a:spcBef>
              <a:spcAft>
                <a:spcPct val="0"/>
              </a:spcAft>
              <a:defRPr sz="2400">
                <a:solidFill>
                  <a:schemeClr val="tx1"/>
                </a:solidFill>
                <a:latin typeface="Verdana" pitchFamily="34" charset="0"/>
                <a:ea typeface="MS PGothic" pitchFamily="34" charset="-128"/>
              </a:defRPr>
            </a:lvl7pPr>
            <a:lvl8pPr marL="1371600" eaLnBrk="0" fontAlgn="base" hangingPunct="0">
              <a:spcBef>
                <a:spcPct val="0"/>
              </a:spcBef>
              <a:spcAft>
                <a:spcPct val="0"/>
              </a:spcAft>
              <a:defRPr sz="2400">
                <a:solidFill>
                  <a:schemeClr val="tx1"/>
                </a:solidFill>
                <a:latin typeface="Verdana" pitchFamily="34" charset="0"/>
                <a:ea typeface="MS PGothic" pitchFamily="34" charset="-128"/>
              </a:defRPr>
            </a:lvl8pPr>
            <a:lvl9pPr marL="18288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buFont typeface="Monotype Sorts" pitchFamily="-112" charset="2"/>
              <a:buNone/>
            </a:pPr>
            <a:r>
              <a:rPr lang="en-US" sz="1600" b="1" dirty="0">
                <a:latin typeface="Courier New" pitchFamily="49" charset="0"/>
                <a:cs typeface="Courier New" pitchFamily="49" charset="0"/>
              </a:rPr>
              <a:t>wait(semaphore *S) { </a:t>
            </a:r>
          </a:p>
          <a:p>
            <a:pPr>
              <a:buFont typeface="Monotype Sorts" pitchFamily="-112" charset="2"/>
              <a:buNone/>
            </a:pPr>
            <a:r>
              <a:rPr lang="en-US" sz="1600" b="1" dirty="0">
                <a:latin typeface="Courier New" pitchFamily="49" charset="0"/>
                <a:cs typeface="Courier New" pitchFamily="49" charset="0"/>
              </a:rPr>
              <a:t>   S-&gt;value--; </a:t>
            </a:r>
          </a:p>
          <a:p>
            <a:pPr>
              <a:buFont typeface="Monotype Sorts" pitchFamily="-112" charset="2"/>
              <a:buNone/>
            </a:pPr>
            <a:r>
              <a:rPr lang="en-US" sz="1600" b="1" dirty="0">
                <a:latin typeface="Courier New" pitchFamily="49" charset="0"/>
                <a:cs typeface="Courier New" pitchFamily="49" charset="0"/>
              </a:rPr>
              <a:t>   if (S-&gt;value &lt; 0) {</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add this process to S-&gt;list; </a:t>
            </a:r>
          </a:p>
          <a:p>
            <a:pPr>
              <a:buFont typeface="Monotype Sorts" pitchFamily="-112" charset="2"/>
              <a:buNone/>
            </a:pPr>
            <a:r>
              <a:rPr lang="en-US" sz="1600" b="1" dirty="0">
                <a:latin typeface="Courier New" pitchFamily="49" charset="0"/>
                <a:cs typeface="Courier New" pitchFamily="49" charset="0"/>
              </a:rPr>
              <a:t>      block(); </a:t>
            </a:r>
          </a:p>
          <a:p>
            <a:pPr>
              <a:buFont typeface="Monotype Sorts" pitchFamily="-112" charset="2"/>
              <a:buNone/>
            </a:pPr>
            <a:r>
              <a:rPr lang="en-US" sz="1600" b="1" dirty="0">
                <a:latin typeface="Courier New" pitchFamily="49" charset="0"/>
                <a:cs typeface="Courier New" pitchFamily="49" charset="0"/>
              </a:rPr>
              <a:t>   } </a:t>
            </a:r>
          </a:p>
          <a:p>
            <a:pPr>
              <a:buFont typeface="Monotype Sorts" pitchFamily="-112" charset="2"/>
              <a:buNone/>
            </a:pPr>
            <a:r>
              <a:rPr lang="en-US" sz="1600" b="1" dirty="0">
                <a:latin typeface="Courier New" pitchFamily="49" charset="0"/>
                <a:cs typeface="Courier New" pitchFamily="49" charset="0"/>
              </a:rPr>
              <a:t>}</a:t>
            </a:r>
            <a:endParaRPr lang="fr-FR" sz="1600" dirty="0"/>
          </a:p>
        </p:txBody>
      </p:sp>
      <p:sp>
        <p:nvSpPr>
          <p:cNvPr id="63494" name="ZoneTexte 6"/>
          <p:cNvSpPr txBox="1">
            <a:spLocks noChangeArrowheads="1"/>
          </p:cNvSpPr>
          <p:nvPr/>
        </p:nvSpPr>
        <p:spPr bwMode="auto">
          <a:xfrm>
            <a:off x="3995936" y="4725144"/>
            <a:ext cx="4943084" cy="1788182"/>
          </a:xfrm>
          <a:prstGeom prst="rect">
            <a:avLst/>
          </a:prstGeom>
          <a:solidFill>
            <a:schemeClr val="accent1">
              <a:lumMod val="40000"/>
              <a:lumOff val="60000"/>
            </a:schemeClr>
          </a:solidFill>
          <a:ln>
            <a:solidFill>
              <a:schemeClr val="tx1"/>
            </a:solidFill>
          </a:ln>
          <a:scene3d>
            <a:camera prst="orthographicFront"/>
            <a:lightRig rig="threePt" dir="t"/>
          </a:scene3d>
          <a:sp3d>
            <a:bevelT/>
          </a:sp3d>
        </p:spPr>
        <p:txBody>
          <a:bodyPr wrap="none" lIns="64008" tIns="32004" rIns="64008" bIns="32004">
            <a:spAutoFit/>
          </a:bodyPr>
          <a:lstStyle>
            <a:lvl1pPr>
              <a:defRPr sz="2400">
                <a:solidFill>
                  <a:schemeClr val="tx1"/>
                </a:solidFill>
                <a:latin typeface="Verdana" pitchFamily="34" charset="0"/>
                <a:ea typeface="MS PGothic" pitchFamily="34" charset="-128"/>
              </a:defRPr>
            </a:lvl1pPr>
            <a:lvl2pPr marL="37931725" indent="-37474525">
              <a:defRPr sz="2400">
                <a:solidFill>
                  <a:schemeClr val="tx1"/>
                </a:solidFill>
                <a:latin typeface="Verdana" pitchFamily="34" charset="0"/>
                <a:ea typeface="MS PGothic" pitchFamily="34" charset="-128"/>
              </a:defRPr>
            </a:lvl2pPr>
            <a:lvl3pPr>
              <a:defRPr sz="2400">
                <a:solidFill>
                  <a:schemeClr val="tx1"/>
                </a:solidFill>
                <a:latin typeface="Verdana" pitchFamily="34" charset="0"/>
                <a:ea typeface="MS PGothic" pitchFamily="34" charset="-128"/>
              </a:defRPr>
            </a:lvl3pPr>
            <a:lvl4pPr>
              <a:defRPr sz="2400">
                <a:solidFill>
                  <a:schemeClr val="tx1"/>
                </a:solidFill>
                <a:latin typeface="Verdana" pitchFamily="34" charset="0"/>
                <a:ea typeface="MS PGothic" pitchFamily="34" charset="-128"/>
              </a:defRPr>
            </a:lvl4pPr>
            <a:lvl5pPr>
              <a:defRPr sz="2400">
                <a:solidFill>
                  <a:schemeClr val="tx1"/>
                </a:solidFill>
                <a:latin typeface="Verdana" pitchFamily="34" charset="0"/>
                <a:ea typeface="MS PGothic" pitchFamily="34" charset="-128"/>
              </a:defRPr>
            </a:lvl5pPr>
            <a:lvl6pPr marL="457200" eaLnBrk="0" fontAlgn="base" hangingPunct="0">
              <a:spcBef>
                <a:spcPct val="0"/>
              </a:spcBef>
              <a:spcAft>
                <a:spcPct val="0"/>
              </a:spcAft>
              <a:defRPr sz="2400">
                <a:solidFill>
                  <a:schemeClr val="tx1"/>
                </a:solidFill>
                <a:latin typeface="Verdana" pitchFamily="34" charset="0"/>
                <a:ea typeface="MS PGothic" pitchFamily="34" charset="-128"/>
              </a:defRPr>
            </a:lvl6pPr>
            <a:lvl7pPr marL="914400" eaLnBrk="0" fontAlgn="base" hangingPunct="0">
              <a:spcBef>
                <a:spcPct val="0"/>
              </a:spcBef>
              <a:spcAft>
                <a:spcPct val="0"/>
              </a:spcAft>
              <a:defRPr sz="2400">
                <a:solidFill>
                  <a:schemeClr val="tx1"/>
                </a:solidFill>
                <a:latin typeface="Verdana" pitchFamily="34" charset="0"/>
                <a:ea typeface="MS PGothic" pitchFamily="34" charset="-128"/>
              </a:defRPr>
            </a:lvl7pPr>
            <a:lvl8pPr marL="1371600" eaLnBrk="0" fontAlgn="base" hangingPunct="0">
              <a:spcBef>
                <a:spcPct val="0"/>
              </a:spcBef>
              <a:spcAft>
                <a:spcPct val="0"/>
              </a:spcAft>
              <a:defRPr sz="2400">
                <a:solidFill>
                  <a:schemeClr val="tx1"/>
                </a:solidFill>
                <a:latin typeface="Verdana" pitchFamily="34" charset="0"/>
                <a:ea typeface="MS PGothic" pitchFamily="34" charset="-128"/>
              </a:defRPr>
            </a:lvl8pPr>
            <a:lvl9pPr marL="18288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buFont typeface="Monotype Sorts" pitchFamily="-112" charset="2"/>
              <a:buNone/>
            </a:pPr>
            <a:r>
              <a:rPr lang="en-US" sz="1600" b="1" dirty="0">
                <a:latin typeface="Courier New" pitchFamily="49" charset="0"/>
                <a:cs typeface="Courier New" pitchFamily="49" charset="0"/>
              </a:rPr>
              <a:t>signal(semaphore *S) { </a:t>
            </a:r>
          </a:p>
          <a:p>
            <a:pPr>
              <a:buFont typeface="Monotype Sorts" pitchFamily="-112" charset="2"/>
              <a:buNone/>
            </a:pPr>
            <a:r>
              <a:rPr lang="en-US" sz="1600" b="1" dirty="0">
                <a:latin typeface="Courier New" pitchFamily="49" charset="0"/>
                <a:cs typeface="Courier New" pitchFamily="49" charset="0"/>
              </a:rPr>
              <a:t>   S-&gt;value++; </a:t>
            </a:r>
          </a:p>
          <a:p>
            <a:pPr>
              <a:buFont typeface="Monotype Sorts" pitchFamily="-112" charset="2"/>
              <a:buNone/>
            </a:pPr>
            <a:r>
              <a:rPr lang="en-US" sz="1600" b="1" dirty="0">
                <a:latin typeface="Courier New" pitchFamily="49" charset="0"/>
                <a:cs typeface="Courier New" pitchFamily="49" charset="0"/>
              </a:rPr>
              <a:t>   if (S-&gt;value &lt;= 0) {</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remove a process P from S-&gt;list; </a:t>
            </a:r>
          </a:p>
          <a:p>
            <a:pPr>
              <a:buFont typeface="Monotype Sorts" pitchFamily="-112" charset="2"/>
              <a:buNone/>
            </a:pPr>
            <a:r>
              <a:rPr lang="en-US" sz="1600" b="1" dirty="0">
                <a:latin typeface="Courier New" pitchFamily="49" charset="0"/>
                <a:cs typeface="Courier New" pitchFamily="49" charset="0"/>
              </a:rPr>
              <a:t>      wakeup(P); </a:t>
            </a:r>
          </a:p>
          <a:p>
            <a:pPr>
              <a:buFont typeface="Monotype Sorts" pitchFamily="-112" charset="2"/>
              <a:buNone/>
            </a:pPr>
            <a:r>
              <a:rPr lang="en-US" sz="1600" b="1" dirty="0">
                <a:latin typeface="Courier New" pitchFamily="49" charset="0"/>
                <a:cs typeface="Courier New" pitchFamily="49" charset="0"/>
              </a:rPr>
              <a:t>   } </a:t>
            </a:r>
          </a:p>
          <a:p>
            <a:pPr>
              <a:buFont typeface="Monotype Sorts" pitchFamily="-112" charset="2"/>
              <a:buNone/>
            </a:pPr>
            <a:r>
              <a:rPr lang="en-US" sz="1600" b="1" dirty="0">
                <a:latin typeface="Courier New" pitchFamily="49" charset="0"/>
                <a:cs typeface="Courier New" pitchFamily="49" charset="0"/>
              </a:rPr>
              <a:t>}</a:t>
            </a:r>
            <a:endParaRPr lang="fr-FR" sz="1600" dirty="0"/>
          </a:p>
        </p:txBody>
      </p:sp>
      <p:sp>
        <p:nvSpPr>
          <p:cNvPr id="7" name="Slide Number Placeholder 6"/>
          <p:cNvSpPr>
            <a:spLocks noGrp="1"/>
          </p:cNvSpPr>
          <p:nvPr>
            <p:ph type="sldNum" sz="quarter" idx="12"/>
          </p:nvPr>
        </p:nvSpPr>
        <p:spPr/>
        <p:txBody>
          <a:bodyPr/>
          <a:lstStyle/>
          <a:p>
            <a:fld id="{E35F382A-8E35-48DB-B4A8-994B0299B22B}" type="slidenum">
              <a:rPr lang="en-IN" smtClean="0"/>
              <a:pPr/>
              <a:t>34</a:t>
            </a:fld>
            <a:endParaRPr lang="en-IN" dirty="0"/>
          </a:p>
        </p:txBody>
      </p:sp>
      <p:pic>
        <p:nvPicPr>
          <p:cNvPr id="8" name="Picture 4" descr="pngfind.com-kingpin-png-4152286 (1).png">
            <a:extLst>
              <a:ext uri="{FF2B5EF4-FFF2-40B4-BE49-F238E27FC236}">
                <a16:creationId xmlns="" xmlns:a16="http://schemas.microsoft.com/office/drawing/2014/main" id="{B85D60D4-1FE4-4D98-8F0E-A643FEDC19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71493" y="100944"/>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88661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576064"/>
          </a:xfrm>
        </p:spPr>
        <p:txBody>
          <a:bodyPr>
            <a:normAutofit/>
          </a:bodyPr>
          <a:lstStyle/>
          <a:p>
            <a:r>
              <a:rPr lang="en-US" sz="2800" b="1" dirty="0">
                <a:solidFill>
                  <a:srgbClr val="006600"/>
                </a:solidFill>
                <a:latin typeface="Times New Roman" pitchFamily="18" charset="0"/>
                <a:cs typeface="Times New Roman" pitchFamily="18" charset="0"/>
              </a:rPr>
              <a:t>Semaphore usage</a:t>
            </a:r>
            <a:endParaRPr lang="en-IN" sz="2800" b="1" dirty="0">
              <a:solidFill>
                <a:srgbClr val="0066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24744"/>
            <a:ext cx="8229600" cy="5352256"/>
          </a:xfrm>
        </p:spPr>
        <p:txBody>
          <a:bodyPr>
            <a:normAutofit/>
          </a:bodyPr>
          <a:lstStyle/>
          <a:p>
            <a:r>
              <a:rPr lang="en-IN" sz="2000" dirty="0">
                <a:solidFill>
                  <a:srgbClr val="FF0000"/>
                </a:solidFill>
              </a:rPr>
              <a:t>Counting semaphore </a:t>
            </a:r>
            <a:endParaRPr lang="en-IN" sz="2000" dirty="0"/>
          </a:p>
          <a:p>
            <a:pPr lvl="1"/>
            <a:r>
              <a:rPr lang="en-IN" sz="2000" dirty="0"/>
              <a:t>Values are unrestricted</a:t>
            </a:r>
          </a:p>
          <a:p>
            <a:r>
              <a:rPr lang="en-IN" sz="2000" dirty="0">
                <a:solidFill>
                  <a:srgbClr val="FF0000"/>
                </a:solidFill>
              </a:rPr>
              <a:t>Binary semaphore </a:t>
            </a:r>
            <a:endParaRPr lang="en-IN" sz="2000" dirty="0"/>
          </a:p>
          <a:p>
            <a:pPr lvl="1"/>
            <a:r>
              <a:rPr lang="en-IN" sz="2000" dirty="0"/>
              <a:t>Values can range only between 0 and 1</a:t>
            </a:r>
          </a:p>
          <a:p>
            <a:r>
              <a:rPr lang="en-US" sz="2000" dirty="0"/>
              <a:t>We are using binary semaphores</a:t>
            </a:r>
          </a:p>
          <a:p>
            <a:endParaRPr lang="en-IN" sz="2000" dirty="0"/>
          </a:p>
        </p:txBody>
      </p:sp>
      <p:sp>
        <p:nvSpPr>
          <p:cNvPr id="4" name="Rectangle 3"/>
          <p:cNvSpPr/>
          <p:nvPr/>
        </p:nvSpPr>
        <p:spPr>
          <a:xfrm>
            <a:off x="1691680" y="5264522"/>
            <a:ext cx="2370256" cy="36004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1691679" y="4544442"/>
            <a:ext cx="1918779" cy="36004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2"/>
          <p:cNvSpPr txBox="1">
            <a:spLocks/>
          </p:cNvSpPr>
          <p:nvPr/>
        </p:nvSpPr>
        <p:spPr>
          <a:xfrm>
            <a:off x="755576" y="4147716"/>
            <a:ext cx="5709766" cy="2377628"/>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buFont typeface="Monotype Sorts" pitchFamily="-112" charset="2"/>
              <a:buNone/>
            </a:pPr>
            <a:r>
              <a:rPr lang="en-US" dirty="0">
                <a:solidFill>
                  <a:srgbClr val="0000FF"/>
                </a:solidFill>
              </a:rPr>
              <a:t>	do { </a:t>
            </a:r>
          </a:p>
          <a:p>
            <a:pPr>
              <a:buFont typeface="Monotype Sorts" pitchFamily="-112" charset="2"/>
              <a:buNone/>
            </a:pPr>
            <a:r>
              <a:rPr lang="en-US" dirty="0">
                <a:solidFill>
                  <a:srgbClr val="0000FF"/>
                </a:solidFill>
              </a:rPr>
              <a:t>		</a:t>
            </a:r>
            <a:r>
              <a:rPr lang="en-US" dirty="0"/>
              <a:t>Wait(</a:t>
            </a:r>
            <a:r>
              <a:rPr lang="en-US" dirty="0" err="1"/>
              <a:t>mutex</a:t>
            </a:r>
            <a:r>
              <a:rPr lang="en-US" dirty="0"/>
              <a:t>)</a:t>
            </a:r>
          </a:p>
          <a:p>
            <a:pPr>
              <a:buFont typeface="Monotype Sorts" pitchFamily="-112" charset="2"/>
              <a:buNone/>
            </a:pPr>
            <a:r>
              <a:rPr lang="en-US" dirty="0">
                <a:solidFill>
                  <a:srgbClr val="0000FF"/>
                </a:solidFill>
              </a:rPr>
              <a:t>			critical section </a:t>
            </a:r>
          </a:p>
          <a:p>
            <a:pPr>
              <a:buFont typeface="Monotype Sorts" pitchFamily="-112" charset="2"/>
              <a:buNone/>
            </a:pPr>
            <a:r>
              <a:rPr lang="en-US" dirty="0">
                <a:solidFill>
                  <a:srgbClr val="0000FF"/>
                </a:solidFill>
              </a:rPr>
              <a:t>		</a:t>
            </a:r>
            <a:r>
              <a:rPr lang="en-US" dirty="0"/>
              <a:t>Signal(</a:t>
            </a:r>
            <a:r>
              <a:rPr lang="en-US" dirty="0" err="1"/>
              <a:t>mutex</a:t>
            </a:r>
            <a:r>
              <a:rPr lang="en-US" dirty="0"/>
              <a:t>)</a:t>
            </a:r>
          </a:p>
          <a:p>
            <a:pPr>
              <a:buFont typeface="Monotype Sorts" pitchFamily="-112" charset="2"/>
              <a:buNone/>
            </a:pPr>
            <a:r>
              <a:rPr lang="en-US" dirty="0">
                <a:solidFill>
                  <a:srgbClr val="0000FF"/>
                </a:solidFill>
              </a:rPr>
              <a:t>			remainder section </a:t>
            </a:r>
          </a:p>
          <a:p>
            <a:pPr>
              <a:buFont typeface="Monotype Sorts" pitchFamily="-112" charset="2"/>
              <a:buNone/>
            </a:pPr>
            <a:r>
              <a:rPr lang="en-US" dirty="0">
                <a:solidFill>
                  <a:srgbClr val="0000FF"/>
                </a:solidFill>
              </a:rPr>
              <a:t>	} while (TRUE); </a:t>
            </a:r>
          </a:p>
        </p:txBody>
      </p:sp>
      <p:sp>
        <p:nvSpPr>
          <p:cNvPr id="7" name="Rectangle 6"/>
          <p:cNvSpPr/>
          <p:nvPr/>
        </p:nvSpPr>
        <p:spPr>
          <a:xfrm>
            <a:off x="142844" y="3143248"/>
            <a:ext cx="7989351" cy="215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Mutual Exclusion implementation with semaphores</a:t>
            </a:r>
            <a:endParaRPr lang="en-IN" sz="2000" b="1" dirty="0">
              <a:solidFill>
                <a:schemeClr val="tx1"/>
              </a:solidFill>
            </a:endParaRPr>
          </a:p>
        </p:txBody>
      </p:sp>
      <p:sp>
        <p:nvSpPr>
          <p:cNvPr id="8" name="Slide Number Placeholder 7"/>
          <p:cNvSpPr>
            <a:spLocks noGrp="1"/>
          </p:cNvSpPr>
          <p:nvPr>
            <p:ph type="sldNum" sz="quarter" idx="12"/>
          </p:nvPr>
        </p:nvSpPr>
        <p:spPr/>
        <p:txBody>
          <a:bodyPr/>
          <a:lstStyle/>
          <a:p>
            <a:fld id="{E35F382A-8E35-48DB-B4A8-994B0299B22B}" type="slidenum">
              <a:rPr lang="en-IN" smtClean="0"/>
              <a:pPr/>
              <a:t>35</a:t>
            </a:fld>
            <a:endParaRPr lang="en-IN" dirty="0"/>
          </a:p>
        </p:txBody>
      </p:sp>
    </p:spTree>
    <p:extLst>
      <p:ext uri="{BB962C8B-B14F-4D97-AF65-F5344CB8AC3E}">
        <p14:creationId xmlns:p14="http://schemas.microsoft.com/office/powerpoint/2010/main" val="3456410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35360"/>
          </a:xfrm>
        </p:spPr>
        <p:txBody>
          <a:bodyPr>
            <a:normAutofit fontScale="90000"/>
          </a:bodyPr>
          <a:lstStyle/>
          <a:p>
            <a:r>
              <a:rPr lang="en-US" b="1" dirty="0">
                <a:solidFill>
                  <a:srgbClr val="006600"/>
                </a:solidFill>
              </a:rPr>
              <a:t>Example 1:</a:t>
            </a:r>
            <a:endParaRPr lang="en-IN" b="1" dirty="0">
              <a:solidFill>
                <a:srgbClr val="006600"/>
              </a:solidFill>
            </a:endParaRPr>
          </a:p>
        </p:txBody>
      </p:sp>
      <p:sp>
        <p:nvSpPr>
          <p:cNvPr id="3" name="Content Placeholder 2"/>
          <p:cNvSpPr>
            <a:spLocks noGrp="1"/>
          </p:cNvSpPr>
          <p:nvPr>
            <p:ph idx="1"/>
          </p:nvPr>
        </p:nvSpPr>
        <p:spPr>
          <a:xfrm>
            <a:off x="457200" y="1340768"/>
            <a:ext cx="8229600" cy="5136232"/>
          </a:xfrm>
        </p:spPr>
        <p:txBody>
          <a:bodyPr/>
          <a:lstStyle/>
          <a:p>
            <a:r>
              <a:rPr lang="en-US" dirty="0"/>
              <a:t>Semaphore is initialized with the number of resources available.</a:t>
            </a:r>
          </a:p>
          <a:p>
            <a:pPr lvl="1"/>
            <a:r>
              <a:rPr lang="en-US" dirty="0"/>
              <a:t>Semaphore is having 10 printers</a:t>
            </a:r>
          </a:p>
          <a:p>
            <a:pPr lvl="1"/>
            <a:r>
              <a:rPr lang="en-US" dirty="0"/>
              <a:t>Each process Pi, that needs the resource perform the </a:t>
            </a:r>
            <a:r>
              <a:rPr lang="en-US" dirty="0">
                <a:solidFill>
                  <a:srgbClr val="FF0000"/>
                </a:solidFill>
              </a:rPr>
              <a:t>wait() operation </a:t>
            </a:r>
            <a:r>
              <a:rPr lang="en-US" dirty="0"/>
              <a:t>on semaphore [thereby decrementing the count]</a:t>
            </a:r>
          </a:p>
          <a:p>
            <a:pPr lvl="1"/>
            <a:r>
              <a:rPr lang="en-US" dirty="0"/>
              <a:t>When the process Pi, releases the resources, it performs </a:t>
            </a:r>
            <a:r>
              <a:rPr lang="en-US" dirty="0">
                <a:solidFill>
                  <a:srgbClr val="FF0000"/>
                </a:solidFill>
              </a:rPr>
              <a:t>signal() operation </a:t>
            </a:r>
            <a:r>
              <a:rPr lang="en-US" dirty="0"/>
              <a:t>[incrementing the count value]</a:t>
            </a:r>
          </a:p>
          <a:p>
            <a:pPr lvl="1"/>
            <a:r>
              <a:rPr lang="en-US" dirty="0"/>
              <a:t>Count = 0 </a:t>
            </a:r>
            <a:r>
              <a:rPr lang="en-US" dirty="0">
                <a:sym typeface="Wingdings" pitchFamily="2" charset="2"/>
              </a:rPr>
              <a:t> all resources are used</a:t>
            </a:r>
          </a:p>
          <a:p>
            <a:pPr lvl="1"/>
            <a:r>
              <a:rPr lang="en-US" dirty="0">
                <a:sym typeface="Wingdings" pitchFamily="2" charset="2"/>
              </a:rPr>
              <a:t>Count = n  all processes released the resources</a:t>
            </a:r>
            <a:endParaRPr lang="en-IN" dirty="0"/>
          </a:p>
        </p:txBody>
      </p:sp>
      <p:sp>
        <p:nvSpPr>
          <p:cNvPr id="4" name="Slide Number Placeholder 3"/>
          <p:cNvSpPr>
            <a:spLocks noGrp="1"/>
          </p:cNvSpPr>
          <p:nvPr>
            <p:ph type="sldNum" sz="quarter" idx="12"/>
          </p:nvPr>
        </p:nvSpPr>
        <p:spPr/>
        <p:txBody>
          <a:bodyPr/>
          <a:lstStyle/>
          <a:p>
            <a:fld id="{E35F382A-8E35-48DB-B4A8-994B0299B22B}" type="slidenum">
              <a:rPr lang="en-IN" smtClean="0"/>
              <a:pPr/>
              <a:t>36</a:t>
            </a:fld>
            <a:endParaRPr lang="en-IN" dirty="0"/>
          </a:p>
        </p:txBody>
      </p:sp>
    </p:spTree>
    <p:extLst>
      <p:ext uri="{BB962C8B-B14F-4D97-AF65-F5344CB8AC3E}">
        <p14:creationId xmlns:p14="http://schemas.microsoft.com/office/powerpoint/2010/main" val="1137860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07368"/>
          </a:xfrm>
        </p:spPr>
        <p:txBody>
          <a:bodyPr>
            <a:normAutofit fontScale="90000"/>
          </a:bodyPr>
          <a:lstStyle/>
          <a:p>
            <a:r>
              <a:rPr lang="en-US" b="1" dirty="0">
                <a:solidFill>
                  <a:srgbClr val="006600"/>
                </a:solidFill>
              </a:rPr>
              <a:t>Example 2:</a:t>
            </a:r>
            <a:endParaRPr lang="en-IN" b="1" dirty="0">
              <a:solidFill>
                <a:srgbClr val="006600"/>
              </a:solidFill>
            </a:endParaRPr>
          </a:p>
        </p:txBody>
      </p:sp>
      <p:sp>
        <p:nvSpPr>
          <p:cNvPr id="3" name="Content Placeholder 2"/>
          <p:cNvSpPr>
            <a:spLocks noGrp="1"/>
          </p:cNvSpPr>
          <p:nvPr>
            <p:ph idx="1"/>
          </p:nvPr>
        </p:nvSpPr>
        <p:spPr>
          <a:xfrm>
            <a:off x="457200" y="1484784"/>
            <a:ext cx="8229600" cy="4992216"/>
          </a:xfrm>
        </p:spPr>
        <p:txBody>
          <a:bodyPr/>
          <a:lstStyle/>
          <a:p>
            <a:r>
              <a:rPr lang="en-US" dirty="0"/>
              <a:t>Assume 2 concurrent running processes</a:t>
            </a:r>
          </a:p>
          <a:p>
            <a:pPr lvl="1"/>
            <a:r>
              <a:rPr lang="en-US" dirty="0"/>
              <a:t>P1 with statement S1;</a:t>
            </a:r>
          </a:p>
          <a:p>
            <a:pPr lvl="1"/>
            <a:r>
              <a:rPr lang="en-US" dirty="0"/>
              <a:t>P2 with statement S2;</a:t>
            </a:r>
          </a:p>
          <a:p>
            <a:pPr lvl="1"/>
            <a:endParaRPr lang="en-US" dirty="0"/>
          </a:p>
          <a:p>
            <a:r>
              <a:rPr lang="en-US" dirty="0"/>
              <a:t>s2 is executed after s1 has completed</a:t>
            </a:r>
          </a:p>
          <a:p>
            <a:pPr lvl="2"/>
            <a:r>
              <a:rPr lang="en-US" dirty="0"/>
              <a:t>P1 and p2 share a common semaphore</a:t>
            </a:r>
          </a:p>
          <a:p>
            <a:pPr lvl="2"/>
            <a:r>
              <a:rPr lang="en-US" b="1" dirty="0">
                <a:solidFill>
                  <a:srgbClr val="FF0000"/>
                </a:solidFill>
              </a:rPr>
              <a:t>Synch = 0</a:t>
            </a:r>
          </a:p>
          <a:p>
            <a:endParaRPr lang="en-IN" dirty="0"/>
          </a:p>
        </p:txBody>
      </p:sp>
      <p:sp>
        <p:nvSpPr>
          <p:cNvPr id="4" name="Rectangle 5"/>
          <p:cNvSpPr>
            <a:spLocks noChangeArrowheads="1"/>
          </p:cNvSpPr>
          <p:nvPr/>
        </p:nvSpPr>
        <p:spPr bwMode="auto">
          <a:xfrm>
            <a:off x="1648717" y="4551428"/>
            <a:ext cx="2088232" cy="720080"/>
          </a:xfrm>
          <a:prstGeom prst="rect">
            <a:avLst/>
          </a:prstGeom>
          <a:solidFill>
            <a:srgbClr val="FFCCFF"/>
          </a:solidFill>
          <a:ln w="9525">
            <a:solidFill>
              <a:schemeClr val="tx1"/>
            </a:solidFill>
            <a:miter lim="800000"/>
            <a:headEnd/>
            <a:tailEnd/>
          </a:ln>
          <a:effectLst/>
          <a:scene3d>
            <a:camera prst="orthographicFront"/>
            <a:lightRig rig="threePt" dir="t"/>
          </a:scene3d>
          <a:sp3d>
            <a:bevelT/>
          </a:sp3d>
        </p:spPr>
        <p:txBody>
          <a:bodyPr wrap="none"/>
          <a:lstStyle/>
          <a:p>
            <a:r>
              <a:rPr lang="en-US" dirty="0"/>
              <a:t>S1;</a:t>
            </a:r>
          </a:p>
          <a:p>
            <a:r>
              <a:rPr lang="en-US" dirty="0"/>
              <a:t>Signal(synch);</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Rectangle 5"/>
          <p:cNvSpPr>
            <a:spLocks noChangeArrowheads="1"/>
          </p:cNvSpPr>
          <p:nvPr/>
        </p:nvSpPr>
        <p:spPr bwMode="auto">
          <a:xfrm>
            <a:off x="5436096" y="4581128"/>
            <a:ext cx="2088232" cy="720080"/>
          </a:xfrm>
          <a:prstGeom prst="rect">
            <a:avLst/>
          </a:prstGeom>
          <a:solidFill>
            <a:srgbClr val="FFCCFF"/>
          </a:solidFill>
          <a:ln w="9525">
            <a:solidFill>
              <a:schemeClr val="tx1"/>
            </a:solidFill>
            <a:miter lim="800000"/>
            <a:headEnd/>
            <a:tailEnd/>
          </a:ln>
          <a:effectLst/>
          <a:scene3d>
            <a:camera prst="orthographicFront"/>
            <a:lightRig rig="threePt" dir="t"/>
          </a:scene3d>
          <a:sp3d>
            <a:bevelT/>
          </a:sp3d>
        </p:spPr>
        <p:txBody>
          <a:bodyPr wrap="none"/>
          <a:lstStyle/>
          <a:p>
            <a:r>
              <a:rPr lang="en-US" dirty="0"/>
              <a:t>wait(synch);</a:t>
            </a:r>
          </a:p>
          <a:p>
            <a:r>
              <a:rPr lang="en-US" dirty="0"/>
              <a:t>S2;</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Rectangle 5"/>
          <p:cNvSpPr/>
          <p:nvPr/>
        </p:nvSpPr>
        <p:spPr>
          <a:xfrm>
            <a:off x="1454174" y="5553577"/>
            <a:ext cx="2477318" cy="215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Fig. Statements in P1</a:t>
            </a:r>
            <a:endParaRPr lang="en-IN" sz="1200" b="1" dirty="0">
              <a:solidFill>
                <a:schemeClr val="tx1"/>
              </a:solidFill>
            </a:endParaRPr>
          </a:p>
        </p:txBody>
      </p:sp>
      <p:sp>
        <p:nvSpPr>
          <p:cNvPr id="7" name="Rectangle 6"/>
          <p:cNvSpPr/>
          <p:nvPr/>
        </p:nvSpPr>
        <p:spPr>
          <a:xfrm>
            <a:off x="5241553" y="5589240"/>
            <a:ext cx="2477318" cy="215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Fig. Statements in P2</a:t>
            </a:r>
            <a:endParaRPr lang="en-IN" sz="1200" b="1" dirty="0">
              <a:solidFill>
                <a:schemeClr val="tx1"/>
              </a:solidFill>
            </a:endParaRPr>
          </a:p>
        </p:txBody>
      </p:sp>
      <p:sp>
        <p:nvSpPr>
          <p:cNvPr id="8" name="Slide Number Placeholder 7"/>
          <p:cNvSpPr>
            <a:spLocks noGrp="1"/>
          </p:cNvSpPr>
          <p:nvPr>
            <p:ph type="sldNum" sz="quarter" idx="12"/>
          </p:nvPr>
        </p:nvSpPr>
        <p:spPr/>
        <p:txBody>
          <a:bodyPr/>
          <a:lstStyle/>
          <a:p>
            <a:fld id="{E35F382A-8E35-48DB-B4A8-994B0299B22B}" type="slidenum">
              <a:rPr lang="en-IN" smtClean="0"/>
              <a:pPr/>
              <a:t>37</a:t>
            </a:fld>
            <a:endParaRPr lang="en-IN" dirty="0"/>
          </a:p>
        </p:txBody>
      </p:sp>
    </p:spTree>
    <p:extLst>
      <p:ext uri="{BB962C8B-B14F-4D97-AF65-F5344CB8AC3E}">
        <p14:creationId xmlns:p14="http://schemas.microsoft.com/office/powerpoint/2010/main" val="4346489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35360"/>
          </a:xfrm>
        </p:spPr>
        <p:txBody>
          <a:bodyPr>
            <a:normAutofit fontScale="90000"/>
          </a:bodyPr>
          <a:lstStyle/>
          <a:p>
            <a:r>
              <a:rPr lang="en-US" b="1" dirty="0">
                <a:solidFill>
                  <a:srgbClr val="006600"/>
                </a:solidFill>
              </a:rPr>
              <a:t>Disadvantages of semaphores</a:t>
            </a:r>
            <a:endParaRPr lang="en-IN" b="1" dirty="0">
              <a:solidFill>
                <a:srgbClr val="006600"/>
              </a:solidFill>
            </a:endParaRPr>
          </a:p>
        </p:txBody>
      </p:sp>
      <p:sp>
        <p:nvSpPr>
          <p:cNvPr id="3" name="Content Placeholder 2"/>
          <p:cNvSpPr>
            <a:spLocks noGrp="1"/>
          </p:cNvSpPr>
          <p:nvPr>
            <p:ph idx="1"/>
          </p:nvPr>
        </p:nvSpPr>
        <p:spPr/>
        <p:txBody>
          <a:bodyPr/>
          <a:lstStyle/>
          <a:p>
            <a:r>
              <a:rPr lang="en-US" b="1" dirty="0">
                <a:solidFill>
                  <a:srgbClr val="FF0000"/>
                </a:solidFill>
              </a:rPr>
              <a:t>Busy waiting</a:t>
            </a:r>
          </a:p>
          <a:p>
            <a:pPr lvl="1"/>
            <a:r>
              <a:rPr lang="en-US" dirty="0"/>
              <a:t>(</a:t>
            </a:r>
            <a:r>
              <a:rPr lang="en-US" dirty="0" err="1"/>
              <a:t>ie</a:t>
            </a:r>
            <a:r>
              <a:rPr lang="en-US" dirty="0"/>
              <a:t>) when a process is in critical section, the other process loop indefinitely.</a:t>
            </a:r>
          </a:p>
          <a:p>
            <a:pPr lvl="1"/>
            <a:r>
              <a:rPr lang="en-US" dirty="0"/>
              <a:t>Wasting its time</a:t>
            </a:r>
          </a:p>
          <a:p>
            <a:endParaRPr lang="en-IN" dirty="0"/>
          </a:p>
        </p:txBody>
      </p:sp>
      <p:sp>
        <p:nvSpPr>
          <p:cNvPr id="4" name="Slide Number Placeholder 3"/>
          <p:cNvSpPr>
            <a:spLocks noGrp="1"/>
          </p:cNvSpPr>
          <p:nvPr>
            <p:ph type="sldNum" sz="quarter" idx="12"/>
          </p:nvPr>
        </p:nvSpPr>
        <p:spPr/>
        <p:txBody>
          <a:bodyPr/>
          <a:lstStyle/>
          <a:p>
            <a:fld id="{E35F382A-8E35-48DB-B4A8-994B0299B22B}" type="slidenum">
              <a:rPr lang="en-IN" smtClean="0"/>
              <a:pPr/>
              <a:t>38</a:t>
            </a:fld>
            <a:endParaRPr lang="en-IN" dirty="0"/>
          </a:p>
        </p:txBody>
      </p:sp>
    </p:spTree>
    <p:extLst>
      <p:ext uri="{BB962C8B-B14F-4D97-AF65-F5344CB8AC3E}">
        <p14:creationId xmlns:p14="http://schemas.microsoft.com/office/powerpoint/2010/main" val="33133715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51521" y="476672"/>
            <a:ext cx="8711418" cy="609600"/>
          </a:xfrm>
        </p:spPr>
        <p:txBody>
          <a:bodyPr>
            <a:normAutofit/>
          </a:bodyPr>
          <a:lstStyle/>
          <a:p>
            <a:pPr eaLnBrk="1" hangingPunct="1"/>
            <a:r>
              <a:rPr lang="en-US" sz="2800" b="1" dirty="0">
                <a:solidFill>
                  <a:srgbClr val="006600"/>
                </a:solidFill>
              </a:rPr>
              <a:t>Semaphore Implementation with no Busy Waiting </a:t>
            </a:r>
          </a:p>
        </p:txBody>
      </p:sp>
      <p:sp>
        <p:nvSpPr>
          <p:cNvPr id="63491" name="Rectangle 3"/>
          <p:cNvSpPr>
            <a:spLocks noGrp="1" noChangeArrowheads="1"/>
          </p:cNvSpPr>
          <p:nvPr>
            <p:ph type="body" idx="1"/>
          </p:nvPr>
        </p:nvSpPr>
        <p:spPr>
          <a:xfrm>
            <a:off x="251520" y="1134287"/>
            <a:ext cx="8028839" cy="4712990"/>
          </a:xfrm>
        </p:spPr>
        <p:txBody>
          <a:bodyPr>
            <a:normAutofit/>
          </a:bodyPr>
          <a:lstStyle/>
          <a:p>
            <a:r>
              <a:rPr lang="en-US" dirty="0"/>
              <a:t>Two operations:</a:t>
            </a:r>
          </a:p>
          <a:p>
            <a:pPr lvl="1"/>
            <a:r>
              <a:rPr lang="en-US" b="1" dirty="0">
                <a:solidFill>
                  <a:srgbClr val="FF0000"/>
                </a:solidFill>
              </a:rPr>
              <a:t>block()</a:t>
            </a:r>
            <a:r>
              <a:rPr lang="en-US" dirty="0">
                <a:solidFill>
                  <a:srgbClr val="3366FF"/>
                </a:solidFill>
              </a:rPr>
              <a:t> </a:t>
            </a:r>
            <a:r>
              <a:rPr lang="en-US" dirty="0"/>
              <a:t>– place the process in the waiting queue</a:t>
            </a:r>
          </a:p>
          <a:p>
            <a:pPr lvl="1"/>
            <a:r>
              <a:rPr lang="en-US" b="1" dirty="0">
                <a:solidFill>
                  <a:srgbClr val="FF0000"/>
                </a:solidFill>
              </a:rPr>
              <a:t>wakeup()</a:t>
            </a:r>
            <a:r>
              <a:rPr lang="en-US" dirty="0">
                <a:solidFill>
                  <a:srgbClr val="3366FF"/>
                </a:solidFill>
              </a:rPr>
              <a:t> </a:t>
            </a:r>
            <a:r>
              <a:rPr lang="en-US" dirty="0"/>
              <a:t>– remove one of the processes in the waiting queue and place it in the ready queue</a:t>
            </a:r>
          </a:p>
          <a:p>
            <a:pPr>
              <a:buFont typeface="Monotype Sorts" pitchFamily="-112" charset="2"/>
              <a:buNone/>
            </a:pPr>
            <a:r>
              <a:rPr lang="en-US" dirty="0">
                <a:solidFill>
                  <a:srgbClr val="0000FF"/>
                </a:solidFill>
              </a:rPr>
              <a:t>                        </a:t>
            </a:r>
          </a:p>
        </p:txBody>
      </p:sp>
      <p:sp>
        <p:nvSpPr>
          <p:cNvPr id="63493" name="ZoneTexte 5"/>
          <p:cNvSpPr txBox="1">
            <a:spLocks noChangeArrowheads="1"/>
          </p:cNvSpPr>
          <p:nvPr/>
        </p:nvSpPr>
        <p:spPr bwMode="auto">
          <a:xfrm>
            <a:off x="285947" y="2780928"/>
            <a:ext cx="4449360" cy="1788182"/>
          </a:xfrm>
          <a:prstGeom prst="rect">
            <a:avLst/>
          </a:prstGeom>
          <a:solidFill>
            <a:srgbClr val="FFCCFF"/>
          </a:solidFill>
          <a:ln>
            <a:solidFill>
              <a:schemeClr val="tx1"/>
            </a:solidFill>
          </a:ln>
          <a:scene3d>
            <a:camera prst="orthographicFront"/>
            <a:lightRig rig="threePt" dir="t"/>
          </a:scene3d>
          <a:sp3d>
            <a:bevelT/>
          </a:sp3d>
        </p:spPr>
        <p:txBody>
          <a:bodyPr wrap="none" lIns="64008" tIns="32004" rIns="64008" bIns="32004">
            <a:spAutoFit/>
          </a:bodyPr>
          <a:lstStyle>
            <a:lvl1pPr>
              <a:defRPr sz="2400">
                <a:solidFill>
                  <a:schemeClr val="tx1"/>
                </a:solidFill>
                <a:latin typeface="Verdana" pitchFamily="34" charset="0"/>
                <a:ea typeface="MS PGothic" pitchFamily="34" charset="-128"/>
              </a:defRPr>
            </a:lvl1pPr>
            <a:lvl2pPr marL="37931725" indent="-37474525">
              <a:defRPr sz="2400">
                <a:solidFill>
                  <a:schemeClr val="tx1"/>
                </a:solidFill>
                <a:latin typeface="Verdana" pitchFamily="34" charset="0"/>
                <a:ea typeface="MS PGothic" pitchFamily="34" charset="-128"/>
              </a:defRPr>
            </a:lvl2pPr>
            <a:lvl3pPr>
              <a:defRPr sz="2400">
                <a:solidFill>
                  <a:schemeClr val="tx1"/>
                </a:solidFill>
                <a:latin typeface="Verdana" pitchFamily="34" charset="0"/>
                <a:ea typeface="MS PGothic" pitchFamily="34" charset="-128"/>
              </a:defRPr>
            </a:lvl3pPr>
            <a:lvl4pPr>
              <a:defRPr sz="2400">
                <a:solidFill>
                  <a:schemeClr val="tx1"/>
                </a:solidFill>
                <a:latin typeface="Verdana" pitchFamily="34" charset="0"/>
                <a:ea typeface="MS PGothic" pitchFamily="34" charset="-128"/>
              </a:defRPr>
            </a:lvl4pPr>
            <a:lvl5pPr>
              <a:defRPr sz="2400">
                <a:solidFill>
                  <a:schemeClr val="tx1"/>
                </a:solidFill>
                <a:latin typeface="Verdana" pitchFamily="34" charset="0"/>
                <a:ea typeface="MS PGothic" pitchFamily="34" charset="-128"/>
              </a:defRPr>
            </a:lvl5pPr>
            <a:lvl6pPr marL="457200" eaLnBrk="0" fontAlgn="base" hangingPunct="0">
              <a:spcBef>
                <a:spcPct val="0"/>
              </a:spcBef>
              <a:spcAft>
                <a:spcPct val="0"/>
              </a:spcAft>
              <a:defRPr sz="2400">
                <a:solidFill>
                  <a:schemeClr val="tx1"/>
                </a:solidFill>
                <a:latin typeface="Verdana" pitchFamily="34" charset="0"/>
                <a:ea typeface="MS PGothic" pitchFamily="34" charset="-128"/>
              </a:defRPr>
            </a:lvl6pPr>
            <a:lvl7pPr marL="914400" eaLnBrk="0" fontAlgn="base" hangingPunct="0">
              <a:spcBef>
                <a:spcPct val="0"/>
              </a:spcBef>
              <a:spcAft>
                <a:spcPct val="0"/>
              </a:spcAft>
              <a:defRPr sz="2400">
                <a:solidFill>
                  <a:schemeClr val="tx1"/>
                </a:solidFill>
                <a:latin typeface="Verdana" pitchFamily="34" charset="0"/>
                <a:ea typeface="MS PGothic" pitchFamily="34" charset="-128"/>
              </a:defRPr>
            </a:lvl7pPr>
            <a:lvl8pPr marL="1371600" eaLnBrk="0" fontAlgn="base" hangingPunct="0">
              <a:spcBef>
                <a:spcPct val="0"/>
              </a:spcBef>
              <a:spcAft>
                <a:spcPct val="0"/>
              </a:spcAft>
              <a:defRPr sz="2400">
                <a:solidFill>
                  <a:schemeClr val="tx1"/>
                </a:solidFill>
                <a:latin typeface="Verdana" pitchFamily="34" charset="0"/>
                <a:ea typeface="MS PGothic" pitchFamily="34" charset="-128"/>
              </a:defRPr>
            </a:lvl8pPr>
            <a:lvl9pPr marL="18288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buFont typeface="Monotype Sorts" pitchFamily="-112" charset="2"/>
              <a:buNone/>
            </a:pPr>
            <a:r>
              <a:rPr lang="en-US" sz="1600" b="1" dirty="0">
                <a:latin typeface="Courier New" pitchFamily="49" charset="0"/>
                <a:cs typeface="Courier New" pitchFamily="49" charset="0"/>
              </a:rPr>
              <a:t>wait(semaphore *S) { </a:t>
            </a:r>
          </a:p>
          <a:p>
            <a:pPr>
              <a:buFont typeface="Monotype Sorts" pitchFamily="-112" charset="2"/>
              <a:buNone/>
            </a:pPr>
            <a:r>
              <a:rPr lang="en-US" sz="1600" b="1" dirty="0">
                <a:latin typeface="Courier New" pitchFamily="49" charset="0"/>
                <a:cs typeface="Courier New" pitchFamily="49" charset="0"/>
              </a:rPr>
              <a:t>   S-&gt;value--; </a:t>
            </a:r>
          </a:p>
          <a:p>
            <a:pPr>
              <a:buFont typeface="Monotype Sorts" pitchFamily="-112" charset="2"/>
              <a:buNone/>
            </a:pPr>
            <a:r>
              <a:rPr lang="en-US" sz="1600" b="1" dirty="0">
                <a:latin typeface="Courier New" pitchFamily="49" charset="0"/>
                <a:cs typeface="Courier New" pitchFamily="49" charset="0"/>
              </a:rPr>
              <a:t>   if (S-&gt;value &lt; 0) {</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add this process to S-&gt;list; </a:t>
            </a:r>
          </a:p>
          <a:p>
            <a:pPr>
              <a:buFont typeface="Monotype Sorts" pitchFamily="-112" charset="2"/>
              <a:buNone/>
            </a:pPr>
            <a:r>
              <a:rPr lang="en-US" sz="1600" b="1" dirty="0">
                <a:latin typeface="Courier New" pitchFamily="49" charset="0"/>
                <a:cs typeface="Courier New" pitchFamily="49" charset="0"/>
              </a:rPr>
              <a:t>      block(); </a:t>
            </a:r>
          </a:p>
          <a:p>
            <a:pPr>
              <a:buFont typeface="Monotype Sorts" pitchFamily="-112" charset="2"/>
              <a:buNone/>
            </a:pPr>
            <a:r>
              <a:rPr lang="en-US" sz="1600" b="1" dirty="0">
                <a:latin typeface="Courier New" pitchFamily="49" charset="0"/>
                <a:cs typeface="Courier New" pitchFamily="49" charset="0"/>
              </a:rPr>
              <a:t>   } </a:t>
            </a:r>
          </a:p>
          <a:p>
            <a:pPr>
              <a:buFont typeface="Monotype Sorts" pitchFamily="-112" charset="2"/>
              <a:buNone/>
            </a:pPr>
            <a:r>
              <a:rPr lang="en-US" sz="1600" b="1" dirty="0">
                <a:latin typeface="Courier New" pitchFamily="49" charset="0"/>
                <a:cs typeface="Courier New" pitchFamily="49" charset="0"/>
              </a:rPr>
              <a:t>}</a:t>
            </a:r>
            <a:endParaRPr lang="fr-FR" sz="1600" dirty="0"/>
          </a:p>
        </p:txBody>
      </p:sp>
      <p:sp>
        <p:nvSpPr>
          <p:cNvPr id="63494" name="ZoneTexte 6"/>
          <p:cNvSpPr txBox="1">
            <a:spLocks noChangeArrowheads="1"/>
          </p:cNvSpPr>
          <p:nvPr/>
        </p:nvSpPr>
        <p:spPr bwMode="auto">
          <a:xfrm>
            <a:off x="3995936" y="4725144"/>
            <a:ext cx="4943084" cy="1788182"/>
          </a:xfrm>
          <a:prstGeom prst="rect">
            <a:avLst/>
          </a:prstGeom>
          <a:solidFill>
            <a:schemeClr val="accent1">
              <a:lumMod val="40000"/>
              <a:lumOff val="60000"/>
            </a:schemeClr>
          </a:solidFill>
          <a:ln>
            <a:solidFill>
              <a:schemeClr val="tx1"/>
            </a:solidFill>
          </a:ln>
          <a:scene3d>
            <a:camera prst="orthographicFront"/>
            <a:lightRig rig="threePt" dir="t"/>
          </a:scene3d>
          <a:sp3d>
            <a:bevelT/>
          </a:sp3d>
        </p:spPr>
        <p:txBody>
          <a:bodyPr wrap="none" lIns="64008" tIns="32004" rIns="64008" bIns="32004">
            <a:spAutoFit/>
          </a:bodyPr>
          <a:lstStyle>
            <a:lvl1pPr>
              <a:defRPr sz="2400">
                <a:solidFill>
                  <a:schemeClr val="tx1"/>
                </a:solidFill>
                <a:latin typeface="Verdana" pitchFamily="34" charset="0"/>
                <a:ea typeface="MS PGothic" pitchFamily="34" charset="-128"/>
              </a:defRPr>
            </a:lvl1pPr>
            <a:lvl2pPr marL="37931725" indent="-37474525">
              <a:defRPr sz="2400">
                <a:solidFill>
                  <a:schemeClr val="tx1"/>
                </a:solidFill>
                <a:latin typeface="Verdana" pitchFamily="34" charset="0"/>
                <a:ea typeface="MS PGothic" pitchFamily="34" charset="-128"/>
              </a:defRPr>
            </a:lvl2pPr>
            <a:lvl3pPr>
              <a:defRPr sz="2400">
                <a:solidFill>
                  <a:schemeClr val="tx1"/>
                </a:solidFill>
                <a:latin typeface="Verdana" pitchFamily="34" charset="0"/>
                <a:ea typeface="MS PGothic" pitchFamily="34" charset="-128"/>
              </a:defRPr>
            </a:lvl3pPr>
            <a:lvl4pPr>
              <a:defRPr sz="2400">
                <a:solidFill>
                  <a:schemeClr val="tx1"/>
                </a:solidFill>
                <a:latin typeface="Verdana" pitchFamily="34" charset="0"/>
                <a:ea typeface="MS PGothic" pitchFamily="34" charset="-128"/>
              </a:defRPr>
            </a:lvl4pPr>
            <a:lvl5pPr>
              <a:defRPr sz="2400">
                <a:solidFill>
                  <a:schemeClr val="tx1"/>
                </a:solidFill>
                <a:latin typeface="Verdana" pitchFamily="34" charset="0"/>
                <a:ea typeface="MS PGothic" pitchFamily="34" charset="-128"/>
              </a:defRPr>
            </a:lvl5pPr>
            <a:lvl6pPr marL="457200" eaLnBrk="0" fontAlgn="base" hangingPunct="0">
              <a:spcBef>
                <a:spcPct val="0"/>
              </a:spcBef>
              <a:spcAft>
                <a:spcPct val="0"/>
              </a:spcAft>
              <a:defRPr sz="2400">
                <a:solidFill>
                  <a:schemeClr val="tx1"/>
                </a:solidFill>
                <a:latin typeface="Verdana" pitchFamily="34" charset="0"/>
                <a:ea typeface="MS PGothic" pitchFamily="34" charset="-128"/>
              </a:defRPr>
            </a:lvl6pPr>
            <a:lvl7pPr marL="914400" eaLnBrk="0" fontAlgn="base" hangingPunct="0">
              <a:spcBef>
                <a:spcPct val="0"/>
              </a:spcBef>
              <a:spcAft>
                <a:spcPct val="0"/>
              </a:spcAft>
              <a:defRPr sz="2400">
                <a:solidFill>
                  <a:schemeClr val="tx1"/>
                </a:solidFill>
                <a:latin typeface="Verdana" pitchFamily="34" charset="0"/>
                <a:ea typeface="MS PGothic" pitchFamily="34" charset="-128"/>
              </a:defRPr>
            </a:lvl7pPr>
            <a:lvl8pPr marL="1371600" eaLnBrk="0" fontAlgn="base" hangingPunct="0">
              <a:spcBef>
                <a:spcPct val="0"/>
              </a:spcBef>
              <a:spcAft>
                <a:spcPct val="0"/>
              </a:spcAft>
              <a:defRPr sz="2400">
                <a:solidFill>
                  <a:schemeClr val="tx1"/>
                </a:solidFill>
                <a:latin typeface="Verdana" pitchFamily="34" charset="0"/>
                <a:ea typeface="MS PGothic" pitchFamily="34" charset="-128"/>
              </a:defRPr>
            </a:lvl8pPr>
            <a:lvl9pPr marL="18288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buFont typeface="Monotype Sorts" pitchFamily="-112" charset="2"/>
              <a:buNone/>
            </a:pPr>
            <a:r>
              <a:rPr lang="en-US" sz="1600" b="1" dirty="0">
                <a:latin typeface="Courier New" pitchFamily="49" charset="0"/>
                <a:cs typeface="Courier New" pitchFamily="49" charset="0"/>
              </a:rPr>
              <a:t>signal(semaphore *S) { </a:t>
            </a:r>
          </a:p>
          <a:p>
            <a:pPr>
              <a:buFont typeface="Monotype Sorts" pitchFamily="-112" charset="2"/>
              <a:buNone/>
            </a:pPr>
            <a:r>
              <a:rPr lang="en-US" sz="1600" b="1" dirty="0">
                <a:latin typeface="Courier New" pitchFamily="49" charset="0"/>
                <a:cs typeface="Courier New" pitchFamily="49" charset="0"/>
              </a:rPr>
              <a:t>   S-&gt;value++; </a:t>
            </a:r>
          </a:p>
          <a:p>
            <a:pPr>
              <a:buFont typeface="Monotype Sorts" pitchFamily="-112" charset="2"/>
              <a:buNone/>
            </a:pPr>
            <a:r>
              <a:rPr lang="en-US" sz="1600" b="1" dirty="0">
                <a:latin typeface="Courier New" pitchFamily="49" charset="0"/>
                <a:cs typeface="Courier New" pitchFamily="49" charset="0"/>
              </a:rPr>
              <a:t>   if (S-&gt;value &lt;= 0) {</a:t>
            </a:r>
            <a:br>
              <a:rPr lang="en-US" sz="1600" b="1" dirty="0">
                <a:latin typeface="Courier New" pitchFamily="49" charset="0"/>
                <a:cs typeface="Courier New" pitchFamily="49" charset="0"/>
              </a:rPr>
            </a:br>
            <a:r>
              <a:rPr lang="en-US" sz="1600" b="1" dirty="0">
                <a:latin typeface="Courier New" pitchFamily="49" charset="0"/>
                <a:cs typeface="Courier New" pitchFamily="49" charset="0"/>
              </a:rPr>
              <a:t>      remove a process P from S-&gt;list; </a:t>
            </a:r>
          </a:p>
          <a:p>
            <a:pPr>
              <a:buFont typeface="Monotype Sorts" pitchFamily="-112" charset="2"/>
              <a:buNone/>
            </a:pPr>
            <a:r>
              <a:rPr lang="en-US" sz="1600" b="1" dirty="0">
                <a:latin typeface="Courier New" pitchFamily="49" charset="0"/>
                <a:cs typeface="Courier New" pitchFamily="49" charset="0"/>
              </a:rPr>
              <a:t>      wakeup(P); </a:t>
            </a:r>
          </a:p>
          <a:p>
            <a:pPr>
              <a:buFont typeface="Monotype Sorts" pitchFamily="-112" charset="2"/>
              <a:buNone/>
            </a:pPr>
            <a:r>
              <a:rPr lang="en-US" sz="1600" b="1" dirty="0">
                <a:latin typeface="Courier New" pitchFamily="49" charset="0"/>
                <a:cs typeface="Courier New" pitchFamily="49" charset="0"/>
              </a:rPr>
              <a:t>   } </a:t>
            </a:r>
          </a:p>
          <a:p>
            <a:pPr>
              <a:buFont typeface="Monotype Sorts" pitchFamily="-112" charset="2"/>
              <a:buNone/>
            </a:pPr>
            <a:r>
              <a:rPr lang="en-US" sz="1600" b="1" dirty="0">
                <a:latin typeface="Courier New" pitchFamily="49" charset="0"/>
                <a:cs typeface="Courier New" pitchFamily="49" charset="0"/>
              </a:rPr>
              <a:t>}</a:t>
            </a:r>
            <a:endParaRPr lang="fr-FR" sz="1600" dirty="0"/>
          </a:p>
        </p:txBody>
      </p:sp>
      <p:sp>
        <p:nvSpPr>
          <p:cNvPr id="6" name="Slide Number Placeholder 5"/>
          <p:cNvSpPr>
            <a:spLocks noGrp="1"/>
          </p:cNvSpPr>
          <p:nvPr>
            <p:ph type="sldNum" sz="quarter" idx="12"/>
          </p:nvPr>
        </p:nvSpPr>
        <p:spPr/>
        <p:txBody>
          <a:bodyPr/>
          <a:lstStyle/>
          <a:p>
            <a:fld id="{E35F382A-8E35-48DB-B4A8-994B0299B22B}" type="slidenum">
              <a:rPr lang="en-IN" smtClean="0"/>
              <a:pPr/>
              <a:t>39</a:t>
            </a:fld>
            <a:endParaRPr lang="en-IN" dirty="0"/>
          </a:p>
        </p:txBody>
      </p:sp>
    </p:spTree>
    <p:extLst>
      <p:ext uri="{BB962C8B-B14F-4D97-AF65-F5344CB8AC3E}">
        <p14:creationId xmlns:p14="http://schemas.microsoft.com/office/powerpoint/2010/main" val="3798866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r>
              <a:rPr lang="en-US" dirty="0">
                <a:latin typeface="Times New Roman" pitchFamily="18" charset="0"/>
                <a:cs typeface="Times New Roman" pitchFamily="18" charset="0"/>
              </a:rPr>
              <a:t>What is Process Synchronization ?</a:t>
            </a:r>
          </a:p>
        </p:txBody>
      </p:sp>
      <p:sp>
        <p:nvSpPr>
          <p:cNvPr id="3" name="Content Placeholder 2"/>
          <p:cNvSpPr>
            <a:spLocks noGrp="1"/>
          </p:cNvSpPr>
          <p:nvPr>
            <p:ph idx="1"/>
          </p:nvPr>
        </p:nvSpPr>
        <p:spPr/>
        <p:txBody>
          <a:bodyPr>
            <a:normAutofit/>
          </a:bodyPr>
          <a:lstStyle/>
          <a:p>
            <a:pPr>
              <a:lnSpc>
                <a:spcPct val="150000"/>
              </a:lnSpc>
            </a:pPr>
            <a:endParaRPr lang="en-US" sz="1700" b="1" dirty="0">
              <a:latin typeface="Times New Roman" pitchFamily="18" charset="0"/>
              <a:cs typeface="Times New Roman" pitchFamily="18" charset="0"/>
            </a:endParaRPr>
          </a:p>
          <a:p>
            <a:pPr>
              <a:lnSpc>
                <a:spcPct val="150000"/>
              </a:lnSpc>
            </a:pPr>
            <a:endParaRPr lang="en-US" sz="1700" b="1" dirty="0">
              <a:latin typeface="Times New Roman" pitchFamily="18" charset="0"/>
              <a:cs typeface="Times New Roman" pitchFamily="18" charset="0"/>
            </a:endParaRPr>
          </a:p>
          <a:p>
            <a:pPr>
              <a:lnSpc>
                <a:spcPct val="150000"/>
              </a:lnSpc>
            </a:pPr>
            <a:r>
              <a:rPr lang="en-US" sz="1700" b="1" dirty="0">
                <a:latin typeface="Times New Roman" pitchFamily="18" charset="0"/>
                <a:cs typeface="Times New Roman" pitchFamily="18" charset="0"/>
              </a:rPr>
              <a:t>Process Synchronization</a:t>
            </a:r>
            <a:r>
              <a:rPr lang="en-US" sz="1700" dirty="0">
                <a:latin typeface="Times New Roman" pitchFamily="18" charset="0"/>
                <a:cs typeface="Times New Roman" pitchFamily="18" charset="0"/>
              </a:rPr>
              <a:t> is the process of coordinating the execution of processes in such a way that no two processes can have access to the same shared data and resources.</a:t>
            </a:r>
          </a:p>
          <a:p>
            <a:pPr algn="just">
              <a:buNone/>
            </a:pPr>
            <a:endParaRPr lang="en-US" dirty="0"/>
          </a:p>
          <a:p>
            <a:endParaRPr lang="en-US" dirty="0"/>
          </a:p>
        </p:txBody>
      </p:sp>
      <p:sp>
        <p:nvSpPr>
          <p:cNvPr id="4" name="Slide Number Placeholder 3"/>
          <p:cNvSpPr>
            <a:spLocks noGrp="1"/>
          </p:cNvSpPr>
          <p:nvPr>
            <p:ph type="sldNum" sz="quarter" idx="12"/>
          </p:nvPr>
        </p:nvSpPr>
        <p:spPr/>
        <p:txBody>
          <a:bodyPr/>
          <a:lstStyle/>
          <a:p>
            <a:fld id="{E35F382A-8E35-48DB-B4A8-994B0299B22B}" type="slidenum">
              <a:rPr lang="en-IN" smtClean="0"/>
              <a:pPr/>
              <a:t>4</a:t>
            </a:fld>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229600" cy="990600"/>
          </a:xfrm>
        </p:spPr>
        <p:txBody>
          <a:bodyPr/>
          <a:lstStyle/>
          <a:p>
            <a:r>
              <a:rPr lang="en-US" b="1" dirty="0">
                <a:solidFill>
                  <a:srgbClr val="006600"/>
                </a:solidFill>
              </a:rPr>
              <a:t>Deadlocks</a:t>
            </a:r>
            <a:endParaRPr lang="en-IN" b="1" dirty="0">
              <a:solidFill>
                <a:srgbClr val="006600"/>
              </a:solidFill>
            </a:endParaRPr>
          </a:p>
        </p:txBody>
      </p:sp>
      <p:sp>
        <p:nvSpPr>
          <p:cNvPr id="3" name="Content Placeholder 2"/>
          <p:cNvSpPr>
            <a:spLocks noGrp="1"/>
          </p:cNvSpPr>
          <p:nvPr>
            <p:ph idx="1"/>
          </p:nvPr>
        </p:nvSpPr>
        <p:spPr>
          <a:xfrm>
            <a:off x="457200" y="1268760"/>
            <a:ext cx="8229600" cy="5208240"/>
          </a:xfrm>
        </p:spPr>
        <p:txBody>
          <a:bodyPr/>
          <a:lstStyle/>
          <a:p>
            <a:r>
              <a:rPr lang="en-US" u="sng" dirty="0"/>
              <a:t>Definition:</a:t>
            </a:r>
          </a:p>
          <a:p>
            <a:pPr lvl="1"/>
            <a:r>
              <a:rPr lang="en-US" dirty="0"/>
              <a:t>Two or more processes waiting indefinitely for an event to be completed is called as </a:t>
            </a:r>
            <a:r>
              <a:rPr lang="en-US" dirty="0">
                <a:solidFill>
                  <a:srgbClr val="FF0000"/>
                </a:solidFill>
              </a:rPr>
              <a:t>Deadlock.</a:t>
            </a:r>
            <a:endParaRPr lang="en-IN" dirty="0">
              <a:solidFill>
                <a:srgbClr val="FF0000"/>
              </a:solidFill>
            </a:endParaRPr>
          </a:p>
        </p:txBody>
      </p:sp>
      <p:pic>
        <p:nvPicPr>
          <p:cNvPr id="4" name="Content Placeholder 3" descr="Fig06_01.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539908" y="2559416"/>
            <a:ext cx="7848872" cy="3893920"/>
          </a:xfrm>
          <a:prstGeom prst="rect">
            <a:avLst/>
          </a:prstGeom>
        </p:spPr>
      </p:pic>
      <p:sp>
        <p:nvSpPr>
          <p:cNvPr id="5" name="Slide Number Placeholder 4"/>
          <p:cNvSpPr>
            <a:spLocks noGrp="1"/>
          </p:cNvSpPr>
          <p:nvPr>
            <p:ph type="sldNum" sz="quarter" idx="12"/>
          </p:nvPr>
        </p:nvSpPr>
        <p:spPr/>
        <p:txBody>
          <a:bodyPr/>
          <a:lstStyle/>
          <a:p>
            <a:fld id="{E35F382A-8E35-48DB-B4A8-994B0299B22B}" type="slidenum">
              <a:rPr lang="en-IN" smtClean="0"/>
              <a:pPr/>
              <a:t>40</a:t>
            </a:fld>
            <a:endParaRPr lang="en-IN" dirty="0"/>
          </a:p>
        </p:txBody>
      </p:sp>
    </p:spTree>
    <p:extLst>
      <p:ext uri="{BB962C8B-B14F-4D97-AF65-F5344CB8AC3E}">
        <p14:creationId xmlns:p14="http://schemas.microsoft.com/office/powerpoint/2010/main" val="35660187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D86A511-3291-4360-A697-882E5E6873EA}" type="slidenum">
              <a:rPr lang="en-US" altLang="en-US"/>
              <a:pPr/>
              <a:t>41</a:t>
            </a:fld>
            <a:endParaRPr lang="en-US" altLang="en-US" dirty="0"/>
          </a:p>
        </p:txBody>
      </p:sp>
      <p:sp>
        <p:nvSpPr>
          <p:cNvPr id="7170" name="Rectangle 2"/>
          <p:cNvSpPr>
            <a:spLocks noGrp="1" noChangeArrowheads="1"/>
          </p:cNvSpPr>
          <p:nvPr>
            <p:ph type="title"/>
          </p:nvPr>
        </p:nvSpPr>
        <p:spPr>
          <a:xfrm>
            <a:off x="457200" y="533400"/>
            <a:ext cx="8229600" cy="519336"/>
          </a:xfrm>
          <a:noFill/>
          <a:ln/>
        </p:spPr>
        <p:txBody>
          <a:bodyPr lIns="90488" tIns="44450" rIns="90488" bIns="44450">
            <a:normAutofit fontScale="90000"/>
          </a:bodyPr>
          <a:lstStyle/>
          <a:p>
            <a:r>
              <a:rPr lang="en-US" b="1" dirty="0">
                <a:solidFill>
                  <a:srgbClr val="006600"/>
                </a:solidFill>
              </a:rPr>
              <a:t>Example</a:t>
            </a:r>
          </a:p>
        </p:txBody>
      </p:sp>
      <p:sp>
        <p:nvSpPr>
          <p:cNvPr id="7173" name="Rectangle 5"/>
          <p:cNvSpPr>
            <a:spLocks noGrp="1" noChangeArrowheads="1"/>
          </p:cNvSpPr>
          <p:nvPr>
            <p:ph type="body" idx="1"/>
          </p:nvPr>
        </p:nvSpPr>
        <p:spPr>
          <a:xfrm>
            <a:off x="539552" y="1143000"/>
            <a:ext cx="7556698" cy="5410200"/>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r>
              <a:rPr lang="en-US" sz="2400" dirty="0"/>
              <a:t>System has 2 tape drives.</a:t>
            </a:r>
          </a:p>
          <a:p>
            <a:pPr lvl="1"/>
            <a:r>
              <a:rPr lang="en-US" sz="2400" dirty="0"/>
              <a:t>P</a:t>
            </a:r>
            <a:r>
              <a:rPr lang="en-US" sz="2400" baseline="-25000" dirty="0"/>
              <a:t>1</a:t>
            </a:r>
            <a:r>
              <a:rPr lang="en-US" sz="2400" dirty="0"/>
              <a:t> and P</a:t>
            </a:r>
            <a:r>
              <a:rPr lang="en-US" sz="2400" baseline="-25000" dirty="0"/>
              <a:t>2</a:t>
            </a:r>
            <a:r>
              <a:rPr lang="en-US" sz="2400" dirty="0"/>
              <a:t> each hold one tape drive and each needs another one.</a:t>
            </a:r>
          </a:p>
          <a:p>
            <a:pPr lvl="1"/>
            <a:endParaRPr lang="en-US" sz="2400" dirty="0"/>
          </a:p>
          <a:p>
            <a:pPr lvl="1"/>
            <a:endParaRPr lang="en-US" sz="2400" dirty="0"/>
          </a:p>
          <a:p>
            <a:r>
              <a:rPr lang="en-US" sz="2400" dirty="0"/>
              <a:t>Consider 2 processes P0 and P1.</a:t>
            </a:r>
          </a:p>
          <a:p>
            <a:pPr lvl="1"/>
            <a:r>
              <a:rPr lang="en-US" sz="2400" dirty="0"/>
              <a:t>semaphores </a:t>
            </a:r>
            <a:r>
              <a:rPr lang="en-US" sz="2400" i="1" dirty="0"/>
              <a:t>A</a:t>
            </a:r>
            <a:r>
              <a:rPr lang="en-US" sz="2400" dirty="0"/>
              <a:t> and</a:t>
            </a:r>
            <a:r>
              <a:rPr lang="en-US" sz="2400" i="1" dirty="0"/>
              <a:t> B</a:t>
            </a:r>
            <a:r>
              <a:rPr lang="en-US" sz="2400" dirty="0"/>
              <a:t>, initialized to 1</a:t>
            </a:r>
            <a:endParaRPr lang="en-US" sz="3000" dirty="0"/>
          </a:p>
          <a:p>
            <a:pPr lvl="4">
              <a:buFont typeface="Wingdings" pitchFamily="2" charset="2"/>
              <a:buNone/>
            </a:pPr>
            <a:r>
              <a:rPr lang="en-US" sz="2400" dirty="0">
                <a:solidFill>
                  <a:srgbClr val="FF0000"/>
                </a:solidFill>
              </a:rPr>
              <a:t>    </a:t>
            </a:r>
            <a:r>
              <a:rPr lang="en-US" sz="1600" b="1" dirty="0">
                <a:solidFill>
                  <a:srgbClr val="FF0000"/>
                </a:solidFill>
              </a:rPr>
              <a:t>P</a:t>
            </a:r>
            <a:r>
              <a:rPr lang="en-US" sz="1600" b="1" baseline="-25000" dirty="0">
                <a:solidFill>
                  <a:srgbClr val="FF0000"/>
                </a:solidFill>
              </a:rPr>
              <a:t>0</a:t>
            </a:r>
            <a:r>
              <a:rPr lang="en-US" sz="1600" b="1" dirty="0"/>
              <a:t>		                   </a:t>
            </a:r>
            <a:r>
              <a:rPr lang="en-US" sz="1600" b="1" dirty="0">
                <a:solidFill>
                  <a:srgbClr val="FF0000"/>
                </a:solidFill>
              </a:rPr>
              <a:t>P</a:t>
            </a:r>
            <a:r>
              <a:rPr lang="en-US" sz="1600" b="1" baseline="-25000" dirty="0">
                <a:solidFill>
                  <a:srgbClr val="FF0000"/>
                </a:solidFill>
              </a:rPr>
              <a:t>1</a:t>
            </a:r>
            <a:endParaRPr lang="en-US" sz="1600" b="1" dirty="0">
              <a:solidFill>
                <a:srgbClr val="FF0000"/>
              </a:solidFill>
            </a:endParaRPr>
          </a:p>
          <a:p>
            <a:pPr lvl="4">
              <a:buFont typeface="Wingdings" pitchFamily="2" charset="2"/>
              <a:buNone/>
            </a:pPr>
            <a:r>
              <a:rPr lang="en-US" sz="1600" b="1" dirty="0"/>
              <a:t>wait (A);		wait(B)</a:t>
            </a:r>
          </a:p>
          <a:p>
            <a:pPr lvl="4">
              <a:buFont typeface="Wingdings" pitchFamily="2" charset="2"/>
              <a:buNone/>
            </a:pPr>
            <a:r>
              <a:rPr lang="en-US" sz="1600" b="1" dirty="0"/>
              <a:t>wait (B);		wait(A)</a:t>
            </a:r>
          </a:p>
          <a:p>
            <a:pPr lvl="4">
              <a:buFont typeface="Wingdings" pitchFamily="2" charset="2"/>
              <a:buNone/>
            </a:pPr>
            <a:r>
              <a:rPr lang="en-US" sz="1600" b="1" dirty="0"/>
              <a:t>signal(B);	             signal(A)</a:t>
            </a:r>
          </a:p>
          <a:p>
            <a:pPr lvl="4">
              <a:buFont typeface="Wingdings" pitchFamily="2" charset="2"/>
              <a:buNone/>
            </a:pPr>
            <a:r>
              <a:rPr lang="en-US" sz="1600" b="1" dirty="0"/>
              <a:t>signal(A);	              signal(B)</a:t>
            </a:r>
            <a:endParaRPr lang="en-US" sz="1700" dirty="0"/>
          </a:p>
        </p:txBody>
      </p:sp>
      <p:sp>
        <p:nvSpPr>
          <p:cNvPr id="2" name="Rectangle 1"/>
          <p:cNvSpPr/>
          <p:nvPr/>
        </p:nvSpPr>
        <p:spPr>
          <a:xfrm>
            <a:off x="2123728" y="6021288"/>
            <a:ext cx="3744416" cy="360040"/>
          </a:xfrm>
          <a:prstGeom prst="rect">
            <a:avLst/>
          </a:prstGeom>
          <a:ln w="3175">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P0 and P1 are deadlocked</a:t>
            </a:r>
            <a:endParaRPr lang="en-IN" b="1" dirty="0">
              <a:solidFill>
                <a:schemeClr val="tx1"/>
              </a:solidFill>
            </a:endParaRPr>
          </a:p>
        </p:txBody>
      </p:sp>
    </p:spTree>
    <p:extLst>
      <p:ext uri="{BB962C8B-B14F-4D97-AF65-F5344CB8AC3E}">
        <p14:creationId xmlns:p14="http://schemas.microsoft.com/office/powerpoint/2010/main" val="89495998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6600"/>
                </a:solidFill>
              </a:rPr>
              <a:t>Classical problems of Synchronization</a:t>
            </a:r>
            <a:endParaRPr lang="en-IN" b="1" dirty="0">
              <a:solidFill>
                <a:srgbClr val="006600"/>
              </a:solidFill>
            </a:endParaRPr>
          </a:p>
        </p:txBody>
      </p:sp>
      <p:sp>
        <p:nvSpPr>
          <p:cNvPr id="3" name="Content Placeholder 2"/>
          <p:cNvSpPr>
            <a:spLocks noGrp="1"/>
          </p:cNvSpPr>
          <p:nvPr>
            <p:ph idx="1"/>
          </p:nvPr>
        </p:nvSpPr>
        <p:spPr>
          <a:xfrm>
            <a:off x="457200" y="1916832"/>
            <a:ext cx="8229600" cy="4560168"/>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Bounded-Buffer Producer/Consumer Problem</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Readers and Writers Problem</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Dining Philosophers Problem ( Monitor)</a:t>
            </a:r>
          </a:p>
          <a:p>
            <a:endParaRPr lang="en-IN" dirty="0"/>
          </a:p>
        </p:txBody>
      </p:sp>
      <p:pic>
        <p:nvPicPr>
          <p:cNvPr id="4" name="Picture 4" descr="pngfind.com-kingpin-png-4152286 (1).png">
            <a:extLst>
              <a:ext uri="{FF2B5EF4-FFF2-40B4-BE49-F238E27FC236}">
                <a16:creationId xmlns="" xmlns:a16="http://schemas.microsoft.com/office/drawing/2014/main" id="{B85D60D4-1FE4-4D98-8F0E-A643FEDC19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71493" y="100944"/>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42</a:t>
            </a:fld>
            <a:endParaRPr lang="en-IN" dirty="0"/>
          </a:p>
        </p:txBody>
      </p:sp>
    </p:spTree>
    <p:extLst>
      <p:ext uri="{BB962C8B-B14F-4D97-AF65-F5344CB8AC3E}">
        <p14:creationId xmlns:p14="http://schemas.microsoft.com/office/powerpoint/2010/main" val="40268560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455419" y="476673"/>
            <a:ext cx="8229600" cy="591344"/>
          </a:xfrm>
        </p:spPr>
        <p:txBody>
          <a:bodyPr>
            <a:normAutofit/>
          </a:bodyPr>
          <a:lstStyle/>
          <a:p>
            <a:pPr eaLnBrk="1" hangingPunct="1"/>
            <a:r>
              <a:rPr lang="en-US" sz="2600" b="1" dirty="0">
                <a:solidFill>
                  <a:srgbClr val="006600"/>
                </a:solidFill>
              </a:rPr>
              <a:t>Bounded-Buffer Producer/Consumer Problem</a:t>
            </a:r>
          </a:p>
        </p:txBody>
      </p:sp>
      <p:sp>
        <p:nvSpPr>
          <p:cNvPr id="28674" name="Rectangle 3"/>
          <p:cNvSpPr>
            <a:spLocks noGrp="1" noChangeArrowheads="1"/>
          </p:cNvSpPr>
          <p:nvPr>
            <p:ph idx="1"/>
          </p:nvPr>
        </p:nvSpPr>
        <p:spPr>
          <a:xfrm>
            <a:off x="457200" y="1196752"/>
            <a:ext cx="8229600" cy="5280248"/>
          </a:xfrm>
        </p:spPr>
        <p:txBody>
          <a:bodyPr/>
          <a:lstStyle/>
          <a:p>
            <a:r>
              <a:rPr lang="en-IN" u="sng" dirty="0">
                <a:solidFill>
                  <a:srgbClr val="FF0000"/>
                </a:solidFill>
              </a:rPr>
              <a:t>Shared data:                                                                               </a:t>
            </a:r>
            <a:r>
              <a:rPr lang="en-IN" sz="2000" dirty="0"/>
              <a:t>semaphore full, empty, </a:t>
            </a:r>
            <a:r>
              <a:rPr lang="en-IN" sz="2000" dirty="0" err="1"/>
              <a:t>mutex</a:t>
            </a:r>
            <a:endParaRPr lang="en-IN" sz="2000" dirty="0"/>
          </a:p>
          <a:p>
            <a:r>
              <a:rPr lang="en-IN" u="sng" dirty="0">
                <a:solidFill>
                  <a:srgbClr val="FF0000"/>
                </a:solidFill>
              </a:rPr>
              <a:t>Initially:</a:t>
            </a:r>
            <a:r>
              <a:rPr lang="en-IN" dirty="0"/>
              <a:t>                                                                                         </a:t>
            </a:r>
            <a:r>
              <a:rPr lang="en-IN" sz="2000" dirty="0"/>
              <a:t>full = 0, empty = n, </a:t>
            </a:r>
            <a:r>
              <a:rPr lang="en-IN" sz="2000" dirty="0" err="1"/>
              <a:t>mutex</a:t>
            </a:r>
            <a:r>
              <a:rPr lang="en-IN" sz="2000" dirty="0"/>
              <a:t> = 1        </a:t>
            </a:r>
          </a:p>
          <a:p>
            <a:pPr marL="0" indent="0">
              <a:buNone/>
            </a:pPr>
            <a:r>
              <a:rPr lang="en-IN" sz="2000" dirty="0"/>
              <a:t>  where n is the buffer size</a:t>
            </a:r>
          </a:p>
          <a:p>
            <a:endParaRPr lang="en-US" dirty="0"/>
          </a:p>
          <a:p>
            <a:pPr eaLnBrk="1" hangingPunct="1"/>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3284984"/>
            <a:ext cx="4464496" cy="3024336"/>
          </a:xfrm>
          <a:prstGeom prst="rect">
            <a:avLst/>
          </a:prstGeom>
        </p:spPr>
      </p:pic>
      <p:sp>
        <p:nvSpPr>
          <p:cNvPr id="2" name="Rectangle 1"/>
          <p:cNvSpPr/>
          <p:nvPr/>
        </p:nvSpPr>
        <p:spPr>
          <a:xfrm>
            <a:off x="5148064" y="3861048"/>
            <a:ext cx="3528392"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02060"/>
                </a:solidFill>
              </a:rPr>
              <a:t>Empty</a:t>
            </a:r>
            <a:r>
              <a:rPr lang="en-US" sz="1400" dirty="0">
                <a:solidFill>
                  <a:schemeClr val="tx1"/>
                </a:solidFill>
              </a:rPr>
              <a:t> </a:t>
            </a:r>
            <a:r>
              <a:rPr lang="en-US" sz="1400" dirty="0">
                <a:solidFill>
                  <a:schemeClr val="tx1"/>
                </a:solidFill>
                <a:sym typeface="Wingdings" pitchFamily="2" charset="2"/>
              </a:rPr>
              <a:t> Empty Buffer</a:t>
            </a:r>
          </a:p>
          <a:p>
            <a:r>
              <a:rPr lang="en-US" sz="1400" b="1" dirty="0">
                <a:solidFill>
                  <a:srgbClr val="002060"/>
                </a:solidFill>
                <a:sym typeface="Wingdings" pitchFamily="2" charset="2"/>
              </a:rPr>
              <a:t>Full</a:t>
            </a:r>
            <a:r>
              <a:rPr lang="en-US" sz="1400" dirty="0">
                <a:solidFill>
                  <a:srgbClr val="002060"/>
                </a:solidFill>
                <a:sym typeface="Wingdings" pitchFamily="2" charset="2"/>
              </a:rPr>
              <a:t> </a:t>
            </a:r>
            <a:r>
              <a:rPr lang="en-US" sz="1400" dirty="0">
                <a:solidFill>
                  <a:schemeClr val="tx1"/>
                </a:solidFill>
                <a:sym typeface="Wingdings" pitchFamily="2" charset="2"/>
              </a:rPr>
              <a:t> Full Buffer</a:t>
            </a:r>
          </a:p>
          <a:p>
            <a:endParaRPr lang="en-US" sz="1400" dirty="0">
              <a:solidFill>
                <a:schemeClr val="tx1"/>
              </a:solidFill>
              <a:sym typeface="Wingdings" pitchFamily="2" charset="2"/>
            </a:endParaRPr>
          </a:p>
          <a:p>
            <a:r>
              <a:rPr lang="en-US" sz="1400" b="1" dirty="0">
                <a:solidFill>
                  <a:srgbClr val="002060"/>
                </a:solidFill>
                <a:sym typeface="Wingdings" pitchFamily="2" charset="2"/>
              </a:rPr>
              <a:t>Producer</a:t>
            </a:r>
            <a:r>
              <a:rPr lang="en-US" sz="1400" dirty="0">
                <a:solidFill>
                  <a:schemeClr val="tx1"/>
                </a:solidFill>
                <a:sym typeface="Wingdings" pitchFamily="2" charset="2"/>
              </a:rPr>
              <a:t>  make buffer full</a:t>
            </a:r>
          </a:p>
          <a:p>
            <a:r>
              <a:rPr lang="en-US" sz="1400" b="1" dirty="0">
                <a:solidFill>
                  <a:srgbClr val="002060"/>
                </a:solidFill>
                <a:sym typeface="Wingdings" pitchFamily="2" charset="2"/>
              </a:rPr>
              <a:t>Consumer</a:t>
            </a:r>
            <a:r>
              <a:rPr lang="en-US" sz="1400" b="1" dirty="0">
                <a:solidFill>
                  <a:schemeClr val="tx1"/>
                </a:solidFill>
                <a:sym typeface="Wingdings" pitchFamily="2" charset="2"/>
              </a:rPr>
              <a:t> </a:t>
            </a:r>
            <a:r>
              <a:rPr lang="en-US" sz="1400" dirty="0">
                <a:solidFill>
                  <a:schemeClr val="tx1"/>
                </a:solidFill>
                <a:sym typeface="Wingdings" pitchFamily="2" charset="2"/>
              </a:rPr>
              <a:t> empty the buffer</a:t>
            </a:r>
            <a:endParaRPr lang="en-IN" sz="1400" dirty="0">
              <a:solidFill>
                <a:schemeClr val="tx1"/>
              </a:solidFill>
            </a:endParaRPr>
          </a:p>
        </p:txBody>
      </p:sp>
      <p:pic>
        <p:nvPicPr>
          <p:cNvPr id="6" name="Picture 4" descr="pngfind.com-kingpin-png-4152286 (1).png">
            <a:extLst>
              <a:ext uri="{FF2B5EF4-FFF2-40B4-BE49-F238E27FC236}">
                <a16:creationId xmlns="" xmlns:a16="http://schemas.microsoft.com/office/drawing/2014/main" id="{4E3D5EDB-F2A2-406A-8EA8-55EB562354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36296" y="145604"/>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fld id="{E35F382A-8E35-48DB-B4A8-994B0299B22B}" type="slidenum">
              <a:rPr lang="en-IN" smtClean="0"/>
              <a:pPr/>
              <a:t>43</a:t>
            </a:fld>
            <a:endParaRPr lang="en-IN" dirty="0"/>
          </a:p>
        </p:txBody>
      </p:sp>
    </p:spTree>
    <p:extLst>
      <p:ext uri="{BB962C8B-B14F-4D97-AF65-F5344CB8AC3E}">
        <p14:creationId xmlns:p14="http://schemas.microsoft.com/office/powerpoint/2010/main" val="24543876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t>Explanation</a:t>
            </a:r>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r>
              <a:rPr lang="en-US" dirty="0"/>
              <a:t>  Consider a pool contains “n” buffers and each buffer can hold an item. The shared variable “</a:t>
            </a:r>
            <a:r>
              <a:rPr lang="en-US" dirty="0" err="1"/>
              <a:t>mutex</a:t>
            </a:r>
            <a:r>
              <a:rPr lang="en-US" dirty="0"/>
              <a:t>” provides the required mutual exclusion for the buffer pool, “empty” and “full” are semaphore variables used to count the number of empty and full buffers.</a:t>
            </a:r>
          </a:p>
          <a:p>
            <a:r>
              <a:rPr lang="en-US" dirty="0"/>
              <a:t> Need to initialize the </a:t>
            </a:r>
            <a:r>
              <a:rPr lang="en-US" dirty="0" err="1"/>
              <a:t>mutex</a:t>
            </a:r>
            <a:r>
              <a:rPr lang="en-US" dirty="0"/>
              <a:t> variable as ‘1’, empty=‘n’ and full=‘0’.</a:t>
            </a:r>
          </a:p>
          <a:p>
            <a:r>
              <a:rPr lang="en-US" dirty="0"/>
              <a:t>According to the production and consumption by the producer and the consumer, the variables empty and full will get modified.</a:t>
            </a:r>
          </a:p>
          <a:p>
            <a:r>
              <a:rPr lang="en-US" dirty="0"/>
              <a:t>With the help of “wait” and “signal” method of semaphores, the bounded buffer problem can be handled properly.</a:t>
            </a:r>
          </a:p>
        </p:txBody>
      </p:sp>
      <p:sp>
        <p:nvSpPr>
          <p:cNvPr id="4" name="Slide Number Placeholder 3"/>
          <p:cNvSpPr>
            <a:spLocks noGrp="1"/>
          </p:cNvSpPr>
          <p:nvPr>
            <p:ph type="sldNum" sz="quarter" idx="12"/>
          </p:nvPr>
        </p:nvSpPr>
        <p:spPr/>
        <p:txBody>
          <a:bodyPr/>
          <a:lstStyle/>
          <a:p>
            <a:fld id="{E35F382A-8E35-48DB-B4A8-994B0299B22B}" type="slidenum">
              <a:rPr lang="en-IN" smtClean="0"/>
              <a:pPr/>
              <a:t>44</a:t>
            </a:fld>
            <a:endParaRPr lang="en-I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600200"/>
            <a:ext cx="3970784" cy="4205064"/>
          </a:xfrm>
          <a:solidFill>
            <a:srgbClr val="FFCCFF"/>
          </a:solidFill>
          <a:scene3d>
            <a:camera prst="orthographicFront"/>
            <a:lightRig rig="threePt" dir="t"/>
          </a:scene3d>
          <a:sp3d>
            <a:bevelT/>
          </a:sp3d>
        </p:spPr>
        <p:txBody>
          <a:bodyPr>
            <a:normAutofit/>
          </a:bodyPr>
          <a:lstStyle/>
          <a:p>
            <a:pPr marL="0" indent="0">
              <a:buNone/>
            </a:pPr>
            <a:r>
              <a:rPr lang="en-IN" sz="1600" b="1" dirty="0"/>
              <a:t>do  {</a:t>
            </a:r>
            <a:br>
              <a:rPr lang="en-IN" sz="1600" b="1" dirty="0"/>
            </a:br>
            <a:endParaRPr lang="en-IN" sz="1600" b="1" dirty="0"/>
          </a:p>
          <a:p>
            <a:pPr marL="0" indent="0">
              <a:buNone/>
            </a:pPr>
            <a:r>
              <a:rPr lang="en-IN" sz="1600" b="1" dirty="0"/>
              <a:t>   //   produce an item in </a:t>
            </a:r>
            <a:r>
              <a:rPr lang="en-IN" sz="1600" b="1" dirty="0" err="1"/>
              <a:t>nextp</a:t>
            </a:r>
            <a:endParaRPr lang="en-IN" sz="1600" b="1" dirty="0"/>
          </a:p>
          <a:p>
            <a:pPr marL="0" indent="0">
              <a:buNone/>
            </a:pPr>
            <a:endParaRPr lang="en-IN" sz="1600" b="1" dirty="0"/>
          </a:p>
          <a:p>
            <a:pPr marL="0" indent="0">
              <a:buNone/>
            </a:pPr>
            <a:r>
              <a:rPr lang="en-IN" sz="1600" b="1" dirty="0"/>
              <a:t>                   wait (empty);</a:t>
            </a:r>
          </a:p>
          <a:p>
            <a:pPr marL="0" indent="0">
              <a:buNone/>
            </a:pPr>
            <a:r>
              <a:rPr lang="en-IN" sz="1600" b="1" dirty="0"/>
              <a:t>                   wait (</a:t>
            </a:r>
            <a:r>
              <a:rPr lang="en-IN" sz="1600" b="1" dirty="0" err="1"/>
              <a:t>mutex</a:t>
            </a:r>
            <a:r>
              <a:rPr lang="en-IN" sz="1600" b="1" dirty="0"/>
              <a:t>);</a:t>
            </a:r>
          </a:p>
          <a:p>
            <a:pPr marL="0" indent="0">
              <a:buNone/>
            </a:pPr>
            <a:endParaRPr lang="en-IN" sz="1600" b="1" dirty="0"/>
          </a:p>
          <a:p>
            <a:pPr marL="0" indent="0">
              <a:buNone/>
            </a:pPr>
            <a:r>
              <a:rPr lang="en-IN" sz="1600" b="1" dirty="0"/>
              <a:t> //  add the item to the  buffer</a:t>
            </a:r>
          </a:p>
          <a:p>
            <a:pPr marL="0" indent="0">
              <a:buNone/>
            </a:pPr>
            <a:endParaRPr lang="en-IN" sz="1600" b="1" dirty="0"/>
          </a:p>
          <a:p>
            <a:pPr marL="0" indent="0">
              <a:buNone/>
            </a:pPr>
            <a:r>
              <a:rPr lang="en-IN" sz="1600" b="1" dirty="0"/>
              <a:t>                    signal (</a:t>
            </a:r>
            <a:r>
              <a:rPr lang="en-IN" sz="1600" b="1" dirty="0" err="1"/>
              <a:t>mutex</a:t>
            </a:r>
            <a:r>
              <a:rPr lang="en-IN" sz="1600" b="1" dirty="0"/>
              <a:t>);</a:t>
            </a:r>
          </a:p>
          <a:p>
            <a:pPr marL="0" indent="0">
              <a:buNone/>
            </a:pPr>
            <a:r>
              <a:rPr lang="en-IN" sz="1600" b="1" dirty="0"/>
              <a:t>                    signal (full);</a:t>
            </a:r>
          </a:p>
          <a:p>
            <a:pPr marL="0" indent="0">
              <a:buNone/>
            </a:pPr>
            <a:r>
              <a:rPr lang="en-IN" sz="1600" b="1" dirty="0"/>
              <a:t>           } while (TRUE);</a:t>
            </a:r>
          </a:p>
          <a:p>
            <a:pPr marL="0" indent="0">
              <a:buNone/>
            </a:pPr>
            <a:endParaRPr lang="en-IN" sz="1600" b="1" dirty="0"/>
          </a:p>
        </p:txBody>
      </p:sp>
      <p:sp>
        <p:nvSpPr>
          <p:cNvPr id="4" name="Content Placeholder 2"/>
          <p:cNvSpPr txBox="1">
            <a:spLocks/>
          </p:cNvSpPr>
          <p:nvPr/>
        </p:nvSpPr>
        <p:spPr>
          <a:xfrm>
            <a:off x="4860032" y="1752600"/>
            <a:ext cx="4104456" cy="4052664"/>
          </a:xfrm>
          <a:prstGeom prst="rect">
            <a:avLst/>
          </a:prstGeom>
          <a:solidFill>
            <a:srgbClr val="CCECFF"/>
          </a:solidFill>
          <a:scene3d>
            <a:camera prst="orthographicFront"/>
            <a:lightRig rig="threePt" dir="t"/>
          </a:scene3d>
          <a:sp3d>
            <a:bevelT/>
          </a:sp3d>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IN" sz="1600" b="1" dirty="0"/>
              <a:t>do {</a:t>
            </a:r>
          </a:p>
          <a:p>
            <a:pPr marL="0" indent="0">
              <a:buNone/>
            </a:pPr>
            <a:r>
              <a:rPr lang="en-IN" sz="1600" b="1" dirty="0"/>
              <a:t>                    wait (full);</a:t>
            </a:r>
          </a:p>
          <a:p>
            <a:pPr marL="0" indent="0">
              <a:buNone/>
            </a:pPr>
            <a:r>
              <a:rPr lang="en-IN" sz="1600" b="1" dirty="0"/>
              <a:t>                    wait (</a:t>
            </a:r>
            <a:r>
              <a:rPr lang="en-IN" sz="1600" b="1" dirty="0" err="1"/>
              <a:t>mutex</a:t>
            </a:r>
            <a:r>
              <a:rPr lang="en-IN" sz="1600" b="1" dirty="0"/>
              <a:t>);</a:t>
            </a:r>
          </a:p>
          <a:p>
            <a:pPr marL="0" indent="0">
              <a:buNone/>
            </a:pPr>
            <a:endParaRPr lang="en-IN" sz="1600" b="1" dirty="0"/>
          </a:p>
          <a:p>
            <a:pPr marL="0" indent="0">
              <a:buNone/>
            </a:pPr>
            <a:r>
              <a:rPr lang="en-IN" sz="1400" b="1" dirty="0"/>
              <a:t>// remove an item from  buffer to </a:t>
            </a:r>
            <a:r>
              <a:rPr lang="en-IN" sz="1400" b="1" dirty="0" err="1"/>
              <a:t>nextc</a:t>
            </a:r>
            <a:endParaRPr lang="en-IN" sz="1400" b="1" dirty="0"/>
          </a:p>
          <a:p>
            <a:pPr marL="0" indent="0">
              <a:buNone/>
            </a:pPr>
            <a:endParaRPr lang="en-IN" sz="1600" b="1" dirty="0"/>
          </a:p>
          <a:p>
            <a:pPr marL="0" indent="0">
              <a:buNone/>
            </a:pPr>
            <a:r>
              <a:rPr lang="en-IN" sz="1600" b="1" dirty="0"/>
              <a:t>                    signal (</a:t>
            </a:r>
            <a:r>
              <a:rPr lang="en-IN" sz="1600" b="1" dirty="0" err="1"/>
              <a:t>mutex</a:t>
            </a:r>
            <a:r>
              <a:rPr lang="en-IN" sz="1600" b="1" dirty="0"/>
              <a:t>);</a:t>
            </a:r>
          </a:p>
          <a:p>
            <a:pPr marL="0" indent="0">
              <a:buNone/>
            </a:pPr>
            <a:r>
              <a:rPr lang="en-IN" sz="1600" b="1" dirty="0"/>
              <a:t>                    signal (empty);</a:t>
            </a:r>
          </a:p>
          <a:p>
            <a:pPr marL="0" indent="0">
              <a:buNone/>
            </a:pPr>
            <a:r>
              <a:rPr lang="en-IN" sz="1600" b="1" dirty="0"/>
              <a:t>       </a:t>
            </a:r>
          </a:p>
          <a:p>
            <a:pPr marL="0" indent="0">
              <a:buNone/>
            </a:pPr>
            <a:r>
              <a:rPr lang="en-IN" sz="1600" b="1" dirty="0"/>
              <a:t>//consume the item in </a:t>
            </a:r>
            <a:r>
              <a:rPr lang="en-IN" sz="1600" b="1" dirty="0" err="1"/>
              <a:t>nextc</a:t>
            </a:r>
            <a:endParaRPr lang="en-IN" sz="1600" b="1" dirty="0"/>
          </a:p>
          <a:p>
            <a:pPr marL="0" indent="0">
              <a:buNone/>
            </a:pPr>
            <a:endParaRPr lang="en-IN" sz="1600" b="1" dirty="0"/>
          </a:p>
          <a:p>
            <a:pPr marL="0" indent="0">
              <a:buNone/>
            </a:pPr>
            <a:r>
              <a:rPr lang="en-IN" sz="1600" b="1" dirty="0"/>
              <a:t>           } while (TRUE);</a:t>
            </a:r>
          </a:p>
        </p:txBody>
      </p:sp>
      <p:sp>
        <p:nvSpPr>
          <p:cNvPr id="5" name="Rectangle 4"/>
          <p:cNvSpPr/>
          <p:nvPr/>
        </p:nvSpPr>
        <p:spPr>
          <a:xfrm>
            <a:off x="5508104" y="764705"/>
            <a:ext cx="3168352" cy="576064"/>
          </a:xfrm>
          <a:prstGeom prst="rect">
            <a:avLst/>
          </a:prstGeom>
          <a:solidFill>
            <a:srgbClr val="FFFF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The structure of the consumer process</a:t>
            </a:r>
          </a:p>
        </p:txBody>
      </p:sp>
      <p:sp>
        <p:nvSpPr>
          <p:cNvPr id="6" name="Rectangle 5"/>
          <p:cNvSpPr/>
          <p:nvPr/>
        </p:nvSpPr>
        <p:spPr>
          <a:xfrm>
            <a:off x="683568" y="764705"/>
            <a:ext cx="2808312" cy="576064"/>
          </a:xfrm>
          <a:prstGeom prst="rect">
            <a:avLst/>
          </a:prstGeom>
          <a:solidFill>
            <a:srgbClr val="FFFF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The structure of the </a:t>
            </a:r>
          </a:p>
          <a:p>
            <a:pPr algn="ctr"/>
            <a:r>
              <a:rPr lang="en-IN" sz="1400" b="1" dirty="0">
                <a:solidFill>
                  <a:schemeClr val="tx1"/>
                </a:solidFill>
              </a:rPr>
              <a:t>Producer process</a:t>
            </a:r>
          </a:p>
        </p:txBody>
      </p:sp>
      <p:pic>
        <p:nvPicPr>
          <p:cNvPr id="7" name="Picture 4" descr="pngfind.com-kingpin-png-4152286 (1).png">
            <a:extLst>
              <a:ext uri="{FF2B5EF4-FFF2-40B4-BE49-F238E27FC236}">
                <a16:creationId xmlns="" xmlns:a16="http://schemas.microsoft.com/office/drawing/2014/main" id="{9E27ECC7-DC7D-42A0-889E-D3535CBD46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38888" y="231304"/>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E35F382A-8E35-48DB-B4A8-994B0299B22B}" type="slidenum">
              <a:rPr lang="en-IN" smtClean="0"/>
              <a:pPr/>
              <a:t>45</a:t>
            </a:fld>
            <a:endParaRPr lang="en-IN" dirty="0"/>
          </a:p>
        </p:txBody>
      </p:sp>
    </p:spTree>
    <p:extLst>
      <p:ext uri="{BB962C8B-B14F-4D97-AF65-F5344CB8AC3E}">
        <p14:creationId xmlns:p14="http://schemas.microsoft.com/office/powerpoint/2010/main" val="36407911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9" y="332657"/>
            <a:ext cx="8229600" cy="663352"/>
          </a:xfrm>
        </p:spPr>
        <p:txBody>
          <a:bodyPr>
            <a:normAutofit fontScale="90000"/>
          </a:bodyPr>
          <a:lstStyle/>
          <a:p>
            <a:r>
              <a:rPr lang="en-IN" b="1" dirty="0">
                <a:solidFill>
                  <a:srgbClr val="006600"/>
                </a:solidFill>
              </a:rPr>
              <a:t>Readers-Writers Problem</a:t>
            </a:r>
          </a:p>
        </p:txBody>
      </p:sp>
      <p:sp>
        <p:nvSpPr>
          <p:cNvPr id="4" name="Rectangle 3"/>
          <p:cNvSpPr txBox="1">
            <a:spLocks noChangeArrowheads="1"/>
          </p:cNvSpPr>
          <p:nvPr/>
        </p:nvSpPr>
        <p:spPr>
          <a:xfrm>
            <a:off x="323529" y="1124745"/>
            <a:ext cx="8712968" cy="663326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A data set is shared among many processes</a:t>
            </a:r>
          </a:p>
          <a:p>
            <a:pPr lvl="1"/>
            <a:r>
              <a:rPr lang="en-US" dirty="0"/>
              <a:t>Readers – only read the data set; they do </a:t>
            </a:r>
            <a:r>
              <a:rPr lang="en-US" b="1" dirty="0"/>
              <a:t>not </a:t>
            </a:r>
            <a:r>
              <a:rPr lang="en-US" dirty="0"/>
              <a:t>perform any updates</a:t>
            </a:r>
          </a:p>
          <a:p>
            <a:pPr lvl="1"/>
            <a:r>
              <a:rPr lang="en-US" dirty="0"/>
              <a:t>Writers   – can both read and write</a:t>
            </a:r>
            <a:br>
              <a:rPr lang="en-US" dirty="0"/>
            </a:br>
            <a:endParaRPr lang="en-US" dirty="0"/>
          </a:p>
          <a:p>
            <a:r>
              <a:rPr lang="en-US" b="1" u="sng" dirty="0">
                <a:solidFill>
                  <a:srgbClr val="FF0000"/>
                </a:solidFill>
              </a:rPr>
              <a:t>Problem</a:t>
            </a:r>
            <a:r>
              <a:rPr lang="en-US" dirty="0"/>
              <a:t> </a:t>
            </a:r>
          </a:p>
          <a:p>
            <a:pPr lvl="1"/>
            <a:r>
              <a:rPr lang="en-US" dirty="0"/>
              <a:t>Allow multiple readers to read at the same time</a:t>
            </a:r>
          </a:p>
          <a:p>
            <a:pPr lvl="1"/>
            <a:r>
              <a:rPr lang="en-US" dirty="0"/>
              <a:t>But Only one writer can write</a:t>
            </a:r>
          </a:p>
          <a:p>
            <a:pPr lvl="1"/>
            <a:endParaRPr lang="en-US" dirty="0"/>
          </a:p>
          <a:p>
            <a:r>
              <a:rPr lang="en-IN" u="sng" dirty="0">
                <a:solidFill>
                  <a:srgbClr val="FF0000"/>
                </a:solidFill>
              </a:rPr>
              <a:t>Shared data:                                                                     </a:t>
            </a:r>
            <a:r>
              <a:rPr lang="en-IN" sz="2000" dirty="0"/>
              <a:t>semaphore mutex, </a:t>
            </a:r>
            <a:r>
              <a:rPr lang="en-IN" sz="2000" dirty="0" err="1"/>
              <a:t>rw_mutex</a:t>
            </a:r>
            <a:r>
              <a:rPr lang="en-IN" sz="2000" dirty="0"/>
              <a:t> </a:t>
            </a:r>
          </a:p>
          <a:p>
            <a:r>
              <a:rPr lang="en-IN" u="sng" dirty="0">
                <a:solidFill>
                  <a:srgbClr val="FF0000"/>
                </a:solidFill>
              </a:rPr>
              <a:t>Initially:                                                                                         </a:t>
            </a:r>
            <a:r>
              <a:rPr lang="en-IN" sz="2000" dirty="0"/>
              <a:t>mutex = 1, </a:t>
            </a:r>
            <a:r>
              <a:rPr lang="en-IN" sz="2000" dirty="0" err="1"/>
              <a:t>rw_mutex</a:t>
            </a:r>
            <a:r>
              <a:rPr lang="en-IN" sz="2000" dirty="0"/>
              <a:t> = 1,</a:t>
            </a:r>
          </a:p>
          <a:p>
            <a:pPr marL="0" indent="0">
              <a:buNone/>
            </a:pPr>
            <a:r>
              <a:rPr lang="en-IN" sz="2000" dirty="0"/>
              <a:t>  int </a:t>
            </a:r>
            <a:r>
              <a:rPr lang="en-IN" sz="2000" dirty="0" err="1"/>
              <a:t>readcount</a:t>
            </a:r>
            <a:r>
              <a:rPr lang="en-IN" sz="2000" dirty="0"/>
              <a:t> =0</a:t>
            </a:r>
          </a:p>
          <a:p>
            <a:pPr lvl="1"/>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6056" y="3861049"/>
            <a:ext cx="3307248" cy="2232248"/>
          </a:xfrm>
          <a:prstGeom prst="rect">
            <a:avLst/>
          </a:prstGeom>
        </p:spPr>
      </p:pic>
      <p:pic>
        <p:nvPicPr>
          <p:cNvPr id="5" name="Picture 4" descr="pngfind.com-kingpin-png-4152286 (1).png">
            <a:extLst>
              <a:ext uri="{FF2B5EF4-FFF2-40B4-BE49-F238E27FC236}">
                <a16:creationId xmlns="" xmlns:a16="http://schemas.microsoft.com/office/drawing/2014/main" id="{50A08B72-913B-4ED9-9192-BD186FAD02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94871" y="20392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fld id="{E35F382A-8E35-48DB-B4A8-994B0299B22B}" type="slidenum">
              <a:rPr lang="en-IN" smtClean="0"/>
              <a:pPr/>
              <a:t>46</a:t>
            </a:fld>
            <a:endParaRPr lang="en-IN" dirty="0"/>
          </a:p>
        </p:txBody>
      </p:sp>
    </p:spTree>
    <p:extLst>
      <p:ext uri="{BB962C8B-B14F-4D97-AF65-F5344CB8AC3E}">
        <p14:creationId xmlns:p14="http://schemas.microsoft.com/office/powerpoint/2010/main" val="33302886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a:t>Explanation</a:t>
            </a:r>
          </a:p>
        </p:txBody>
      </p:sp>
      <p:sp>
        <p:nvSpPr>
          <p:cNvPr id="3" name="Content Placeholder 2"/>
          <p:cNvSpPr>
            <a:spLocks noGrp="1"/>
          </p:cNvSpPr>
          <p:nvPr>
            <p:ph idx="1"/>
          </p:nvPr>
        </p:nvSpPr>
        <p:spPr>
          <a:xfrm>
            <a:off x="457200" y="1676400"/>
            <a:ext cx="8229600" cy="4648200"/>
          </a:xfrm>
        </p:spPr>
        <p:txBody>
          <a:bodyPr>
            <a:normAutofit/>
          </a:bodyPr>
          <a:lstStyle/>
          <a:p>
            <a:pPr algn="just">
              <a:buNone/>
            </a:pPr>
            <a:r>
              <a:rPr lang="en-US" dirty="0"/>
              <a:t>	</a:t>
            </a:r>
            <a:r>
              <a:rPr lang="en-US" sz="2000" dirty="0"/>
              <a:t>Consider  a situation of having concurrent read and write operation over a common resource like database. In which, many users wants to read and write on the same database. If many users are concurrently perform read operation, it will not create any problem. Whereas if a write operation and any other operation(may be read or write) are concurrently performed on the common field may leads to inconsistencies in the database content.</a:t>
            </a:r>
          </a:p>
          <a:p>
            <a:pPr algn="just">
              <a:buNone/>
            </a:pPr>
            <a:r>
              <a:rPr lang="en-US" sz="2000" dirty="0"/>
              <a:t>          This synchronization problem is called as “reader-writers” problem. The order in which the read and write operation performed may leads to starvation if they are not synchronized properly. </a:t>
            </a:r>
          </a:p>
          <a:p>
            <a:pPr>
              <a:buNone/>
            </a:pPr>
            <a:endParaRPr lang="en-US" dirty="0"/>
          </a:p>
        </p:txBody>
      </p:sp>
      <p:sp>
        <p:nvSpPr>
          <p:cNvPr id="4" name="Slide Number Placeholder 3"/>
          <p:cNvSpPr>
            <a:spLocks noGrp="1"/>
          </p:cNvSpPr>
          <p:nvPr>
            <p:ph type="sldNum" sz="quarter" idx="12"/>
          </p:nvPr>
        </p:nvSpPr>
        <p:spPr/>
        <p:txBody>
          <a:bodyPr/>
          <a:lstStyle/>
          <a:p>
            <a:fld id="{E35F382A-8E35-48DB-B4A8-994B0299B22B}" type="slidenum">
              <a:rPr lang="en-IN" smtClean="0"/>
              <a:pPr/>
              <a:t>47</a:t>
            </a:fld>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600200"/>
            <a:ext cx="3970784" cy="4205064"/>
          </a:xfrm>
          <a:solidFill>
            <a:srgbClr val="FFCCFF"/>
          </a:solidFill>
          <a:scene3d>
            <a:camera prst="orthographicFront"/>
            <a:lightRig rig="threePt" dir="t"/>
          </a:scene3d>
          <a:sp3d>
            <a:bevelT/>
          </a:sp3d>
        </p:spPr>
        <p:txBody>
          <a:bodyPr>
            <a:normAutofit fontScale="92500" lnSpcReduction="10000"/>
          </a:bodyPr>
          <a:lstStyle/>
          <a:p>
            <a:pPr marL="0" indent="0">
              <a:buNone/>
            </a:pPr>
            <a:r>
              <a:rPr lang="en-IN" sz="1600" b="1" dirty="0"/>
              <a:t>do {</a:t>
            </a:r>
          </a:p>
          <a:p>
            <a:pPr marL="0" indent="0">
              <a:buNone/>
            </a:pPr>
            <a:r>
              <a:rPr lang="en-IN" sz="1600" b="1" dirty="0"/>
              <a:t>             wait (</a:t>
            </a:r>
            <a:r>
              <a:rPr lang="en-IN" sz="1600" b="1" dirty="0" err="1"/>
              <a:t>mutex</a:t>
            </a:r>
            <a:r>
              <a:rPr lang="en-IN" sz="1600" b="1" dirty="0"/>
              <a:t>) ;</a:t>
            </a:r>
          </a:p>
          <a:p>
            <a:pPr marL="0" indent="0">
              <a:buNone/>
            </a:pPr>
            <a:r>
              <a:rPr lang="en-IN" sz="1600" b="1" dirty="0"/>
              <a:t>             </a:t>
            </a:r>
            <a:r>
              <a:rPr lang="en-IN" sz="1600" b="1" dirty="0" err="1"/>
              <a:t>readcount</a:t>
            </a:r>
            <a:r>
              <a:rPr lang="en-IN" sz="1600" b="1" dirty="0"/>
              <a:t> ++ ;</a:t>
            </a:r>
          </a:p>
          <a:p>
            <a:pPr marL="0" indent="0">
              <a:buNone/>
            </a:pPr>
            <a:r>
              <a:rPr lang="en-IN" sz="1600" b="1" dirty="0"/>
              <a:t>             if (</a:t>
            </a:r>
            <a:r>
              <a:rPr lang="en-IN" sz="1600" b="1" dirty="0" err="1"/>
              <a:t>readcount</a:t>
            </a:r>
            <a:r>
              <a:rPr lang="en-IN" sz="1600" b="1" dirty="0"/>
              <a:t> == 1)  </a:t>
            </a:r>
          </a:p>
          <a:p>
            <a:pPr marL="0" indent="0">
              <a:buNone/>
            </a:pPr>
            <a:r>
              <a:rPr lang="en-IN" sz="1600" b="1" dirty="0"/>
              <a:t>                  wait (</a:t>
            </a:r>
            <a:r>
              <a:rPr lang="en-IN" sz="1600" b="1" dirty="0" err="1"/>
              <a:t>rw_mutex</a:t>
            </a:r>
            <a:r>
              <a:rPr lang="en-IN" sz="1600" b="1" dirty="0"/>
              <a:t>) ;          </a:t>
            </a:r>
          </a:p>
          <a:p>
            <a:pPr marL="0" indent="0">
              <a:buNone/>
            </a:pPr>
            <a:r>
              <a:rPr lang="en-IN" sz="1600" b="1" dirty="0"/>
              <a:t>          </a:t>
            </a:r>
          </a:p>
          <a:p>
            <a:pPr marL="0" indent="0">
              <a:buNone/>
            </a:pPr>
            <a:r>
              <a:rPr lang="en-IN" sz="1600" b="1" dirty="0"/>
              <a:t>             signal (</a:t>
            </a:r>
            <a:r>
              <a:rPr lang="en-IN" sz="1600" b="1" dirty="0" err="1"/>
              <a:t>mutex</a:t>
            </a:r>
            <a:r>
              <a:rPr lang="en-IN" sz="1600" b="1" dirty="0"/>
              <a:t>)</a:t>
            </a:r>
          </a:p>
          <a:p>
            <a:pPr marL="0" indent="0">
              <a:buNone/>
            </a:pPr>
            <a:r>
              <a:rPr lang="en-IN" sz="1600" b="1" dirty="0"/>
              <a:t>                </a:t>
            </a:r>
          </a:p>
          <a:p>
            <a:pPr marL="0" indent="0">
              <a:buNone/>
            </a:pPr>
            <a:r>
              <a:rPr lang="en-IN" sz="1600" b="1" dirty="0"/>
              <a:t>           //reading is performed</a:t>
            </a:r>
          </a:p>
          <a:p>
            <a:pPr marL="0" indent="0">
              <a:buNone/>
            </a:pPr>
            <a:endParaRPr lang="en-IN" sz="1600" b="1" dirty="0"/>
          </a:p>
          <a:p>
            <a:pPr marL="0" indent="0">
              <a:buNone/>
            </a:pPr>
            <a:r>
              <a:rPr lang="en-IN" sz="1600" b="1" dirty="0"/>
              <a:t>              wait (</a:t>
            </a:r>
            <a:r>
              <a:rPr lang="en-IN" sz="1600" b="1" dirty="0" err="1"/>
              <a:t>mutex</a:t>
            </a:r>
            <a:r>
              <a:rPr lang="en-IN" sz="1600" b="1" dirty="0"/>
              <a:t>) ;</a:t>
            </a:r>
          </a:p>
          <a:p>
            <a:pPr marL="0" indent="0">
              <a:buNone/>
            </a:pPr>
            <a:r>
              <a:rPr lang="en-IN" sz="1600" b="1" dirty="0"/>
              <a:t>            </a:t>
            </a:r>
            <a:r>
              <a:rPr lang="en-IN" sz="1600" b="1" dirty="0" err="1"/>
              <a:t>readcount</a:t>
            </a:r>
            <a:r>
              <a:rPr lang="en-IN" sz="1600" b="1" dirty="0"/>
              <a:t>  - - ;</a:t>
            </a:r>
          </a:p>
          <a:p>
            <a:pPr marL="0" indent="0">
              <a:buNone/>
            </a:pPr>
            <a:r>
              <a:rPr lang="en-IN" sz="1600" b="1" dirty="0"/>
              <a:t>            if (</a:t>
            </a:r>
            <a:r>
              <a:rPr lang="en-IN" sz="1600" b="1" dirty="0" err="1"/>
              <a:t>readcount</a:t>
            </a:r>
            <a:r>
              <a:rPr lang="en-IN" sz="1600" b="1" dirty="0"/>
              <a:t>  == 0)  </a:t>
            </a:r>
          </a:p>
          <a:p>
            <a:pPr marL="0" indent="0">
              <a:buNone/>
            </a:pPr>
            <a:r>
              <a:rPr lang="en-US" sz="1600" b="1" dirty="0"/>
              <a:t>                   </a:t>
            </a:r>
            <a:r>
              <a:rPr lang="en-IN" sz="1600" b="1" dirty="0"/>
              <a:t>signal (</a:t>
            </a:r>
            <a:r>
              <a:rPr lang="en-IN" sz="1600" b="1" dirty="0" err="1"/>
              <a:t>rw_mutex</a:t>
            </a:r>
            <a:r>
              <a:rPr lang="en-IN" sz="1600" b="1" dirty="0"/>
              <a:t>) ;</a:t>
            </a:r>
          </a:p>
          <a:p>
            <a:pPr marL="0" indent="0">
              <a:buNone/>
            </a:pPr>
            <a:r>
              <a:rPr lang="en-IN" sz="1600" b="1" dirty="0"/>
              <a:t>           signal (</a:t>
            </a:r>
            <a:r>
              <a:rPr lang="en-IN" sz="1600" b="1" dirty="0" err="1"/>
              <a:t>mutex</a:t>
            </a:r>
            <a:r>
              <a:rPr lang="en-IN" sz="1600" b="1" dirty="0"/>
              <a:t>) ;</a:t>
            </a:r>
          </a:p>
          <a:p>
            <a:pPr marL="0" indent="0">
              <a:buNone/>
            </a:pPr>
            <a:r>
              <a:rPr lang="en-IN" sz="1600" b="1" dirty="0"/>
              <a:t>     } while (TRUE);</a:t>
            </a:r>
          </a:p>
          <a:p>
            <a:pPr marL="0" indent="0">
              <a:buNone/>
            </a:pPr>
            <a:endParaRPr lang="en-IN" sz="1600" b="1" dirty="0"/>
          </a:p>
        </p:txBody>
      </p:sp>
      <p:sp>
        <p:nvSpPr>
          <p:cNvPr id="4" name="Content Placeholder 2"/>
          <p:cNvSpPr txBox="1">
            <a:spLocks/>
          </p:cNvSpPr>
          <p:nvPr/>
        </p:nvSpPr>
        <p:spPr>
          <a:xfrm>
            <a:off x="4860032" y="1752601"/>
            <a:ext cx="4104456" cy="2396480"/>
          </a:xfrm>
          <a:prstGeom prst="rect">
            <a:avLst/>
          </a:prstGeom>
          <a:solidFill>
            <a:srgbClr val="CCECFF"/>
          </a:solidFill>
          <a:scene3d>
            <a:camera prst="orthographicFront"/>
            <a:lightRig rig="threePt" dir="t"/>
          </a:scene3d>
          <a:sp3d>
            <a:bevelT/>
          </a:sp3d>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IN" sz="1600" b="1" dirty="0"/>
              <a:t>do {</a:t>
            </a:r>
          </a:p>
          <a:p>
            <a:pPr marL="0" indent="0">
              <a:buNone/>
            </a:pPr>
            <a:r>
              <a:rPr lang="en-IN" sz="1600" b="1" dirty="0"/>
              <a:t>           wait (</a:t>
            </a:r>
            <a:r>
              <a:rPr lang="en-IN" sz="1600" b="1" dirty="0" err="1"/>
              <a:t>rw_mutex</a:t>
            </a:r>
            <a:r>
              <a:rPr lang="en-IN" sz="1600" b="1" dirty="0"/>
              <a:t>) ;</a:t>
            </a:r>
          </a:p>
          <a:p>
            <a:pPr marL="0" indent="0">
              <a:buNone/>
            </a:pPr>
            <a:r>
              <a:rPr lang="en-IN" sz="1600" b="1" dirty="0"/>
              <a:t>                </a:t>
            </a:r>
          </a:p>
          <a:p>
            <a:pPr marL="0" indent="0">
              <a:buNone/>
            </a:pPr>
            <a:r>
              <a:rPr lang="en-IN" sz="1600" b="1" dirty="0"/>
              <a:t>          //    writing is performed</a:t>
            </a:r>
          </a:p>
          <a:p>
            <a:pPr marL="0" indent="0">
              <a:buNone/>
            </a:pPr>
            <a:endParaRPr lang="en-IN" sz="1600" b="1" dirty="0"/>
          </a:p>
          <a:p>
            <a:pPr marL="0" indent="0">
              <a:buNone/>
            </a:pPr>
            <a:r>
              <a:rPr lang="en-IN" sz="1600" b="1" dirty="0"/>
              <a:t>               signal (</a:t>
            </a:r>
            <a:r>
              <a:rPr lang="en-IN" sz="1600" b="1" err="1"/>
              <a:t>rw</a:t>
            </a:r>
            <a:r>
              <a:rPr lang="en-IN" sz="1600" b="1"/>
              <a:t>_mutex) </a:t>
            </a:r>
            <a:r>
              <a:rPr lang="en-IN" sz="1600" b="1" dirty="0"/>
              <a:t>;</a:t>
            </a:r>
          </a:p>
          <a:p>
            <a:pPr marL="0" indent="0">
              <a:buNone/>
            </a:pPr>
            <a:r>
              <a:rPr lang="en-IN" sz="1600" b="1" dirty="0"/>
              <a:t>   } while (TRUE);</a:t>
            </a:r>
          </a:p>
        </p:txBody>
      </p:sp>
      <p:sp>
        <p:nvSpPr>
          <p:cNvPr id="5" name="Rectangle 4"/>
          <p:cNvSpPr/>
          <p:nvPr/>
        </p:nvSpPr>
        <p:spPr>
          <a:xfrm>
            <a:off x="5508104" y="764705"/>
            <a:ext cx="3168352" cy="576064"/>
          </a:xfrm>
          <a:prstGeom prst="rect">
            <a:avLst/>
          </a:prstGeom>
          <a:solidFill>
            <a:srgbClr val="FFFF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The structure of the </a:t>
            </a:r>
          </a:p>
          <a:p>
            <a:pPr algn="ctr"/>
            <a:r>
              <a:rPr lang="en-IN" sz="1400" b="1" dirty="0">
                <a:solidFill>
                  <a:schemeClr val="tx1"/>
                </a:solidFill>
              </a:rPr>
              <a:t>Writer process</a:t>
            </a:r>
          </a:p>
        </p:txBody>
      </p:sp>
      <p:sp>
        <p:nvSpPr>
          <p:cNvPr id="6" name="Rectangle 5"/>
          <p:cNvSpPr/>
          <p:nvPr/>
        </p:nvSpPr>
        <p:spPr>
          <a:xfrm>
            <a:off x="683568" y="764705"/>
            <a:ext cx="2808312" cy="576064"/>
          </a:xfrm>
          <a:prstGeom prst="rect">
            <a:avLst/>
          </a:prstGeom>
          <a:solidFill>
            <a:srgbClr val="FFFF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The structure of the </a:t>
            </a:r>
          </a:p>
          <a:p>
            <a:pPr algn="ctr"/>
            <a:r>
              <a:rPr lang="en-IN" sz="1400" b="1" dirty="0">
                <a:solidFill>
                  <a:schemeClr val="tx1"/>
                </a:solidFill>
              </a:rPr>
              <a:t>Reader process</a:t>
            </a:r>
          </a:p>
        </p:txBody>
      </p:sp>
      <p:pic>
        <p:nvPicPr>
          <p:cNvPr id="7" name="Picture 4" descr="pngfind.com-kingpin-png-4152286 (1).png">
            <a:extLst>
              <a:ext uri="{FF2B5EF4-FFF2-40B4-BE49-F238E27FC236}">
                <a16:creationId xmlns="" xmlns:a16="http://schemas.microsoft.com/office/drawing/2014/main" id="{45AE708D-108A-46E6-B5D0-7FDE43B421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6853" y="86172"/>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E35F382A-8E35-48DB-B4A8-994B0299B22B}" type="slidenum">
              <a:rPr lang="en-IN" smtClean="0"/>
              <a:pPr/>
              <a:t>48</a:t>
            </a:fld>
            <a:endParaRPr lang="en-IN" dirty="0"/>
          </a:p>
        </p:txBody>
      </p:sp>
    </p:spTree>
    <p:extLst>
      <p:ext uri="{BB962C8B-B14F-4D97-AF65-F5344CB8AC3E}">
        <p14:creationId xmlns:p14="http://schemas.microsoft.com/office/powerpoint/2010/main" val="27769453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411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257800"/>
          </a:xfrm>
        </p:spPr>
        <p:txBody>
          <a:bodyPr>
            <a:normAutofit fontScale="92500" lnSpcReduction="10000"/>
          </a:bodyPr>
          <a:lstStyle/>
          <a:p>
            <a:pPr>
              <a:buNone/>
            </a:pPr>
            <a:r>
              <a:rPr lang="en-US" dirty="0"/>
              <a:t>		The structure of reader and writer process is given in the above figure.</a:t>
            </a:r>
          </a:p>
          <a:p>
            <a:pPr>
              <a:buNone/>
            </a:pPr>
            <a:r>
              <a:rPr lang="en-US" dirty="0"/>
              <a:t>		“</a:t>
            </a:r>
            <a:r>
              <a:rPr lang="en-US" dirty="0" err="1"/>
              <a:t>rw_mutex</a:t>
            </a:r>
            <a:r>
              <a:rPr lang="en-US" dirty="0"/>
              <a:t>” semaphore variable is shared among readers and writer processes. </a:t>
            </a:r>
          </a:p>
          <a:p>
            <a:pPr>
              <a:buNone/>
            </a:pPr>
            <a:r>
              <a:rPr lang="en-US" dirty="0"/>
              <a:t>		“</a:t>
            </a:r>
            <a:r>
              <a:rPr lang="en-US" dirty="0" err="1"/>
              <a:t>rw_mutex</a:t>
            </a:r>
            <a:r>
              <a:rPr lang="en-US" dirty="0"/>
              <a:t>” act as a mutual exclusion semaphore for writer processes.</a:t>
            </a:r>
          </a:p>
          <a:p>
            <a:pPr>
              <a:buNone/>
            </a:pPr>
            <a:r>
              <a:rPr lang="en-US" dirty="0"/>
              <a:t>		“</a:t>
            </a:r>
            <a:r>
              <a:rPr lang="en-US" dirty="0" err="1"/>
              <a:t>read_count</a:t>
            </a:r>
            <a:r>
              <a:rPr lang="en-US" dirty="0"/>
              <a:t>” variable get updated whenever a new reader process will come or when it gets completed.</a:t>
            </a:r>
          </a:p>
          <a:p>
            <a:pPr>
              <a:buNone/>
            </a:pPr>
            <a:r>
              <a:rPr lang="en-US" dirty="0"/>
              <a:t>		“</a:t>
            </a:r>
            <a:r>
              <a:rPr lang="en-US" dirty="0" err="1"/>
              <a:t>read_count</a:t>
            </a:r>
            <a:r>
              <a:rPr lang="en-US" dirty="0"/>
              <a:t>” will specify the number of current read processes waiting for the resource.</a:t>
            </a:r>
          </a:p>
          <a:p>
            <a:pPr>
              <a:buNone/>
            </a:pPr>
            <a:r>
              <a:rPr lang="en-US" dirty="0"/>
              <a:t>		With the help of “wait” and “signal” methods of semaphore, the synchronization between readers and writers processes can be achieved.</a:t>
            </a:r>
          </a:p>
          <a:p>
            <a:pPr>
              <a:buNone/>
            </a:pPr>
            <a:r>
              <a:rPr lang="en-US" dirty="0"/>
              <a:t>		</a:t>
            </a:r>
          </a:p>
        </p:txBody>
      </p:sp>
      <p:sp>
        <p:nvSpPr>
          <p:cNvPr id="4" name="Slide Number Placeholder 3"/>
          <p:cNvSpPr>
            <a:spLocks noGrp="1"/>
          </p:cNvSpPr>
          <p:nvPr>
            <p:ph type="sldNum" sz="quarter" idx="12"/>
          </p:nvPr>
        </p:nvSpPr>
        <p:spPr/>
        <p:txBody>
          <a:bodyPr/>
          <a:lstStyle/>
          <a:p>
            <a:fld id="{E35F382A-8E35-48DB-B4A8-994B0299B22B}" type="slidenum">
              <a:rPr lang="en-IN" smtClean="0"/>
              <a:pPr/>
              <a:t>49</a:t>
            </a:fld>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Critical section ?</a:t>
            </a:r>
          </a:p>
        </p:txBody>
      </p:sp>
      <p:sp>
        <p:nvSpPr>
          <p:cNvPr id="4" name="Slide Number Placeholder 3"/>
          <p:cNvSpPr>
            <a:spLocks noGrp="1"/>
          </p:cNvSpPr>
          <p:nvPr>
            <p:ph type="sldNum" sz="quarter" idx="12"/>
          </p:nvPr>
        </p:nvSpPr>
        <p:spPr/>
        <p:txBody>
          <a:bodyPr/>
          <a:lstStyle/>
          <a:p>
            <a:fld id="{E35F382A-8E35-48DB-B4A8-994B0299B22B}" type="slidenum">
              <a:rPr lang="en-IN" smtClean="0"/>
              <a:pPr/>
              <a:t>5</a:t>
            </a:fld>
            <a:endParaRPr lang="en-IN" dirty="0"/>
          </a:p>
        </p:txBody>
      </p:sp>
      <p:sp>
        <p:nvSpPr>
          <p:cNvPr id="6" name="Content Placeholder 5"/>
          <p:cNvSpPr>
            <a:spLocks noGrp="1"/>
          </p:cNvSpPr>
          <p:nvPr>
            <p:ph idx="1"/>
          </p:nvPr>
        </p:nvSpPr>
        <p:spPr/>
        <p:txBody>
          <a:bodyPr/>
          <a:lstStyle/>
          <a:p>
            <a:pPr algn="just">
              <a:lnSpc>
                <a:spcPct val="250000"/>
              </a:lnSpc>
            </a:pPr>
            <a:r>
              <a:rPr lang="en-US" dirty="0"/>
              <a:t>The portion in any program which accesses a shared resource ( such as a shared variable in the memory) is called as critical section or Critical region.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075" y="404664"/>
            <a:ext cx="8229600" cy="576064"/>
          </a:xfrm>
        </p:spPr>
        <p:txBody>
          <a:bodyPr>
            <a:normAutofit/>
          </a:bodyPr>
          <a:lstStyle/>
          <a:p>
            <a:r>
              <a:rPr lang="en-IN" sz="3200" b="1" dirty="0">
                <a:solidFill>
                  <a:srgbClr val="006600"/>
                </a:solidFill>
              </a:rPr>
              <a:t>Dining-Philosophers Problem</a:t>
            </a:r>
          </a:p>
        </p:txBody>
      </p:sp>
      <p:sp>
        <p:nvSpPr>
          <p:cNvPr id="3" name="Content Placeholder 2"/>
          <p:cNvSpPr>
            <a:spLocks noGrp="1"/>
          </p:cNvSpPr>
          <p:nvPr>
            <p:ph idx="1"/>
          </p:nvPr>
        </p:nvSpPr>
        <p:spPr>
          <a:xfrm>
            <a:off x="457200" y="1052736"/>
            <a:ext cx="6059016" cy="5616624"/>
          </a:xfrm>
        </p:spPr>
        <p:txBody>
          <a:bodyPr>
            <a:normAutofit/>
          </a:bodyPr>
          <a:lstStyle/>
          <a:p>
            <a:pPr>
              <a:lnSpc>
                <a:spcPts val="3000"/>
              </a:lnSpc>
            </a:pPr>
            <a:r>
              <a:rPr lang="en-GB" dirty="0"/>
              <a:t>Five philosophers spend their lives </a:t>
            </a:r>
            <a:r>
              <a:rPr lang="en-GB" dirty="0">
                <a:solidFill>
                  <a:srgbClr val="FF0000"/>
                </a:solidFill>
              </a:rPr>
              <a:t>thinking</a:t>
            </a:r>
            <a:r>
              <a:rPr lang="en-GB" dirty="0"/>
              <a:t> and </a:t>
            </a:r>
            <a:r>
              <a:rPr lang="en-GB" dirty="0">
                <a:solidFill>
                  <a:srgbClr val="FF0000"/>
                </a:solidFill>
              </a:rPr>
              <a:t>eating</a:t>
            </a:r>
          </a:p>
          <a:p>
            <a:pPr>
              <a:lnSpc>
                <a:spcPts val="3000"/>
              </a:lnSpc>
            </a:pPr>
            <a:endParaRPr lang="en-GB" sz="2000" dirty="0"/>
          </a:p>
          <a:p>
            <a:pPr>
              <a:lnSpc>
                <a:spcPts val="3000"/>
              </a:lnSpc>
            </a:pPr>
            <a:r>
              <a:rPr lang="en-GB" sz="2000" dirty="0"/>
              <a:t>Circular table with 5 chairs, 5 philosophers, 5 plates and 5 chopsticks</a:t>
            </a:r>
          </a:p>
          <a:p>
            <a:pPr>
              <a:lnSpc>
                <a:spcPts val="3000"/>
              </a:lnSpc>
            </a:pPr>
            <a:r>
              <a:rPr lang="en-GB" sz="2000" dirty="0"/>
              <a:t>Each philosopher need 2 chopsticks to eat. After eating, they drop chopsticks</a:t>
            </a:r>
          </a:p>
          <a:p>
            <a:pPr>
              <a:lnSpc>
                <a:spcPts val="3000"/>
              </a:lnSpc>
            </a:pPr>
            <a:r>
              <a:rPr lang="en-GB" sz="2000" dirty="0"/>
              <a:t>One person cannot pickup chopstick (</a:t>
            </a:r>
            <a:r>
              <a:rPr lang="en-GB" sz="2000" dirty="0" err="1"/>
              <a:t>ie</a:t>
            </a:r>
            <a:r>
              <a:rPr lang="en-GB" sz="2000" dirty="0"/>
              <a:t>) already in hand of a neighbour</a:t>
            </a:r>
          </a:p>
          <a:p>
            <a:pPr>
              <a:lnSpc>
                <a:spcPts val="3000"/>
              </a:lnSpc>
            </a:pPr>
            <a:endParaRPr lang="en-GB" sz="2000" dirty="0"/>
          </a:p>
          <a:p>
            <a:r>
              <a:rPr lang="en-GB" sz="2000" u="sng" dirty="0"/>
              <a:t>Shared data </a:t>
            </a:r>
          </a:p>
          <a:p>
            <a:pPr lvl="1">
              <a:lnSpc>
                <a:spcPct val="92000"/>
              </a:lnSpc>
              <a:spcBef>
                <a:spcPts val="788"/>
              </a:spcBef>
              <a:buClr>
                <a:srgbClr val="993300"/>
              </a:buClr>
              <a:buSzPct val="90000"/>
            </a:pPr>
            <a:r>
              <a:rPr lang="en-IN" sz="1600" dirty="0">
                <a:solidFill>
                  <a:srgbClr val="FF0000"/>
                </a:solidFill>
                <a:latin typeface="+mj-lt"/>
              </a:rPr>
              <a:t>Bowl of rice</a:t>
            </a:r>
            <a:r>
              <a:rPr lang="en-IN" sz="1600" dirty="0">
                <a:latin typeface="+mj-lt"/>
              </a:rPr>
              <a:t> (data set)</a:t>
            </a:r>
          </a:p>
          <a:p>
            <a:pPr lvl="1">
              <a:lnSpc>
                <a:spcPct val="92000"/>
              </a:lnSpc>
              <a:spcBef>
                <a:spcPts val="788"/>
              </a:spcBef>
              <a:buClr>
                <a:srgbClr val="993300"/>
              </a:buClr>
              <a:buSzPct val="90000"/>
            </a:pPr>
            <a:r>
              <a:rPr lang="en-IN" sz="1600" dirty="0">
                <a:latin typeface="+mj-lt"/>
              </a:rPr>
              <a:t>Semaphore </a:t>
            </a:r>
            <a:r>
              <a:rPr lang="en-IN" sz="1600" dirty="0">
                <a:solidFill>
                  <a:srgbClr val="FF0000"/>
                </a:solidFill>
                <a:latin typeface="+mj-lt"/>
              </a:rPr>
              <a:t>chopstick [5]</a:t>
            </a:r>
            <a:r>
              <a:rPr lang="en-IN" sz="1600" dirty="0">
                <a:latin typeface="+mj-lt"/>
              </a:rPr>
              <a:t> initialized to </a:t>
            </a:r>
            <a:r>
              <a:rPr lang="en-IN" sz="1600" dirty="0">
                <a:latin typeface="Courier New" pitchFamily="49" charset="0"/>
              </a:rPr>
              <a:t>1</a:t>
            </a:r>
          </a:p>
          <a:p>
            <a:pPr marL="0" indent="0">
              <a:lnSpc>
                <a:spcPts val="3000"/>
              </a:lnSpc>
              <a:buNone/>
            </a:pPr>
            <a:endParaRPr lang="en-GB" sz="2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4208" y="836712"/>
            <a:ext cx="2592288" cy="2592288"/>
          </a:xfrm>
          <a:prstGeom prst="rect">
            <a:avLst/>
          </a:prstGeom>
        </p:spPr>
      </p:pic>
      <p:pic>
        <p:nvPicPr>
          <p:cNvPr id="6" name="Picture 4" descr="pngfind.com-kingpin-png-4152286 (1).png">
            <a:extLst>
              <a:ext uri="{FF2B5EF4-FFF2-40B4-BE49-F238E27FC236}">
                <a16:creationId xmlns="" xmlns:a16="http://schemas.microsoft.com/office/drawing/2014/main" id="{A8ED91A4-4D97-4A7F-809A-902C0E7691E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59355" y="193191"/>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fld id="{E35F382A-8E35-48DB-B4A8-994B0299B22B}" type="slidenum">
              <a:rPr lang="en-IN" smtClean="0"/>
              <a:pPr/>
              <a:t>50</a:t>
            </a:fld>
            <a:endParaRPr lang="en-IN" dirty="0"/>
          </a:p>
        </p:txBody>
      </p:sp>
    </p:spTree>
    <p:extLst>
      <p:ext uri="{BB962C8B-B14F-4D97-AF65-F5344CB8AC3E}">
        <p14:creationId xmlns:p14="http://schemas.microsoft.com/office/powerpoint/2010/main" val="31718887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1628800"/>
            <a:ext cx="5616624" cy="4205064"/>
          </a:xfrm>
          <a:solidFill>
            <a:srgbClr val="FFCCFF"/>
          </a:solidFill>
          <a:scene3d>
            <a:camera prst="orthographicFront"/>
            <a:lightRig rig="threePt" dir="t"/>
          </a:scene3d>
          <a:sp3d>
            <a:bevelT/>
          </a:sp3d>
        </p:spPr>
        <p:txBody>
          <a:bodyPr>
            <a:normAutofit/>
          </a:bodyPr>
          <a:lstStyle/>
          <a:p>
            <a:pPr marL="0" indent="0">
              <a:buNone/>
            </a:pPr>
            <a:endParaRPr lang="en-IN" sz="1600" b="1" dirty="0"/>
          </a:p>
          <a:p>
            <a:pPr marL="0" indent="0">
              <a:buNone/>
            </a:pPr>
            <a:r>
              <a:rPr lang="en-IN" sz="1600" b="1" dirty="0"/>
              <a:t>do  { </a:t>
            </a:r>
          </a:p>
          <a:p>
            <a:pPr marL="0" indent="0">
              <a:buNone/>
            </a:pPr>
            <a:r>
              <a:rPr lang="en-IN" sz="1600" b="1" dirty="0"/>
              <a:t>          wait ( chopstick[i] );</a:t>
            </a:r>
          </a:p>
          <a:p>
            <a:pPr marL="0" indent="0">
              <a:buNone/>
            </a:pPr>
            <a:r>
              <a:rPr lang="en-IN" sz="1600" b="1" dirty="0"/>
              <a:t>	     wait ( </a:t>
            </a:r>
            <a:r>
              <a:rPr lang="en-IN" sz="1600" b="1" dirty="0" err="1"/>
              <a:t>chopStick</a:t>
            </a:r>
            <a:r>
              <a:rPr lang="en-IN" sz="1600" b="1" dirty="0"/>
              <a:t>[ (i + 1) % 5] );</a:t>
            </a:r>
          </a:p>
          <a:p>
            <a:pPr marL="0" indent="0">
              <a:buNone/>
            </a:pPr>
            <a:r>
              <a:rPr lang="en-IN" sz="1600" b="1" dirty="0"/>
              <a:t>	</a:t>
            </a:r>
          </a:p>
          <a:p>
            <a:pPr marL="0" indent="0">
              <a:buNone/>
            </a:pPr>
            <a:r>
              <a:rPr lang="en-IN" sz="1600" b="1" dirty="0"/>
              <a:t>	             //  eat</a:t>
            </a:r>
          </a:p>
          <a:p>
            <a:pPr marL="0" indent="0">
              <a:buNone/>
            </a:pPr>
            <a:endParaRPr lang="en-IN" sz="1600" b="1" dirty="0"/>
          </a:p>
          <a:p>
            <a:pPr marL="0" indent="0">
              <a:buNone/>
            </a:pPr>
            <a:r>
              <a:rPr lang="en-IN" sz="1600" b="1" dirty="0"/>
              <a:t>	     signal ( chopstick[i] );</a:t>
            </a:r>
          </a:p>
          <a:p>
            <a:pPr marL="0" indent="0">
              <a:buNone/>
            </a:pPr>
            <a:r>
              <a:rPr lang="en-IN" sz="1600" b="1" dirty="0"/>
              <a:t>	     signal (chopstick[ (i + 1) % 5] );</a:t>
            </a:r>
          </a:p>
          <a:p>
            <a:pPr marL="0" indent="0">
              <a:buNone/>
            </a:pPr>
            <a:r>
              <a:rPr lang="en-IN" sz="1600" b="1" dirty="0"/>
              <a:t>	</a:t>
            </a:r>
          </a:p>
          <a:p>
            <a:pPr marL="0" indent="0">
              <a:buNone/>
            </a:pPr>
            <a:r>
              <a:rPr lang="en-IN" sz="1600" b="1" dirty="0"/>
              <a:t>                 //  think</a:t>
            </a:r>
          </a:p>
          <a:p>
            <a:pPr marL="0" indent="0">
              <a:buNone/>
            </a:pPr>
            <a:endParaRPr lang="en-IN" sz="1600" b="1" dirty="0"/>
          </a:p>
          <a:p>
            <a:pPr marL="0" indent="0">
              <a:buNone/>
            </a:pPr>
            <a:r>
              <a:rPr lang="en-IN" sz="1600" b="1" dirty="0"/>
              <a:t>} while (TRUE);</a:t>
            </a:r>
          </a:p>
          <a:p>
            <a:pPr marL="0" indent="0">
              <a:buNone/>
            </a:pPr>
            <a:endParaRPr lang="en-IN" sz="1600" b="1" dirty="0"/>
          </a:p>
        </p:txBody>
      </p:sp>
      <p:sp>
        <p:nvSpPr>
          <p:cNvPr id="6" name="Rectangle 5"/>
          <p:cNvSpPr/>
          <p:nvPr/>
        </p:nvSpPr>
        <p:spPr>
          <a:xfrm>
            <a:off x="1619672" y="955723"/>
            <a:ext cx="4824536" cy="432048"/>
          </a:xfrm>
          <a:prstGeom prst="rect">
            <a:avLst/>
          </a:prstGeom>
          <a:solidFill>
            <a:srgbClr val="FFFF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The structure of the Philosopher</a:t>
            </a:r>
          </a:p>
        </p:txBody>
      </p:sp>
      <p:pic>
        <p:nvPicPr>
          <p:cNvPr id="4" name="Picture 4" descr="pngfind.com-kingpin-png-4152286 (1).png">
            <a:extLst>
              <a:ext uri="{FF2B5EF4-FFF2-40B4-BE49-F238E27FC236}">
                <a16:creationId xmlns="" xmlns:a16="http://schemas.microsoft.com/office/drawing/2014/main" id="{4F13D30D-9C00-4A97-9B0C-5783BE1BB7C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08304"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51</a:t>
            </a:fld>
            <a:endParaRPr lang="en-IN" dirty="0"/>
          </a:p>
        </p:txBody>
      </p:sp>
    </p:spTree>
    <p:extLst>
      <p:ext uri="{BB962C8B-B14F-4D97-AF65-F5344CB8AC3E}">
        <p14:creationId xmlns:p14="http://schemas.microsoft.com/office/powerpoint/2010/main" val="37418900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6600"/>
                </a:solidFill>
              </a:rPr>
              <a:t>To avoid deadlock in Dining Philosopher problem</a:t>
            </a:r>
            <a:endParaRPr lang="en-IN" dirty="0"/>
          </a:p>
        </p:txBody>
      </p:sp>
      <p:sp>
        <p:nvSpPr>
          <p:cNvPr id="3" name="Content Placeholder 2"/>
          <p:cNvSpPr>
            <a:spLocks noGrp="1"/>
          </p:cNvSpPr>
          <p:nvPr>
            <p:ph idx="1"/>
          </p:nvPr>
        </p:nvSpPr>
        <p:spPr>
          <a:xfrm>
            <a:off x="457200" y="1988841"/>
            <a:ext cx="8229600" cy="4488160"/>
          </a:xfrm>
        </p:spPr>
        <p:txBody>
          <a:bodyPr/>
          <a:lstStyle/>
          <a:p>
            <a:r>
              <a:rPr lang="en-US" dirty="0">
                <a:solidFill>
                  <a:srgbClr val="FF0000"/>
                </a:solidFill>
              </a:rPr>
              <a:t>At most 4 philosophers </a:t>
            </a:r>
            <a:r>
              <a:rPr lang="en-US" dirty="0"/>
              <a:t>to sit simultaneously</a:t>
            </a:r>
          </a:p>
          <a:p>
            <a:r>
              <a:rPr lang="en-US" dirty="0"/>
              <a:t>Allow philosophers to pick chopsticks, only when both chopsticks are available</a:t>
            </a:r>
          </a:p>
          <a:p>
            <a:r>
              <a:rPr lang="en-US" dirty="0"/>
              <a:t>Use an asymmetric solution</a:t>
            </a:r>
          </a:p>
          <a:p>
            <a:pPr lvl="1"/>
            <a:r>
              <a:rPr lang="en-US" dirty="0">
                <a:solidFill>
                  <a:srgbClr val="FF0000"/>
                </a:solidFill>
              </a:rPr>
              <a:t>Odd</a:t>
            </a:r>
            <a:r>
              <a:rPr lang="en-US" dirty="0"/>
              <a:t> philosopher picks up </a:t>
            </a:r>
            <a:r>
              <a:rPr lang="en-US" dirty="0">
                <a:solidFill>
                  <a:srgbClr val="FF0000"/>
                </a:solidFill>
              </a:rPr>
              <a:t>left </a:t>
            </a:r>
            <a:r>
              <a:rPr lang="en-US" dirty="0"/>
              <a:t>chopstick first</a:t>
            </a:r>
          </a:p>
          <a:p>
            <a:pPr lvl="1"/>
            <a:r>
              <a:rPr lang="en-US" dirty="0">
                <a:solidFill>
                  <a:srgbClr val="FF0000"/>
                </a:solidFill>
              </a:rPr>
              <a:t>Even</a:t>
            </a:r>
            <a:r>
              <a:rPr lang="en-US" dirty="0"/>
              <a:t> philosopher picks up </a:t>
            </a:r>
            <a:r>
              <a:rPr lang="en-US" dirty="0">
                <a:solidFill>
                  <a:srgbClr val="FF0000"/>
                </a:solidFill>
              </a:rPr>
              <a:t>right</a:t>
            </a:r>
            <a:r>
              <a:rPr lang="en-US" dirty="0"/>
              <a:t> chopstick </a:t>
            </a:r>
            <a:endParaRPr lang="en-IN" dirty="0"/>
          </a:p>
        </p:txBody>
      </p:sp>
      <p:pic>
        <p:nvPicPr>
          <p:cNvPr id="4" name="Picture 4" descr="pngfind.com-kingpin-png-4152286 (1).png">
            <a:extLst>
              <a:ext uri="{FF2B5EF4-FFF2-40B4-BE49-F238E27FC236}">
                <a16:creationId xmlns="" xmlns:a16="http://schemas.microsoft.com/office/drawing/2014/main" id="{749DD44A-0FF5-4789-99E1-FFF0B71D9D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36296" y="17068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52</a:t>
            </a:fld>
            <a:endParaRPr lang="en-IN" dirty="0"/>
          </a:p>
        </p:txBody>
      </p:sp>
    </p:spTree>
    <p:extLst>
      <p:ext uri="{BB962C8B-B14F-4D97-AF65-F5344CB8AC3E}">
        <p14:creationId xmlns:p14="http://schemas.microsoft.com/office/powerpoint/2010/main" val="22098530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5976" y="3068961"/>
            <a:ext cx="4464496"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85192" y="332657"/>
            <a:ext cx="8229600" cy="663352"/>
          </a:xfrm>
        </p:spPr>
        <p:txBody>
          <a:bodyPr>
            <a:normAutofit fontScale="90000"/>
          </a:bodyPr>
          <a:lstStyle/>
          <a:p>
            <a:r>
              <a:rPr lang="en-US" b="1" dirty="0">
                <a:solidFill>
                  <a:srgbClr val="006600"/>
                </a:solidFill>
              </a:rPr>
              <a:t>Monitors </a:t>
            </a:r>
            <a:endParaRPr lang="en-IN" b="1" dirty="0">
              <a:solidFill>
                <a:srgbClr val="006600"/>
              </a:solidFill>
            </a:endParaRPr>
          </a:p>
        </p:txBody>
      </p:sp>
      <p:sp>
        <p:nvSpPr>
          <p:cNvPr id="3" name="Content Placeholder 2"/>
          <p:cNvSpPr>
            <a:spLocks noGrp="1"/>
          </p:cNvSpPr>
          <p:nvPr>
            <p:ph idx="1"/>
          </p:nvPr>
        </p:nvSpPr>
        <p:spPr>
          <a:xfrm>
            <a:off x="457200" y="908721"/>
            <a:ext cx="8003232" cy="5568280"/>
          </a:xfrm>
        </p:spPr>
        <p:txBody>
          <a:bodyPr/>
          <a:lstStyle/>
          <a:p>
            <a:r>
              <a:rPr lang="en-IN" dirty="0"/>
              <a:t>Monitor is </a:t>
            </a:r>
            <a:r>
              <a:rPr lang="en-IN" b="1" dirty="0">
                <a:solidFill>
                  <a:srgbClr val="FF0000"/>
                </a:solidFill>
              </a:rPr>
              <a:t>Abstract data type</a:t>
            </a:r>
            <a:r>
              <a:rPr lang="en-IN" dirty="0"/>
              <a:t>, where the internal variables only accessible by code within the procedure</a:t>
            </a:r>
          </a:p>
          <a:p>
            <a:pPr lvl="1"/>
            <a:r>
              <a:rPr lang="en-US" dirty="0"/>
              <a:t>Programming languages like PASCAL, C# implement the concept of monitor</a:t>
            </a:r>
            <a:endParaRPr lang="en-IN" dirty="0"/>
          </a:p>
          <a:p>
            <a:pPr lvl="1"/>
            <a:r>
              <a:rPr lang="en-IN" dirty="0"/>
              <a:t>Only one process is active within the monitor at a time</a:t>
            </a:r>
          </a:p>
          <a:p>
            <a:pPr lvl="1"/>
            <a:r>
              <a:rPr lang="en-IN" dirty="0"/>
              <a:t>Not powerful</a:t>
            </a:r>
          </a:p>
          <a:p>
            <a:endParaRPr lang="en-IN" dirty="0"/>
          </a:p>
        </p:txBody>
      </p:sp>
      <p:pic>
        <p:nvPicPr>
          <p:cNvPr id="5" name="Picture 4" descr="pngfind.com-kingpin-png-4152286 (1).png">
            <a:extLst>
              <a:ext uri="{FF2B5EF4-FFF2-40B4-BE49-F238E27FC236}">
                <a16:creationId xmlns="" xmlns:a16="http://schemas.microsoft.com/office/drawing/2014/main" id="{D105654E-A0AA-465E-8107-80E2918D876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18705" y="204377"/>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53</a:t>
            </a:fld>
            <a:endParaRPr lang="en-IN" dirty="0"/>
          </a:p>
        </p:txBody>
      </p:sp>
    </p:spTree>
    <p:extLst>
      <p:ext uri="{BB962C8B-B14F-4D97-AF65-F5344CB8AC3E}">
        <p14:creationId xmlns:p14="http://schemas.microsoft.com/office/powerpoint/2010/main" val="19138702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79376"/>
          </a:xfrm>
        </p:spPr>
        <p:txBody>
          <a:bodyPr>
            <a:normAutofit/>
          </a:bodyPr>
          <a:lstStyle/>
          <a:p>
            <a:r>
              <a:rPr lang="en-US" b="1" dirty="0">
                <a:solidFill>
                  <a:srgbClr val="006600"/>
                </a:solidFill>
              </a:rPr>
              <a:t>Variables &amp; Operations</a:t>
            </a:r>
            <a:endParaRPr lang="en-IN" b="1" dirty="0">
              <a:solidFill>
                <a:srgbClr val="006600"/>
              </a:solidFill>
            </a:endParaRPr>
          </a:p>
        </p:txBody>
      </p:sp>
      <p:sp>
        <p:nvSpPr>
          <p:cNvPr id="3" name="Content Placeholder 2"/>
          <p:cNvSpPr>
            <a:spLocks noGrp="1"/>
          </p:cNvSpPr>
          <p:nvPr>
            <p:ph idx="1"/>
          </p:nvPr>
        </p:nvSpPr>
        <p:spPr/>
        <p:txBody>
          <a:bodyPr/>
          <a:lstStyle/>
          <a:p>
            <a:r>
              <a:rPr lang="en-IN" u="sng" dirty="0">
                <a:solidFill>
                  <a:srgbClr val="FF0000"/>
                </a:solidFill>
              </a:rPr>
              <a:t>Two variables </a:t>
            </a:r>
            <a:r>
              <a:rPr lang="en-IN" dirty="0"/>
              <a:t>of data type condition is used</a:t>
            </a:r>
          </a:p>
          <a:p>
            <a:pPr marL="0" indent="0">
              <a:buNone/>
            </a:pPr>
            <a:r>
              <a:rPr lang="en-IN" dirty="0"/>
              <a:t>	condition x, y;</a:t>
            </a:r>
          </a:p>
          <a:p>
            <a:endParaRPr lang="en-IN" dirty="0"/>
          </a:p>
          <a:p>
            <a:r>
              <a:rPr lang="en-IN" u="sng" dirty="0">
                <a:solidFill>
                  <a:srgbClr val="FF0000"/>
                </a:solidFill>
              </a:rPr>
              <a:t>Two operations </a:t>
            </a:r>
          </a:p>
          <a:p>
            <a:pPr lvl="1"/>
            <a:r>
              <a:rPr lang="en-IN" b="1" dirty="0" err="1">
                <a:solidFill>
                  <a:srgbClr val="002060"/>
                </a:solidFill>
              </a:rPr>
              <a:t>x.wait</a:t>
            </a:r>
            <a:r>
              <a:rPr lang="en-IN" b="1" dirty="0">
                <a:solidFill>
                  <a:srgbClr val="002060"/>
                </a:solidFill>
              </a:rPr>
              <a:t> ()  </a:t>
            </a:r>
          </a:p>
          <a:p>
            <a:pPr lvl="2"/>
            <a:r>
              <a:rPr lang="en-IN" dirty="0"/>
              <a:t>A process that invokes the operation until </a:t>
            </a:r>
            <a:r>
              <a:rPr lang="en-IN" dirty="0" err="1"/>
              <a:t>x.signal</a:t>
            </a:r>
            <a:r>
              <a:rPr lang="en-IN" dirty="0"/>
              <a:t> () </a:t>
            </a:r>
          </a:p>
          <a:p>
            <a:pPr lvl="1"/>
            <a:r>
              <a:rPr lang="en-IN" b="1" dirty="0" err="1">
                <a:solidFill>
                  <a:srgbClr val="002060"/>
                </a:solidFill>
              </a:rPr>
              <a:t>x.signal</a:t>
            </a:r>
            <a:r>
              <a:rPr lang="en-IN" b="1" dirty="0">
                <a:solidFill>
                  <a:srgbClr val="002060"/>
                </a:solidFill>
              </a:rPr>
              <a:t> () </a:t>
            </a:r>
          </a:p>
          <a:p>
            <a:pPr lvl="2"/>
            <a:r>
              <a:rPr lang="en-IN" dirty="0"/>
              <a:t>Resumes one of processes that  invoked </a:t>
            </a:r>
            <a:r>
              <a:rPr lang="en-IN" dirty="0" err="1"/>
              <a:t>x.wait</a:t>
            </a:r>
            <a:r>
              <a:rPr lang="en-IN" dirty="0"/>
              <a:t> ()</a:t>
            </a:r>
          </a:p>
          <a:p>
            <a:endParaRPr lang="en-IN" dirty="0"/>
          </a:p>
        </p:txBody>
      </p:sp>
      <p:pic>
        <p:nvPicPr>
          <p:cNvPr id="4" name="Picture 4" descr="pngfind.com-kingpin-png-4152286 (1).png">
            <a:extLst>
              <a:ext uri="{FF2B5EF4-FFF2-40B4-BE49-F238E27FC236}">
                <a16:creationId xmlns="" xmlns:a16="http://schemas.microsoft.com/office/drawing/2014/main" id="{D5283888-F574-4B93-A6DF-74615227A4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36296" y="2667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54</a:t>
            </a:fld>
            <a:endParaRPr lang="en-IN" dirty="0"/>
          </a:p>
        </p:txBody>
      </p:sp>
    </p:spTree>
    <p:extLst>
      <p:ext uri="{BB962C8B-B14F-4D97-AF65-F5344CB8AC3E}">
        <p14:creationId xmlns:p14="http://schemas.microsoft.com/office/powerpoint/2010/main" val="39454463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35360"/>
          </a:xfrm>
        </p:spPr>
        <p:txBody>
          <a:bodyPr>
            <a:normAutofit/>
          </a:bodyPr>
          <a:lstStyle/>
          <a:p>
            <a:r>
              <a:rPr lang="en-IN" sz="3600" b="1" dirty="0">
                <a:solidFill>
                  <a:srgbClr val="006600"/>
                </a:solidFill>
              </a:rPr>
              <a:t>Monitor with Condition Variables</a:t>
            </a:r>
          </a:p>
        </p:txBody>
      </p:sp>
      <p:sp>
        <p:nvSpPr>
          <p:cNvPr id="3" name="Content Placeholder 2"/>
          <p:cNvSpPr>
            <a:spLocks noGrp="1"/>
          </p:cNvSpPr>
          <p:nvPr>
            <p:ph idx="1"/>
          </p:nvPr>
        </p:nvSpPr>
        <p:spPr/>
        <p:txBody>
          <a:bodyPr/>
          <a:lstStyle/>
          <a:p>
            <a:endParaRPr lang="en-IN" dirty="0"/>
          </a:p>
        </p:txBody>
      </p:sp>
      <p:pic>
        <p:nvPicPr>
          <p:cNvPr id="4" name="Picture 4" descr="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484785"/>
            <a:ext cx="7488832" cy="48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pngfind.com-kingpin-png-4152286 (1).png">
            <a:extLst>
              <a:ext uri="{FF2B5EF4-FFF2-40B4-BE49-F238E27FC236}">
                <a16:creationId xmlns="" xmlns:a16="http://schemas.microsoft.com/office/drawing/2014/main" id="{AF1FF443-29AC-4C08-9C3F-08694C94B7C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176846"/>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55</a:t>
            </a:fld>
            <a:endParaRPr lang="en-IN" dirty="0"/>
          </a:p>
        </p:txBody>
      </p:sp>
    </p:spTree>
    <p:extLst>
      <p:ext uri="{BB962C8B-B14F-4D97-AF65-F5344CB8AC3E}">
        <p14:creationId xmlns:p14="http://schemas.microsoft.com/office/powerpoint/2010/main" val="17499214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Monitor (syntax)</a:t>
            </a:r>
          </a:p>
        </p:txBody>
      </p:sp>
      <p:pic>
        <p:nvPicPr>
          <p:cNvPr id="4" name="Content Placeholder 3"/>
          <p:cNvPicPr>
            <a:picLocks noGrp="1" noChangeAspect="1"/>
          </p:cNvPicPr>
          <p:nvPr>
            <p:ph idx="1"/>
          </p:nvPr>
        </p:nvPicPr>
        <p:blipFill>
          <a:blip r:embed="rId2"/>
          <a:stretch>
            <a:fillRect/>
          </a:stretch>
        </p:blipFill>
        <p:spPr>
          <a:xfrm>
            <a:off x="1203498" y="1935164"/>
            <a:ext cx="6737007" cy="4389437"/>
          </a:xfrm>
          <a:prstGeom prst="rect">
            <a:avLst/>
          </a:prstGeom>
        </p:spPr>
      </p:pic>
      <p:pic>
        <p:nvPicPr>
          <p:cNvPr id="5" name="Picture 4" descr="pngfind.com-kingpin-png-4152286 (1).png">
            <a:extLst>
              <a:ext uri="{FF2B5EF4-FFF2-40B4-BE49-F238E27FC236}">
                <a16:creationId xmlns="" xmlns:a16="http://schemas.microsoft.com/office/drawing/2014/main" id="{E3D5BB0F-929B-4361-9C78-EDE007F87D3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2667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56</a:t>
            </a:fld>
            <a:endParaRPr lang="en-IN" dirty="0"/>
          </a:p>
        </p:txBody>
      </p:sp>
    </p:spTree>
    <p:extLst>
      <p:ext uri="{BB962C8B-B14F-4D97-AF65-F5344CB8AC3E}">
        <p14:creationId xmlns:p14="http://schemas.microsoft.com/office/powerpoint/2010/main" val="24140001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Monitor solution for </a:t>
            </a:r>
            <a:br>
              <a:rPr lang="en-IN" dirty="0"/>
            </a:br>
            <a:r>
              <a:rPr lang="en-IN" dirty="0"/>
              <a:t>Dining Philosopher problem</a:t>
            </a:r>
          </a:p>
        </p:txBody>
      </p:sp>
      <p:pic>
        <p:nvPicPr>
          <p:cNvPr id="4" name="Content Placeholder 3"/>
          <p:cNvPicPr>
            <a:picLocks noGrp="1" noChangeAspect="1"/>
          </p:cNvPicPr>
          <p:nvPr>
            <p:ph idx="1"/>
          </p:nvPr>
        </p:nvPicPr>
        <p:blipFill rotWithShape="1">
          <a:blip r:embed="rId2"/>
          <a:srcRect l="4123" r="10310" b="7012"/>
          <a:stretch/>
        </p:blipFill>
        <p:spPr>
          <a:xfrm>
            <a:off x="1619672" y="2285993"/>
            <a:ext cx="4608512" cy="4071966"/>
          </a:xfrm>
          <a:prstGeom prst="rect">
            <a:avLst/>
          </a:prstGeom>
        </p:spPr>
      </p:pic>
      <p:pic>
        <p:nvPicPr>
          <p:cNvPr id="5" name="Picture 4" descr="pngfind.com-kingpin-png-4152286 (1).png">
            <a:extLst>
              <a:ext uri="{FF2B5EF4-FFF2-40B4-BE49-F238E27FC236}">
                <a16:creationId xmlns="" xmlns:a16="http://schemas.microsoft.com/office/drawing/2014/main" id="{1B01D817-F62F-4776-AC8D-9ED00EAC14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69112" y="17068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57</a:t>
            </a:fld>
            <a:endParaRPr lang="en-IN" dirty="0"/>
          </a:p>
        </p:txBody>
      </p:sp>
    </p:spTree>
    <p:extLst>
      <p:ext uri="{BB962C8B-B14F-4D97-AF65-F5344CB8AC3E}">
        <p14:creationId xmlns:p14="http://schemas.microsoft.com/office/powerpoint/2010/main" val="3170542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928694"/>
          </a:xfrm>
        </p:spPr>
        <p:txBody>
          <a:bodyPr>
            <a:normAutofit fontScale="90000"/>
          </a:bodyPr>
          <a:lstStyle/>
          <a:p>
            <a:r>
              <a:rPr lang="en-US" sz="3200" dirty="0">
                <a:latin typeface="Times New Roman" pitchFamily="18" charset="0"/>
                <a:cs typeface="Times New Roman" pitchFamily="18" charset="0"/>
              </a:rPr>
              <a:t>General structure of a Philosopher </a:t>
            </a:r>
            <a:r>
              <a:rPr lang="en-US" sz="3200" dirty="0" err="1">
                <a:latin typeface="Times New Roman" pitchFamily="18" charset="0"/>
                <a:cs typeface="Times New Roman" pitchFamily="18" charset="0"/>
              </a:rPr>
              <a:t>i</a:t>
            </a:r>
            <a:r>
              <a:rPr lang="en-US" sz="3200" dirty="0">
                <a:latin typeface="Times New Roman" pitchFamily="18" charset="0"/>
                <a:cs typeface="Times New Roman" pitchFamily="18" charset="0"/>
              </a:rPr>
              <a:t> using Pickup() and Putdown()</a:t>
            </a:r>
          </a:p>
        </p:txBody>
      </p:sp>
      <p:sp>
        <p:nvSpPr>
          <p:cNvPr id="3" name="Content Placeholder 2"/>
          <p:cNvSpPr>
            <a:spLocks noGrp="1"/>
          </p:cNvSpPr>
          <p:nvPr>
            <p:ph idx="1"/>
          </p:nvPr>
        </p:nvSpPr>
        <p:spPr>
          <a:xfrm>
            <a:off x="357158" y="1357298"/>
            <a:ext cx="8229600" cy="4389120"/>
          </a:xfrm>
        </p:spPr>
        <p:txBody>
          <a:bodyPr>
            <a:normAutofit fontScale="92500"/>
          </a:bodyPr>
          <a:lstStyle/>
          <a:p>
            <a:pPr>
              <a:buNone/>
            </a:pPr>
            <a:r>
              <a:rPr lang="en-US" dirty="0"/>
              <a:t>Syntax:</a:t>
            </a:r>
          </a:p>
          <a:p>
            <a:pPr>
              <a:buNone/>
            </a:pPr>
            <a:endParaRPr lang="en-US" dirty="0"/>
          </a:p>
          <a:p>
            <a:pPr>
              <a:buNone/>
            </a:pPr>
            <a:r>
              <a:rPr lang="en-US" dirty="0" err="1"/>
              <a:t>DiningPhilosophers.pickup</a:t>
            </a:r>
            <a:r>
              <a:rPr lang="en-US" dirty="0"/>
              <a:t>(</a:t>
            </a:r>
            <a:r>
              <a:rPr lang="en-US" dirty="0" err="1"/>
              <a:t>i</a:t>
            </a:r>
            <a:r>
              <a:rPr lang="en-US" dirty="0"/>
              <a:t>); </a:t>
            </a:r>
          </a:p>
          <a:p>
            <a:pPr>
              <a:buNone/>
            </a:pPr>
            <a:r>
              <a:rPr lang="en-US" dirty="0"/>
              <a:t>... </a:t>
            </a:r>
          </a:p>
          <a:p>
            <a:pPr>
              <a:buNone/>
            </a:pPr>
            <a:r>
              <a:rPr lang="en-US" dirty="0"/>
              <a:t>eat </a:t>
            </a:r>
          </a:p>
          <a:p>
            <a:pPr>
              <a:buNone/>
            </a:pPr>
            <a:r>
              <a:rPr lang="en-US" dirty="0"/>
              <a:t>... </a:t>
            </a:r>
          </a:p>
          <a:p>
            <a:pPr>
              <a:buNone/>
            </a:pPr>
            <a:r>
              <a:rPr lang="en-US" dirty="0" err="1"/>
              <a:t>DiningPhilosophers.putdown</a:t>
            </a:r>
            <a:r>
              <a:rPr lang="en-US" dirty="0"/>
              <a:t>(</a:t>
            </a:r>
            <a:r>
              <a:rPr lang="en-US" dirty="0" err="1"/>
              <a:t>i</a:t>
            </a:r>
            <a:r>
              <a:rPr lang="en-US" dirty="0"/>
              <a:t>);</a:t>
            </a:r>
          </a:p>
          <a:p>
            <a:pPr>
              <a:buNone/>
            </a:pPr>
            <a:endParaRPr lang="en-US" dirty="0"/>
          </a:p>
          <a:p>
            <a:pPr>
              <a:buNone/>
            </a:pPr>
            <a:r>
              <a:rPr lang="en-US" dirty="0"/>
              <a:t>Note : This solution ensures that </a:t>
            </a:r>
            <a:r>
              <a:rPr lang="en-US" b="1" dirty="0"/>
              <a:t>no two neighbors</a:t>
            </a:r>
            <a:r>
              <a:rPr lang="en-US" dirty="0"/>
              <a:t> are eating simultaneously and that no deadlocks will occur.</a:t>
            </a:r>
          </a:p>
        </p:txBody>
      </p:sp>
      <p:sp>
        <p:nvSpPr>
          <p:cNvPr id="4" name="Slide Number Placeholder 3"/>
          <p:cNvSpPr>
            <a:spLocks noGrp="1"/>
          </p:cNvSpPr>
          <p:nvPr>
            <p:ph type="sldNum" sz="quarter" idx="12"/>
          </p:nvPr>
        </p:nvSpPr>
        <p:spPr/>
        <p:txBody>
          <a:bodyPr/>
          <a:lstStyle/>
          <a:p>
            <a:fld id="{E35F382A-8E35-48DB-B4A8-994B0299B22B}" type="slidenum">
              <a:rPr lang="en-IN" smtClean="0"/>
              <a:pPr/>
              <a:t>58</a:t>
            </a:fld>
            <a:endParaRPr lang="en-I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132856"/>
            <a:ext cx="6984776" cy="1944216"/>
          </a:xfrm>
          <a:blipFill>
            <a:blip r:embed="rId2" cstate="print"/>
            <a:tile tx="0" ty="0" sx="100000" sy="100000" flip="none" algn="tl"/>
          </a:blipFill>
          <a:ln>
            <a:solidFill>
              <a:schemeClr val="tx1"/>
            </a:solidFill>
          </a:ln>
          <a:scene3d>
            <a:camera prst="orthographicFront"/>
            <a:lightRig rig="threePt" dir="t"/>
          </a:scene3d>
          <a:sp3d>
            <a:bevelT/>
          </a:sp3d>
        </p:spPr>
        <p:txBody>
          <a:bodyPr>
            <a:noAutofit/>
            <a:sp3d extrusionH="57150">
              <a:bevelT w="82550" h="38100" prst="coolSlant"/>
            </a:sp3d>
          </a:bodyPr>
          <a:lstStyle/>
          <a:p>
            <a:pPr algn="ctr"/>
            <a:r>
              <a:rPr lang="en-US" sz="6000" b="1" spc="0" dirty="0">
                <a:ln w="12700">
                  <a:solidFill>
                    <a:srgbClr val="002060"/>
                  </a:solidFill>
                  <a:prstDash val="solid"/>
                </a:ln>
                <a:solidFill>
                  <a:srgbClr val="002060"/>
                </a:solidFill>
                <a:effectLst>
                  <a:outerShdw blurRad="41275" dist="20320" dir="1800000" algn="tl" rotWithShape="0">
                    <a:srgbClr val="000000">
                      <a:alpha val="40000"/>
                    </a:srgbClr>
                  </a:outerShdw>
                </a:effectLst>
              </a:rPr>
              <a:t>PROCESS SCHEDULING</a:t>
            </a:r>
            <a:endParaRPr lang="en-IN" sz="6000" b="1" spc="0" dirty="0">
              <a:ln w="12700">
                <a:solidFill>
                  <a:srgbClr val="002060"/>
                </a:solidFill>
                <a:prstDash val="solid"/>
              </a:ln>
              <a:solidFill>
                <a:srgbClr val="002060"/>
              </a:solidFill>
              <a:effectLst>
                <a:outerShdw blurRad="41275" dist="20320" dir="1800000" algn="tl" rotWithShape="0">
                  <a:srgbClr val="000000">
                    <a:alpha val="40000"/>
                  </a:srgbClr>
                </a:outerShdw>
              </a:effectLst>
            </a:endParaRPr>
          </a:p>
        </p:txBody>
      </p:sp>
      <p:pic>
        <p:nvPicPr>
          <p:cNvPr id="3" name="Picture 4" descr="pngfind.com-kingpin-png-4152286 (1).png">
            <a:extLst>
              <a:ext uri="{FF2B5EF4-FFF2-40B4-BE49-F238E27FC236}">
                <a16:creationId xmlns="" xmlns:a16="http://schemas.microsoft.com/office/drawing/2014/main" id="{D62E5126-2C1B-401E-A9C5-97300D9260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64288" y="116632"/>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E35F382A-8E35-48DB-B4A8-994B0299B22B}" type="slidenum">
              <a:rPr lang="en-IN" smtClean="0"/>
              <a:pPr/>
              <a:t>59</a:t>
            </a:fld>
            <a:endParaRPr lang="en-IN" dirty="0"/>
          </a:p>
        </p:txBody>
      </p:sp>
    </p:spTree>
    <p:extLst>
      <p:ext uri="{BB962C8B-B14F-4D97-AF65-F5344CB8AC3E}">
        <p14:creationId xmlns:p14="http://schemas.microsoft.com/office/powerpoint/2010/main" val="2763944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67544" y="620688"/>
            <a:ext cx="8382000" cy="469900"/>
          </a:xfrm>
        </p:spPr>
        <p:txBody>
          <a:bodyPr>
            <a:normAutofit fontScale="90000"/>
          </a:bodyPr>
          <a:lstStyle/>
          <a:p>
            <a:pPr algn="ctr" eaLnBrk="1" hangingPunct="1"/>
            <a:r>
              <a:rPr lang="en-US" sz="3600" b="1" dirty="0">
                <a:solidFill>
                  <a:srgbClr val="006600"/>
                </a:solidFill>
                <a:latin typeface="Calisto MT" pitchFamily="18" charset="0"/>
              </a:rPr>
              <a:t>Types of solutions to CS problem</a:t>
            </a:r>
          </a:p>
        </p:txBody>
      </p:sp>
      <p:sp>
        <p:nvSpPr>
          <p:cNvPr id="13316" name="Rectangle 3"/>
          <p:cNvSpPr>
            <a:spLocks noGrp="1" noChangeArrowheads="1"/>
          </p:cNvSpPr>
          <p:nvPr>
            <p:ph idx="1"/>
          </p:nvPr>
        </p:nvSpPr>
        <p:spPr>
          <a:xfrm>
            <a:off x="457200" y="1357299"/>
            <a:ext cx="8229600" cy="4967302"/>
          </a:xfrm>
        </p:spPr>
        <p:txBody>
          <a:bodyPr>
            <a:normAutofit/>
          </a:bodyPr>
          <a:lstStyle/>
          <a:p>
            <a:pPr eaLnBrk="1" hangingPunct="1">
              <a:lnSpc>
                <a:spcPct val="170000"/>
              </a:lnSpc>
            </a:pPr>
            <a:r>
              <a:rPr lang="en-US" sz="2000" dirty="0">
                <a:solidFill>
                  <a:srgbClr val="FF0000"/>
                </a:solidFill>
              </a:rPr>
              <a:t>Software solution </a:t>
            </a:r>
          </a:p>
          <a:p>
            <a:pPr lvl="1" eaLnBrk="1" hangingPunct="1">
              <a:lnSpc>
                <a:spcPct val="170000"/>
              </a:lnSpc>
            </a:pPr>
            <a:r>
              <a:rPr lang="en-US" sz="2000" dirty="0"/>
              <a:t>Peterson’s solution</a:t>
            </a:r>
          </a:p>
          <a:p>
            <a:pPr eaLnBrk="1" hangingPunct="1">
              <a:lnSpc>
                <a:spcPct val="170000"/>
              </a:lnSpc>
            </a:pPr>
            <a:r>
              <a:rPr lang="en-US" sz="2000" dirty="0">
                <a:solidFill>
                  <a:srgbClr val="FF0000"/>
                </a:solidFill>
              </a:rPr>
              <a:t>Hardware solutions </a:t>
            </a:r>
          </a:p>
          <a:p>
            <a:pPr lvl="1" eaLnBrk="1" hangingPunct="1">
              <a:lnSpc>
                <a:spcPct val="170000"/>
              </a:lnSpc>
            </a:pPr>
            <a:r>
              <a:rPr lang="en-US" sz="2000" dirty="0"/>
              <a:t>Synchronization Hardware – TSL Instruction</a:t>
            </a:r>
          </a:p>
          <a:p>
            <a:pPr lvl="1" eaLnBrk="1" hangingPunct="1">
              <a:lnSpc>
                <a:spcPct val="170000"/>
              </a:lnSpc>
            </a:pPr>
            <a:r>
              <a:rPr lang="en-US" sz="2000" dirty="0"/>
              <a:t>Compare and swap Instruction</a:t>
            </a:r>
          </a:p>
          <a:p>
            <a:pPr>
              <a:lnSpc>
                <a:spcPct val="170000"/>
              </a:lnSpc>
            </a:pPr>
            <a:r>
              <a:rPr lang="en-US" sz="2000" dirty="0">
                <a:solidFill>
                  <a:srgbClr val="FF0000"/>
                </a:solidFill>
              </a:rPr>
              <a:t>MUTEX Locks (Spin lock- Software Tool)</a:t>
            </a:r>
          </a:p>
          <a:p>
            <a:pPr>
              <a:lnSpc>
                <a:spcPct val="170000"/>
              </a:lnSpc>
            </a:pPr>
            <a:r>
              <a:rPr lang="en-US" sz="2000" dirty="0">
                <a:solidFill>
                  <a:srgbClr val="FF0000"/>
                </a:solidFill>
              </a:rPr>
              <a:t>Programming language construct</a:t>
            </a:r>
          </a:p>
          <a:p>
            <a:pPr lvl="1">
              <a:lnSpc>
                <a:spcPct val="170000"/>
              </a:lnSpc>
            </a:pPr>
            <a:r>
              <a:rPr lang="en-US" sz="2000" dirty="0"/>
              <a:t>Semaphores </a:t>
            </a:r>
          </a:p>
          <a:p>
            <a:pPr eaLnBrk="1" hangingPunct="1">
              <a:lnSpc>
                <a:spcPct val="90000"/>
              </a:lnSpc>
              <a:buNone/>
            </a:pPr>
            <a:endParaRPr lang="en-US" dirty="0"/>
          </a:p>
        </p:txBody>
      </p:sp>
      <p:sp>
        <p:nvSpPr>
          <p:cNvPr id="5" name="Slide Number Placeholder 4"/>
          <p:cNvSpPr>
            <a:spLocks noGrp="1"/>
          </p:cNvSpPr>
          <p:nvPr>
            <p:ph type="sldNum" sz="quarter" idx="12"/>
          </p:nvPr>
        </p:nvSpPr>
        <p:spPr/>
        <p:txBody>
          <a:bodyPr/>
          <a:lstStyle/>
          <a:p>
            <a:fld id="{E35F382A-8E35-48DB-B4A8-994B0299B22B}" type="slidenum">
              <a:rPr lang="en-IN" smtClean="0"/>
              <a:pPr/>
              <a:t>6</a:t>
            </a:fld>
            <a:endParaRPr lang="en-IN" dirty="0"/>
          </a:p>
        </p:txBody>
      </p:sp>
      <p:pic>
        <p:nvPicPr>
          <p:cNvPr id="6" name="Picture 4" descr="pngfind.com-kingpin-png-4152286 (1).png">
            <a:extLst>
              <a:ext uri="{FF2B5EF4-FFF2-40B4-BE49-F238E27FC236}">
                <a16:creationId xmlns="" xmlns:a16="http://schemas.microsoft.com/office/drawing/2014/main" id="{F3B888F3-2059-4CB8-B8FB-8ECC9CC3C5D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519336"/>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24126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0152" y="764705"/>
            <a:ext cx="3096344" cy="5516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9" name="Rectangle 1"/>
          <p:cNvSpPr>
            <a:spLocks noGrp="1" noChangeArrowheads="1"/>
          </p:cNvSpPr>
          <p:nvPr>
            <p:ph type="title"/>
          </p:nvPr>
        </p:nvSpPr>
        <p:spPr>
          <a:xfrm>
            <a:off x="683568" y="476672"/>
            <a:ext cx="8077200" cy="609600"/>
          </a:xfrm>
        </p:spPr>
        <p:txBody>
          <a:bodyPr>
            <a:normAutofit fontScale="90000"/>
          </a:bodyPr>
          <a:lstStyle/>
          <a:p>
            <a:pPr>
              <a:lnSpc>
                <a:spcPct val="93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a:solidFill>
                  <a:srgbClr val="006600"/>
                </a:solidFill>
                <a:ea typeface="+mj-ea"/>
              </a:rPr>
              <a:t>Basic Concepts</a:t>
            </a:r>
          </a:p>
        </p:txBody>
      </p:sp>
      <p:sp>
        <p:nvSpPr>
          <p:cNvPr id="6147" name="Rectangle 2"/>
          <p:cNvSpPr>
            <a:spLocks noGrp="1" noChangeArrowheads="1"/>
          </p:cNvSpPr>
          <p:nvPr>
            <p:ph idx="1"/>
          </p:nvPr>
        </p:nvSpPr>
        <p:spPr>
          <a:xfrm>
            <a:off x="179512" y="1340769"/>
            <a:ext cx="5616624" cy="5040560"/>
          </a:xfrm>
        </p:spPr>
        <p:txBody>
          <a:bodyPr>
            <a:normAutofit/>
          </a:bodyPr>
          <a:lstStyle/>
          <a:p>
            <a:pPr>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Maximum CPU utilization is obtained with multiprogramming</a:t>
            </a:r>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dirty="0"/>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Process execution consists of a </a:t>
            </a:r>
            <a:r>
              <a:rPr lang="en-GB" sz="2000" i="1" dirty="0"/>
              <a:t>cycle</a:t>
            </a:r>
            <a:r>
              <a:rPr lang="en-GB" sz="2000" dirty="0"/>
              <a:t> of a </a:t>
            </a:r>
            <a:r>
              <a:rPr lang="en-GB" sz="2000" b="1" dirty="0">
                <a:solidFill>
                  <a:srgbClr val="FF0000"/>
                </a:solidFill>
              </a:rPr>
              <a:t>CPU time burst</a:t>
            </a:r>
            <a:r>
              <a:rPr lang="en-GB" sz="2000" dirty="0">
                <a:solidFill>
                  <a:srgbClr val="FF0000"/>
                </a:solidFill>
              </a:rPr>
              <a:t> </a:t>
            </a:r>
            <a:r>
              <a:rPr lang="en-GB" sz="2000" dirty="0"/>
              <a:t>and an </a:t>
            </a:r>
            <a:r>
              <a:rPr lang="en-GB" sz="2000" b="1" dirty="0">
                <a:solidFill>
                  <a:srgbClr val="FF0000"/>
                </a:solidFill>
              </a:rPr>
              <a:t>I/O time burst</a:t>
            </a:r>
            <a:r>
              <a:rPr lang="en-GB" sz="2000" dirty="0">
                <a:solidFill>
                  <a:srgbClr val="FF0000"/>
                </a:solidFill>
              </a:rPr>
              <a:t> </a:t>
            </a:r>
          </a:p>
          <a:p>
            <a:pPr lvl="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Processes alternate between these two states (i.e., CPU burst and I/O burst)</a:t>
            </a:r>
          </a:p>
          <a:p>
            <a:pPr lvl="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Eventually, the final CPU burst ends with terminate execution</a:t>
            </a:r>
          </a:p>
        </p:txBody>
      </p:sp>
      <p:pic>
        <p:nvPicPr>
          <p:cNvPr id="5" name="Picture 4" descr="pngfind.com-kingpin-png-4152286 (1).png">
            <a:extLst>
              <a:ext uri="{FF2B5EF4-FFF2-40B4-BE49-F238E27FC236}">
                <a16:creationId xmlns="" xmlns:a16="http://schemas.microsoft.com/office/drawing/2014/main" id="{89226F0B-56C2-4406-A80F-0B2738DF493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73032" y="207259"/>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60</a:t>
            </a:fld>
            <a:endParaRPr lang="en-IN" dirty="0"/>
          </a:p>
        </p:txBody>
      </p:sp>
    </p:spTree>
    <p:extLst>
      <p:ext uri="{BB962C8B-B14F-4D97-AF65-F5344CB8AC3E}">
        <p14:creationId xmlns:p14="http://schemas.microsoft.com/office/powerpoint/2010/main" val="2642909535"/>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B2AFC5-E62F-4C46-BAB0-0E7F20A7F234}"/>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9013E494-CD86-4691-8899-DF964ADE9B34}"/>
              </a:ext>
            </a:extLst>
          </p:cNvPr>
          <p:cNvSpPr>
            <a:spLocks noGrp="1"/>
          </p:cNvSpPr>
          <p:nvPr>
            <p:ph idx="1"/>
          </p:nvPr>
        </p:nvSpPr>
        <p:spPr/>
        <p:txBody>
          <a:bodyPr/>
          <a:lstStyle/>
          <a:p>
            <a:pPr marL="0" indent="0">
              <a:buNone/>
            </a:pPr>
            <a:r>
              <a:rPr lang="en-US" dirty="0"/>
              <a:t>Preemptive:</a:t>
            </a:r>
          </a:p>
          <a:p>
            <a:pPr marL="0" indent="0">
              <a:buNone/>
            </a:pPr>
            <a:r>
              <a:rPr lang="en-US" dirty="0"/>
              <a:t>	The CPU is allocated to the process, if any higher priority process come it releases the CPU and get the service once the higher priority process completes.</a:t>
            </a:r>
          </a:p>
          <a:p>
            <a:endParaRPr lang="en-US" dirty="0"/>
          </a:p>
          <a:p>
            <a:pPr marL="0" indent="0">
              <a:buNone/>
            </a:pPr>
            <a:r>
              <a:rPr lang="en-US" dirty="0"/>
              <a:t>Non Preemptive:</a:t>
            </a:r>
          </a:p>
          <a:p>
            <a:r>
              <a:rPr lang="en-US" dirty="0"/>
              <a:t>Once the CPU is allocated to the process, the process keeps the CPU until it releases the CPU either by terminating or switching to waiting state.</a:t>
            </a:r>
            <a:endParaRPr lang="en-IN" dirty="0"/>
          </a:p>
          <a:p>
            <a:endParaRPr lang="en-IN" dirty="0"/>
          </a:p>
        </p:txBody>
      </p:sp>
      <p:sp>
        <p:nvSpPr>
          <p:cNvPr id="4" name="Slide Number Placeholder 3"/>
          <p:cNvSpPr>
            <a:spLocks noGrp="1"/>
          </p:cNvSpPr>
          <p:nvPr>
            <p:ph type="sldNum" sz="quarter" idx="12"/>
          </p:nvPr>
        </p:nvSpPr>
        <p:spPr/>
        <p:txBody>
          <a:bodyPr/>
          <a:lstStyle/>
          <a:p>
            <a:fld id="{E35F382A-8E35-48DB-B4A8-994B0299B22B}" type="slidenum">
              <a:rPr lang="en-IN" smtClean="0"/>
              <a:pPr/>
              <a:t>61</a:t>
            </a:fld>
            <a:endParaRPr lang="en-IN" dirty="0"/>
          </a:p>
        </p:txBody>
      </p:sp>
    </p:spTree>
    <p:extLst>
      <p:ext uri="{BB962C8B-B14F-4D97-AF65-F5344CB8AC3E}">
        <p14:creationId xmlns:p14="http://schemas.microsoft.com/office/powerpoint/2010/main" val="13565947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611560" y="332656"/>
            <a:ext cx="8077200" cy="609600"/>
          </a:xfrm>
        </p:spPr>
        <p:txBody>
          <a:bodyPr>
            <a:normAutofit fontScale="90000"/>
          </a:bodyPr>
          <a:lstStyle/>
          <a:p>
            <a:pPr>
              <a:lnSpc>
                <a:spcPct val="93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rgbClr val="006600"/>
                </a:solidFill>
                <a:ea typeface="+mj-ea"/>
              </a:rPr>
              <a:t>CPU Scheduler</a:t>
            </a:r>
          </a:p>
        </p:txBody>
      </p:sp>
      <p:sp>
        <p:nvSpPr>
          <p:cNvPr id="9219" name="Rectangle 2"/>
          <p:cNvSpPr>
            <a:spLocks noGrp="1" noChangeArrowheads="1"/>
          </p:cNvSpPr>
          <p:nvPr>
            <p:ph idx="1"/>
          </p:nvPr>
        </p:nvSpPr>
        <p:spPr>
          <a:xfrm>
            <a:off x="515937" y="980729"/>
            <a:ext cx="8197851" cy="4264372"/>
          </a:xfrm>
        </p:spPr>
        <p:txBody>
          <a:bodyPr/>
          <a:lstStyle/>
          <a:p>
            <a:pPr>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The CPU scheduler selects from among the processes in memory that are ready to execute and allocates the CPU to one of them</a:t>
            </a:r>
          </a:p>
          <a:p>
            <a:pPr marL="0" indent="0">
              <a:lnSpc>
                <a:spcPct val="93000"/>
              </a:lnSpc>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                   </a:t>
            </a:r>
            <a:r>
              <a:rPr lang="en-GB" sz="1600" b="1" dirty="0">
                <a:solidFill>
                  <a:srgbClr val="FF0000"/>
                </a:solidFill>
              </a:rPr>
              <a:t>Ready Queue </a:t>
            </a:r>
            <a:r>
              <a:rPr lang="en-GB" sz="1600" b="1" dirty="0">
                <a:solidFill>
                  <a:srgbClr val="FF0000"/>
                </a:solidFill>
                <a:sym typeface="Wingdings" pitchFamily="2" charset="2"/>
              </a:rPr>
              <a:t> CPU</a:t>
            </a:r>
          </a:p>
          <a:p>
            <a:pPr marL="0" indent="0">
              <a:lnSpc>
                <a:spcPct val="93000"/>
              </a:lnSpc>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600" b="1" dirty="0">
              <a:solidFill>
                <a:srgbClr val="FF0000"/>
              </a:solidFill>
            </a:endParaRP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u="sng" dirty="0"/>
              <a:t>When CPU scheduling takes place?</a:t>
            </a:r>
          </a:p>
          <a:p>
            <a:pPr lvl="1">
              <a:spcBef>
                <a:spcPts val="700"/>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solidFill>
                  <a:srgbClr val="CC6600"/>
                </a:solidFill>
              </a:rPr>
              <a:t>1.	</a:t>
            </a:r>
            <a:r>
              <a:rPr lang="en-GB" sz="1600" dirty="0"/>
              <a:t>(N) A process switches from </a:t>
            </a:r>
            <a:r>
              <a:rPr lang="en-GB" sz="1600" b="1" dirty="0"/>
              <a:t>running</a:t>
            </a:r>
            <a:r>
              <a:rPr lang="en-GB" sz="1600" dirty="0"/>
              <a:t> to </a:t>
            </a:r>
            <a:r>
              <a:rPr lang="en-GB" sz="1600" b="1" dirty="0"/>
              <a:t>waiting</a:t>
            </a:r>
            <a:r>
              <a:rPr lang="en-GB" sz="1600" dirty="0"/>
              <a:t> state </a:t>
            </a:r>
          </a:p>
          <a:p>
            <a:pPr lvl="1">
              <a:spcBef>
                <a:spcPts val="700"/>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solidFill>
                  <a:srgbClr val="CC6600"/>
                </a:solidFill>
              </a:rPr>
              <a:t>2.</a:t>
            </a:r>
            <a:r>
              <a:rPr lang="en-GB" sz="1600" dirty="0"/>
              <a:t>	(P) A process switches from </a:t>
            </a:r>
            <a:r>
              <a:rPr lang="en-GB" sz="1600" b="1" dirty="0"/>
              <a:t>running</a:t>
            </a:r>
            <a:r>
              <a:rPr lang="en-GB" sz="1600" dirty="0"/>
              <a:t> to </a:t>
            </a:r>
            <a:r>
              <a:rPr lang="en-GB" sz="1600" b="1" dirty="0"/>
              <a:t>ready</a:t>
            </a:r>
            <a:r>
              <a:rPr lang="en-GB" sz="1600" dirty="0"/>
              <a:t> state </a:t>
            </a:r>
          </a:p>
          <a:p>
            <a:pPr lvl="1">
              <a:spcBef>
                <a:spcPts val="700"/>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solidFill>
                  <a:srgbClr val="CC6600"/>
                </a:solidFill>
              </a:rPr>
              <a:t>3.</a:t>
            </a:r>
            <a:r>
              <a:rPr lang="en-GB" sz="1600" dirty="0"/>
              <a:t>	(P) A process switches from </a:t>
            </a:r>
            <a:r>
              <a:rPr lang="en-GB" sz="1600" b="1" dirty="0"/>
              <a:t>waiting</a:t>
            </a:r>
            <a:r>
              <a:rPr lang="en-GB" sz="1600" dirty="0"/>
              <a:t> to </a:t>
            </a:r>
            <a:r>
              <a:rPr lang="en-GB" sz="1600" b="1" dirty="0"/>
              <a:t>ready</a:t>
            </a:r>
            <a:r>
              <a:rPr lang="en-GB" sz="1600" dirty="0"/>
              <a:t> state </a:t>
            </a:r>
          </a:p>
          <a:p>
            <a:pPr lvl="1">
              <a:spcBef>
                <a:spcPts val="700"/>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solidFill>
                  <a:srgbClr val="CC6600"/>
                </a:solidFill>
              </a:rPr>
              <a:t>4.</a:t>
            </a:r>
            <a:r>
              <a:rPr lang="en-GB" sz="1600" dirty="0"/>
              <a:t>	(N) A processes switches from </a:t>
            </a:r>
            <a:r>
              <a:rPr lang="en-GB" sz="1600" b="1" dirty="0"/>
              <a:t>running</a:t>
            </a:r>
            <a:r>
              <a:rPr lang="en-GB" sz="1600" dirty="0"/>
              <a:t> to </a:t>
            </a:r>
            <a:r>
              <a:rPr lang="en-GB" sz="1600" b="1" dirty="0"/>
              <a:t>terminated </a:t>
            </a:r>
            <a:r>
              <a:rPr lang="en-GB" sz="1600" dirty="0"/>
              <a:t>state</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Circumstances 1 and 4 are </a:t>
            </a:r>
            <a:r>
              <a:rPr lang="en-GB" sz="1600" b="1" dirty="0"/>
              <a:t>non-</a:t>
            </a:r>
            <a:r>
              <a:rPr lang="en-GB" sz="1600" b="1" dirty="0" err="1"/>
              <a:t>preemptive</a:t>
            </a:r>
            <a:endParaRPr lang="en-GB" sz="1600" dirty="0"/>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Circumstances 2 and 3 are </a:t>
            </a:r>
            <a:r>
              <a:rPr lang="en-GB" sz="1600" b="1" dirty="0"/>
              <a:t>pre-emptive</a:t>
            </a:r>
            <a:endParaRPr lang="en-GB" sz="1600" dirty="0"/>
          </a:p>
        </p:txBody>
      </p:sp>
      <p:grpSp>
        <p:nvGrpSpPr>
          <p:cNvPr id="9220" name="Group 3"/>
          <p:cNvGrpSpPr>
            <a:grpSpLocks/>
          </p:cNvGrpSpPr>
          <p:nvPr/>
        </p:nvGrpSpPr>
        <p:grpSpPr bwMode="auto">
          <a:xfrm>
            <a:off x="3925067" y="4581128"/>
            <a:ext cx="4896544" cy="1965276"/>
            <a:chOff x="624" y="2355"/>
            <a:chExt cx="4301" cy="1678"/>
          </a:xfrm>
        </p:grpSpPr>
        <p:pic>
          <p:nvPicPr>
            <p:cNvPr id="9221"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456" t="24141" r="690" b="24417"/>
            <a:stretch>
              <a:fillRect/>
            </a:stretch>
          </p:blipFill>
          <p:spPr bwMode="auto">
            <a:xfrm>
              <a:off x="624" y="2355"/>
              <a:ext cx="4302" cy="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AutoShape 5"/>
            <p:cNvSpPr>
              <a:spLocks noChangeArrowheads="1"/>
            </p:cNvSpPr>
            <p:nvPr/>
          </p:nvSpPr>
          <p:spPr bwMode="auto">
            <a:xfrm>
              <a:off x="624" y="2355"/>
              <a:ext cx="4302" cy="1679"/>
            </a:xfrm>
            <a:prstGeom prst="roundRect">
              <a:avLst>
                <a:gd name="adj" fmla="val 56"/>
              </a:avLst>
            </a:prstGeom>
            <a:noFill/>
            <a:ln w="38160">
              <a:solidFill>
                <a:srgbClr val="CC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pic>
        <p:nvPicPr>
          <p:cNvPr id="7" name="Picture 4" descr="pngfind.com-kingpin-png-4152286 (1).png">
            <a:extLst>
              <a:ext uri="{FF2B5EF4-FFF2-40B4-BE49-F238E27FC236}">
                <a16:creationId xmlns="" xmlns:a16="http://schemas.microsoft.com/office/drawing/2014/main" id="{CBF16D9F-A966-4E41-A871-2CEC16F17EB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97148" y="65956"/>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E35F382A-8E35-48DB-B4A8-994B0299B22B}" type="slidenum">
              <a:rPr lang="en-IN" smtClean="0"/>
              <a:pPr/>
              <a:t>62</a:t>
            </a:fld>
            <a:endParaRPr lang="en-IN" dirty="0"/>
          </a:p>
        </p:txBody>
      </p:sp>
    </p:spTree>
    <p:extLst>
      <p:ext uri="{BB962C8B-B14F-4D97-AF65-F5344CB8AC3E}">
        <p14:creationId xmlns:p14="http://schemas.microsoft.com/office/powerpoint/2010/main" val="983853592"/>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683568" y="548680"/>
            <a:ext cx="8077200" cy="609600"/>
          </a:xfrm>
        </p:spPr>
        <p:txBody>
          <a:bodyPr>
            <a:normAutofit fontScale="90000"/>
          </a:bodyPr>
          <a:lstStyle/>
          <a:p>
            <a:pPr>
              <a:lnSpc>
                <a:spcPct val="93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rgbClr val="006600"/>
                </a:solidFill>
                <a:ea typeface="+mj-ea"/>
              </a:rPr>
              <a:t>Dispatcher</a:t>
            </a:r>
          </a:p>
        </p:txBody>
      </p:sp>
      <p:sp>
        <p:nvSpPr>
          <p:cNvPr id="10243" name="Rectangle 2"/>
          <p:cNvSpPr>
            <a:spLocks noGrp="1" noChangeArrowheads="1"/>
          </p:cNvSpPr>
          <p:nvPr>
            <p:ph idx="1"/>
          </p:nvPr>
        </p:nvSpPr>
        <p:spPr>
          <a:xfrm>
            <a:off x="827089" y="1382713"/>
            <a:ext cx="6317407" cy="5142631"/>
          </a:xfrm>
        </p:spPr>
        <p:txBody>
          <a:bodyPr>
            <a:normAutofit/>
          </a:bodyPr>
          <a:lstStyle/>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The dispatcher module gives control of the CPU to the process selected by the short-term scheduler; this involves:</a:t>
            </a:r>
          </a:p>
          <a:p>
            <a:pPr lvl="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switching context</a:t>
            </a:r>
          </a:p>
          <a:p>
            <a:pPr lvl="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switching to user mode</a:t>
            </a:r>
          </a:p>
          <a:p>
            <a:pPr lvl="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jumping to the proper location in the user program to restart that program</a:t>
            </a:r>
          </a:p>
          <a:p>
            <a:pPr lvl="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600" dirty="0"/>
          </a:p>
          <a:p>
            <a:pPr lvl="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600" dirty="0"/>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The time it takes for the dispatcher to stop one process and start another process is called </a:t>
            </a:r>
            <a:r>
              <a:rPr lang="en-GB" sz="2000" b="1" dirty="0">
                <a:solidFill>
                  <a:srgbClr val="FF0000"/>
                </a:solidFill>
              </a:rPr>
              <a:t>dispatch latency</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4493" y="1340768"/>
            <a:ext cx="1819995" cy="2808312"/>
          </a:xfrm>
          <a:prstGeom prst="rect">
            <a:avLst/>
          </a:prstGeom>
        </p:spPr>
      </p:pic>
      <p:pic>
        <p:nvPicPr>
          <p:cNvPr id="5" name="Picture 4" descr="pngfind.com-kingpin-png-4152286 (1).png">
            <a:extLst>
              <a:ext uri="{FF2B5EF4-FFF2-40B4-BE49-F238E27FC236}">
                <a16:creationId xmlns="" xmlns:a16="http://schemas.microsoft.com/office/drawing/2014/main" id="{6183E3D3-EBD3-43AF-8D9A-ACFE017ADB0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7876" y="190736"/>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63</a:t>
            </a:fld>
            <a:endParaRPr lang="en-IN" dirty="0"/>
          </a:p>
        </p:txBody>
      </p:sp>
    </p:spTree>
    <p:extLst>
      <p:ext uri="{BB962C8B-B14F-4D97-AF65-F5344CB8AC3E}">
        <p14:creationId xmlns:p14="http://schemas.microsoft.com/office/powerpoint/2010/main" val="1032254857"/>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611560" y="476672"/>
            <a:ext cx="8077200" cy="432048"/>
          </a:xfrm>
        </p:spPr>
        <p:txBody>
          <a:bodyPr>
            <a:normAutofit fontScale="90000"/>
          </a:bodyPr>
          <a:lstStyle/>
          <a:p>
            <a:pPr>
              <a:lnSpc>
                <a:spcPct val="93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rgbClr val="006600"/>
                </a:solidFill>
                <a:ea typeface="+mj-ea"/>
              </a:rPr>
              <a:t>Scheduling Criteria</a:t>
            </a:r>
          </a:p>
        </p:txBody>
      </p:sp>
      <p:sp>
        <p:nvSpPr>
          <p:cNvPr id="12291" name="Rectangle 2"/>
          <p:cNvSpPr>
            <a:spLocks noGrp="1" noChangeArrowheads="1"/>
          </p:cNvSpPr>
          <p:nvPr>
            <p:ph idx="1"/>
          </p:nvPr>
        </p:nvSpPr>
        <p:spPr>
          <a:xfrm>
            <a:off x="251521" y="1052736"/>
            <a:ext cx="8437439" cy="5544616"/>
          </a:xfrm>
        </p:spPr>
        <p:txBody>
          <a:bodyPr>
            <a:noAutofit/>
          </a:bodyPr>
          <a:lstStyle/>
          <a:p>
            <a:pPr>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Different CPU scheduling algorithms have different properties</a:t>
            </a:r>
          </a:p>
          <a:p>
            <a:pPr lvl="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solidFill>
                  <a:srgbClr val="FF0000"/>
                </a:solidFill>
              </a:rPr>
              <a:t>CPU utilization</a:t>
            </a:r>
            <a:r>
              <a:rPr lang="en-GB" dirty="0">
                <a:solidFill>
                  <a:srgbClr val="FF0000"/>
                </a:solidFill>
              </a:rPr>
              <a:t> </a:t>
            </a:r>
            <a:r>
              <a:rPr lang="en-GB" dirty="0"/>
              <a:t>– keep CPU as busy as possible</a:t>
            </a:r>
          </a:p>
          <a:p>
            <a:pPr lvl="2">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CPU utilization ranges from 0% to 100%</a:t>
            </a:r>
          </a:p>
          <a:p>
            <a:pPr lvl="2">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Lightly loaded system </a:t>
            </a:r>
            <a:r>
              <a:rPr lang="en-GB" sz="1600" dirty="0">
                <a:sym typeface="Wingdings" pitchFamily="2" charset="2"/>
              </a:rPr>
              <a:t> 40%</a:t>
            </a:r>
          </a:p>
          <a:p>
            <a:pPr lvl="2">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sym typeface="Wingdings" pitchFamily="2" charset="2"/>
              </a:rPr>
              <a:t>Heavily loaded system  90%</a:t>
            </a:r>
          </a:p>
          <a:p>
            <a:pPr lvl="2">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600" dirty="0">
              <a:sym typeface="Wingdings" pitchFamily="2" charset="2"/>
            </a:endParaRPr>
          </a:p>
          <a:p>
            <a:pPr lvl="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solidFill>
                  <a:srgbClr val="FF0000"/>
                </a:solidFill>
              </a:rPr>
              <a:t>Throughput</a:t>
            </a:r>
            <a:r>
              <a:rPr lang="en-GB" dirty="0">
                <a:solidFill>
                  <a:srgbClr val="FF0000"/>
                </a:solidFill>
              </a:rPr>
              <a:t> </a:t>
            </a:r>
            <a:r>
              <a:rPr lang="en-GB" dirty="0"/>
              <a:t> = Number of processes completed /Unit time</a:t>
            </a:r>
          </a:p>
          <a:p>
            <a:pPr lvl="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solidFill>
                  <a:srgbClr val="FF0000"/>
                </a:solidFill>
              </a:rPr>
              <a:t>Response time</a:t>
            </a:r>
            <a:r>
              <a:rPr lang="en-GB" dirty="0">
                <a:solidFill>
                  <a:srgbClr val="FF0000"/>
                </a:solidFill>
              </a:rPr>
              <a:t> </a:t>
            </a:r>
            <a:r>
              <a:rPr lang="en-GB" dirty="0"/>
              <a:t>– amount of time it takes from when a request was submitted until the first response occurs</a:t>
            </a:r>
          </a:p>
          <a:p>
            <a:pPr lvl="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solidFill>
                  <a:srgbClr val="FF0000"/>
                </a:solidFill>
              </a:rPr>
              <a:t>Waiting time</a:t>
            </a:r>
            <a:r>
              <a:rPr lang="en-GB" dirty="0">
                <a:solidFill>
                  <a:srgbClr val="FF0000"/>
                </a:solidFill>
              </a:rPr>
              <a:t> </a:t>
            </a:r>
            <a:r>
              <a:rPr lang="en-GB" dirty="0"/>
              <a:t>– the amount of time the processes has been waiting in the ready queue </a:t>
            </a:r>
          </a:p>
          <a:p>
            <a:pPr lvl="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a:solidFill>
                  <a:srgbClr val="FF0000"/>
                </a:solidFill>
              </a:rPr>
              <a:t>Turnaround time</a:t>
            </a:r>
            <a:r>
              <a:rPr lang="en-GB" dirty="0">
                <a:solidFill>
                  <a:srgbClr val="FF0000"/>
                </a:solidFill>
              </a:rPr>
              <a:t> </a:t>
            </a:r>
            <a:r>
              <a:rPr lang="en-GB" dirty="0"/>
              <a:t>– amount of time to execute a particular process from the time of submission through the time of completion</a:t>
            </a:r>
          </a:p>
        </p:txBody>
      </p:sp>
      <p:pic>
        <p:nvPicPr>
          <p:cNvPr id="4" name="Picture 4" descr="pngfind.com-kingpin-png-4152286 (1).png">
            <a:extLst>
              <a:ext uri="{FF2B5EF4-FFF2-40B4-BE49-F238E27FC236}">
                <a16:creationId xmlns="" xmlns:a16="http://schemas.microsoft.com/office/drawing/2014/main" id="{AE510A78-E46D-49CF-B7E3-3867B8111DF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64288" y="18062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64</a:t>
            </a:fld>
            <a:endParaRPr lang="en-IN" dirty="0"/>
          </a:p>
        </p:txBody>
      </p:sp>
    </p:spTree>
    <p:extLst>
      <p:ext uri="{BB962C8B-B14F-4D97-AF65-F5344CB8AC3E}">
        <p14:creationId xmlns:p14="http://schemas.microsoft.com/office/powerpoint/2010/main" val="645399251"/>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663352"/>
          </a:xfrm>
        </p:spPr>
        <p:txBody>
          <a:bodyPr>
            <a:normAutofit fontScale="90000"/>
          </a:bodyPr>
          <a:lstStyle/>
          <a:p>
            <a:r>
              <a:rPr lang="en-IN" b="1" dirty="0">
                <a:solidFill>
                  <a:srgbClr val="006600"/>
                </a:solidFill>
              </a:rPr>
              <a:t>Scheduling Algorithms</a:t>
            </a:r>
          </a:p>
        </p:txBody>
      </p:sp>
      <p:sp>
        <p:nvSpPr>
          <p:cNvPr id="3" name="Content Placeholder 2"/>
          <p:cNvSpPr>
            <a:spLocks noGrp="1"/>
          </p:cNvSpPr>
          <p:nvPr>
            <p:ph idx="1"/>
          </p:nvPr>
        </p:nvSpPr>
        <p:spPr>
          <a:xfrm>
            <a:off x="457200" y="1268760"/>
            <a:ext cx="8229600" cy="5208240"/>
          </a:xfrm>
        </p:spPr>
        <p:txBody>
          <a:bodyPr/>
          <a:lstStyle/>
          <a:p>
            <a:pPr marL="457200" indent="-457200">
              <a:buFont typeface="+mj-lt"/>
              <a:buAutoNum type="arabicPeriod"/>
            </a:pPr>
            <a:r>
              <a:rPr lang="en-IN" dirty="0"/>
              <a:t>First-Come, First-Served (FCFS) Scheduling</a:t>
            </a:r>
          </a:p>
          <a:p>
            <a:pPr marL="457200" indent="-457200">
              <a:buFont typeface="+mj-lt"/>
              <a:buAutoNum type="arabicPeriod"/>
            </a:pPr>
            <a:r>
              <a:rPr lang="en-IN" dirty="0"/>
              <a:t>Shortest-Job-First (SJF) Scheduling</a:t>
            </a:r>
          </a:p>
          <a:p>
            <a:pPr lvl="1"/>
            <a:r>
              <a:rPr lang="en-IN" dirty="0"/>
              <a:t>Simultaneous arrival times</a:t>
            </a:r>
          </a:p>
          <a:p>
            <a:pPr lvl="1"/>
            <a:r>
              <a:rPr lang="en-IN" dirty="0"/>
              <a:t>Varied arrival times</a:t>
            </a:r>
          </a:p>
          <a:p>
            <a:pPr lvl="1"/>
            <a:r>
              <a:rPr lang="en-IN" dirty="0" err="1"/>
              <a:t>Preemptive</a:t>
            </a:r>
            <a:r>
              <a:rPr lang="en-IN" dirty="0"/>
              <a:t> SJF with varied arrival times = Shortest-remaining time First (SRT) Scheduling</a:t>
            </a:r>
          </a:p>
          <a:p>
            <a:pPr marL="457200" indent="-457200">
              <a:buFont typeface="+mj-lt"/>
              <a:buAutoNum type="arabicPeriod"/>
            </a:pPr>
            <a:r>
              <a:rPr lang="en-US" dirty="0"/>
              <a:t>Priority Scheduling</a:t>
            </a:r>
          </a:p>
          <a:p>
            <a:pPr lvl="1"/>
            <a:r>
              <a:rPr lang="en-US" dirty="0"/>
              <a:t>Preemptive &amp; non preemptive</a:t>
            </a:r>
          </a:p>
          <a:p>
            <a:pPr marL="457200" indent="-457200">
              <a:buFont typeface="+mj-lt"/>
              <a:buAutoNum type="arabicPeriod"/>
            </a:pPr>
            <a:r>
              <a:rPr lang="en-US" dirty="0"/>
              <a:t>Round robin scheduling</a:t>
            </a:r>
            <a:endParaRPr lang="en-IN" dirty="0"/>
          </a:p>
          <a:p>
            <a:pPr marL="457200" indent="-457200">
              <a:buFont typeface="+mj-lt"/>
              <a:buAutoNum type="arabicPeriod"/>
            </a:pPr>
            <a:r>
              <a:rPr lang="en-IN" dirty="0"/>
              <a:t>Multi-level Queue Scheduling</a:t>
            </a:r>
          </a:p>
          <a:p>
            <a:pPr marL="457200" indent="-457200">
              <a:buFont typeface="+mj-lt"/>
              <a:buAutoNum type="arabicPeriod"/>
            </a:pPr>
            <a:r>
              <a:rPr lang="en-IN" dirty="0"/>
              <a:t>Multilevel Feedback Queue Scheduling</a:t>
            </a:r>
          </a:p>
          <a:p>
            <a:pPr marL="457200" indent="-457200">
              <a:buFont typeface="+mj-lt"/>
              <a:buAutoNum type="arabicPeriod"/>
            </a:pPr>
            <a:endParaRPr lang="en-IN" dirty="0"/>
          </a:p>
          <a:p>
            <a:endParaRPr lang="en-IN" dirty="0"/>
          </a:p>
        </p:txBody>
      </p:sp>
      <p:pic>
        <p:nvPicPr>
          <p:cNvPr id="4" name="Picture 4" descr="pngfind.com-kingpin-png-4152286 (1).png">
            <a:extLst>
              <a:ext uri="{FF2B5EF4-FFF2-40B4-BE49-F238E27FC236}">
                <a16:creationId xmlns="" xmlns:a16="http://schemas.microsoft.com/office/drawing/2014/main" id="{42243D3B-2CBD-4627-8090-FF5DDD3E32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08304" y="20294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65</a:t>
            </a:fld>
            <a:endParaRPr lang="en-IN" dirty="0"/>
          </a:p>
        </p:txBody>
      </p:sp>
    </p:spTree>
    <p:extLst>
      <p:ext uri="{BB962C8B-B14F-4D97-AF65-F5344CB8AC3E}">
        <p14:creationId xmlns:p14="http://schemas.microsoft.com/office/powerpoint/2010/main" val="16795607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79376"/>
          </a:xfrm>
        </p:spPr>
        <p:txBody>
          <a:bodyPr>
            <a:normAutofit fontScale="90000"/>
          </a:bodyPr>
          <a:lstStyle/>
          <a:p>
            <a:r>
              <a:rPr lang="en-IN" b="1" dirty="0">
                <a:solidFill>
                  <a:srgbClr val="006600"/>
                </a:solidFill>
              </a:rPr>
              <a:t>First-Come, First-Served (FCFS) Scheduling</a:t>
            </a:r>
          </a:p>
        </p:txBody>
      </p:sp>
      <p:sp>
        <p:nvSpPr>
          <p:cNvPr id="3" name="Content Placeholder 2"/>
          <p:cNvSpPr>
            <a:spLocks noGrp="1"/>
          </p:cNvSpPr>
          <p:nvPr>
            <p:ph idx="1"/>
          </p:nvPr>
        </p:nvSpPr>
        <p:spPr>
          <a:xfrm>
            <a:off x="457200" y="1772817"/>
            <a:ext cx="8229600" cy="4704184"/>
          </a:xfrm>
        </p:spPr>
        <p:txBody>
          <a:bodyPr>
            <a:normAutofit lnSpcReduction="10000"/>
          </a:bodyPr>
          <a:lstStyle/>
          <a:p>
            <a:r>
              <a:rPr lang="en-IN" dirty="0"/>
              <a:t>The first entered job is the first one to be serviced.</a:t>
            </a:r>
          </a:p>
          <a:p>
            <a:endParaRPr lang="en-US" dirty="0"/>
          </a:p>
          <a:p>
            <a:endParaRPr lang="en-US" dirty="0"/>
          </a:p>
          <a:p>
            <a:r>
              <a:rPr lang="en-US" dirty="0"/>
              <a:t>Example: Three processes arrive in order P1, P2, P3.</a:t>
            </a:r>
          </a:p>
          <a:p>
            <a:pPr lvl="1"/>
            <a:r>
              <a:rPr lang="en-US" dirty="0"/>
              <a:t>P1 burst time: 24</a:t>
            </a:r>
          </a:p>
          <a:p>
            <a:pPr lvl="1"/>
            <a:r>
              <a:rPr lang="en-US" dirty="0"/>
              <a:t>P2 burst time: 3</a:t>
            </a:r>
          </a:p>
          <a:p>
            <a:pPr lvl="1"/>
            <a:r>
              <a:rPr lang="en-US" dirty="0"/>
              <a:t>P3 burst time: 3</a:t>
            </a:r>
          </a:p>
          <a:p>
            <a:pPr lvl="1"/>
            <a:endParaRPr lang="en-US" dirty="0"/>
          </a:p>
          <a:p>
            <a:pPr lvl="1"/>
            <a:endParaRPr lang="en-US" dirty="0"/>
          </a:p>
          <a:p>
            <a:r>
              <a:rPr lang="en-US" dirty="0"/>
              <a:t>Draw the Gantt Chart and compute Average Waiting Time and Average Completion Time.</a:t>
            </a:r>
          </a:p>
          <a:p>
            <a:endParaRPr lang="en-IN" dirty="0"/>
          </a:p>
          <a:p>
            <a:endParaRPr lang="en-IN" dirty="0"/>
          </a:p>
        </p:txBody>
      </p:sp>
      <p:pic>
        <p:nvPicPr>
          <p:cNvPr id="4" name="Picture 4" descr="pngfind.com-kingpin-png-4152286 (1).png">
            <a:extLst>
              <a:ext uri="{FF2B5EF4-FFF2-40B4-BE49-F238E27FC236}">
                <a16:creationId xmlns="" xmlns:a16="http://schemas.microsoft.com/office/drawing/2014/main" id="{BBD22286-932B-443A-8217-3E12CC6FC7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80312" y="18079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66</a:t>
            </a:fld>
            <a:endParaRPr lang="en-IN" dirty="0"/>
          </a:p>
        </p:txBody>
      </p:sp>
    </p:spTree>
    <p:extLst>
      <p:ext uri="{BB962C8B-B14F-4D97-AF65-F5344CB8AC3E}">
        <p14:creationId xmlns:p14="http://schemas.microsoft.com/office/powerpoint/2010/main" val="22576546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39553" y="476673"/>
            <a:ext cx="8207127" cy="639167"/>
          </a:xfrm>
        </p:spPr>
        <p:txBody>
          <a:bodyPr>
            <a:normAutofit fontScale="90000"/>
          </a:bodyPr>
          <a:lstStyle/>
          <a:p>
            <a:pPr eaLnBrk="1" hangingPunct="1"/>
            <a:r>
              <a:rPr lang="en-US" b="1" dirty="0">
                <a:solidFill>
                  <a:srgbClr val="006600"/>
                </a:solidFill>
              </a:rPr>
              <a:t>First-Come, First-Served (FCFS)</a:t>
            </a:r>
          </a:p>
        </p:txBody>
      </p:sp>
      <p:sp>
        <p:nvSpPr>
          <p:cNvPr id="22531" name="Content Placeholder 2"/>
          <p:cNvSpPr>
            <a:spLocks noGrp="1"/>
          </p:cNvSpPr>
          <p:nvPr>
            <p:ph idx="1"/>
          </p:nvPr>
        </p:nvSpPr>
        <p:spPr>
          <a:xfrm>
            <a:off x="685354" y="1268761"/>
            <a:ext cx="8207127" cy="5472608"/>
          </a:xfrm>
        </p:spPr>
        <p:txBody>
          <a:bodyPr>
            <a:normAutofit fontScale="70000" lnSpcReduction="20000"/>
          </a:bodyPr>
          <a:lstStyle/>
          <a:p>
            <a:pPr eaLnBrk="1" hangingPunct="1"/>
            <a:r>
              <a:rPr lang="en-US" dirty="0"/>
              <a:t>Example: Three processes arrive in order P1, P2, P3.</a:t>
            </a:r>
          </a:p>
          <a:p>
            <a:pPr lvl="1" eaLnBrk="1" hangingPunct="1"/>
            <a:r>
              <a:rPr lang="en-US" dirty="0"/>
              <a:t>P1 burst time: 24</a:t>
            </a:r>
          </a:p>
          <a:p>
            <a:pPr lvl="1" eaLnBrk="1" hangingPunct="1"/>
            <a:r>
              <a:rPr lang="en-US" dirty="0"/>
              <a:t>P2 burst time: 3</a:t>
            </a:r>
          </a:p>
          <a:p>
            <a:pPr lvl="1" eaLnBrk="1" hangingPunct="1"/>
            <a:r>
              <a:rPr lang="en-US" dirty="0"/>
              <a:t>P3 burst time: 3</a:t>
            </a:r>
          </a:p>
          <a:p>
            <a:pPr lvl="1" eaLnBrk="1" hangingPunct="1"/>
            <a:endParaRPr lang="en-US" dirty="0"/>
          </a:p>
          <a:p>
            <a:pPr eaLnBrk="1" hangingPunct="1"/>
            <a:r>
              <a:rPr lang="en-US" dirty="0">
                <a:solidFill>
                  <a:srgbClr val="FF0000"/>
                </a:solidFill>
              </a:rPr>
              <a:t>Waiting Time</a:t>
            </a:r>
          </a:p>
          <a:p>
            <a:pPr lvl="1" eaLnBrk="1" hangingPunct="1"/>
            <a:r>
              <a:rPr lang="en-US" dirty="0"/>
              <a:t>P1: 0</a:t>
            </a:r>
          </a:p>
          <a:p>
            <a:pPr lvl="1" eaLnBrk="1" hangingPunct="1"/>
            <a:r>
              <a:rPr lang="en-US" dirty="0"/>
              <a:t>P2: 24</a:t>
            </a:r>
          </a:p>
          <a:p>
            <a:pPr lvl="1" eaLnBrk="1" hangingPunct="1"/>
            <a:r>
              <a:rPr lang="en-US" dirty="0"/>
              <a:t>P3: 27</a:t>
            </a:r>
          </a:p>
          <a:p>
            <a:pPr lvl="1" eaLnBrk="1" hangingPunct="1"/>
            <a:endParaRPr lang="en-US" dirty="0"/>
          </a:p>
          <a:p>
            <a:pPr eaLnBrk="1" hangingPunct="1"/>
            <a:r>
              <a:rPr lang="en-US" dirty="0">
                <a:solidFill>
                  <a:srgbClr val="FF0000"/>
                </a:solidFill>
              </a:rPr>
              <a:t>Completion Time</a:t>
            </a:r>
            <a:endParaRPr lang="en-US" dirty="0"/>
          </a:p>
          <a:p>
            <a:pPr lvl="1" eaLnBrk="1" hangingPunct="1"/>
            <a:r>
              <a:rPr lang="en-US" dirty="0"/>
              <a:t>P1: 24</a:t>
            </a:r>
          </a:p>
          <a:p>
            <a:pPr lvl="1" eaLnBrk="1" hangingPunct="1"/>
            <a:r>
              <a:rPr lang="en-US" dirty="0"/>
              <a:t>P2: 27</a:t>
            </a:r>
          </a:p>
          <a:p>
            <a:pPr lvl="1" eaLnBrk="1" hangingPunct="1"/>
            <a:r>
              <a:rPr lang="en-US" dirty="0"/>
              <a:t>P3: 30</a:t>
            </a:r>
          </a:p>
          <a:p>
            <a:pPr lvl="1" eaLnBrk="1" hangingPunct="1"/>
            <a:endParaRPr lang="en-US" dirty="0"/>
          </a:p>
          <a:p>
            <a:pPr eaLnBrk="1" hangingPunct="1"/>
            <a:r>
              <a:rPr lang="en-US" dirty="0"/>
              <a:t>Average Waiting Time: (0+24+27)/3 = </a:t>
            </a:r>
            <a:r>
              <a:rPr lang="en-US" b="1" dirty="0">
                <a:solidFill>
                  <a:srgbClr val="FF0000"/>
                </a:solidFill>
              </a:rPr>
              <a:t>17</a:t>
            </a:r>
          </a:p>
          <a:p>
            <a:pPr eaLnBrk="1" hangingPunct="1"/>
            <a:r>
              <a:rPr lang="en-US" dirty="0"/>
              <a:t>Average Turnaround time: (24+27+30)/3 =</a:t>
            </a:r>
            <a:r>
              <a:rPr lang="en-US" b="1" dirty="0">
                <a:solidFill>
                  <a:srgbClr val="FF0000"/>
                </a:solidFill>
              </a:rPr>
              <a:t>27</a:t>
            </a:r>
          </a:p>
          <a:p>
            <a:pPr eaLnBrk="1" hangingPunct="1"/>
            <a:endParaRPr lang="en-US" b="1" dirty="0">
              <a:solidFill>
                <a:srgbClr val="FF0000"/>
              </a:solidFill>
            </a:endParaRPr>
          </a:p>
          <a:p>
            <a:pPr marL="0" indent="0">
              <a:buNone/>
            </a:pPr>
            <a:r>
              <a:rPr lang="en-IN" b="1" dirty="0">
                <a:solidFill>
                  <a:srgbClr val="FF0000"/>
                </a:solidFill>
              </a:rPr>
              <a:t>Convoy effect (2 mark) </a:t>
            </a:r>
          </a:p>
          <a:p>
            <a:pPr marL="0" indent="0">
              <a:buNone/>
            </a:pPr>
            <a:r>
              <a:rPr lang="en-IN" sz="2100" dirty="0"/>
              <a:t>All the other processes wait for one long process to finish its execution</a:t>
            </a:r>
          </a:p>
          <a:p>
            <a:pPr eaLnBrk="1" hangingPunct="1"/>
            <a:endParaRPr lang="en-US" b="1" dirty="0">
              <a:solidFill>
                <a:srgbClr val="FF0000"/>
              </a:solidFill>
            </a:endParaRPr>
          </a:p>
          <a:p>
            <a:pPr eaLnBrk="1" hangingPunct="1"/>
            <a:endParaRPr lang="en-US" b="1" dirty="0">
              <a:solidFill>
                <a:srgbClr val="FF0000"/>
              </a:solidFill>
            </a:endParaRPr>
          </a:p>
        </p:txBody>
      </p:sp>
      <p:sp>
        <p:nvSpPr>
          <p:cNvPr id="225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00"/>
                </a:solidFill>
                <a:latin typeface="Helvetica Neue Light"/>
                <a:ea typeface="ヒラギノ角ゴ ProN W3"/>
                <a:cs typeface="ヒラギノ角ゴ ProN W3"/>
                <a:sym typeface="Helvetica Neue Light"/>
              </a:defRPr>
            </a:lvl1pPr>
            <a:lvl2pPr marL="522368" indent="-200911" eaLnBrk="0" hangingPunct="0">
              <a:defRPr sz="3000">
                <a:solidFill>
                  <a:srgbClr val="000000"/>
                </a:solidFill>
                <a:latin typeface="Helvetica Neue Light"/>
                <a:ea typeface="ヒラギノ角ゴ ProN W3"/>
                <a:cs typeface="ヒラギノ角ゴ ProN W3"/>
                <a:sym typeface="Helvetica Neue Light"/>
              </a:defRPr>
            </a:lvl2pPr>
            <a:lvl3pPr marL="803643" indent="-160729" eaLnBrk="0" hangingPunct="0">
              <a:defRPr sz="3000">
                <a:solidFill>
                  <a:srgbClr val="000000"/>
                </a:solidFill>
                <a:latin typeface="Helvetica Neue Light"/>
                <a:ea typeface="ヒラギノ角ゴ ProN W3"/>
                <a:cs typeface="ヒラギノ角ゴ ProN W3"/>
                <a:sym typeface="Helvetica Neue Light"/>
              </a:defRPr>
            </a:lvl3pPr>
            <a:lvl4pPr marL="1125101" indent="-160729" eaLnBrk="0" hangingPunct="0">
              <a:defRPr sz="3000">
                <a:solidFill>
                  <a:srgbClr val="000000"/>
                </a:solidFill>
                <a:latin typeface="Helvetica Neue Light"/>
                <a:ea typeface="ヒラギノ角ゴ ProN W3"/>
                <a:cs typeface="ヒラギノ角ゴ ProN W3"/>
                <a:sym typeface="Helvetica Neue Light"/>
              </a:defRPr>
            </a:lvl4pPr>
            <a:lvl5pPr marL="1446558" indent="-160729" eaLnBrk="0" hangingPunct="0">
              <a:defRPr sz="3000">
                <a:solidFill>
                  <a:srgbClr val="000000"/>
                </a:solidFill>
                <a:latin typeface="Helvetica Neue Light"/>
                <a:ea typeface="ヒラギノ角ゴ ProN W3"/>
                <a:cs typeface="ヒラギノ角ゴ ProN W3"/>
                <a:sym typeface="Helvetica Neue Light"/>
              </a:defRPr>
            </a:lvl5pPr>
            <a:lvl6pPr marL="1768015"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6pPr>
            <a:lvl7pPr marL="2089473"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7pPr>
            <a:lvl8pPr marL="2410930"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8pPr>
            <a:lvl9pPr marL="2732387"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9pPr>
          </a:lstStyle>
          <a:p>
            <a:pPr eaLnBrk="1" hangingPunct="1"/>
            <a:fld id="{B1F90498-8D38-4D56-825C-2AC1A7C0E6F0}" type="slidenum">
              <a:rPr lang="en-US" sz="1400">
                <a:latin typeface="Times New Roman" pitchFamily="18" charset="0"/>
              </a:rPr>
              <a:pPr eaLnBrk="1" hangingPunct="1"/>
              <a:t>67</a:t>
            </a:fld>
            <a:endParaRPr lang="en-US" sz="1400">
              <a:latin typeface="Times New Roman" pitchFamily="18" charset="0"/>
            </a:endParaRPr>
          </a:p>
        </p:txBody>
      </p:sp>
      <p:grpSp>
        <p:nvGrpSpPr>
          <p:cNvPr id="22532" name="Group 11"/>
          <p:cNvGrpSpPr>
            <a:grpSpLocks/>
          </p:cNvGrpSpPr>
          <p:nvPr/>
        </p:nvGrpSpPr>
        <p:grpSpPr bwMode="auto">
          <a:xfrm>
            <a:off x="4089797" y="2196705"/>
            <a:ext cx="3861325" cy="889855"/>
            <a:chOff x="5816600" y="3505200"/>
            <a:chExt cx="5491662" cy="1265263"/>
          </a:xfrm>
        </p:grpSpPr>
        <p:sp>
          <p:nvSpPr>
            <p:cNvPr id="4" name="Rectangle 3"/>
            <p:cNvSpPr/>
            <p:nvPr/>
          </p:nvSpPr>
          <p:spPr bwMode="auto">
            <a:xfrm>
              <a:off x="5969000" y="3505200"/>
              <a:ext cx="3276600" cy="685633"/>
            </a:xfrm>
            <a:prstGeom prst="rect">
              <a:avLst/>
            </a:prstGeom>
            <a:solidFill>
              <a:schemeClr val="accent6"/>
            </a:solidFill>
            <a:ln>
              <a:solidFill>
                <a:schemeClr val="tx1"/>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defRPr/>
              </a:pPr>
              <a:r>
                <a:rPr lang="en-US" sz="2200" dirty="0">
                  <a:solidFill>
                    <a:schemeClr val="tx1"/>
                  </a:solidFill>
                  <a:sym typeface="Helvetica Neue Light" charset="0"/>
                </a:rPr>
                <a:t>P1</a:t>
              </a:r>
            </a:p>
          </p:txBody>
        </p:sp>
        <p:sp>
          <p:nvSpPr>
            <p:cNvPr id="5" name="Rectangle 4"/>
            <p:cNvSpPr/>
            <p:nvPr/>
          </p:nvSpPr>
          <p:spPr bwMode="auto">
            <a:xfrm>
              <a:off x="9245600" y="3505200"/>
              <a:ext cx="838200" cy="685633"/>
            </a:xfrm>
            <a:prstGeom prst="rect">
              <a:avLst/>
            </a:prstGeom>
            <a:ln>
              <a:solidFill>
                <a:schemeClr val="tx1"/>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00" dirty="0">
                  <a:solidFill>
                    <a:schemeClr val="tx1"/>
                  </a:solidFill>
                  <a:sym typeface="Helvetica Neue Light" charset="0"/>
                </a:rPr>
                <a:t>P2</a:t>
              </a:r>
            </a:p>
          </p:txBody>
        </p:sp>
        <p:sp>
          <p:nvSpPr>
            <p:cNvPr id="7" name="Rectangle 6"/>
            <p:cNvSpPr/>
            <p:nvPr/>
          </p:nvSpPr>
          <p:spPr bwMode="auto">
            <a:xfrm>
              <a:off x="10083800" y="3505200"/>
              <a:ext cx="838200" cy="685633"/>
            </a:xfrm>
            <a:prstGeom prst="rect">
              <a:avLst/>
            </a:prstGeom>
            <a:solidFill>
              <a:srgbClr val="FF00FF"/>
            </a:solidFill>
            <a:ln>
              <a:solidFill>
                <a:schemeClr val="tx1"/>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00" dirty="0">
                  <a:solidFill>
                    <a:schemeClr val="tx1"/>
                  </a:solidFill>
                  <a:sym typeface="Helvetica Neue Light" charset="0"/>
                </a:rPr>
                <a:t>P3</a:t>
              </a:r>
            </a:p>
          </p:txBody>
        </p:sp>
        <p:sp>
          <p:nvSpPr>
            <p:cNvPr id="22539" name="TextBox 7"/>
            <p:cNvSpPr txBox="1">
              <a:spLocks noChangeArrowheads="1"/>
            </p:cNvSpPr>
            <p:nvPr/>
          </p:nvSpPr>
          <p:spPr bwMode="auto">
            <a:xfrm>
              <a:off x="5816600" y="4267200"/>
              <a:ext cx="435903" cy="5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eaLnBrk="1" hangingPunct="1"/>
              <a:r>
                <a:rPr lang="en-US" sz="1700"/>
                <a:t>0</a:t>
              </a:r>
            </a:p>
          </p:txBody>
        </p:sp>
        <p:sp>
          <p:nvSpPr>
            <p:cNvPr id="22540" name="TextBox 8"/>
            <p:cNvSpPr txBox="1">
              <a:spLocks noChangeArrowheads="1"/>
            </p:cNvSpPr>
            <p:nvPr/>
          </p:nvSpPr>
          <p:spPr bwMode="auto">
            <a:xfrm>
              <a:off x="9007439" y="4267200"/>
              <a:ext cx="609169" cy="5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eaLnBrk="1" hangingPunct="1"/>
              <a:r>
                <a:rPr lang="en-US" sz="1700"/>
                <a:t>24</a:t>
              </a:r>
            </a:p>
          </p:txBody>
        </p:sp>
        <p:sp>
          <p:nvSpPr>
            <p:cNvPr id="22541" name="TextBox 9"/>
            <p:cNvSpPr txBox="1">
              <a:spLocks noChangeArrowheads="1"/>
            </p:cNvSpPr>
            <p:nvPr/>
          </p:nvSpPr>
          <p:spPr bwMode="auto">
            <a:xfrm>
              <a:off x="9860892" y="4262735"/>
              <a:ext cx="609169" cy="5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eaLnBrk="1" hangingPunct="1"/>
              <a:r>
                <a:rPr lang="en-US" sz="1700"/>
                <a:t>27</a:t>
              </a:r>
            </a:p>
          </p:txBody>
        </p:sp>
        <p:sp>
          <p:nvSpPr>
            <p:cNvPr id="22542" name="TextBox 10"/>
            <p:cNvSpPr txBox="1">
              <a:spLocks noChangeArrowheads="1"/>
            </p:cNvSpPr>
            <p:nvPr/>
          </p:nvSpPr>
          <p:spPr bwMode="auto">
            <a:xfrm>
              <a:off x="10699093" y="4262735"/>
              <a:ext cx="609169" cy="5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eaLnBrk="1" hangingPunct="1"/>
              <a:r>
                <a:rPr lang="en-US" sz="1700"/>
                <a:t>30</a:t>
              </a:r>
            </a:p>
          </p:txBody>
        </p:sp>
      </p:grpSp>
      <p:pic>
        <p:nvPicPr>
          <p:cNvPr id="13" name="Picture 4" descr="pngfind.com-kingpin-png-4152286 (1).png">
            <a:extLst>
              <a:ext uri="{FF2B5EF4-FFF2-40B4-BE49-F238E27FC236}">
                <a16:creationId xmlns="" xmlns:a16="http://schemas.microsoft.com/office/drawing/2014/main" id="{F0E75BD6-375A-49C4-B1BA-FD5503E79F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61200" y="116632"/>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00595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83568" y="548681"/>
            <a:ext cx="8063111" cy="648072"/>
          </a:xfrm>
        </p:spPr>
        <p:txBody>
          <a:bodyPr>
            <a:normAutofit fontScale="90000"/>
          </a:bodyPr>
          <a:lstStyle/>
          <a:p>
            <a:r>
              <a:rPr lang="en-US" b="1" dirty="0">
                <a:solidFill>
                  <a:srgbClr val="006600"/>
                </a:solidFill>
              </a:rPr>
              <a:t>First-Come, First-Served (FCFS)</a:t>
            </a:r>
            <a:endParaRPr lang="en-US" dirty="0"/>
          </a:p>
        </p:txBody>
      </p:sp>
      <p:sp>
        <p:nvSpPr>
          <p:cNvPr id="23555" name="Content Placeholder 2"/>
          <p:cNvSpPr>
            <a:spLocks noGrp="1"/>
          </p:cNvSpPr>
          <p:nvPr>
            <p:ph idx="1"/>
          </p:nvPr>
        </p:nvSpPr>
        <p:spPr>
          <a:xfrm>
            <a:off x="685355" y="1713384"/>
            <a:ext cx="7773293" cy="4180210"/>
          </a:xfrm>
        </p:spPr>
        <p:txBody>
          <a:bodyPr/>
          <a:lstStyle/>
          <a:p>
            <a:pPr eaLnBrk="1" hangingPunct="1"/>
            <a:r>
              <a:rPr lang="en-US"/>
              <a:t>What if their order had been P2, P3, P1?</a:t>
            </a:r>
          </a:p>
          <a:p>
            <a:pPr lvl="1" eaLnBrk="1" hangingPunct="1"/>
            <a:r>
              <a:rPr lang="en-US"/>
              <a:t>P1 burst time: 24</a:t>
            </a:r>
          </a:p>
          <a:p>
            <a:pPr lvl="1" eaLnBrk="1" hangingPunct="1"/>
            <a:r>
              <a:rPr lang="en-US"/>
              <a:t>P2 burst time: 3</a:t>
            </a:r>
          </a:p>
          <a:p>
            <a:pPr lvl="1" eaLnBrk="1" hangingPunct="1"/>
            <a:r>
              <a:rPr lang="en-US"/>
              <a:t>P3 burst time: 3</a:t>
            </a:r>
          </a:p>
        </p:txBody>
      </p:sp>
      <p:sp>
        <p:nvSpPr>
          <p:cNvPr id="235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00"/>
                </a:solidFill>
                <a:latin typeface="Helvetica Neue Light"/>
                <a:ea typeface="ヒラギノ角ゴ ProN W3"/>
                <a:cs typeface="ヒラギノ角ゴ ProN W3"/>
                <a:sym typeface="Helvetica Neue Light"/>
              </a:defRPr>
            </a:lvl1pPr>
            <a:lvl2pPr marL="522368" indent="-200911" eaLnBrk="0" hangingPunct="0">
              <a:defRPr sz="3000">
                <a:solidFill>
                  <a:srgbClr val="000000"/>
                </a:solidFill>
                <a:latin typeface="Helvetica Neue Light"/>
                <a:ea typeface="ヒラギノ角ゴ ProN W3"/>
                <a:cs typeface="ヒラギノ角ゴ ProN W3"/>
                <a:sym typeface="Helvetica Neue Light"/>
              </a:defRPr>
            </a:lvl2pPr>
            <a:lvl3pPr marL="803643" indent="-160729" eaLnBrk="0" hangingPunct="0">
              <a:defRPr sz="3000">
                <a:solidFill>
                  <a:srgbClr val="000000"/>
                </a:solidFill>
                <a:latin typeface="Helvetica Neue Light"/>
                <a:ea typeface="ヒラギノ角ゴ ProN W3"/>
                <a:cs typeface="ヒラギノ角ゴ ProN W3"/>
                <a:sym typeface="Helvetica Neue Light"/>
              </a:defRPr>
            </a:lvl3pPr>
            <a:lvl4pPr marL="1125101" indent="-160729" eaLnBrk="0" hangingPunct="0">
              <a:defRPr sz="3000">
                <a:solidFill>
                  <a:srgbClr val="000000"/>
                </a:solidFill>
                <a:latin typeface="Helvetica Neue Light"/>
                <a:ea typeface="ヒラギノ角ゴ ProN W3"/>
                <a:cs typeface="ヒラギノ角ゴ ProN W3"/>
                <a:sym typeface="Helvetica Neue Light"/>
              </a:defRPr>
            </a:lvl4pPr>
            <a:lvl5pPr marL="1446558" indent="-160729" eaLnBrk="0" hangingPunct="0">
              <a:defRPr sz="3000">
                <a:solidFill>
                  <a:srgbClr val="000000"/>
                </a:solidFill>
                <a:latin typeface="Helvetica Neue Light"/>
                <a:ea typeface="ヒラギノ角ゴ ProN W3"/>
                <a:cs typeface="ヒラギノ角ゴ ProN W3"/>
                <a:sym typeface="Helvetica Neue Light"/>
              </a:defRPr>
            </a:lvl5pPr>
            <a:lvl6pPr marL="1768015"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6pPr>
            <a:lvl7pPr marL="2089473"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7pPr>
            <a:lvl8pPr marL="2410930"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8pPr>
            <a:lvl9pPr marL="2732387"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9pPr>
          </a:lstStyle>
          <a:p>
            <a:pPr eaLnBrk="1" hangingPunct="1"/>
            <a:fld id="{3BCF117E-0557-45B4-8BE1-E815AC8E8C74}" type="slidenum">
              <a:rPr lang="en-US" sz="1400">
                <a:latin typeface="Times New Roman" pitchFamily="18" charset="0"/>
              </a:rPr>
              <a:pPr eaLnBrk="1" hangingPunct="1"/>
              <a:t>68</a:t>
            </a:fld>
            <a:endParaRPr lang="en-US" sz="1400">
              <a:latin typeface="Times New Roman" pitchFamily="18" charset="0"/>
            </a:endParaRPr>
          </a:p>
        </p:txBody>
      </p:sp>
      <p:pic>
        <p:nvPicPr>
          <p:cNvPr id="5" name="Picture 4" descr="pngfind.com-kingpin-png-4152286 (1).png">
            <a:extLst>
              <a:ext uri="{FF2B5EF4-FFF2-40B4-BE49-F238E27FC236}">
                <a16:creationId xmlns="" xmlns:a16="http://schemas.microsoft.com/office/drawing/2014/main" id="{04057254-BE15-47C3-80FE-72CF8F8049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61200" y="11915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40628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82750" y="476673"/>
            <a:ext cx="8207127" cy="576065"/>
          </a:xfrm>
        </p:spPr>
        <p:txBody>
          <a:bodyPr>
            <a:normAutofit fontScale="90000"/>
          </a:bodyPr>
          <a:lstStyle/>
          <a:p>
            <a:r>
              <a:rPr lang="en-US" b="1" dirty="0">
                <a:solidFill>
                  <a:srgbClr val="006600"/>
                </a:solidFill>
              </a:rPr>
              <a:t>First-Come, First-Served (FCFS)</a:t>
            </a:r>
            <a:endParaRPr lang="en-US" dirty="0"/>
          </a:p>
        </p:txBody>
      </p:sp>
      <p:sp>
        <p:nvSpPr>
          <p:cNvPr id="24579" name="Content Placeholder 2"/>
          <p:cNvSpPr>
            <a:spLocks noGrp="1"/>
          </p:cNvSpPr>
          <p:nvPr>
            <p:ph idx="1"/>
          </p:nvPr>
        </p:nvSpPr>
        <p:spPr>
          <a:xfrm>
            <a:off x="685355" y="1268760"/>
            <a:ext cx="7773293" cy="5184576"/>
          </a:xfrm>
        </p:spPr>
        <p:txBody>
          <a:bodyPr>
            <a:normAutofit fontScale="77500" lnSpcReduction="20000"/>
          </a:bodyPr>
          <a:lstStyle/>
          <a:p>
            <a:pPr eaLnBrk="1" hangingPunct="1"/>
            <a:r>
              <a:rPr lang="en-US" dirty="0"/>
              <a:t>What if their order had been P2, P3, P1?</a:t>
            </a:r>
          </a:p>
          <a:p>
            <a:pPr lvl="1" eaLnBrk="1" hangingPunct="1"/>
            <a:r>
              <a:rPr lang="en-US" dirty="0"/>
              <a:t>P1 burst time: 24</a:t>
            </a:r>
          </a:p>
          <a:p>
            <a:pPr lvl="1" eaLnBrk="1" hangingPunct="1"/>
            <a:r>
              <a:rPr lang="en-US" dirty="0"/>
              <a:t>P2 burst time: 3</a:t>
            </a:r>
          </a:p>
          <a:p>
            <a:pPr lvl="1" eaLnBrk="1" hangingPunct="1"/>
            <a:r>
              <a:rPr lang="en-US" dirty="0"/>
              <a:t>P3 burst time: 3</a:t>
            </a:r>
          </a:p>
          <a:p>
            <a:pPr lvl="1" eaLnBrk="1" hangingPunct="1"/>
            <a:endParaRPr lang="en-US" dirty="0"/>
          </a:p>
          <a:p>
            <a:pPr eaLnBrk="1" hangingPunct="1"/>
            <a:r>
              <a:rPr lang="en-US" dirty="0">
                <a:solidFill>
                  <a:srgbClr val="FF0000"/>
                </a:solidFill>
              </a:rPr>
              <a:t>Waiting Time</a:t>
            </a:r>
          </a:p>
          <a:p>
            <a:pPr lvl="1" eaLnBrk="1" hangingPunct="1"/>
            <a:r>
              <a:rPr lang="en-US" dirty="0"/>
              <a:t>P2: 0</a:t>
            </a:r>
          </a:p>
          <a:p>
            <a:pPr lvl="1" eaLnBrk="1" hangingPunct="1"/>
            <a:r>
              <a:rPr lang="en-US" dirty="0"/>
              <a:t>P3: 3</a:t>
            </a:r>
          </a:p>
          <a:p>
            <a:pPr lvl="1" eaLnBrk="1" hangingPunct="1"/>
            <a:r>
              <a:rPr lang="en-US" dirty="0"/>
              <a:t>P1: 6</a:t>
            </a:r>
          </a:p>
          <a:p>
            <a:pPr lvl="1" eaLnBrk="1" hangingPunct="1"/>
            <a:endParaRPr lang="en-US" dirty="0"/>
          </a:p>
          <a:p>
            <a:r>
              <a:rPr lang="en-GB" dirty="0">
                <a:solidFill>
                  <a:srgbClr val="FF0000"/>
                </a:solidFill>
              </a:rPr>
              <a:t>Turn-around</a:t>
            </a:r>
            <a:r>
              <a:rPr lang="en-US" dirty="0">
                <a:solidFill>
                  <a:srgbClr val="FF0000"/>
                </a:solidFill>
              </a:rPr>
              <a:t> Time</a:t>
            </a:r>
            <a:endParaRPr lang="en-US" dirty="0"/>
          </a:p>
          <a:p>
            <a:pPr lvl="1" eaLnBrk="1" hangingPunct="1"/>
            <a:r>
              <a:rPr lang="en-US" dirty="0"/>
              <a:t>P2: 3</a:t>
            </a:r>
          </a:p>
          <a:p>
            <a:pPr lvl="1" eaLnBrk="1" hangingPunct="1"/>
            <a:r>
              <a:rPr lang="en-US" dirty="0"/>
              <a:t>P3: 6</a:t>
            </a:r>
          </a:p>
          <a:p>
            <a:pPr lvl="1" eaLnBrk="1" hangingPunct="1"/>
            <a:r>
              <a:rPr lang="en-US" dirty="0"/>
              <a:t>P1: 30</a:t>
            </a:r>
          </a:p>
          <a:p>
            <a:pPr lvl="1" eaLnBrk="1" hangingPunct="1"/>
            <a:endParaRPr lang="en-US" dirty="0"/>
          </a:p>
          <a:p>
            <a:pPr eaLnBrk="1" hangingPunct="1"/>
            <a:r>
              <a:rPr lang="en-US" dirty="0">
                <a:solidFill>
                  <a:srgbClr val="FF0000"/>
                </a:solidFill>
              </a:rPr>
              <a:t>Average Waiting Time</a:t>
            </a:r>
            <a:r>
              <a:rPr lang="en-US" dirty="0"/>
              <a:t>: (0+3+6)/3 = 3 (compared to 17)</a:t>
            </a:r>
          </a:p>
          <a:p>
            <a:r>
              <a:rPr lang="en-US" dirty="0">
                <a:solidFill>
                  <a:srgbClr val="FF0000"/>
                </a:solidFill>
              </a:rPr>
              <a:t>Average </a:t>
            </a:r>
            <a:r>
              <a:rPr lang="en-GB" dirty="0">
                <a:solidFill>
                  <a:srgbClr val="FF0000"/>
                </a:solidFill>
              </a:rPr>
              <a:t>turn-around</a:t>
            </a:r>
            <a:r>
              <a:rPr lang="en-US" dirty="0">
                <a:solidFill>
                  <a:srgbClr val="FF0000"/>
                </a:solidFill>
              </a:rPr>
              <a:t> Time</a:t>
            </a:r>
            <a:r>
              <a:rPr lang="en-US" dirty="0"/>
              <a:t>: (3+6+30)/3 = 13 (compared to 27)</a:t>
            </a:r>
          </a:p>
          <a:p>
            <a:pPr eaLnBrk="1" hangingPunct="1"/>
            <a:endParaRPr lang="en-US" dirty="0"/>
          </a:p>
          <a:p>
            <a:pPr eaLnBrk="1" hangingPunct="1"/>
            <a:endParaRPr lang="en-US" dirty="0"/>
          </a:p>
        </p:txBody>
      </p:sp>
      <p:sp>
        <p:nvSpPr>
          <p:cNvPr id="245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00"/>
                </a:solidFill>
                <a:latin typeface="Helvetica Neue Light"/>
                <a:ea typeface="ヒラギノ角ゴ ProN W3"/>
                <a:cs typeface="ヒラギノ角ゴ ProN W3"/>
                <a:sym typeface="Helvetica Neue Light"/>
              </a:defRPr>
            </a:lvl1pPr>
            <a:lvl2pPr marL="522368" indent="-200911" eaLnBrk="0" hangingPunct="0">
              <a:defRPr sz="3000">
                <a:solidFill>
                  <a:srgbClr val="000000"/>
                </a:solidFill>
                <a:latin typeface="Helvetica Neue Light"/>
                <a:ea typeface="ヒラギノ角ゴ ProN W3"/>
                <a:cs typeface="ヒラギノ角ゴ ProN W3"/>
                <a:sym typeface="Helvetica Neue Light"/>
              </a:defRPr>
            </a:lvl2pPr>
            <a:lvl3pPr marL="803643" indent="-160729" eaLnBrk="0" hangingPunct="0">
              <a:defRPr sz="3000">
                <a:solidFill>
                  <a:srgbClr val="000000"/>
                </a:solidFill>
                <a:latin typeface="Helvetica Neue Light"/>
                <a:ea typeface="ヒラギノ角ゴ ProN W3"/>
                <a:cs typeface="ヒラギノ角ゴ ProN W3"/>
                <a:sym typeface="Helvetica Neue Light"/>
              </a:defRPr>
            </a:lvl3pPr>
            <a:lvl4pPr marL="1125101" indent="-160729" eaLnBrk="0" hangingPunct="0">
              <a:defRPr sz="3000">
                <a:solidFill>
                  <a:srgbClr val="000000"/>
                </a:solidFill>
                <a:latin typeface="Helvetica Neue Light"/>
                <a:ea typeface="ヒラギノ角ゴ ProN W3"/>
                <a:cs typeface="ヒラギノ角ゴ ProN W3"/>
                <a:sym typeface="Helvetica Neue Light"/>
              </a:defRPr>
            </a:lvl4pPr>
            <a:lvl5pPr marL="1446558" indent="-160729" eaLnBrk="0" hangingPunct="0">
              <a:defRPr sz="3000">
                <a:solidFill>
                  <a:srgbClr val="000000"/>
                </a:solidFill>
                <a:latin typeface="Helvetica Neue Light"/>
                <a:ea typeface="ヒラギノ角ゴ ProN W3"/>
                <a:cs typeface="ヒラギノ角ゴ ProN W3"/>
                <a:sym typeface="Helvetica Neue Light"/>
              </a:defRPr>
            </a:lvl5pPr>
            <a:lvl6pPr marL="1768015"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6pPr>
            <a:lvl7pPr marL="2089473"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7pPr>
            <a:lvl8pPr marL="2410930"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8pPr>
            <a:lvl9pPr marL="2732387"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9pPr>
          </a:lstStyle>
          <a:p>
            <a:pPr eaLnBrk="1" hangingPunct="1"/>
            <a:fld id="{2C7B0981-C92E-47CF-9616-3775F166D214}" type="slidenum">
              <a:rPr lang="en-US" sz="1400">
                <a:latin typeface="Times New Roman" pitchFamily="18" charset="0"/>
              </a:rPr>
              <a:pPr eaLnBrk="1" hangingPunct="1"/>
              <a:t>69</a:t>
            </a:fld>
            <a:endParaRPr lang="en-US" sz="1400">
              <a:latin typeface="Times New Roman" pitchFamily="18" charset="0"/>
            </a:endParaRPr>
          </a:p>
        </p:txBody>
      </p:sp>
      <p:grpSp>
        <p:nvGrpSpPr>
          <p:cNvPr id="24580" name="Group 11"/>
          <p:cNvGrpSpPr>
            <a:grpSpLocks/>
          </p:cNvGrpSpPr>
          <p:nvPr/>
        </p:nvGrpSpPr>
        <p:grpSpPr bwMode="auto">
          <a:xfrm>
            <a:off x="4089797" y="2196705"/>
            <a:ext cx="3861325" cy="889855"/>
            <a:chOff x="5816600" y="3505200"/>
            <a:chExt cx="5491662" cy="1265263"/>
          </a:xfrm>
        </p:grpSpPr>
        <p:sp>
          <p:nvSpPr>
            <p:cNvPr id="4" name="Rectangle 3"/>
            <p:cNvSpPr/>
            <p:nvPr/>
          </p:nvSpPr>
          <p:spPr bwMode="auto">
            <a:xfrm>
              <a:off x="7645400" y="3505200"/>
              <a:ext cx="3276600" cy="685633"/>
            </a:xfrm>
            <a:prstGeom prst="rect">
              <a:avLst/>
            </a:prstGeom>
            <a:solidFill>
              <a:schemeClr val="accent6"/>
            </a:solidFill>
            <a:ln>
              <a:solidFill>
                <a:schemeClr val="tx1"/>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defRPr/>
              </a:pPr>
              <a:r>
                <a:rPr lang="en-US" sz="2200" dirty="0">
                  <a:solidFill>
                    <a:schemeClr val="tx1"/>
                  </a:solidFill>
                  <a:sym typeface="Helvetica Neue Light" charset="0"/>
                </a:rPr>
                <a:t>P1</a:t>
              </a:r>
            </a:p>
          </p:txBody>
        </p:sp>
        <p:sp>
          <p:nvSpPr>
            <p:cNvPr id="5" name="Rectangle 4"/>
            <p:cNvSpPr/>
            <p:nvPr/>
          </p:nvSpPr>
          <p:spPr bwMode="auto">
            <a:xfrm>
              <a:off x="5969000" y="3505200"/>
              <a:ext cx="838200" cy="685633"/>
            </a:xfrm>
            <a:prstGeom prst="rect">
              <a:avLst/>
            </a:prstGeom>
            <a:ln>
              <a:solidFill>
                <a:schemeClr val="tx1"/>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00" dirty="0">
                  <a:solidFill>
                    <a:schemeClr val="tx1"/>
                  </a:solidFill>
                  <a:sym typeface="Helvetica Neue Light" charset="0"/>
                </a:rPr>
                <a:t>P2</a:t>
              </a:r>
            </a:p>
          </p:txBody>
        </p:sp>
        <p:sp>
          <p:nvSpPr>
            <p:cNvPr id="7" name="Rectangle 6"/>
            <p:cNvSpPr/>
            <p:nvPr/>
          </p:nvSpPr>
          <p:spPr bwMode="auto">
            <a:xfrm>
              <a:off x="6807200" y="3505200"/>
              <a:ext cx="838200" cy="685633"/>
            </a:xfrm>
            <a:prstGeom prst="rect">
              <a:avLst/>
            </a:prstGeom>
            <a:solidFill>
              <a:srgbClr val="FF00FF"/>
            </a:solidFill>
            <a:ln>
              <a:solidFill>
                <a:schemeClr val="tx1"/>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00" dirty="0">
                  <a:solidFill>
                    <a:schemeClr val="tx1"/>
                  </a:solidFill>
                  <a:sym typeface="Helvetica Neue Light" charset="0"/>
                </a:rPr>
                <a:t>P3</a:t>
              </a:r>
            </a:p>
          </p:txBody>
        </p:sp>
        <p:sp>
          <p:nvSpPr>
            <p:cNvPr id="24587" name="TextBox 7"/>
            <p:cNvSpPr txBox="1">
              <a:spLocks noChangeArrowheads="1"/>
            </p:cNvSpPr>
            <p:nvPr/>
          </p:nvSpPr>
          <p:spPr bwMode="auto">
            <a:xfrm>
              <a:off x="5816600" y="4267200"/>
              <a:ext cx="435903" cy="5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eaLnBrk="1" hangingPunct="1"/>
              <a:r>
                <a:rPr lang="en-US" sz="1700"/>
                <a:t>0</a:t>
              </a:r>
            </a:p>
          </p:txBody>
        </p:sp>
        <p:sp>
          <p:nvSpPr>
            <p:cNvPr id="24588" name="TextBox 8"/>
            <p:cNvSpPr txBox="1">
              <a:spLocks noChangeArrowheads="1"/>
            </p:cNvSpPr>
            <p:nvPr/>
          </p:nvSpPr>
          <p:spPr bwMode="auto">
            <a:xfrm>
              <a:off x="6664360" y="4267200"/>
              <a:ext cx="435903" cy="5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eaLnBrk="1" hangingPunct="1"/>
              <a:r>
                <a:rPr lang="en-US" sz="1700"/>
                <a:t>3</a:t>
              </a:r>
            </a:p>
          </p:txBody>
        </p:sp>
        <p:sp>
          <p:nvSpPr>
            <p:cNvPr id="24589" name="TextBox 9"/>
            <p:cNvSpPr txBox="1">
              <a:spLocks noChangeArrowheads="1"/>
            </p:cNvSpPr>
            <p:nvPr/>
          </p:nvSpPr>
          <p:spPr bwMode="auto">
            <a:xfrm>
              <a:off x="7426361" y="4262735"/>
              <a:ext cx="435903" cy="5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eaLnBrk="1" hangingPunct="1"/>
              <a:r>
                <a:rPr lang="en-US" sz="1700"/>
                <a:t>6</a:t>
              </a:r>
            </a:p>
          </p:txBody>
        </p:sp>
        <p:sp>
          <p:nvSpPr>
            <p:cNvPr id="24590" name="TextBox 10"/>
            <p:cNvSpPr txBox="1">
              <a:spLocks noChangeArrowheads="1"/>
            </p:cNvSpPr>
            <p:nvPr/>
          </p:nvSpPr>
          <p:spPr bwMode="auto">
            <a:xfrm>
              <a:off x="10699093" y="4262735"/>
              <a:ext cx="609169" cy="5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eaLnBrk="1" hangingPunct="1"/>
              <a:r>
                <a:rPr lang="en-US" sz="1700"/>
                <a:t>30</a:t>
              </a:r>
            </a:p>
          </p:txBody>
        </p:sp>
      </p:grpSp>
      <p:sp>
        <p:nvSpPr>
          <p:cNvPr id="2" name="Rectangle 1"/>
          <p:cNvSpPr/>
          <p:nvPr/>
        </p:nvSpPr>
        <p:spPr>
          <a:xfrm>
            <a:off x="4839125" y="3140968"/>
            <a:ext cx="1893115"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Gnatt</a:t>
            </a:r>
            <a:r>
              <a:rPr lang="en-US" sz="1200" b="1" dirty="0">
                <a:solidFill>
                  <a:schemeClr val="tx1"/>
                </a:solidFill>
              </a:rPr>
              <a:t> Chart</a:t>
            </a:r>
            <a:endParaRPr lang="en-IN" sz="1200" b="1" dirty="0">
              <a:solidFill>
                <a:schemeClr val="tx1"/>
              </a:solidFill>
            </a:endParaRPr>
          </a:p>
        </p:txBody>
      </p:sp>
      <p:pic>
        <p:nvPicPr>
          <p:cNvPr id="14" name="Picture 4" descr="pngfind.com-kingpin-png-4152286 (1).png">
            <a:extLst>
              <a:ext uri="{FF2B5EF4-FFF2-40B4-BE49-F238E27FC236}">
                <a16:creationId xmlns="" xmlns:a16="http://schemas.microsoft.com/office/drawing/2014/main" id="{81B5F278-E500-45B0-88E0-1FA9EA57B2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80312" y="82925"/>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3692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4423"/>
            <a:ext cx="8229600" cy="1000132"/>
          </a:xfrm>
        </p:spPr>
        <p:txBody>
          <a:bodyPr>
            <a:normAutofit fontScale="90000"/>
          </a:bodyPr>
          <a:lstStyle/>
          <a:p>
            <a:r>
              <a:rPr lang="en-US" dirty="0">
                <a:latin typeface="Times New Roman" pitchFamily="18" charset="0"/>
                <a:cs typeface="Times New Roman" pitchFamily="18" charset="0"/>
              </a:rPr>
              <a:t>  Software Solution  to CS problem   </a:t>
            </a:r>
          </a:p>
        </p:txBody>
      </p:sp>
      <p:sp>
        <p:nvSpPr>
          <p:cNvPr id="9" name="Content Placeholder 8"/>
          <p:cNvSpPr>
            <a:spLocks noGrp="1"/>
          </p:cNvSpPr>
          <p:nvPr>
            <p:ph idx="1"/>
          </p:nvPr>
        </p:nvSpPr>
        <p:spPr>
          <a:xfrm>
            <a:off x="457200" y="2500306"/>
            <a:ext cx="8229600" cy="3286148"/>
          </a:xfrm>
        </p:spPr>
        <p:txBody>
          <a:bodyPr>
            <a:normAutofit/>
          </a:bodyPr>
          <a:lstStyle/>
          <a:p>
            <a:pPr>
              <a:buNone/>
            </a:pPr>
            <a:r>
              <a:rPr lang="en-US" sz="2000" b="1" dirty="0">
                <a:latin typeface="Times New Roman" pitchFamily="18" charset="0"/>
                <a:cs typeface="Times New Roman" pitchFamily="18" charset="0"/>
              </a:rPr>
              <a:t>                               Peterson’s Solution (overview)</a:t>
            </a:r>
            <a:endParaRPr lang="en-US" sz="2000" b="1" dirty="0"/>
          </a:p>
          <a:p>
            <a:pPr>
              <a:buNone/>
            </a:pPr>
            <a:r>
              <a:rPr lang="en-US" sz="2000" dirty="0"/>
              <a:t>		</a:t>
            </a:r>
          </a:p>
          <a:p>
            <a:pPr algn="just">
              <a:lnSpc>
                <a:spcPct val="150000"/>
              </a:lnSpc>
              <a:buNone/>
            </a:pPr>
            <a:r>
              <a:rPr lang="en-US" sz="2000" dirty="0"/>
              <a:t>    Helps to solve the critical section problem – applicable for 2 processes.  (Scenarios - Classical problems of synchronization – Bounded Buffer, Producer-consumer, Dining philosophers)</a:t>
            </a:r>
          </a:p>
        </p:txBody>
      </p:sp>
      <p:sp>
        <p:nvSpPr>
          <p:cNvPr id="5" name="Slide Number Placeholder 4"/>
          <p:cNvSpPr>
            <a:spLocks noGrp="1"/>
          </p:cNvSpPr>
          <p:nvPr>
            <p:ph type="sldNum" sz="quarter" idx="12"/>
          </p:nvPr>
        </p:nvSpPr>
        <p:spPr/>
        <p:txBody>
          <a:bodyPr/>
          <a:lstStyle/>
          <a:p>
            <a:fld id="{E35F382A-8E35-48DB-B4A8-994B0299B22B}" type="slidenum">
              <a:rPr lang="en-IN" smtClean="0"/>
              <a:pPr/>
              <a:t>7</a:t>
            </a:fld>
            <a:endParaRPr lang="en-IN" dirty="0"/>
          </a:p>
        </p:txBody>
      </p:sp>
      <p:pic>
        <p:nvPicPr>
          <p:cNvPr id="6" name="Picture 5" descr="pngfind.com-kingpin-png-4152286 (1).png">
            <a:extLst>
              <a:ext uri="{FF2B5EF4-FFF2-40B4-BE49-F238E27FC236}">
                <a16:creationId xmlns="" xmlns:a16="http://schemas.microsoft.com/office/drawing/2014/main" id="{7FAD261B-F7D1-4BC9-9CE7-CFE5AB6E00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5507" y="3429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856984" cy="1422648"/>
          </a:xfrm>
        </p:spPr>
        <p:txBody>
          <a:bodyPr>
            <a:normAutofit/>
          </a:bodyPr>
          <a:lstStyle/>
          <a:p>
            <a:r>
              <a:rPr lang="en-IN" sz="3200" b="1" dirty="0">
                <a:solidFill>
                  <a:srgbClr val="006600"/>
                </a:solidFill>
              </a:rPr>
              <a:t>FIFO (First In and First Out) or FCFS</a:t>
            </a:r>
            <a:br>
              <a:rPr lang="en-IN" sz="3200" b="1" dirty="0">
                <a:solidFill>
                  <a:srgbClr val="006600"/>
                </a:solidFill>
              </a:rPr>
            </a:br>
            <a:endParaRPr lang="en-IN" sz="2400" b="1" dirty="0">
              <a:solidFill>
                <a:srgbClr val="006600"/>
              </a:solidFill>
            </a:endParaRPr>
          </a:p>
        </p:txBody>
      </p:sp>
      <p:sp>
        <p:nvSpPr>
          <p:cNvPr id="3" name="Content Placeholder 2"/>
          <p:cNvSpPr>
            <a:spLocks noGrp="1"/>
          </p:cNvSpPr>
          <p:nvPr>
            <p:ph idx="1"/>
          </p:nvPr>
        </p:nvSpPr>
        <p:spPr>
          <a:xfrm>
            <a:off x="457200" y="1916832"/>
            <a:ext cx="8229600" cy="4560168"/>
          </a:xfrm>
        </p:spPr>
        <p:txBody>
          <a:bodyPr>
            <a:normAutofit fontScale="92500"/>
          </a:bodyPr>
          <a:lstStyle/>
          <a:p>
            <a:pPr marL="0" indent="0">
              <a:buNone/>
            </a:pPr>
            <a:r>
              <a:rPr lang="en-US" u="sng" dirty="0"/>
              <a:t>Advantages:</a:t>
            </a:r>
            <a:endParaRPr lang="en-IN" u="sng" dirty="0"/>
          </a:p>
          <a:p>
            <a:r>
              <a:rPr lang="en-IN" dirty="0"/>
              <a:t>Simple </a:t>
            </a:r>
          </a:p>
          <a:p>
            <a:pPr marL="0" indent="0">
              <a:buNone/>
            </a:pPr>
            <a:r>
              <a:rPr lang="en-US" u="sng" dirty="0"/>
              <a:t>Disadvantages:</a:t>
            </a:r>
            <a:endParaRPr lang="en-IN" u="sng" dirty="0"/>
          </a:p>
          <a:p>
            <a:r>
              <a:rPr lang="en-IN" dirty="0"/>
              <a:t>Short jobs get stuck behind long ones</a:t>
            </a:r>
          </a:p>
          <a:p>
            <a:r>
              <a:rPr lang="en-IN" dirty="0"/>
              <a:t>There is no option for pre-emption of a process. If a process is started, then CPU executes the process until it ends.</a:t>
            </a:r>
          </a:p>
          <a:p>
            <a:r>
              <a:rPr lang="en-IN" dirty="0"/>
              <a:t>Because there is no pre-emption, if a process executes for a long time, the processes in the back of the queue will have to wait for a long time before they get a chance to be executed.</a:t>
            </a:r>
          </a:p>
          <a:p>
            <a:r>
              <a:rPr lang="en-IN" dirty="0"/>
              <a:t> </a:t>
            </a:r>
          </a:p>
          <a:p>
            <a:endParaRPr lang="en-IN" dirty="0"/>
          </a:p>
        </p:txBody>
      </p:sp>
      <p:pic>
        <p:nvPicPr>
          <p:cNvPr id="4" name="Picture 4" descr="pngfind.com-kingpin-png-4152286 (1).png">
            <a:extLst>
              <a:ext uri="{FF2B5EF4-FFF2-40B4-BE49-F238E27FC236}">
                <a16:creationId xmlns="" xmlns:a16="http://schemas.microsoft.com/office/drawing/2014/main" id="{BF3F746E-84CC-4C42-8F14-35208D0B74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38888" y="1143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pngfind.com-kingpin-png-4152286 (1).png">
            <a:extLst>
              <a:ext uri="{FF2B5EF4-FFF2-40B4-BE49-F238E27FC236}">
                <a16:creationId xmlns="" xmlns:a16="http://schemas.microsoft.com/office/drawing/2014/main" id="{A3BCEF8C-0E78-4AC0-AF30-46A2181318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02888" y="76200"/>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70</a:t>
            </a:fld>
            <a:endParaRPr lang="en-IN" dirty="0"/>
          </a:p>
        </p:txBody>
      </p:sp>
    </p:spTree>
    <p:extLst>
      <p:ext uri="{BB962C8B-B14F-4D97-AF65-F5344CB8AC3E}">
        <p14:creationId xmlns:p14="http://schemas.microsoft.com/office/powerpoint/2010/main" val="36108703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82750" y="476673"/>
            <a:ext cx="8207127" cy="576065"/>
          </a:xfrm>
        </p:spPr>
        <p:txBody>
          <a:bodyPr>
            <a:noAutofit/>
          </a:bodyPr>
          <a:lstStyle/>
          <a:p>
            <a:r>
              <a:rPr lang="en-GB" sz="3200" b="1" dirty="0">
                <a:solidFill>
                  <a:srgbClr val="006600"/>
                </a:solidFill>
              </a:rPr>
              <a:t>Shortest-Job-First (SJF) Scheduling</a:t>
            </a:r>
            <a:br>
              <a:rPr lang="en-GB" sz="3200" b="1" dirty="0">
                <a:solidFill>
                  <a:srgbClr val="006600"/>
                </a:solidFill>
              </a:rPr>
            </a:br>
            <a:r>
              <a:rPr lang="en-GB" sz="1800" dirty="0">
                <a:solidFill>
                  <a:srgbClr val="006600"/>
                </a:solidFill>
              </a:rPr>
              <a:t>(simultaneous  arrival </a:t>
            </a:r>
            <a:r>
              <a:rPr lang="en-GB" sz="1800" dirty="0" err="1">
                <a:solidFill>
                  <a:srgbClr val="006600"/>
                </a:solidFill>
              </a:rPr>
              <a:t>ie</a:t>
            </a:r>
            <a:r>
              <a:rPr lang="en-GB" sz="1800" dirty="0">
                <a:solidFill>
                  <a:srgbClr val="006600"/>
                </a:solidFill>
              </a:rPr>
              <a:t>. all jobs arrive at the same time)</a:t>
            </a:r>
            <a:endParaRPr lang="en-US" sz="1800" dirty="0"/>
          </a:p>
        </p:txBody>
      </p:sp>
      <p:sp>
        <p:nvSpPr>
          <p:cNvPr id="24579" name="Content Placeholder 2"/>
          <p:cNvSpPr>
            <a:spLocks noGrp="1"/>
          </p:cNvSpPr>
          <p:nvPr>
            <p:ph idx="1"/>
          </p:nvPr>
        </p:nvSpPr>
        <p:spPr>
          <a:xfrm>
            <a:off x="685355" y="1844825"/>
            <a:ext cx="7773293" cy="4896544"/>
          </a:xfrm>
        </p:spPr>
        <p:txBody>
          <a:bodyPr>
            <a:normAutofit fontScale="77500" lnSpcReduction="20000"/>
          </a:bodyPr>
          <a:lstStyle/>
          <a:p>
            <a:pPr lvl="1" eaLnBrk="1" hangingPunct="1"/>
            <a:r>
              <a:rPr lang="en-US" dirty="0"/>
              <a:t>P1 burst time: 24</a:t>
            </a:r>
          </a:p>
          <a:p>
            <a:pPr lvl="1" eaLnBrk="1" hangingPunct="1"/>
            <a:r>
              <a:rPr lang="en-US" dirty="0"/>
              <a:t>P2 burst time: 3</a:t>
            </a:r>
          </a:p>
          <a:p>
            <a:pPr lvl="1" eaLnBrk="1" hangingPunct="1"/>
            <a:r>
              <a:rPr lang="en-US" dirty="0"/>
              <a:t>P3 burst time: 3</a:t>
            </a:r>
          </a:p>
          <a:p>
            <a:pPr lvl="1" eaLnBrk="1" hangingPunct="1"/>
            <a:endParaRPr lang="en-US" dirty="0"/>
          </a:p>
          <a:p>
            <a:pPr eaLnBrk="1" hangingPunct="1"/>
            <a:r>
              <a:rPr lang="en-US" dirty="0">
                <a:solidFill>
                  <a:srgbClr val="FF0000"/>
                </a:solidFill>
              </a:rPr>
              <a:t>Waiting Time</a:t>
            </a:r>
          </a:p>
          <a:p>
            <a:pPr lvl="1" eaLnBrk="1" hangingPunct="1"/>
            <a:r>
              <a:rPr lang="en-US" dirty="0"/>
              <a:t>P2: 0</a:t>
            </a:r>
          </a:p>
          <a:p>
            <a:pPr lvl="1" eaLnBrk="1" hangingPunct="1"/>
            <a:r>
              <a:rPr lang="en-US" dirty="0"/>
              <a:t>P3: 3</a:t>
            </a:r>
          </a:p>
          <a:p>
            <a:pPr lvl="1" eaLnBrk="1" hangingPunct="1"/>
            <a:r>
              <a:rPr lang="en-US" dirty="0"/>
              <a:t>P1: 6</a:t>
            </a:r>
          </a:p>
          <a:p>
            <a:pPr lvl="1" eaLnBrk="1" hangingPunct="1"/>
            <a:endParaRPr lang="en-US" dirty="0"/>
          </a:p>
          <a:p>
            <a:r>
              <a:rPr lang="en-GB" dirty="0">
                <a:solidFill>
                  <a:srgbClr val="FF0000"/>
                </a:solidFill>
              </a:rPr>
              <a:t>Turn-around</a:t>
            </a:r>
            <a:r>
              <a:rPr lang="en-US" dirty="0">
                <a:solidFill>
                  <a:srgbClr val="FF0000"/>
                </a:solidFill>
              </a:rPr>
              <a:t> Time</a:t>
            </a:r>
            <a:endParaRPr lang="en-US" dirty="0"/>
          </a:p>
          <a:p>
            <a:pPr lvl="1" eaLnBrk="1" hangingPunct="1"/>
            <a:r>
              <a:rPr lang="en-US" dirty="0"/>
              <a:t>P2: 3</a:t>
            </a:r>
          </a:p>
          <a:p>
            <a:pPr lvl="1" eaLnBrk="1" hangingPunct="1"/>
            <a:r>
              <a:rPr lang="en-US" dirty="0"/>
              <a:t>P3: 6</a:t>
            </a:r>
          </a:p>
          <a:p>
            <a:pPr lvl="1" eaLnBrk="1" hangingPunct="1"/>
            <a:r>
              <a:rPr lang="en-US" dirty="0"/>
              <a:t>P1: 30</a:t>
            </a:r>
          </a:p>
          <a:p>
            <a:pPr lvl="1" eaLnBrk="1" hangingPunct="1"/>
            <a:endParaRPr lang="en-US" dirty="0"/>
          </a:p>
          <a:p>
            <a:pPr eaLnBrk="1" hangingPunct="1"/>
            <a:r>
              <a:rPr lang="en-US" dirty="0">
                <a:solidFill>
                  <a:srgbClr val="FF0000"/>
                </a:solidFill>
              </a:rPr>
              <a:t>Average Waiting Time</a:t>
            </a:r>
            <a:r>
              <a:rPr lang="en-US" dirty="0"/>
              <a:t>: (0+3+6)/3 = 3 </a:t>
            </a:r>
          </a:p>
          <a:p>
            <a:r>
              <a:rPr lang="en-US" dirty="0">
                <a:solidFill>
                  <a:srgbClr val="FF0000"/>
                </a:solidFill>
              </a:rPr>
              <a:t>Average </a:t>
            </a:r>
            <a:r>
              <a:rPr lang="en-GB" dirty="0">
                <a:solidFill>
                  <a:srgbClr val="FF0000"/>
                </a:solidFill>
              </a:rPr>
              <a:t>turn-around</a:t>
            </a:r>
            <a:r>
              <a:rPr lang="en-US" dirty="0">
                <a:solidFill>
                  <a:srgbClr val="FF0000"/>
                </a:solidFill>
              </a:rPr>
              <a:t> Time</a:t>
            </a:r>
            <a:r>
              <a:rPr lang="en-US" dirty="0"/>
              <a:t>: (3+6+30)/3 = 13</a:t>
            </a:r>
          </a:p>
          <a:p>
            <a:pPr eaLnBrk="1" hangingPunct="1"/>
            <a:endParaRPr lang="en-US" dirty="0"/>
          </a:p>
        </p:txBody>
      </p:sp>
      <p:sp>
        <p:nvSpPr>
          <p:cNvPr id="245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00"/>
                </a:solidFill>
                <a:latin typeface="Helvetica Neue Light"/>
                <a:ea typeface="ヒラギノ角ゴ ProN W3"/>
                <a:cs typeface="ヒラギノ角ゴ ProN W3"/>
                <a:sym typeface="Helvetica Neue Light"/>
              </a:defRPr>
            </a:lvl1pPr>
            <a:lvl2pPr marL="522368" indent="-200911" eaLnBrk="0" hangingPunct="0">
              <a:defRPr sz="3000">
                <a:solidFill>
                  <a:srgbClr val="000000"/>
                </a:solidFill>
                <a:latin typeface="Helvetica Neue Light"/>
                <a:ea typeface="ヒラギノ角ゴ ProN W3"/>
                <a:cs typeface="ヒラギノ角ゴ ProN W3"/>
                <a:sym typeface="Helvetica Neue Light"/>
              </a:defRPr>
            </a:lvl2pPr>
            <a:lvl3pPr marL="803643" indent="-160729" eaLnBrk="0" hangingPunct="0">
              <a:defRPr sz="3000">
                <a:solidFill>
                  <a:srgbClr val="000000"/>
                </a:solidFill>
                <a:latin typeface="Helvetica Neue Light"/>
                <a:ea typeface="ヒラギノ角ゴ ProN W3"/>
                <a:cs typeface="ヒラギノ角ゴ ProN W3"/>
                <a:sym typeface="Helvetica Neue Light"/>
              </a:defRPr>
            </a:lvl3pPr>
            <a:lvl4pPr marL="1125101" indent="-160729" eaLnBrk="0" hangingPunct="0">
              <a:defRPr sz="3000">
                <a:solidFill>
                  <a:srgbClr val="000000"/>
                </a:solidFill>
                <a:latin typeface="Helvetica Neue Light"/>
                <a:ea typeface="ヒラギノ角ゴ ProN W3"/>
                <a:cs typeface="ヒラギノ角ゴ ProN W3"/>
                <a:sym typeface="Helvetica Neue Light"/>
              </a:defRPr>
            </a:lvl4pPr>
            <a:lvl5pPr marL="1446558" indent="-160729" eaLnBrk="0" hangingPunct="0">
              <a:defRPr sz="3000">
                <a:solidFill>
                  <a:srgbClr val="000000"/>
                </a:solidFill>
                <a:latin typeface="Helvetica Neue Light"/>
                <a:ea typeface="ヒラギノ角ゴ ProN W3"/>
                <a:cs typeface="ヒラギノ角ゴ ProN W3"/>
                <a:sym typeface="Helvetica Neue Light"/>
              </a:defRPr>
            </a:lvl5pPr>
            <a:lvl6pPr marL="1768015"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6pPr>
            <a:lvl7pPr marL="2089473"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7pPr>
            <a:lvl8pPr marL="2410930"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8pPr>
            <a:lvl9pPr marL="2732387"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9pPr>
          </a:lstStyle>
          <a:p>
            <a:pPr eaLnBrk="1" hangingPunct="1"/>
            <a:fld id="{2C7B0981-C92E-47CF-9616-3775F166D214}" type="slidenum">
              <a:rPr lang="en-US" sz="1400">
                <a:latin typeface="Times New Roman" pitchFamily="18" charset="0"/>
              </a:rPr>
              <a:pPr eaLnBrk="1" hangingPunct="1"/>
              <a:t>71</a:t>
            </a:fld>
            <a:endParaRPr lang="en-US" sz="1400">
              <a:latin typeface="Times New Roman" pitchFamily="18" charset="0"/>
            </a:endParaRPr>
          </a:p>
        </p:txBody>
      </p:sp>
      <p:grpSp>
        <p:nvGrpSpPr>
          <p:cNvPr id="24580" name="Group 11"/>
          <p:cNvGrpSpPr>
            <a:grpSpLocks/>
          </p:cNvGrpSpPr>
          <p:nvPr/>
        </p:nvGrpSpPr>
        <p:grpSpPr bwMode="auto">
          <a:xfrm>
            <a:off x="4089797" y="3115210"/>
            <a:ext cx="3861325" cy="889855"/>
            <a:chOff x="5816600" y="3505200"/>
            <a:chExt cx="5491662" cy="1265263"/>
          </a:xfrm>
        </p:grpSpPr>
        <p:sp>
          <p:nvSpPr>
            <p:cNvPr id="4" name="Rectangle 3"/>
            <p:cNvSpPr/>
            <p:nvPr/>
          </p:nvSpPr>
          <p:spPr bwMode="auto">
            <a:xfrm>
              <a:off x="7645400" y="3505200"/>
              <a:ext cx="3276600" cy="685633"/>
            </a:xfrm>
            <a:prstGeom prst="rect">
              <a:avLst/>
            </a:prstGeom>
            <a:solidFill>
              <a:schemeClr val="accent6"/>
            </a:solidFill>
            <a:ln>
              <a:solidFill>
                <a:schemeClr val="tx1"/>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0" hangingPunct="0">
                <a:defRPr/>
              </a:pPr>
              <a:r>
                <a:rPr lang="en-US" sz="2200" dirty="0">
                  <a:solidFill>
                    <a:schemeClr val="tx1"/>
                  </a:solidFill>
                  <a:sym typeface="Helvetica Neue Light" charset="0"/>
                </a:rPr>
                <a:t>P1</a:t>
              </a:r>
            </a:p>
          </p:txBody>
        </p:sp>
        <p:sp>
          <p:nvSpPr>
            <p:cNvPr id="5" name="Rectangle 4"/>
            <p:cNvSpPr/>
            <p:nvPr/>
          </p:nvSpPr>
          <p:spPr bwMode="auto">
            <a:xfrm>
              <a:off x="5969000" y="3505200"/>
              <a:ext cx="838200" cy="685633"/>
            </a:xfrm>
            <a:prstGeom prst="rect">
              <a:avLst/>
            </a:prstGeom>
            <a:ln>
              <a:solidFill>
                <a:schemeClr val="tx1"/>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00" dirty="0">
                  <a:solidFill>
                    <a:schemeClr val="tx1"/>
                  </a:solidFill>
                  <a:sym typeface="Helvetica Neue Light" charset="0"/>
                </a:rPr>
                <a:t>P2</a:t>
              </a:r>
            </a:p>
          </p:txBody>
        </p:sp>
        <p:sp>
          <p:nvSpPr>
            <p:cNvPr id="7" name="Rectangle 6"/>
            <p:cNvSpPr/>
            <p:nvPr/>
          </p:nvSpPr>
          <p:spPr bwMode="auto">
            <a:xfrm>
              <a:off x="6807200" y="3505200"/>
              <a:ext cx="838200" cy="685633"/>
            </a:xfrm>
            <a:prstGeom prst="rect">
              <a:avLst/>
            </a:prstGeom>
            <a:solidFill>
              <a:srgbClr val="FF00FF"/>
            </a:solidFill>
            <a:ln>
              <a:solidFill>
                <a:schemeClr val="tx1"/>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00" dirty="0">
                  <a:solidFill>
                    <a:schemeClr val="tx1"/>
                  </a:solidFill>
                  <a:sym typeface="Helvetica Neue Light" charset="0"/>
                </a:rPr>
                <a:t>P3</a:t>
              </a:r>
            </a:p>
          </p:txBody>
        </p:sp>
        <p:sp>
          <p:nvSpPr>
            <p:cNvPr id="24587" name="TextBox 7"/>
            <p:cNvSpPr txBox="1">
              <a:spLocks noChangeArrowheads="1"/>
            </p:cNvSpPr>
            <p:nvPr/>
          </p:nvSpPr>
          <p:spPr bwMode="auto">
            <a:xfrm>
              <a:off x="5816600" y="4267200"/>
              <a:ext cx="435903" cy="5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eaLnBrk="1" hangingPunct="1"/>
              <a:r>
                <a:rPr lang="en-US" sz="1700"/>
                <a:t>0</a:t>
              </a:r>
            </a:p>
          </p:txBody>
        </p:sp>
        <p:sp>
          <p:nvSpPr>
            <p:cNvPr id="24588" name="TextBox 8"/>
            <p:cNvSpPr txBox="1">
              <a:spLocks noChangeArrowheads="1"/>
            </p:cNvSpPr>
            <p:nvPr/>
          </p:nvSpPr>
          <p:spPr bwMode="auto">
            <a:xfrm>
              <a:off x="6664360" y="4267200"/>
              <a:ext cx="435903" cy="5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eaLnBrk="1" hangingPunct="1"/>
              <a:r>
                <a:rPr lang="en-US" sz="1700"/>
                <a:t>3</a:t>
              </a:r>
            </a:p>
          </p:txBody>
        </p:sp>
        <p:sp>
          <p:nvSpPr>
            <p:cNvPr id="24589" name="TextBox 9"/>
            <p:cNvSpPr txBox="1">
              <a:spLocks noChangeArrowheads="1"/>
            </p:cNvSpPr>
            <p:nvPr/>
          </p:nvSpPr>
          <p:spPr bwMode="auto">
            <a:xfrm>
              <a:off x="7426361" y="4262735"/>
              <a:ext cx="435903" cy="5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eaLnBrk="1" hangingPunct="1"/>
              <a:r>
                <a:rPr lang="en-US" sz="1700"/>
                <a:t>6</a:t>
              </a:r>
            </a:p>
          </p:txBody>
        </p:sp>
        <p:sp>
          <p:nvSpPr>
            <p:cNvPr id="24590" name="TextBox 10"/>
            <p:cNvSpPr txBox="1">
              <a:spLocks noChangeArrowheads="1"/>
            </p:cNvSpPr>
            <p:nvPr/>
          </p:nvSpPr>
          <p:spPr bwMode="auto">
            <a:xfrm>
              <a:off x="10699093" y="4262735"/>
              <a:ext cx="609169" cy="5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eaLnBrk="1" hangingPunct="1"/>
              <a:r>
                <a:rPr lang="en-US" sz="1700"/>
                <a:t>30</a:t>
              </a:r>
            </a:p>
          </p:txBody>
        </p:sp>
      </p:grpSp>
      <p:sp>
        <p:nvSpPr>
          <p:cNvPr id="2" name="Rectangle 1"/>
          <p:cNvSpPr/>
          <p:nvPr/>
        </p:nvSpPr>
        <p:spPr>
          <a:xfrm>
            <a:off x="395536" y="1268760"/>
            <a:ext cx="2304256" cy="360040"/>
          </a:xfrm>
          <a:prstGeom prst="rect">
            <a:avLst/>
          </a:prstGeom>
          <a:solidFill>
            <a:srgbClr val="FFFF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Example 1</a:t>
            </a:r>
            <a:endParaRPr lang="en-IN" b="1" dirty="0">
              <a:solidFill>
                <a:schemeClr val="tx1"/>
              </a:solidFill>
            </a:endParaRPr>
          </a:p>
        </p:txBody>
      </p:sp>
      <p:sp>
        <p:nvSpPr>
          <p:cNvPr id="14" name="Rectangle 13"/>
          <p:cNvSpPr/>
          <p:nvPr/>
        </p:nvSpPr>
        <p:spPr>
          <a:xfrm>
            <a:off x="4839125" y="4039701"/>
            <a:ext cx="1893115"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Gnatt</a:t>
            </a:r>
            <a:r>
              <a:rPr lang="en-US" sz="1200" b="1" dirty="0">
                <a:solidFill>
                  <a:schemeClr val="tx1"/>
                </a:solidFill>
              </a:rPr>
              <a:t> Chart</a:t>
            </a:r>
            <a:endParaRPr lang="en-IN" sz="1200" b="1" dirty="0">
              <a:solidFill>
                <a:schemeClr val="tx1"/>
              </a:solidFill>
            </a:endParaRPr>
          </a:p>
        </p:txBody>
      </p:sp>
      <p:pic>
        <p:nvPicPr>
          <p:cNvPr id="15" name="Picture 4" descr="pngfind.com-kingpin-png-4152286 (1).png">
            <a:extLst>
              <a:ext uri="{FF2B5EF4-FFF2-40B4-BE49-F238E27FC236}">
                <a16:creationId xmlns="" xmlns:a16="http://schemas.microsoft.com/office/drawing/2014/main" id="{CDE34FAA-9BC5-4068-9D06-5330533BB0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61200" y="196703"/>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10592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Grp="1" noChangeArrowheads="1"/>
          </p:cNvSpPr>
          <p:nvPr>
            <p:ph type="title"/>
          </p:nvPr>
        </p:nvSpPr>
        <p:spPr>
          <a:xfrm>
            <a:off x="323529" y="692697"/>
            <a:ext cx="8609119" cy="792088"/>
          </a:xfrm>
        </p:spPr>
        <p:txBody>
          <a:bodyPr lIns="91440" tIns="45720" rIns="91440" bIns="45720" anchor="ctr">
            <a:normAutofit fontScale="90000"/>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sz="3600" b="1" dirty="0">
                <a:solidFill>
                  <a:srgbClr val="006600"/>
                </a:solidFill>
              </a:rPr>
              <a:t>Shortest-Job-First (SJF) Scheduling</a:t>
            </a:r>
            <a:r>
              <a:rPr lang="en-IN" b="1" dirty="0">
                <a:solidFill>
                  <a:srgbClr val="006600"/>
                </a:solidFill>
              </a:rPr>
              <a:t/>
            </a:r>
            <a:br>
              <a:rPr lang="en-IN" b="1" dirty="0">
                <a:solidFill>
                  <a:srgbClr val="006600"/>
                </a:solidFill>
              </a:rPr>
            </a:br>
            <a:r>
              <a:rPr lang="en-US" sz="2000" b="1" dirty="0">
                <a:solidFill>
                  <a:srgbClr val="006600"/>
                </a:solidFill>
              </a:rPr>
              <a:t>Here come the concept of arrival time. </a:t>
            </a:r>
            <a:br>
              <a:rPr lang="en-US" sz="2000" b="1" dirty="0">
                <a:solidFill>
                  <a:srgbClr val="006600"/>
                </a:solidFill>
              </a:rPr>
            </a:br>
            <a:r>
              <a:rPr lang="en-IN" sz="2000" dirty="0">
                <a:solidFill>
                  <a:srgbClr val="006600"/>
                </a:solidFill>
              </a:rPr>
              <a:t>SJF (non-</a:t>
            </a:r>
            <a:r>
              <a:rPr lang="en-IN" sz="2000" dirty="0" err="1">
                <a:solidFill>
                  <a:srgbClr val="006600"/>
                </a:solidFill>
              </a:rPr>
              <a:t>preemptive</a:t>
            </a:r>
            <a:r>
              <a:rPr lang="en-IN" sz="2000" dirty="0">
                <a:solidFill>
                  <a:srgbClr val="006600"/>
                </a:solidFill>
              </a:rPr>
              <a:t>, varied arrival times)</a:t>
            </a:r>
            <a:r>
              <a:rPr lang="en-US" sz="2000" dirty="0">
                <a:solidFill>
                  <a:srgbClr val="006600"/>
                </a:solidFill>
              </a:rPr>
              <a:t/>
            </a:r>
            <a:br>
              <a:rPr lang="en-US" sz="2000" dirty="0">
                <a:solidFill>
                  <a:srgbClr val="006600"/>
                </a:solidFill>
              </a:rPr>
            </a:br>
            <a:endParaRPr lang="en-GB" sz="2000" dirty="0">
              <a:solidFill>
                <a:srgbClr val="006600"/>
              </a:solidFill>
            </a:endParaRPr>
          </a:p>
        </p:txBody>
      </p:sp>
      <p:sp>
        <p:nvSpPr>
          <p:cNvPr id="22530" name="Rectangle 2"/>
          <p:cNvSpPr>
            <a:spLocks noGrp="1" noChangeArrowheads="1"/>
          </p:cNvSpPr>
          <p:nvPr>
            <p:ph idx="1"/>
          </p:nvPr>
        </p:nvSpPr>
        <p:spPr>
          <a:xfrm>
            <a:off x="251520" y="1628800"/>
            <a:ext cx="8892480" cy="5157762"/>
          </a:xfrm>
        </p:spPr>
        <p:txBody>
          <a:bodyPr>
            <a:normAutofit fontScale="92500" lnSpcReduction="10000"/>
          </a:bodyPr>
          <a:lstStyle/>
          <a:p>
            <a:pPr>
              <a:lnSpc>
                <a:spcPct val="93000"/>
              </a:lnSpc>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u="sng" dirty="0"/>
              <a:t>Process	 </a:t>
            </a:r>
            <a:r>
              <a:rPr lang="en-GB" dirty="0"/>
              <a:t>     </a:t>
            </a:r>
            <a:r>
              <a:rPr lang="en-GB" u="sng" dirty="0"/>
              <a:t>Arrival Time</a:t>
            </a:r>
            <a:r>
              <a:rPr lang="en-GB" dirty="0"/>
              <a:t>    </a:t>
            </a:r>
            <a:r>
              <a:rPr lang="en-GB" u="sng" dirty="0"/>
              <a:t>Burst Time   </a:t>
            </a: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dirty="0"/>
              <a:t>		</a:t>
            </a:r>
            <a:r>
              <a:rPr lang="en-GB" i="1" dirty="0"/>
              <a:t>P</a:t>
            </a:r>
            <a:r>
              <a:rPr lang="en-GB" i="1" baseline="-25000" dirty="0"/>
              <a:t>1</a:t>
            </a:r>
            <a:r>
              <a:rPr lang="en-GB" dirty="0"/>
              <a:t>	                0                      7</a:t>
            </a: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dirty="0"/>
              <a:t>		 </a:t>
            </a:r>
            <a:r>
              <a:rPr lang="en-GB" i="1" dirty="0"/>
              <a:t>P</a:t>
            </a:r>
            <a:r>
              <a:rPr lang="en-GB" i="1" baseline="-25000" dirty="0"/>
              <a:t>2	                       </a:t>
            </a:r>
            <a:r>
              <a:rPr lang="en-GB" dirty="0"/>
              <a:t>2                      4</a:t>
            </a: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dirty="0"/>
              <a:t>		 </a:t>
            </a:r>
            <a:r>
              <a:rPr lang="en-GB" i="1" dirty="0"/>
              <a:t>P</a:t>
            </a:r>
            <a:r>
              <a:rPr lang="en-GB" i="1" baseline="-25000" dirty="0"/>
              <a:t>3</a:t>
            </a:r>
            <a:r>
              <a:rPr lang="en-GB" dirty="0"/>
              <a:t>	               4                       1</a:t>
            </a: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dirty="0"/>
              <a:t>		 </a:t>
            </a:r>
            <a:r>
              <a:rPr lang="en-GB" i="1" dirty="0"/>
              <a:t>P</a:t>
            </a:r>
            <a:r>
              <a:rPr lang="en-GB" i="1" baseline="-25000" dirty="0"/>
              <a:t>4</a:t>
            </a:r>
            <a:r>
              <a:rPr lang="en-GB" dirty="0"/>
              <a:t>	               5                       4</a:t>
            </a: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dirty="0"/>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dirty="0"/>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dirty="0"/>
          </a:p>
          <a:p>
            <a:pPr>
              <a:tabLst>
                <a:tab pos="341313" algn="l"/>
                <a:tab pos="1600200" algn="ctr"/>
                <a:tab pos="3251200" algn="ctr"/>
                <a:tab pos="5141913" algn="ctr"/>
                <a:tab pos="5483225" algn="l"/>
                <a:tab pos="6397625" algn="l"/>
                <a:tab pos="7312025" algn="l"/>
                <a:tab pos="8226425" algn="l"/>
                <a:tab pos="9140825" algn="l"/>
                <a:tab pos="10055225" algn="l"/>
              </a:tabLst>
            </a:pPr>
            <a:r>
              <a:rPr lang="en-GB" sz="2200" dirty="0">
                <a:solidFill>
                  <a:srgbClr val="FF0000"/>
                </a:solidFill>
              </a:rPr>
              <a:t>Average waiting time </a:t>
            </a:r>
            <a:r>
              <a:rPr lang="en-GB" sz="2200" dirty="0"/>
              <a:t/>
            </a:r>
            <a:br>
              <a:rPr lang="en-GB" sz="2200" dirty="0"/>
            </a:br>
            <a:r>
              <a:rPr lang="en-GB" sz="2200" dirty="0"/>
              <a:t> 	                           = ( (0 – 0) + (8 – 2) + (7 – 4) + (12 – 5) )/4  </a:t>
            </a:r>
            <a:br>
              <a:rPr lang="en-GB" sz="2200" dirty="0"/>
            </a:br>
            <a:r>
              <a:rPr lang="en-GB" sz="2200" dirty="0"/>
              <a:t> 	                           = (0 + 6 + 3 + 7)/4 = 4                            </a:t>
            </a:r>
          </a:p>
          <a:p>
            <a:pPr>
              <a:tabLst>
                <a:tab pos="341313" algn="l"/>
                <a:tab pos="1600200" algn="ctr"/>
                <a:tab pos="3251200" algn="ctr"/>
                <a:tab pos="5141913" algn="ctr"/>
                <a:tab pos="5483225" algn="l"/>
                <a:tab pos="6397625" algn="l"/>
                <a:tab pos="7312025" algn="l"/>
                <a:tab pos="8226425" algn="l"/>
                <a:tab pos="9140825" algn="l"/>
                <a:tab pos="10055225" algn="l"/>
              </a:tabLst>
            </a:pPr>
            <a:r>
              <a:rPr lang="en-GB" sz="2200" dirty="0">
                <a:solidFill>
                  <a:srgbClr val="FF0000"/>
                </a:solidFill>
              </a:rPr>
              <a:t>Average turn-around time</a:t>
            </a:r>
            <a:r>
              <a:rPr lang="en-GB" sz="2200" dirty="0"/>
              <a:t>: </a:t>
            </a:r>
            <a:br>
              <a:rPr lang="en-GB" sz="2200" dirty="0"/>
            </a:br>
            <a:r>
              <a:rPr lang="en-GB" sz="2200" dirty="0"/>
              <a:t>                            = ( (7 – 0) + (12 – 2) + (8 - 4) + (16 – 5))/4 </a:t>
            </a:r>
            <a:br>
              <a:rPr lang="en-GB" sz="2200" dirty="0"/>
            </a:br>
            <a:r>
              <a:rPr lang="en-GB" sz="2200" dirty="0"/>
              <a:t>	                            = ( 7 + 10 + 4 + 11)/4  = 8</a:t>
            </a:r>
          </a:p>
        </p:txBody>
      </p:sp>
      <p:grpSp>
        <p:nvGrpSpPr>
          <p:cNvPr id="22532" name="Group 4"/>
          <p:cNvGrpSpPr>
            <a:grpSpLocks/>
          </p:cNvGrpSpPr>
          <p:nvPr/>
        </p:nvGrpSpPr>
        <p:grpSpPr bwMode="auto">
          <a:xfrm>
            <a:off x="2267744" y="3777984"/>
            <a:ext cx="5575301" cy="1114425"/>
            <a:chOff x="1287" y="2325"/>
            <a:chExt cx="3512" cy="702"/>
          </a:xfrm>
        </p:grpSpPr>
        <p:sp>
          <p:nvSpPr>
            <p:cNvPr id="22534" name="AutoShape 5"/>
            <p:cNvSpPr>
              <a:spLocks noChangeArrowheads="1"/>
            </p:cNvSpPr>
            <p:nvPr/>
          </p:nvSpPr>
          <p:spPr bwMode="auto">
            <a:xfrm>
              <a:off x="1383" y="2325"/>
              <a:ext cx="3312" cy="384"/>
            </a:xfrm>
            <a:prstGeom prst="roundRect">
              <a:avLst>
                <a:gd name="adj" fmla="val 259"/>
              </a:avLst>
            </a:prstGeom>
            <a:solidFill>
              <a:schemeClr val="bg2"/>
            </a:solidFill>
            <a:ln w="9360">
              <a:solidFill>
                <a:srgbClr val="000000"/>
              </a:solidFill>
              <a:round/>
              <a:headEnd/>
              <a:tailEnd/>
            </a:ln>
          </p:spPr>
          <p:txBody>
            <a:bodyPr wrap="none" anchor="ctr"/>
            <a:lstStyle/>
            <a:p>
              <a:endParaRPr lang="en-US">
                <a:ea typeface="Lucida Sans Unicode" pitchFamily="34" charset="0"/>
              </a:endParaRPr>
            </a:p>
          </p:txBody>
        </p:sp>
        <p:sp>
          <p:nvSpPr>
            <p:cNvPr id="22535" name="AutoShape 6"/>
            <p:cNvSpPr>
              <a:spLocks noChangeArrowheads="1"/>
            </p:cNvSpPr>
            <p:nvPr/>
          </p:nvSpPr>
          <p:spPr bwMode="auto">
            <a:xfrm>
              <a:off x="1815" y="2373"/>
              <a:ext cx="265" cy="22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chemeClr val="tx1"/>
                  </a:solidFill>
                  <a:latin typeface="Helvetica" pitchFamily="34" charset="0"/>
                  <a:ea typeface="Lucida Sans Unicode" pitchFamily="34" charset="0"/>
                </a:rPr>
                <a:t>P</a:t>
              </a:r>
              <a:r>
                <a:rPr lang="en-GB" sz="1800" b="1" baseline="-25000" dirty="0">
                  <a:solidFill>
                    <a:schemeClr val="tx1"/>
                  </a:solidFill>
                  <a:latin typeface="Helvetica" pitchFamily="34" charset="0"/>
                  <a:ea typeface="Lucida Sans Unicode" pitchFamily="34" charset="0"/>
                </a:rPr>
                <a:t>1</a:t>
              </a:r>
            </a:p>
          </p:txBody>
        </p:sp>
        <p:sp>
          <p:nvSpPr>
            <p:cNvPr id="22536" name="AutoShape 7"/>
            <p:cNvSpPr>
              <a:spLocks noChangeArrowheads="1"/>
            </p:cNvSpPr>
            <p:nvPr/>
          </p:nvSpPr>
          <p:spPr bwMode="auto">
            <a:xfrm>
              <a:off x="2823" y="2373"/>
              <a:ext cx="265" cy="22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chemeClr val="tx1"/>
                  </a:solidFill>
                  <a:latin typeface="Helvetica" pitchFamily="34" charset="0"/>
                  <a:ea typeface="Lucida Sans Unicode" pitchFamily="34" charset="0"/>
                </a:rPr>
                <a:t>P</a:t>
              </a:r>
              <a:r>
                <a:rPr lang="en-GB" sz="1800" b="1" baseline="-25000" dirty="0">
                  <a:solidFill>
                    <a:schemeClr val="tx1"/>
                  </a:solidFill>
                  <a:latin typeface="Helvetica" pitchFamily="34" charset="0"/>
                  <a:ea typeface="Lucida Sans Unicode" pitchFamily="34" charset="0"/>
                </a:rPr>
                <a:t>3</a:t>
              </a:r>
            </a:p>
          </p:txBody>
        </p:sp>
        <p:sp>
          <p:nvSpPr>
            <p:cNvPr id="22537" name="AutoShape 8"/>
            <p:cNvSpPr>
              <a:spLocks noChangeArrowheads="1"/>
            </p:cNvSpPr>
            <p:nvPr/>
          </p:nvSpPr>
          <p:spPr bwMode="auto">
            <a:xfrm>
              <a:off x="3399" y="2373"/>
              <a:ext cx="265" cy="22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chemeClr val="tx1"/>
                  </a:solidFill>
                  <a:latin typeface="Helvetica" pitchFamily="34" charset="0"/>
                  <a:ea typeface="Lucida Sans Unicode" pitchFamily="34" charset="0"/>
                </a:rPr>
                <a:t>P</a:t>
              </a:r>
              <a:r>
                <a:rPr lang="en-GB" sz="1800" b="1" baseline="-25000" dirty="0">
                  <a:solidFill>
                    <a:schemeClr val="tx1"/>
                  </a:solidFill>
                  <a:latin typeface="Helvetica" pitchFamily="34" charset="0"/>
                  <a:ea typeface="Lucida Sans Unicode" pitchFamily="34" charset="0"/>
                </a:rPr>
                <a:t>2</a:t>
              </a:r>
            </a:p>
          </p:txBody>
        </p:sp>
        <p:sp>
          <p:nvSpPr>
            <p:cNvPr id="22538" name="Line 9"/>
            <p:cNvSpPr>
              <a:spLocks noChangeShapeType="1"/>
            </p:cNvSpPr>
            <p:nvPr/>
          </p:nvSpPr>
          <p:spPr bwMode="auto">
            <a:xfrm>
              <a:off x="4695" y="2709"/>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39" name="Line 10"/>
            <p:cNvSpPr>
              <a:spLocks noChangeShapeType="1"/>
            </p:cNvSpPr>
            <p:nvPr/>
          </p:nvSpPr>
          <p:spPr bwMode="auto">
            <a:xfrm>
              <a:off x="1383" y="2709"/>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40" name="Line 11"/>
            <p:cNvSpPr>
              <a:spLocks noChangeShapeType="1"/>
            </p:cNvSpPr>
            <p:nvPr/>
          </p:nvSpPr>
          <p:spPr bwMode="auto">
            <a:xfrm>
              <a:off x="3111" y="2325"/>
              <a:ext cx="1" cy="38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41" name="Line 12"/>
            <p:cNvSpPr>
              <a:spLocks noChangeShapeType="1"/>
            </p:cNvSpPr>
            <p:nvPr/>
          </p:nvSpPr>
          <p:spPr bwMode="auto">
            <a:xfrm>
              <a:off x="2823" y="2325"/>
              <a:ext cx="1" cy="38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42" name="Line 13"/>
            <p:cNvSpPr>
              <a:spLocks noChangeShapeType="1"/>
            </p:cNvSpPr>
            <p:nvPr/>
          </p:nvSpPr>
          <p:spPr bwMode="auto">
            <a:xfrm>
              <a:off x="2823" y="2709"/>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43" name="Line 14"/>
            <p:cNvSpPr>
              <a:spLocks noChangeShapeType="1"/>
            </p:cNvSpPr>
            <p:nvPr/>
          </p:nvSpPr>
          <p:spPr bwMode="auto">
            <a:xfrm>
              <a:off x="1815" y="2638"/>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44" name="AutoShape 15"/>
            <p:cNvSpPr>
              <a:spLocks noChangeArrowheads="1"/>
            </p:cNvSpPr>
            <p:nvPr/>
          </p:nvSpPr>
          <p:spPr bwMode="auto">
            <a:xfrm>
              <a:off x="2727" y="2805"/>
              <a:ext cx="195" cy="222"/>
            </a:xfrm>
            <a:prstGeom prst="roundRect">
              <a:avLst>
                <a:gd name="adj" fmla="val 50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7</a:t>
              </a:r>
            </a:p>
          </p:txBody>
        </p:sp>
        <p:sp>
          <p:nvSpPr>
            <p:cNvPr id="22545" name="AutoShape 16"/>
            <p:cNvSpPr>
              <a:spLocks noChangeArrowheads="1"/>
            </p:cNvSpPr>
            <p:nvPr/>
          </p:nvSpPr>
          <p:spPr bwMode="auto">
            <a:xfrm>
              <a:off x="1915" y="2805"/>
              <a:ext cx="195" cy="222"/>
            </a:xfrm>
            <a:prstGeom prst="roundRect">
              <a:avLst>
                <a:gd name="adj" fmla="val 50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3</a:t>
              </a:r>
            </a:p>
          </p:txBody>
        </p:sp>
        <p:sp>
          <p:nvSpPr>
            <p:cNvPr id="22546" name="AutoShape 17"/>
            <p:cNvSpPr>
              <a:spLocks noChangeArrowheads="1"/>
            </p:cNvSpPr>
            <p:nvPr/>
          </p:nvSpPr>
          <p:spPr bwMode="auto">
            <a:xfrm>
              <a:off x="4523" y="2805"/>
              <a:ext cx="276" cy="22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16</a:t>
              </a:r>
            </a:p>
          </p:txBody>
        </p:sp>
        <p:sp>
          <p:nvSpPr>
            <p:cNvPr id="22547" name="AutoShape 18"/>
            <p:cNvSpPr>
              <a:spLocks noChangeArrowheads="1"/>
            </p:cNvSpPr>
            <p:nvPr/>
          </p:nvSpPr>
          <p:spPr bwMode="auto">
            <a:xfrm>
              <a:off x="1287" y="2805"/>
              <a:ext cx="195" cy="222"/>
            </a:xfrm>
            <a:prstGeom prst="roundRect">
              <a:avLst>
                <a:gd name="adj" fmla="val 50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0</a:t>
              </a:r>
            </a:p>
          </p:txBody>
        </p:sp>
        <p:sp>
          <p:nvSpPr>
            <p:cNvPr id="22548" name="AutoShape 19"/>
            <p:cNvSpPr>
              <a:spLocks noChangeArrowheads="1"/>
            </p:cNvSpPr>
            <p:nvPr/>
          </p:nvSpPr>
          <p:spPr bwMode="auto">
            <a:xfrm>
              <a:off x="4119" y="2373"/>
              <a:ext cx="265" cy="22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chemeClr val="tx1"/>
                  </a:solidFill>
                  <a:latin typeface="Helvetica" pitchFamily="34" charset="0"/>
                  <a:ea typeface="Lucida Sans Unicode" pitchFamily="34" charset="0"/>
                </a:rPr>
                <a:t>P</a:t>
              </a:r>
              <a:r>
                <a:rPr lang="en-GB" sz="1800" b="1" baseline="-25000" dirty="0">
                  <a:solidFill>
                    <a:schemeClr val="tx1"/>
                  </a:solidFill>
                  <a:latin typeface="Helvetica" pitchFamily="34" charset="0"/>
                  <a:ea typeface="Lucida Sans Unicode" pitchFamily="34" charset="0"/>
                </a:rPr>
                <a:t>4</a:t>
              </a:r>
            </a:p>
          </p:txBody>
        </p:sp>
        <p:sp>
          <p:nvSpPr>
            <p:cNvPr id="22549" name="Line 20"/>
            <p:cNvSpPr>
              <a:spLocks noChangeShapeType="1"/>
            </p:cNvSpPr>
            <p:nvPr/>
          </p:nvSpPr>
          <p:spPr bwMode="auto">
            <a:xfrm>
              <a:off x="3879" y="2325"/>
              <a:ext cx="1" cy="38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50" name="Line 21"/>
            <p:cNvSpPr>
              <a:spLocks noChangeShapeType="1"/>
            </p:cNvSpPr>
            <p:nvPr/>
          </p:nvSpPr>
          <p:spPr bwMode="auto">
            <a:xfrm>
              <a:off x="1575" y="2638"/>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51" name="Line 22"/>
            <p:cNvSpPr>
              <a:spLocks noChangeShapeType="1"/>
            </p:cNvSpPr>
            <p:nvPr/>
          </p:nvSpPr>
          <p:spPr bwMode="auto">
            <a:xfrm>
              <a:off x="2055" y="2638"/>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52" name="Line 23"/>
            <p:cNvSpPr>
              <a:spLocks noChangeShapeType="1"/>
            </p:cNvSpPr>
            <p:nvPr/>
          </p:nvSpPr>
          <p:spPr bwMode="auto">
            <a:xfrm>
              <a:off x="2295" y="2638"/>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53" name="Line 24"/>
            <p:cNvSpPr>
              <a:spLocks noChangeShapeType="1"/>
            </p:cNvSpPr>
            <p:nvPr/>
          </p:nvSpPr>
          <p:spPr bwMode="auto">
            <a:xfrm>
              <a:off x="2487" y="2638"/>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54" name="Line 25"/>
            <p:cNvSpPr>
              <a:spLocks noChangeShapeType="1"/>
            </p:cNvSpPr>
            <p:nvPr/>
          </p:nvSpPr>
          <p:spPr bwMode="auto">
            <a:xfrm>
              <a:off x="2679" y="2638"/>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55" name="Line 26"/>
            <p:cNvSpPr>
              <a:spLocks noChangeShapeType="1"/>
            </p:cNvSpPr>
            <p:nvPr/>
          </p:nvSpPr>
          <p:spPr bwMode="auto">
            <a:xfrm>
              <a:off x="3111" y="2709"/>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56" name="AutoShape 27"/>
            <p:cNvSpPr>
              <a:spLocks noChangeArrowheads="1"/>
            </p:cNvSpPr>
            <p:nvPr/>
          </p:nvSpPr>
          <p:spPr bwMode="auto">
            <a:xfrm>
              <a:off x="3015" y="2805"/>
              <a:ext cx="195" cy="222"/>
            </a:xfrm>
            <a:prstGeom prst="roundRect">
              <a:avLst>
                <a:gd name="adj" fmla="val 50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8</a:t>
              </a:r>
            </a:p>
          </p:txBody>
        </p:sp>
        <p:sp>
          <p:nvSpPr>
            <p:cNvPr id="22557" name="Line 28"/>
            <p:cNvSpPr>
              <a:spLocks noChangeShapeType="1"/>
            </p:cNvSpPr>
            <p:nvPr/>
          </p:nvSpPr>
          <p:spPr bwMode="auto">
            <a:xfrm>
              <a:off x="3351" y="2638"/>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58" name="Line 29"/>
            <p:cNvSpPr>
              <a:spLocks noChangeShapeType="1"/>
            </p:cNvSpPr>
            <p:nvPr/>
          </p:nvSpPr>
          <p:spPr bwMode="auto">
            <a:xfrm>
              <a:off x="3543" y="2638"/>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59" name="Line 30"/>
            <p:cNvSpPr>
              <a:spLocks noChangeShapeType="1"/>
            </p:cNvSpPr>
            <p:nvPr/>
          </p:nvSpPr>
          <p:spPr bwMode="auto">
            <a:xfrm>
              <a:off x="3735" y="2638"/>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60" name="Line 31"/>
            <p:cNvSpPr>
              <a:spLocks noChangeShapeType="1"/>
            </p:cNvSpPr>
            <p:nvPr/>
          </p:nvSpPr>
          <p:spPr bwMode="auto">
            <a:xfrm>
              <a:off x="3879" y="2709"/>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61" name="AutoShape 32"/>
            <p:cNvSpPr>
              <a:spLocks noChangeArrowheads="1"/>
            </p:cNvSpPr>
            <p:nvPr/>
          </p:nvSpPr>
          <p:spPr bwMode="auto">
            <a:xfrm>
              <a:off x="3735" y="2805"/>
              <a:ext cx="276" cy="22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12</a:t>
              </a:r>
            </a:p>
          </p:txBody>
        </p:sp>
        <p:sp>
          <p:nvSpPr>
            <p:cNvPr id="22562" name="Line 33"/>
            <p:cNvSpPr>
              <a:spLocks noChangeShapeType="1"/>
            </p:cNvSpPr>
            <p:nvPr/>
          </p:nvSpPr>
          <p:spPr bwMode="auto">
            <a:xfrm>
              <a:off x="4119" y="2638"/>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63" name="Line 34"/>
            <p:cNvSpPr>
              <a:spLocks noChangeShapeType="1"/>
            </p:cNvSpPr>
            <p:nvPr/>
          </p:nvSpPr>
          <p:spPr bwMode="auto">
            <a:xfrm>
              <a:off x="4311" y="2638"/>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64" name="Line 35"/>
            <p:cNvSpPr>
              <a:spLocks noChangeShapeType="1"/>
            </p:cNvSpPr>
            <p:nvPr/>
          </p:nvSpPr>
          <p:spPr bwMode="auto">
            <a:xfrm>
              <a:off x="4503" y="2638"/>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22533" name="TextBox 35"/>
          <p:cNvSpPr txBox="1">
            <a:spLocks noChangeArrowheads="1"/>
          </p:cNvSpPr>
          <p:nvPr/>
        </p:nvSpPr>
        <p:spPr bwMode="auto">
          <a:xfrm>
            <a:off x="3085885" y="6478588"/>
            <a:ext cx="57952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charset="0"/>
                <a:ea typeface="Lucida Sans Unicode" pitchFamily="34" charset="0"/>
                <a:cs typeface="Lucida Sans Unicode" pitchFamily="34" charset="0"/>
              </a:defRPr>
            </a:lvl1pPr>
            <a:lvl2pPr marL="742950" indent="-285750">
              <a:defRPr sz="2400">
                <a:solidFill>
                  <a:schemeClr val="bg1"/>
                </a:solidFill>
                <a:latin typeface="Times New Roman" charset="0"/>
                <a:ea typeface="Lucida Sans Unicode" pitchFamily="34" charset="0"/>
                <a:cs typeface="Lucida Sans Unicode" pitchFamily="34" charset="0"/>
              </a:defRPr>
            </a:lvl2pPr>
            <a:lvl3pPr marL="1143000" indent="-228600">
              <a:defRPr sz="2400">
                <a:solidFill>
                  <a:schemeClr val="bg1"/>
                </a:solidFill>
                <a:latin typeface="Times New Roman" charset="0"/>
                <a:ea typeface="Lucida Sans Unicode" pitchFamily="34" charset="0"/>
                <a:cs typeface="Lucida Sans Unicode" pitchFamily="34" charset="0"/>
              </a:defRPr>
            </a:lvl3pPr>
            <a:lvl4pPr marL="1600200" indent="-228600">
              <a:defRPr sz="2400">
                <a:solidFill>
                  <a:schemeClr val="bg1"/>
                </a:solidFill>
                <a:latin typeface="Times New Roman" charset="0"/>
                <a:ea typeface="Lucida Sans Unicode" pitchFamily="34" charset="0"/>
                <a:cs typeface="Lucida Sans Unicode" pitchFamily="34" charset="0"/>
              </a:defRPr>
            </a:lvl4pPr>
            <a:lvl5pPr marL="2057400" indent="-228600">
              <a:defRPr sz="2400">
                <a:solidFill>
                  <a:schemeClr val="bg1"/>
                </a:solidFill>
                <a:latin typeface="Times New Roman" charset="0"/>
                <a:ea typeface="Lucida Sans Unicode" pitchFamily="34" charset="0"/>
                <a:cs typeface="Lucida Sans Unicode" pitchFamily="34" charset="0"/>
              </a:defRPr>
            </a:lvl5pPr>
            <a:lvl6pPr marL="2514600" indent="-228600" eaLnBrk="0" fontAlgn="base" hangingPunct="0">
              <a:spcBef>
                <a:spcPct val="0"/>
              </a:spcBef>
              <a:spcAft>
                <a:spcPct val="0"/>
              </a:spcAft>
              <a:defRPr sz="2400">
                <a:solidFill>
                  <a:schemeClr val="bg1"/>
                </a:solidFill>
                <a:latin typeface="Times New Roman" charset="0"/>
                <a:ea typeface="Lucida Sans Unicode" pitchFamily="34" charset="0"/>
                <a:cs typeface="Lucida Sans Unicode" pitchFamily="34" charset="0"/>
              </a:defRPr>
            </a:lvl6pPr>
            <a:lvl7pPr marL="2971800" indent="-228600" eaLnBrk="0" fontAlgn="base" hangingPunct="0">
              <a:spcBef>
                <a:spcPct val="0"/>
              </a:spcBef>
              <a:spcAft>
                <a:spcPct val="0"/>
              </a:spcAft>
              <a:defRPr sz="2400">
                <a:solidFill>
                  <a:schemeClr val="bg1"/>
                </a:solidFill>
                <a:latin typeface="Times New Roman" charset="0"/>
                <a:ea typeface="Lucida Sans Unicode" pitchFamily="34" charset="0"/>
                <a:cs typeface="Lucida Sans Unicode" pitchFamily="34" charset="0"/>
              </a:defRPr>
            </a:lvl7pPr>
            <a:lvl8pPr marL="3429000" indent="-228600" eaLnBrk="0" fontAlgn="base" hangingPunct="0">
              <a:spcBef>
                <a:spcPct val="0"/>
              </a:spcBef>
              <a:spcAft>
                <a:spcPct val="0"/>
              </a:spcAft>
              <a:defRPr sz="2400">
                <a:solidFill>
                  <a:schemeClr val="bg1"/>
                </a:solidFill>
                <a:latin typeface="Times New Roman" charset="0"/>
                <a:ea typeface="Lucida Sans Unicode" pitchFamily="34" charset="0"/>
                <a:cs typeface="Lucida Sans Unicode" pitchFamily="34" charset="0"/>
              </a:defRPr>
            </a:lvl8pPr>
            <a:lvl9pPr marL="3886200" indent="-228600" eaLnBrk="0" fontAlgn="base" hangingPunct="0">
              <a:spcBef>
                <a:spcPct val="0"/>
              </a:spcBef>
              <a:spcAft>
                <a:spcPct val="0"/>
              </a:spcAft>
              <a:defRPr sz="2400">
                <a:solidFill>
                  <a:schemeClr val="bg1"/>
                </a:solidFill>
                <a:latin typeface="Times New Roman" charset="0"/>
                <a:ea typeface="Lucida Sans Unicode" pitchFamily="34" charset="0"/>
                <a:cs typeface="Lucida Sans Unicode" pitchFamily="34" charset="0"/>
              </a:defRPr>
            </a:lvl9pPr>
          </a:lstStyle>
          <a:p>
            <a:r>
              <a:rPr lang="en-US" sz="1400">
                <a:solidFill>
                  <a:schemeClr val="tx1"/>
                </a:solidFill>
              </a:rPr>
              <a:t>Waiting time : sum of time that a process has spent waiting in the ready queue</a:t>
            </a:r>
          </a:p>
        </p:txBody>
      </p:sp>
      <p:sp>
        <p:nvSpPr>
          <p:cNvPr id="37" name="Rectangle 36"/>
          <p:cNvSpPr/>
          <p:nvPr/>
        </p:nvSpPr>
        <p:spPr>
          <a:xfrm>
            <a:off x="6145663" y="1096737"/>
            <a:ext cx="2304256" cy="360040"/>
          </a:xfrm>
          <a:prstGeom prst="rect">
            <a:avLst/>
          </a:prstGeom>
          <a:solidFill>
            <a:srgbClr val="FFFF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Example 2</a:t>
            </a:r>
            <a:endParaRPr lang="en-IN" b="1" dirty="0">
              <a:solidFill>
                <a:schemeClr val="tx1"/>
              </a:solidFill>
            </a:endParaRPr>
          </a:p>
        </p:txBody>
      </p:sp>
      <p:sp>
        <p:nvSpPr>
          <p:cNvPr id="38" name="Rectangle 37"/>
          <p:cNvSpPr/>
          <p:nvPr/>
        </p:nvSpPr>
        <p:spPr>
          <a:xfrm>
            <a:off x="200581" y="3792592"/>
            <a:ext cx="1893115"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Gnatt</a:t>
            </a:r>
            <a:r>
              <a:rPr lang="en-US" sz="1200" b="1" dirty="0">
                <a:solidFill>
                  <a:schemeClr val="tx1"/>
                </a:solidFill>
              </a:rPr>
              <a:t> Chart</a:t>
            </a:r>
            <a:endParaRPr lang="en-IN" sz="1200" b="1" dirty="0">
              <a:solidFill>
                <a:schemeClr val="tx1"/>
              </a:solidFill>
            </a:endParaRPr>
          </a:p>
        </p:txBody>
      </p:sp>
      <p:pic>
        <p:nvPicPr>
          <p:cNvPr id="39" name="Picture 4" descr="pngfind.com-kingpin-png-4152286 (1).png">
            <a:extLst>
              <a:ext uri="{FF2B5EF4-FFF2-40B4-BE49-F238E27FC236}">
                <a16:creationId xmlns="" xmlns:a16="http://schemas.microsoft.com/office/drawing/2014/main" id="{B463B258-5621-480C-91EF-3E8956FA45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70888" y="155091"/>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Slide Number Placeholder 39"/>
          <p:cNvSpPr>
            <a:spLocks noGrp="1"/>
          </p:cNvSpPr>
          <p:nvPr>
            <p:ph type="sldNum" sz="quarter" idx="12"/>
          </p:nvPr>
        </p:nvSpPr>
        <p:spPr/>
        <p:txBody>
          <a:bodyPr/>
          <a:lstStyle/>
          <a:p>
            <a:fld id="{E35F382A-8E35-48DB-B4A8-994B0299B22B}" type="slidenum">
              <a:rPr lang="en-IN" smtClean="0"/>
              <a:pPr/>
              <a:t>72</a:t>
            </a:fld>
            <a:endParaRPr lang="en-IN" dirty="0"/>
          </a:p>
        </p:txBody>
      </p:sp>
    </p:spTree>
    <p:extLst>
      <p:ext uri="{BB962C8B-B14F-4D97-AF65-F5344CB8AC3E}">
        <p14:creationId xmlns:p14="http://schemas.microsoft.com/office/powerpoint/2010/main" val="3062952553"/>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272584" y="476672"/>
            <a:ext cx="8856984" cy="609600"/>
          </a:xfrm>
        </p:spPr>
        <p:txBody>
          <a:bodyPr>
            <a:normAutofit fontScale="90000"/>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sz="2700" b="1" dirty="0">
                <a:solidFill>
                  <a:srgbClr val="006600"/>
                </a:solidFill>
              </a:rPr>
              <a:t>Shortest-remaining time First (SRT) Scheduling</a:t>
            </a:r>
            <a:r>
              <a:rPr lang="en-IN" b="1" dirty="0">
                <a:solidFill>
                  <a:srgbClr val="006600"/>
                </a:solidFill>
              </a:rPr>
              <a:t/>
            </a:r>
            <a:br>
              <a:rPr lang="en-IN" b="1" dirty="0">
                <a:solidFill>
                  <a:srgbClr val="006600"/>
                </a:solidFill>
              </a:rPr>
            </a:br>
            <a:r>
              <a:rPr lang="en-GB" sz="2000" b="1" dirty="0" err="1">
                <a:solidFill>
                  <a:srgbClr val="006600"/>
                </a:solidFill>
              </a:rPr>
              <a:t>Preemptive</a:t>
            </a:r>
            <a:r>
              <a:rPr lang="en-GB" sz="2000" b="1" dirty="0">
                <a:solidFill>
                  <a:srgbClr val="006600"/>
                </a:solidFill>
              </a:rPr>
              <a:t> SJF with varied arrival times</a:t>
            </a:r>
            <a:r>
              <a:rPr lang="en-IN" sz="2000" b="1" dirty="0">
                <a:solidFill>
                  <a:srgbClr val="006600"/>
                </a:solidFill>
              </a:rPr>
              <a:t/>
            </a:r>
            <a:br>
              <a:rPr lang="en-IN" sz="2000" b="1" dirty="0">
                <a:solidFill>
                  <a:srgbClr val="006600"/>
                </a:solidFill>
              </a:rPr>
            </a:br>
            <a:endParaRPr lang="en-GB" sz="2000" b="1" dirty="0">
              <a:solidFill>
                <a:srgbClr val="006600"/>
              </a:solidFill>
            </a:endParaRPr>
          </a:p>
        </p:txBody>
      </p:sp>
      <p:sp>
        <p:nvSpPr>
          <p:cNvPr id="23555" name="Rectangle 2"/>
          <p:cNvSpPr>
            <a:spLocks noGrp="1" noChangeArrowheads="1"/>
          </p:cNvSpPr>
          <p:nvPr>
            <p:ph idx="1"/>
          </p:nvPr>
        </p:nvSpPr>
        <p:spPr>
          <a:xfrm>
            <a:off x="609600" y="1196752"/>
            <a:ext cx="8153400" cy="5544617"/>
          </a:xfrm>
        </p:spPr>
        <p:txBody>
          <a:bodyPr>
            <a:normAutofit fontScale="77500" lnSpcReduction="20000"/>
          </a:bodyPr>
          <a:lstStyle/>
          <a:p>
            <a:pPr>
              <a:lnSpc>
                <a:spcPct val="93000"/>
              </a:lnSpc>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dirty="0"/>
              <a:t>		</a:t>
            </a:r>
            <a:r>
              <a:rPr lang="en-GB" u="sng" dirty="0"/>
              <a:t>Process	    Arrival Time</a:t>
            </a:r>
            <a:r>
              <a:rPr lang="en-GB" dirty="0"/>
              <a:t>	    </a:t>
            </a:r>
            <a:r>
              <a:rPr lang="en-GB" u="sng" dirty="0"/>
              <a:t>Burst Time</a:t>
            </a: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dirty="0"/>
              <a:t>		</a:t>
            </a:r>
            <a:r>
              <a:rPr lang="en-GB" i="1" dirty="0"/>
              <a:t>P</a:t>
            </a:r>
            <a:r>
              <a:rPr lang="en-GB" i="1" baseline="-25000" dirty="0"/>
              <a:t>1</a:t>
            </a:r>
            <a:r>
              <a:rPr lang="en-GB" dirty="0"/>
              <a:t>	          0.0	                  7</a:t>
            </a: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dirty="0"/>
              <a:t>		 </a:t>
            </a:r>
            <a:r>
              <a:rPr lang="en-GB" i="1" dirty="0"/>
              <a:t>P</a:t>
            </a:r>
            <a:r>
              <a:rPr lang="en-GB" i="1" baseline="-25000" dirty="0"/>
              <a:t>2	               </a:t>
            </a:r>
            <a:r>
              <a:rPr lang="en-GB" dirty="0"/>
              <a:t>2.0	                  4</a:t>
            </a: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dirty="0"/>
              <a:t>		 </a:t>
            </a:r>
            <a:r>
              <a:rPr lang="en-GB" i="1" dirty="0"/>
              <a:t>P</a:t>
            </a:r>
            <a:r>
              <a:rPr lang="en-GB" i="1" baseline="-25000" dirty="0"/>
              <a:t>3</a:t>
            </a:r>
            <a:r>
              <a:rPr lang="en-GB" dirty="0"/>
              <a:t>	          4.0	                   1</a:t>
            </a: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r>
              <a:rPr lang="en-GB" dirty="0"/>
              <a:t>		 </a:t>
            </a:r>
            <a:r>
              <a:rPr lang="en-GB" i="1" dirty="0"/>
              <a:t>P</a:t>
            </a:r>
            <a:r>
              <a:rPr lang="en-GB" i="1" baseline="-25000" dirty="0"/>
              <a:t>4</a:t>
            </a:r>
            <a:r>
              <a:rPr lang="en-GB" dirty="0"/>
              <a:t>	          5.0	                   4</a:t>
            </a:r>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dirty="0"/>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dirty="0"/>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dirty="0"/>
          </a:p>
          <a:p>
            <a:pPr>
              <a:buFont typeface="Monotype Sorts" pitchFamily="2" charset="2"/>
              <a:buNone/>
              <a:tabLst>
                <a:tab pos="341313" algn="l"/>
                <a:tab pos="1600200" algn="ctr"/>
                <a:tab pos="3251200" algn="ctr"/>
                <a:tab pos="5141913" algn="ctr"/>
                <a:tab pos="5483225" algn="l"/>
                <a:tab pos="6397625" algn="l"/>
                <a:tab pos="7312025" algn="l"/>
                <a:tab pos="8226425" algn="l"/>
                <a:tab pos="9140825" algn="l"/>
                <a:tab pos="10055225" algn="l"/>
              </a:tabLst>
            </a:pPr>
            <a:endParaRPr lang="en-GB" dirty="0"/>
          </a:p>
          <a:p>
            <a:pPr>
              <a:tabLst>
                <a:tab pos="341313" algn="l"/>
                <a:tab pos="1600200" algn="ctr"/>
                <a:tab pos="3251200" algn="ctr"/>
                <a:tab pos="5141913" algn="ctr"/>
                <a:tab pos="5483225" algn="l"/>
                <a:tab pos="6397625" algn="l"/>
                <a:tab pos="7312025" algn="l"/>
                <a:tab pos="8226425" algn="l"/>
                <a:tab pos="9140825" algn="l"/>
                <a:tab pos="10055225" algn="l"/>
              </a:tabLst>
            </a:pPr>
            <a:endParaRPr lang="en-GB" dirty="0"/>
          </a:p>
          <a:p>
            <a:pPr>
              <a:tabLst>
                <a:tab pos="341313" algn="l"/>
                <a:tab pos="1600200" algn="ctr"/>
                <a:tab pos="3251200" algn="ctr"/>
                <a:tab pos="5141913" algn="ctr"/>
                <a:tab pos="5483225" algn="l"/>
                <a:tab pos="6397625" algn="l"/>
                <a:tab pos="7312025" algn="l"/>
                <a:tab pos="8226425" algn="l"/>
                <a:tab pos="9140825" algn="l"/>
                <a:tab pos="10055225" algn="l"/>
              </a:tabLst>
            </a:pPr>
            <a:r>
              <a:rPr lang="en-GB" dirty="0">
                <a:solidFill>
                  <a:srgbClr val="FF0000"/>
                </a:solidFill>
              </a:rPr>
              <a:t>Average waiting time </a:t>
            </a:r>
            <a:r>
              <a:rPr lang="en-GB" dirty="0"/>
              <a:t/>
            </a:r>
            <a:br>
              <a:rPr lang="en-GB" dirty="0"/>
            </a:br>
            <a:r>
              <a:rPr lang="en-GB" dirty="0"/>
              <a:t>		</a:t>
            </a:r>
          </a:p>
          <a:p>
            <a:pPr>
              <a:tabLst>
                <a:tab pos="341313" algn="l"/>
                <a:tab pos="1600200" algn="ctr"/>
                <a:tab pos="3251200" algn="ctr"/>
                <a:tab pos="5141913" algn="ctr"/>
                <a:tab pos="5483225" algn="l"/>
                <a:tab pos="6397625" algn="l"/>
                <a:tab pos="7312025" algn="l"/>
                <a:tab pos="8226425" algn="l"/>
                <a:tab pos="9140825" algn="l"/>
                <a:tab pos="10055225" algn="l"/>
              </a:tabLst>
            </a:pPr>
            <a:r>
              <a:rPr lang="en-GB" dirty="0"/>
              <a:t>= ( [(0 – 0) + (11 - 2)] + [(2 – 2) + (5 – 4)] + (4 - 4) + </a:t>
            </a:r>
          </a:p>
          <a:p>
            <a:pPr>
              <a:tabLst>
                <a:tab pos="341313" algn="l"/>
                <a:tab pos="1600200" algn="ctr"/>
                <a:tab pos="3251200" algn="ctr"/>
                <a:tab pos="5141913" algn="ctr"/>
                <a:tab pos="5483225" algn="l"/>
                <a:tab pos="6397625" algn="l"/>
                <a:tab pos="7312025" algn="l"/>
                <a:tab pos="8226425" algn="l"/>
                <a:tab pos="9140825" algn="l"/>
                <a:tab pos="10055225" algn="l"/>
              </a:tabLst>
            </a:pPr>
            <a:r>
              <a:rPr lang="en-GB" dirty="0"/>
              <a:t>       (7 – 5) )/4 </a:t>
            </a:r>
            <a:br>
              <a:rPr lang="en-GB" dirty="0"/>
            </a:br>
            <a:r>
              <a:rPr lang="en-GB" dirty="0"/>
              <a:t>= 9 + 1 + 0 + 2)/4 </a:t>
            </a:r>
          </a:p>
          <a:p>
            <a:pPr>
              <a:tabLst>
                <a:tab pos="341313" algn="l"/>
                <a:tab pos="1600200" algn="ctr"/>
                <a:tab pos="3251200" algn="ctr"/>
                <a:tab pos="5141913" algn="ctr"/>
                <a:tab pos="5483225" algn="l"/>
                <a:tab pos="6397625" algn="l"/>
                <a:tab pos="7312025" algn="l"/>
                <a:tab pos="8226425" algn="l"/>
                <a:tab pos="9140825" algn="l"/>
                <a:tab pos="10055225" algn="l"/>
              </a:tabLst>
            </a:pPr>
            <a:r>
              <a:rPr lang="en-GB" dirty="0"/>
              <a:t> = 3</a:t>
            </a:r>
          </a:p>
          <a:p>
            <a:pPr>
              <a:tabLst>
                <a:tab pos="341313" algn="l"/>
                <a:tab pos="1600200" algn="ctr"/>
                <a:tab pos="3251200" algn="ctr"/>
                <a:tab pos="5141913" algn="ctr"/>
                <a:tab pos="5483225" algn="l"/>
                <a:tab pos="6397625" algn="l"/>
                <a:tab pos="7312025" algn="l"/>
                <a:tab pos="8226425" algn="l"/>
                <a:tab pos="9140825" algn="l"/>
                <a:tab pos="10055225" algn="l"/>
              </a:tabLst>
            </a:pPr>
            <a:endParaRPr lang="en-GB" dirty="0"/>
          </a:p>
          <a:p>
            <a:pPr>
              <a:tabLst>
                <a:tab pos="341313" algn="l"/>
                <a:tab pos="1600200" algn="ctr"/>
                <a:tab pos="3251200" algn="ctr"/>
                <a:tab pos="5141913" algn="ctr"/>
                <a:tab pos="5483225" algn="l"/>
                <a:tab pos="6397625" algn="l"/>
                <a:tab pos="7312025" algn="l"/>
                <a:tab pos="8226425" algn="l"/>
                <a:tab pos="9140825" algn="l"/>
                <a:tab pos="10055225" algn="l"/>
              </a:tabLst>
            </a:pPr>
            <a:r>
              <a:rPr lang="en-GB" dirty="0">
                <a:solidFill>
                  <a:srgbClr val="FF0000"/>
                </a:solidFill>
              </a:rPr>
              <a:t>Average turn-around time </a:t>
            </a:r>
            <a:r>
              <a:rPr lang="en-GB" dirty="0"/>
              <a:t>	= (16-0) + (7-2) + (5-4) + (11-5))/4 = 7</a:t>
            </a:r>
          </a:p>
        </p:txBody>
      </p:sp>
      <p:grpSp>
        <p:nvGrpSpPr>
          <p:cNvPr id="23556" name="Group 3"/>
          <p:cNvGrpSpPr>
            <a:grpSpLocks/>
          </p:cNvGrpSpPr>
          <p:nvPr/>
        </p:nvGrpSpPr>
        <p:grpSpPr bwMode="auto">
          <a:xfrm>
            <a:off x="1371601" y="2872160"/>
            <a:ext cx="5924551" cy="1190626"/>
            <a:chOff x="864" y="2364"/>
            <a:chExt cx="3732" cy="750"/>
          </a:xfrm>
        </p:grpSpPr>
        <p:sp>
          <p:nvSpPr>
            <p:cNvPr id="23558" name="AutoShape 4"/>
            <p:cNvSpPr>
              <a:spLocks noChangeArrowheads="1"/>
            </p:cNvSpPr>
            <p:nvPr/>
          </p:nvSpPr>
          <p:spPr bwMode="auto">
            <a:xfrm>
              <a:off x="960" y="2373"/>
              <a:ext cx="3504" cy="384"/>
            </a:xfrm>
            <a:prstGeom prst="roundRect">
              <a:avLst>
                <a:gd name="adj" fmla="val 259"/>
              </a:avLst>
            </a:prstGeom>
            <a:solidFill>
              <a:schemeClr val="accent6">
                <a:lumMod val="40000"/>
                <a:lumOff val="60000"/>
              </a:schemeClr>
            </a:solidFill>
            <a:ln w="9360">
              <a:solidFill>
                <a:srgbClr val="000000"/>
              </a:solidFill>
              <a:round/>
              <a:headEnd/>
              <a:tailEnd/>
            </a:ln>
          </p:spPr>
          <p:txBody>
            <a:bodyPr wrap="none" anchor="ctr"/>
            <a:lstStyle/>
            <a:p>
              <a:endParaRPr lang="en-US">
                <a:ea typeface="Lucida Sans Unicode" pitchFamily="34" charset="0"/>
              </a:endParaRPr>
            </a:p>
          </p:txBody>
        </p:sp>
        <p:sp>
          <p:nvSpPr>
            <p:cNvPr id="23559" name="AutoShape 5"/>
            <p:cNvSpPr>
              <a:spLocks noChangeArrowheads="1"/>
            </p:cNvSpPr>
            <p:nvPr/>
          </p:nvSpPr>
          <p:spPr bwMode="auto">
            <a:xfrm>
              <a:off x="1008" y="2412"/>
              <a:ext cx="265" cy="22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P</a:t>
              </a:r>
              <a:r>
                <a:rPr lang="en-GB" sz="1800" baseline="-25000">
                  <a:solidFill>
                    <a:schemeClr val="tx1"/>
                  </a:solidFill>
                  <a:latin typeface="Helvetica" pitchFamily="34" charset="0"/>
                  <a:ea typeface="Lucida Sans Unicode" pitchFamily="34" charset="0"/>
                </a:rPr>
                <a:t>1</a:t>
              </a:r>
            </a:p>
          </p:txBody>
        </p:sp>
        <p:sp>
          <p:nvSpPr>
            <p:cNvPr id="23560" name="AutoShape 6"/>
            <p:cNvSpPr>
              <a:spLocks noChangeArrowheads="1"/>
            </p:cNvSpPr>
            <p:nvPr/>
          </p:nvSpPr>
          <p:spPr bwMode="auto">
            <a:xfrm>
              <a:off x="1824" y="2412"/>
              <a:ext cx="265" cy="22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P</a:t>
              </a:r>
              <a:r>
                <a:rPr lang="en-GB" sz="1800" baseline="-25000">
                  <a:solidFill>
                    <a:schemeClr val="tx1"/>
                  </a:solidFill>
                  <a:latin typeface="Helvetica" pitchFamily="34" charset="0"/>
                  <a:ea typeface="Lucida Sans Unicode" pitchFamily="34" charset="0"/>
                </a:rPr>
                <a:t>3</a:t>
              </a:r>
            </a:p>
          </p:txBody>
        </p:sp>
        <p:sp>
          <p:nvSpPr>
            <p:cNvPr id="23561" name="AutoShape 7"/>
            <p:cNvSpPr>
              <a:spLocks noChangeArrowheads="1"/>
            </p:cNvSpPr>
            <p:nvPr/>
          </p:nvSpPr>
          <p:spPr bwMode="auto">
            <a:xfrm>
              <a:off x="1488" y="2412"/>
              <a:ext cx="265" cy="22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P</a:t>
              </a:r>
              <a:r>
                <a:rPr lang="en-GB" sz="1800" baseline="-25000">
                  <a:solidFill>
                    <a:schemeClr val="tx1"/>
                  </a:solidFill>
                  <a:latin typeface="Helvetica" pitchFamily="34" charset="0"/>
                  <a:ea typeface="Lucida Sans Unicode" pitchFamily="34" charset="0"/>
                </a:rPr>
                <a:t>2</a:t>
              </a:r>
            </a:p>
          </p:txBody>
        </p:sp>
        <p:sp>
          <p:nvSpPr>
            <p:cNvPr id="23562" name="Line 8"/>
            <p:cNvSpPr>
              <a:spLocks noChangeShapeType="1"/>
            </p:cNvSpPr>
            <p:nvPr/>
          </p:nvSpPr>
          <p:spPr bwMode="auto">
            <a:xfrm>
              <a:off x="4452" y="2748"/>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63" name="Line 9"/>
            <p:cNvSpPr>
              <a:spLocks noChangeShapeType="1"/>
            </p:cNvSpPr>
            <p:nvPr/>
          </p:nvSpPr>
          <p:spPr bwMode="auto">
            <a:xfrm>
              <a:off x="960" y="2757"/>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64" name="Line 10"/>
            <p:cNvSpPr>
              <a:spLocks noChangeShapeType="1"/>
            </p:cNvSpPr>
            <p:nvPr/>
          </p:nvSpPr>
          <p:spPr bwMode="auto">
            <a:xfrm>
              <a:off x="2688" y="2373"/>
              <a:ext cx="1" cy="38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65" name="Line 11"/>
            <p:cNvSpPr>
              <a:spLocks noChangeShapeType="1"/>
            </p:cNvSpPr>
            <p:nvPr/>
          </p:nvSpPr>
          <p:spPr bwMode="auto">
            <a:xfrm>
              <a:off x="1344" y="2364"/>
              <a:ext cx="1" cy="576"/>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66" name="Line 12"/>
            <p:cNvSpPr>
              <a:spLocks noChangeShapeType="1"/>
            </p:cNvSpPr>
            <p:nvPr/>
          </p:nvSpPr>
          <p:spPr bwMode="auto">
            <a:xfrm>
              <a:off x="2400" y="2757"/>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67" name="AutoShape 13"/>
            <p:cNvSpPr>
              <a:spLocks noChangeArrowheads="1"/>
            </p:cNvSpPr>
            <p:nvPr/>
          </p:nvSpPr>
          <p:spPr bwMode="auto">
            <a:xfrm>
              <a:off x="1728" y="2892"/>
              <a:ext cx="195" cy="222"/>
            </a:xfrm>
            <a:prstGeom prst="roundRect">
              <a:avLst>
                <a:gd name="adj" fmla="val 50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4</a:t>
              </a:r>
            </a:p>
          </p:txBody>
        </p:sp>
        <p:sp>
          <p:nvSpPr>
            <p:cNvPr id="23568" name="AutoShape 14"/>
            <p:cNvSpPr>
              <a:spLocks noChangeArrowheads="1"/>
            </p:cNvSpPr>
            <p:nvPr/>
          </p:nvSpPr>
          <p:spPr bwMode="auto">
            <a:xfrm>
              <a:off x="1248" y="2892"/>
              <a:ext cx="195" cy="222"/>
            </a:xfrm>
            <a:prstGeom prst="roundRect">
              <a:avLst>
                <a:gd name="adj" fmla="val 50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2</a:t>
              </a:r>
            </a:p>
          </p:txBody>
        </p:sp>
        <p:sp>
          <p:nvSpPr>
            <p:cNvPr id="23569" name="AutoShape 15"/>
            <p:cNvSpPr>
              <a:spLocks noChangeArrowheads="1"/>
            </p:cNvSpPr>
            <p:nvPr/>
          </p:nvSpPr>
          <p:spPr bwMode="auto">
            <a:xfrm>
              <a:off x="3312" y="2880"/>
              <a:ext cx="265" cy="22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11</a:t>
              </a:r>
            </a:p>
          </p:txBody>
        </p:sp>
        <p:sp>
          <p:nvSpPr>
            <p:cNvPr id="23570" name="AutoShape 16"/>
            <p:cNvSpPr>
              <a:spLocks noChangeArrowheads="1"/>
            </p:cNvSpPr>
            <p:nvPr/>
          </p:nvSpPr>
          <p:spPr bwMode="auto">
            <a:xfrm>
              <a:off x="864" y="2880"/>
              <a:ext cx="195" cy="222"/>
            </a:xfrm>
            <a:prstGeom prst="roundRect">
              <a:avLst>
                <a:gd name="adj" fmla="val 50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0</a:t>
              </a:r>
            </a:p>
          </p:txBody>
        </p:sp>
        <p:sp>
          <p:nvSpPr>
            <p:cNvPr id="23571" name="AutoShape 17"/>
            <p:cNvSpPr>
              <a:spLocks noChangeArrowheads="1"/>
            </p:cNvSpPr>
            <p:nvPr/>
          </p:nvSpPr>
          <p:spPr bwMode="auto">
            <a:xfrm>
              <a:off x="2976" y="2412"/>
              <a:ext cx="265" cy="22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P</a:t>
              </a:r>
              <a:r>
                <a:rPr lang="en-GB" sz="1800" baseline="-25000">
                  <a:solidFill>
                    <a:schemeClr val="tx1"/>
                  </a:solidFill>
                  <a:latin typeface="Helvetica" pitchFamily="34" charset="0"/>
                  <a:ea typeface="Lucida Sans Unicode" pitchFamily="34" charset="0"/>
                </a:rPr>
                <a:t>4</a:t>
              </a:r>
            </a:p>
          </p:txBody>
        </p:sp>
        <p:sp>
          <p:nvSpPr>
            <p:cNvPr id="23572" name="Line 18"/>
            <p:cNvSpPr>
              <a:spLocks noChangeShapeType="1"/>
            </p:cNvSpPr>
            <p:nvPr/>
          </p:nvSpPr>
          <p:spPr bwMode="auto">
            <a:xfrm>
              <a:off x="3456" y="2373"/>
              <a:ext cx="1" cy="38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3" name="Line 19"/>
            <p:cNvSpPr>
              <a:spLocks noChangeShapeType="1"/>
            </p:cNvSpPr>
            <p:nvPr/>
          </p:nvSpPr>
          <p:spPr bwMode="auto">
            <a:xfrm>
              <a:off x="1152" y="2686"/>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4" name="Line 20"/>
            <p:cNvSpPr>
              <a:spLocks noChangeShapeType="1"/>
            </p:cNvSpPr>
            <p:nvPr/>
          </p:nvSpPr>
          <p:spPr bwMode="auto">
            <a:xfrm>
              <a:off x="1632" y="2686"/>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5" name="Line 21"/>
            <p:cNvSpPr>
              <a:spLocks noChangeShapeType="1"/>
            </p:cNvSpPr>
            <p:nvPr/>
          </p:nvSpPr>
          <p:spPr bwMode="auto">
            <a:xfrm>
              <a:off x="2688" y="2757"/>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6" name="AutoShape 22"/>
            <p:cNvSpPr>
              <a:spLocks noChangeArrowheads="1"/>
            </p:cNvSpPr>
            <p:nvPr/>
          </p:nvSpPr>
          <p:spPr bwMode="auto">
            <a:xfrm>
              <a:off x="2064" y="2892"/>
              <a:ext cx="195" cy="222"/>
            </a:xfrm>
            <a:prstGeom prst="roundRect">
              <a:avLst>
                <a:gd name="adj" fmla="val 50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5</a:t>
              </a:r>
            </a:p>
          </p:txBody>
        </p:sp>
        <p:sp>
          <p:nvSpPr>
            <p:cNvPr id="23577" name="Line 23"/>
            <p:cNvSpPr>
              <a:spLocks noChangeShapeType="1"/>
            </p:cNvSpPr>
            <p:nvPr/>
          </p:nvSpPr>
          <p:spPr bwMode="auto">
            <a:xfrm>
              <a:off x="2928" y="2686"/>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8" name="Line 24"/>
            <p:cNvSpPr>
              <a:spLocks noChangeShapeType="1"/>
            </p:cNvSpPr>
            <p:nvPr/>
          </p:nvSpPr>
          <p:spPr bwMode="auto">
            <a:xfrm>
              <a:off x="3120" y="2686"/>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79" name="Line 25"/>
            <p:cNvSpPr>
              <a:spLocks noChangeShapeType="1"/>
            </p:cNvSpPr>
            <p:nvPr/>
          </p:nvSpPr>
          <p:spPr bwMode="auto">
            <a:xfrm>
              <a:off x="3312" y="2686"/>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80" name="Line 26"/>
            <p:cNvSpPr>
              <a:spLocks noChangeShapeType="1"/>
            </p:cNvSpPr>
            <p:nvPr/>
          </p:nvSpPr>
          <p:spPr bwMode="auto">
            <a:xfrm>
              <a:off x="3456" y="2757"/>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81" name="AutoShape 27"/>
            <p:cNvSpPr>
              <a:spLocks noChangeArrowheads="1"/>
            </p:cNvSpPr>
            <p:nvPr/>
          </p:nvSpPr>
          <p:spPr bwMode="auto">
            <a:xfrm>
              <a:off x="2592" y="2892"/>
              <a:ext cx="195" cy="222"/>
            </a:xfrm>
            <a:prstGeom prst="roundRect">
              <a:avLst>
                <a:gd name="adj" fmla="val 50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7</a:t>
              </a:r>
            </a:p>
          </p:txBody>
        </p:sp>
        <p:sp>
          <p:nvSpPr>
            <p:cNvPr id="23582" name="Line 28"/>
            <p:cNvSpPr>
              <a:spLocks noChangeShapeType="1"/>
            </p:cNvSpPr>
            <p:nvPr/>
          </p:nvSpPr>
          <p:spPr bwMode="auto">
            <a:xfrm>
              <a:off x="3696" y="2686"/>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83" name="Line 29"/>
            <p:cNvSpPr>
              <a:spLocks noChangeShapeType="1"/>
            </p:cNvSpPr>
            <p:nvPr/>
          </p:nvSpPr>
          <p:spPr bwMode="auto">
            <a:xfrm>
              <a:off x="3888" y="2686"/>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84" name="Line 30"/>
            <p:cNvSpPr>
              <a:spLocks noChangeShapeType="1"/>
            </p:cNvSpPr>
            <p:nvPr/>
          </p:nvSpPr>
          <p:spPr bwMode="auto">
            <a:xfrm>
              <a:off x="4080" y="2686"/>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85" name="Line 31"/>
            <p:cNvSpPr>
              <a:spLocks noChangeShapeType="1"/>
            </p:cNvSpPr>
            <p:nvPr/>
          </p:nvSpPr>
          <p:spPr bwMode="auto">
            <a:xfrm>
              <a:off x="1824" y="2364"/>
              <a:ext cx="1" cy="576"/>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86" name="Line 32"/>
            <p:cNvSpPr>
              <a:spLocks noChangeShapeType="1"/>
            </p:cNvSpPr>
            <p:nvPr/>
          </p:nvSpPr>
          <p:spPr bwMode="auto">
            <a:xfrm>
              <a:off x="2160" y="2364"/>
              <a:ext cx="1" cy="576"/>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87" name="AutoShape 33"/>
            <p:cNvSpPr>
              <a:spLocks noChangeArrowheads="1"/>
            </p:cNvSpPr>
            <p:nvPr/>
          </p:nvSpPr>
          <p:spPr bwMode="auto">
            <a:xfrm>
              <a:off x="2256" y="2412"/>
              <a:ext cx="265" cy="22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P</a:t>
              </a:r>
              <a:r>
                <a:rPr lang="en-GB" sz="1800" baseline="-25000">
                  <a:solidFill>
                    <a:schemeClr val="tx1"/>
                  </a:solidFill>
                  <a:latin typeface="Helvetica" pitchFamily="34" charset="0"/>
                  <a:ea typeface="Lucida Sans Unicode" pitchFamily="34" charset="0"/>
                </a:rPr>
                <a:t>2</a:t>
              </a:r>
            </a:p>
          </p:txBody>
        </p:sp>
        <p:sp>
          <p:nvSpPr>
            <p:cNvPr id="23588" name="AutoShape 34"/>
            <p:cNvSpPr>
              <a:spLocks noChangeArrowheads="1"/>
            </p:cNvSpPr>
            <p:nvPr/>
          </p:nvSpPr>
          <p:spPr bwMode="auto">
            <a:xfrm>
              <a:off x="3840" y="2412"/>
              <a:ext cx="265" cy="22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P</a:t>
              </a:r>
              <a:r>
                <a:rPr lang="en-GB" sz="1800" baseline="-25000">
                  <a:solidFill>
                    <a:schemeClr val="tx1"/>
                  </a:solidFill>
                  <a:latin typeface="Helvetica" pitchFamily="34" charset="0"/>
                  <a:ea typeface="Lucida Sans Unicode" pitchFamily="34" charset="0"/>
                </a:rPr>
                <a:t>1</a:t>
              </a:r>
            </a:p>
          </p:txBody>
        </p:sp>
        <p:sp>
          <p:nvSpPr>
            <p:cNvPr id="23589" name="Line 35"/>
            <p:cNvSpPr>
              <a:spLocks noChangeShapeType="1"/>
            </p:cNvSpPr>
            <p:nvPr/>
          </p:nvSpPr>
          <p:spPr bwMode="auto">
            <a:xfrm>
              <a:off x="4272" y="2686"/>
              <a:ext cx="1" cy="144"/>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90" name="AutoShape 36"/>
            <p:cNvSpPr>
              <a:spLocks noChangeArrowheads="1"/>
            </p:cNvSpPr>
            <p:nvPr/>
          </p:nvSpPr>
          <p:spPr bwMode="auto">
            <a:xfrm>
              <a:off x="4320" y="2844"/>
              <a:ext cx="276" cy="222"/>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latin typeface="Helvetica" pitchFamily="34" charset="0"/>
                  <a:ea typeface="Lucida Sans Unicode" pitchFamily="34" charset="0"/>
                </a:rPr>
                <a:t>16</a:t>
              </a:r>
            </a:p>
          </p:txBody>
        </p:sp>
      </p:grpSp>
      <p:sp>
        <p:nvSpPr>
          <p:cNvPr id="39" name="Rectangle 38"/>
          <p:cNvSpPr/>
          <p:nvPr/>
        </p:nvSpPr>
        <p:spPr>
          <a:xfrm>
            <a:off x="6145663" y="1096737"/>
            <a:ext cx="2304256" cy="360040"/>
          </a:xfrm>
          <a:prstGeom prst="rect">
            <a:avLst/>
          </a:prstGeom>
          <a:solidFill>
            <a:srgbClr val="FFFF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Example 3</a:t>
            </a:r>
            <a:endParaRPr lang="en-IN" b="1" dirty="0">
              <a:solidFill>
                <a:schemeClr val="tx1"/>
              </a:solidFill>
            </a:endParaRPr>
          </a:p>
        </p:txBody>
      </p:sp>
      <p:sp>
        <p:nvSpPr>
          <p:cNvPr id="40" name="Rectangle 39"/>
          <p:cNvSpPr/>
          <p:nvPr/>
        </p:nvSpPr>
        <p:spPr>
          <a:xfrm>
            <a:off x="179513" y="3140968"/>
            <a:ext cx="1401639" cy="242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Gnatt</a:t>
            </a:r>
            <a:r>
              <a:rPr lang="en-US" sz="1200" b="1" dirty="0">
                <a:solidFill>
                  <a:schemeClr val="tx1"/>
                </a:solidFill>
              </a:rPr>
              <a:t> Chart</a:t>
            </a:r>
            <a:endParaRPr lang="en-IN" sz="1200" b="1" dirty="0">
              <a:solidFill>
                <a:schemeClr val="tx1"/>
              </a:solidFill>
            </a:endParaRPr>
          </a:p>
        </p:txBody>
      </p:sp>
      <p:pic>
        <p:nvPicPr>
          <p:cNvPr id="41" name="Picture 4" descr="pngfind.com-kingpin-png-4152286 (1).png">
            <a:extLst>
              <a:ext uri="{FF2B5EF4-FFF2-40B4-BE49-F238E27FC236}">
                <a16:creationId xmlns="" xmlns:a16="http://schemas.microsoft.com/office/drawing/2014/main" id="{2D489FB7-5389-475A-AEC4-E2284FFD8BF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40916"/>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Slide Number Placeholder 41"/>
          <p:cNvSpPr>
            <a:spLocks noGrp="1"/>
          </p:cNvSpPr>
          <p:nvPr>
            <p:ph type="sldNum" sz="quarter" idx="12"/>
          </p:nvPr>
        </p:nvSpPr>
        <p:spPr/>
        <p:txBody>
          <a:bodyPr/>
          <a:lstStyle/>
          <a:p>
            <a:fld id="{E35F382A-8E35-48DB-B4A8-994B0299B22B}" type="slidenum">
              <a:rPr lang="en-IN" smtClean="0"/>
              <a:pPr/>
              <a:t>73</a:t>
            </a:fld>
            <a:endParaRPr lang="en-IN" dirty="0"/>
          </a:p>
        </p:txBody>
      </p:sp>
    </p:spTree>
    <p:extLst>
      <p:ext uri="{BB962C8B-B14F-4D97-AF65-F5344CB8AC3E}">
        <p14:creationId xmlns:p14="http://schemas.microsoft.com/office/powerpoint/2010/main" val="3761132178"/>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856984" cy="1422648"/>
          </a:xfrm>
        </p:spPr>
        <p:txBody>
          <a:bodyPr>
            <a:normAutofit/>
          </a:bodyPr>
          <a:lstStyle/>
          <a:p>
            <a:r>
              <a:rPr lang="en-IN" sz="3200" b="1" dirty="0">
                <a:solidFill>
                  <a:srgbClr val="006600"/>
                </a:solidFill>
              </a:rPr>
              <a:t>Shortest-Job-First (SJF) Scheduling</a:t>
            </a:r>
            <a:br>
              <a:rPr lang="en-IN" sz="3200" b="1" dirty="0">
                <a:solidFill>
                  <a:srgbClr val="006600"/>
                </a:solidFill>
              </a:rPr>
            </a:br>
            <a:r>
              <a:rPr lang="en-IN" sz="2400" b="1" dirty="0">
                <a:solidFill>
                  <a:srgbClr val="006600"/>
                </a:solidFill>
              </a:rPr>
              <a:t>Pros and Cons</a:t>
            </a:r>
          </a:p>
        </p:txBody>
      </p:sp>
      <p:sp>
        <p:nvSpPr>
          <p:cNvPr id="3" name="Content Placeholder 2"/>
          <p:cNvSpPr>
            <a:spLocks noGrp="1"/>
          </p:cNvSpPr>
          <p:nvPr>
            <p:ph idx="1"/>
          </p:nvPr>
        </p:nvSpPr>
        <p:spPr>
          <a:xfrm>
            <a:off x="457200" y="1916832"/>
            <a:ext cx="8229600" cy="4560168"/>
          </a:xfrm>
        </p:spPr>
        <p:txBody>
          <a:bodyPr/>
          <a:lstStyle/>
          <a:p>
            <a:pPr marL="0" indent="0">
              <a:buNone/>
            </a:pPr>
            <a:r>
              <a:rPr lang="en-US" u="sng" dirty="0"/>
              <a:t>Advantages:</a:t>
            </a:r>
            <a:endParaRPr lang="en-IN" u="sng" dirty="0"/>
          </a:p>
          <a:p>
            <a:r>
              <a:rPr lang="en-IN" dirty="0"/>
              <a:t>Works based on the next process CPU burst</a:t>
            </a:r>
          </a:p>
          <a:p>
            <a:r>
              <a:rPr lang="en-IN" dirty="0"/>
              <a:t>It gives optimal waiting time </a:t>
            </a:r>
          </a:p>
          <a:p>
            <a:endParaRPr lang="en-US" dirty="0"/>
          </a:p>
          <a:p>
            <a:endParaRPr lang="en-IN" dirty="0"/>
          </a:p>
          <a:p>
            <a:pPr marL="0" indent="0">
              <a:buNone/>
            </a:pPr>
            <a:r>
              <a:rPr lang="en-US" u="sng" dirty="0"/>
              <a:t>Disadvantages:</a:t>
            </a:r>
            <a:endParaRPr lang="en-IN" u="sng" dirty="0"/>
          </a:p>
          <a:p>
            <a:r>
              <a:rPr lang="en-IN" dirty="0"/>
              <a:t>Long jobs get stuck behind short ones </a:t>
            </a:r>
          </a:p>
          <a:p>
            <a:endParaRPr lang="en-IN" dirty="0"/>
          </a:p>
        </p:txBody>
      </p:sp>
      <p:pic>
        <p:nvPicPr>
          <p:cNvPr id="4" name="Picture 4" descr="pngfind.com-kingpin-png-4152286 (1).png">
            <a:extLst>
              <a:ext uri="{FF2B5EF4-FFF2-40B4-BE49-F238E27FC236}">
                <a16:creationId xmlns="" xmlns:a16="http://schemas.microsoft.com/office/drawing/2014/main" id="{7FC77D08-D090-4CDF-B464-A1FA38F40A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74</a:t>
            </a:fld>
            <a:endParaRPr lang="en-IN" dirty="0"/>
          </a:p>
        </p:txBody>
      </p:sp>
    </p:spTree>
    <p:extLst>
      <p:ext uri="{BB962C8B-B14F-4D97-AF65-F5344CB8AC3E}">
        <p14:creationId xmlns:p14="http://schemas.microsoft.com/office/powerpoint/2010/main" val="15245204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69C912-431F-48B6-8113-0F5D3C283CB7}"/>
              </a:ext>
            </a:extLst>
          </p:cNvPr>
          <p:cNvSpPr>
            <a:spLocks noGrp="1"/>
          </p:cNvSpPr>
          <p:nvPr>
            <p:ph type="title"/>
          </p:nvPr>
        </p:nvSpPr>
        <p:spPr/>
        <p:txBody>
          <a:bodyPr>
            <a:normAutofit fontScale="90000"/>
          </a:bodyPr>
          <a:lstStyle/>
          <a:p>
            <a:r>
              <a:rPr lang="en-US" altLang="en-US" dirty="0">
                <a:solidFill>
                  <a:schemeClr val="accent2"/>
                </a:solidFill>
              </a:rPr>
              <a:t>Priority Scheduling</a:t>
            </a:r>
            <a:br>
              <a:rPr lang="en-US" altLang="en-US" dirty="0">
                <a:solidFill>
                  <a:schemeClr val="accent2"/>
                </a:solidFill>
              </a:rPr>
            </a:br>
            <a:endParaRPr lang="en-IN" dirty="0"/>
          </a:p>
        </p:txBody>
      </p:sp>
      <p:sp>
        <p:nvSpPr>
          <p:cNvPr id="3" name="Content Placeholder 2">
            <a:extLst>
              <a:ext uri="{FF2B5EF4-FFF2-40B4-BE49-F238E27FC236}">
                <a16:creationId xmlns="" xmlns:a16="http://schemas.microsoft.com/office/drawing/2014/main" id="{6FFB5F02-957C-4969-B4A4-36E58A81B5E0}"/>
              </a:ext>
            </a:extLst>
          </p:cNvPr>
          <p:cNvSpPr>
            <a:spLocks noGrp="1"/>
          </p:cNvSpPr>
          <p:nvPr>
            <p:ph idx="1"/>
          </p:nvPr>
        </p:nvSpPr>
        <p:spPr/>
        <p:txBody>
          <a:bodyPr/>
          <a:lstStyle/>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A priority number (integer) is associated with each process</a:t>
            </a:r>
          </a:p>
          <a:p>
            <a:pPr lvl="0" eaLnBrk="0" fontAlgn="base" hangingPunct="0">
              <a:spcBef>
                <a:spcPct val="35000"/>
              </a:spcBef>
              <a:spcAft>
                <a:spcPct val="0"/>
              </a:spcAft>
              <a:buClr>
                <a:srgbClr val="993300"/>
              </a:buClr>
              <a:buSzPct val="90000"/>
              <a:buFont typeface="Monotype Sorts" pitchFamily="-84" charset="2"/>
              <a:buChar char="n"/>
            </a:pPr>
            <a:endParaRPr kumimoji="1" lang="en-US" altLang="en-US" sz="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The CPU is allocated to the process with the highest priority (smallest integer </a:t>
            </a:r>
            <a:r>
              <a:rPr kumimoji="1" lang="en-US" altLang="en-US" sz="1800" kern="0" dirty="0">
                <a:solidFill>
                  <a:srgbClr val="000000"/>
                </a:solidFill>
                <a:latin typeface="Helvetica"/>
                <a:ea typeface="MS PGothic" pitchFamily="34" charset="-128"/>
                <a:sym typeface="Symbol" pitchFamily="18" charset="2"/>
              </a:rPr>
              <a:t> highest priority)</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a:solidFill>
                  <a:srgbClr val="000000"/>
                </a:solidFill>
                <a:latin typeface="Helvetica"/>
                <a:ea typeface="MS PGothic" pitchFamily="34" charset="-128"/>
              </a:rPr>
              <a:t>Preemptive</a:t>
            </a:r>
          </a:p>
          <a:p>
            <a:pPr lvl="1" eaLnBrk="0" fontAlgn="base" hangingPunct="0">
              <a:spcBef>
                <a:spcPct val="35000"/>
              </a:spcBef>
              <a:spcAft>
                <a:spcPct val="0"/>
              </a:spcAft>
              <a:buClr>
                <a:srgbClr val="CC6600"/>
              </a:buClr>
              <a:buSzPct val="80000"/>
              <a:buFont typeface="Monotype Sorts" pitchFamily="-84" charset="2"/>
              <a:buChar char="l"/>
            </a:pPr>
            <a:r>
              <a:rPr kumimoji="1" lang="en-US" altLang="en-US" sz="1800" kern="0" dirty="0" err="1">
                <a:solidFill>
                  <a:srgbClr val="000000"/>
                </a:solidFill>
                <a:latin typeface="Helvetica"/>
                <a:ea typeface="MS PGothic" pitchFamily="34" charset="-128"/>
              </a:rPr>
              <a:t>Nonpreemptive</a:t>
            </a:r>
            <a:endParaRPr kumimoji="1" lang="en-US" altLang="en-US" sz="1800" kern="0" dirty="0">
              <a:solidFill>
                <a:srgbClr val="000000"/>
              </a:solidFill>
              <a:latin typeface="Helvetica"/>
              <a:ea typeface="MS PGothic" pitchFamily="34" charset="-128"/>
            </a:endParaRPr>
          </a:p>
          <a:p>
            <a:pPr lvl="1" eaLnBrk="0" fontAlgn="base" hangingPunct="0">
              <a:spcBef>
                <a:spcPct val="35000"/>
              </a:spcBef>
              <a:spcAft>
                <a:spcPct val="0"/>
              </a:spcAft>
              <a:buClr>
                <a:srgbClr val="CC6600"/>
              </a:buClr>
              <a:buSzPct val="80000"/>
              <a:buFont typeface="Monotype Sorts" pitchFamily="-84" charset="2"/>
              <a:buChar char="l"/>
            </a:pPr>
            <a:endParaRPr kumimoji="1" lang="en-US" altLang="en-US" sz="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SJF is priority scheduling where priority is the inverse of predicted next CPU burst time</a:t>
            </a:r>
          </a:p>
          <a:p>
            <a:pPr lvl="0" eaLnBrk="0" fontAlgn="base" hangingPunct="0">
              <a:spcBef>
                <a:spcPct val="35000"/>
              </a:spcBef>
              <a:spcAft>
                <a:spcPct val="0"/>
              </a:spcAft>
              <a:buClr>
                <a:srgbClr val="993300"/>
              </a:buClr>
              <a:buSzPct val="90000"/>
              <a:buFont typeface="Monotype Sorts" pitchFamily="-84" charset="2"/>
              <a:buChar char="n"/>
            </a:pPr>
            <a:endParaRPr kumimoji="1" lang="en-US" altLang="en-US" sz="800" kern="0" dirty="0">
              <a:solidFill>
                <a:srgbClr val="000000"/>
              </a:solidFill>
              <a:latin typeface="Helvetica"/>
              <a:ea typeface="MS PGothic" pitchFamily="34" charset="-128"/>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rPr>
              <a:t>Problem </a:t>
            </a:r>
            <a:r>
              <a:rPr kumimoji="1" lang="en-US" altLang="en-US" sz="1800" kern="0" dirty="0">
                <a:solidFill>
                  <a:srgbClr val="000000"/>
                </a:solidFill>
                <a:latin typeface="Helvetica"/>
                <a:ea typeface="MS PGothic" pitchFamily="34" charset="-128"/>
                <a:sym typeface="Symbol" pitchFamily="18" charset="2"/>
              </a:rPr>
              <a:t> </a:t>
            </a:r>
            <a:r>
              <a:rPr kumimoji="1" lang="en-US" altLang="en-US" sz="1800" b="1" kern="0" dirty="0">
                <a:solidFill>
                  <a:srgbClr val="3366FF"/>
                </a:solidFill>
                <a:latin typeface="Helvetica"/>
                <a:ea typeface="MS PGothic" pitchFamily="34" charset="-128"/>
                <a:sym typeface="Symbol" pitchFamily="18" charset="2"/>
              </a:rPr>
              <a:t>Starvation</a:t>
            </a:r>
            <a:r>
              <a:rPr kumimoji="1" lang="en-US" altLang="en-US" sz="1800" b="1" kern="0" dirty="0">
                <a:solidFill>
                  <a:srgbClr val="000000"/>
                </a:solidFill>
                <a:latin typeface="Helvetica"/>
                <a:ea typeface="MS PGothic" pitchFamily="34" charset="-128"/>
                <a:sym typeface="Symbol" pitchFamily="18" charset="2"/>
              </a:rPr>
              <a:t> </a:t>
            </a:r>
            <a:r>
              <a:rPr kumimoji="1" lang="en-US" altLang="en-US" sz="1800" kern="0" dirty="0">
                <a:solidFill>
                  <a:srgbClr val="000000"/>
                </a:solidFill>
                <a:latin typeface="Helvetica"/>
                <a:ea typeface="MS PGothic" pitchFamily="34" charset="-128"/>
                <a:sym typeface="Symbol" pitchFamily="18" charset="2"/>
              </a:rPr>
              <a:t>– low priority processes may never execute</a:t>
            </a:r>
          </a:p>
          <a:p>
            <a:pPr lvl="0" eaLnBrk="0" fontAlgn="base" hangingPunct="0">
              <a:spcBef>
                <a:spcPct val="35000"/>
              </a:spcBef>
              <a:spcAft>
                <a:spcPct val="0"/>
              </a:spcAft>
              <a:buClr>
                <a:srgbClr val="993300"/>
              </a:buClr>
              <a:buSzPct val="90000"/>
              <a:buFont typeface="Monotype Sorts" pitchFamily="-84" charset="2"/>
              <a:buChar char="n"/>
            </a:pPr>
            <a:endParaRPr kumimoji="1" lang="en-US" altLang="en-US" sz="800" kern="0" dirty="0">
              <a:solidFill>
                <a:srgbClr val="000000"/>
              </a:solidFill>
              <a:latin typeface="Helvetica"/>
              <a:ea typeface="MS PGothic" pitchFamily="34" charset="-128"/>
              <a:sym typeface="Symbol" pitchFamily="18" charset="2"/>
            </a:endParaRPr>
          </a:p>
          <a:p>
            <a:pPr lvl="0" eaLnBrk="0" fontAlgn="base" hangingPunct="0">
              <a:spcBef>
                <a:spcPct val="35000"/>
              </a:spcBef>
              <a:spcAft>
                <a:spcPct val="0"/>
              </a:spcAft>
              <a:buClr>
                <a:srgbClr val="993300"/>
              </a:buClr>
              <a:buSzPct val="90000"/>
              <a:buFont typeface="Monotype Sorts" pitchFamily="-84" charset="2"/>
              <a:buChar char="n"/>
            </a:pPr>
            <a:r>
              <a:rPr kumimoji="1" lang="en-US" altLang="en-US" sz="1800" kern="0" dirty="0">
                <a:solidFill>
                  <a:srgbClr val="000000"/>
                </a:solidFill>
                <a:latin typeface="Helvetica"/>
                <a:ea typeface="MS PGothic" pitchFamily="34" charset="-128"/>
                <a:sym typeface="Symbol" pitchFamily="18" charset="2"/>
              </a:rPr>
              <a:t>Solution  </a:t>
            </a:r>
            <a:r>
              <a:rPr kumimoji="1" lang="en-US" altLang="en-US" sz="1800" b="1" kern="0" dirty="0">
                <a:solidFill>
                  <a:srgbClr val="3366FF"/>
                </a:solidFill>
                <a:latin typeface="Helvetica"/>
                <a:ea typeface="MS PGothic" pitchFamily="34" charset="-128"/>
                <a:sym typeface="Symbol" pitchFamily="18" charset="2"/>
              </a:rPr>
              <a:t>Aging</a:t>
            </a:r>
            <a:r>
              <a:rPr kumimoji="1" lang="en-US" altLang="en-US" sz="1800" b="1" kern="0" dirty="0">
                <a:solidFill>
                  <a:srgbClr val="000000"/>
                </a:solidFill>
                <a:latin typeface="Helvetica"/>
                <a:ea typeface="MS PGothic" pitchFamily="34" charset="-128"/>
                <a:sym typeface="Symbol" pitchFamily="18" charset="2"/>
              </a:rPr>
              <a:t> </a:t>
            </a:r>
            <a:r>
              <a:rPr kumimoji="1" lang="en-US" altLang="en-US" sz="1800" kern="0" dirty="0">
                <a:solidFill>
                  <a:srgbClr val="000000"/>
                </a:solidFill>
                <a:latin typeface="Helvetica"/>
                <a:ea typeface="MS PGothic" pitchFamily="34" charset="-128"/>
                <a:sym typeface="Symbol" pitchFamily="18" charset="2"/>
              </a:rPr>
              <a:t>– as time progresses increase the priority of the process</a:t>
            </a:r>
          </a:p>
          <a:p>
            <a:pPr lvl="0" eaLnBrk="0" fontAlgn="base" hangingPunct="0">
              <a:spcBef>
                <a:spcPct val="35000"/>
              </a:spcBef>
              <a:spcAft>
                <a:spcPct val="0"/>
              </a:spcAft>
              <a:buClr>
                <a:srgbClr val="993300"/>
              </a:buClr>
              <a:buSzPct val="90000"/>
              <a:buNone/>
            </a:pPr>
            <a:endParaRPr kumimoji="1" lang="en-US" altLang="en-US" sz="1800" b="1" kern="0" dirty="0">
              <a:solidFill>
                <a:srgbClr val="3366FF"/>
              </a:solidFill>
              <a:latin typeface="Helvetica"/>
              <a:ea typeface="MS PGothic" pitchFamily="34" charset="-128"/>
              <a:sym typeface="Symbol" pitchFamily="18" charset="2"/>
            </a:endParaRPr>
          </a:p>
          <a:p>
            <a:endParaRPr lang="en-IN" dirty="0"/>
          </a:p>
        </p:txBody>
      </p:sp>
      <p:sp>
        <p:nvSpPr>
          <p:cNvPr id="4" name="Slide Number Placeholder 3"/>
          <p:cNvSpPr>
            <a:spLocks noGrp="1"/>
          </p:cNvSpPr>
          <p:nvPr>
            <p:ph type="sldNum" sz="quarter" idx="12"/>
          </p:nvPr>
        </p:nvSpPr>
        <p:spPr/>
        <p:txBody>
          <a:bodyPr/>
          <a:lstStyle/>
          <a:p>
            <a:fld id="{E35F382A-8E35-48DB-B4A8-994B0299B22B}" type="slidenum">
              <a:rPr lang="en-IN" smtClean="0"/>
              <a:pPr/>
              <a:t>75</a:t>
            </a:fld>
            <a:endParaRPr lang="en-IN" dirty="0"/>
          </a:p>
        </p:txBody>
      </p:sp>
    </p:spTree>
    <p:extLst>
      <p:ext uri="{BB962C8B-B14F-4D97-AF65-F5344CB8AC3E}">
        <p14:creationId xmlns:p14="http://schemas.microsoft.com/office/powerpoint/2010/main" val="27459925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79451" y="7996"/>
            <a:ext cx="7772400" cy="1143000"/>
          </a:xfrm>
          <a:noFill/>
          <a:ln/>
        </p:spPr>
        <p:txBody>
          <a:bodyPr lIns="92075" tIns="46038" rIns="92075" bIns="46038">
            <a:normAutofit fontScale="90000"/>
          </a:bodyPr>
          <a:lstStyle/>
          <a:p>
            <a:r>
              <a:rPr lang="en-GB" b="1" dirty="0">
                <a:solidFill>
                  <a:srgbClr val="006600"/>
                </a:solidFill>
              </a:rPr>
              <a:t/>
            </a:r>
            <a:br>
              <a:rPr lang="en-GB" b="1" dirty="0">
                <a:solidFill>
                  <a:srgbClr val="006600"/>
                </a:solidFill>
              </a:rPr>
            </a:br>
            <a:r>
              <a:rPr lang="en-GB" sz="4900" b="1" dirty="0">
                <a:solidFill>
                  <a:srgbClr val="006600"/>
                </a:solidFill>
              </a:rPr>
              <a:t>Priority Scheduling</a:t>
            </a:r>
            <a:br>
              <a:rPr lang="en-GB" sz="4900" b="1" dirty="0">
                <a:solidFill>
                  <a:srgbClr val="006600"/>
                </a:solidFill>
              </a:rPr>
            </a:br>
            <a:r>
              <a:rPr lang="en-GB" sz="2700" b="1" dirty="0">
                <a:solidFill>
                  <a:srgbClr val="006600"/>
                </a:solidFill>
              </a:rPr>
              <a:t>(non –</a:t>
            </a:r>
            <a:r>
              <a:rPr lang="en-GB" sz="2700" b="1" dirty="0" err="1">
                <a:solidFill>
                  <a:srgbClr val="006600"/>
                </a:solidFill>
              </a:rPr>
              <a:t>Preemptive</a:t>
            </a:r>
            <a:r>
              <a:rPr lang="en-GB" sz="2700" b="1" dirty="0">
                <a:solidFill>
                  <a:srgbClr val="006600"/>
                </a:solidFill>
              </a:rPr>
              <a:t>)</a:t>
            </a:r>
            <a:endParaRPr lang="en-US" sz="2700" dirty="0"/>
          </a:p>
        </p:txBody>
      </p:sp>
      <p:sp>
        <p:nvSpPr>
          <p:cNvPr id="16387" name="Rectangle 3"/>
          <p:cNvSpPr>
            <a:spLocks noGrp="1" noChangeArrowheads="1"/>
          </p:cNvSpPr>
          <p:nvPr>
            <p:ph idx="1"/>
          </p:nvPr>
        </p:nvSpPr>
        <p:spPr>
          <a:xfrm>
            <a:off x="381000" y="1066800"/>
            <a:ext cx="7772400" cy="628650"/>
          </a:xfrm>
          <a:noFill/>
          <a:ln/>
        </p:spPr>
        <p:txBody>
          <a:bodyPr lIns="92075" tIns="46038" rIns="92075" bIns="46038">
            <a:normAutofit fontScale="77500" lnSpcReduction="20000"/>
          </a:bodyPr>
          <a:lstStyle/>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A priority number (integer) is associated with each process</a:t>
            </a:r>
          </a:p>
          <a:p>
            <a:pPr marL="0" indent="0">
              <a:lnSpc>
                <a:spcPct val="90000"/>
              </a:lnSpc>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   (smallest integer = highest priority)</a:t>
            </a:r>
          </a:p>
        </p:txBody>
      </p:sp>
      <p:sp>
        <p:nvSpPr>
          <p:cNvPr id="16388" name="Rectangle 4"/>
          <p:cNvSpPr>
            <a:spLocks noChangeArrowheads="1"/>
          </p:cNvSpPr>
          <p:nvPr/>
        </p:nvSpPr>
        <p:spPr bwMode="auto">
          <a:xfrm>
            <a:off x="679451" y="1727200"/>
            <a:ext cx="213360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ctr" eaLnBrk="0" hangingPunct="0">
              <a:spcBef>
                <a:spcPct val="20000"/>
              </a:spcBef>
            </a:pPr>
            <a:r>
              <a:rPr lang="en-US" sz="2000" u="sng" dirty="0"/>
              <a:t>Process</a:t>
            </a:r>
          </a:p>
          <a:p>
            <a:pPr marL="342900" indent="-342900" algn="ctr" eaLnBrk="0" hangingPunct="0">
              <a:spcBef>
                <a:spcPct val="20000"/>
              </a:spcBef>
            </a:pPr>
            <a:r>
              <a:rPr lang="en-US" sz="2000" dirty="0"/>
              <a:t>A</a:t>
            </a:r>
          </a:p>
          <a:p>
            <a:pPr marL="342900" indent="-342900" algn="ctr" eaLnBrk="0" hangingPunct="0">
              <a:spcBef>
                <a:spcPct val="20000"/>
              </a:spcBef>
            </a:pPr>
            <a:r>
              <a:rPr lang="en-US" sz="2000" dirty="0"/>
              <a:t>B</a:t>
            </a:r>
            <a:endParaRPr lang="en-US" sz="2000" b="1" dirty="0"/>
          </a:p>
          <a:p>
            <a:pPr marL="342900" indent="-342900" algn="ctr" eaLnBrk="0" hangingPunct="0">
              <a:spcBef>
                <a:spcPct val="20000"/>
              </a:spcBef>
            </a:pPr>
            <a:r>
              <a:rPr lang="en-US" sz="2000" dirty="0"/>
              <a:t>C</a:t>
            </a:r>
          </a:p>
        </p:txBody>
      </p:sp>
      <p:sp>
        <p:nvSpPr>
          <p:cNvPr id="16389" name="Rectangle 5"/>
          <p:cNvSpPr>
            <a:spLocks noChangeArrowheads="1"/>
          </p:cNvSpPr>
          <p:nvPr/>
        </p:nvSpPr>
        <p:spPr bwMode="auto">
          <a:xfrm>
            <a:off x="3270251" y="1727200"/>
            <a:ext cx="213360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ctr" eaLnBrk="0" hangingPunct="0">
              <a:spcBef>
                <a:spcPct val="20000"/>
              </a:spcBef>
            </a:pPr>
            <a:r>
              <a:rPr lang="en-US" sz="2000" u="sng" dirty="0"/>
              <a:t>Burst Time</a:t>
            </a:r>
          </a:p>
          <a:p>
            <a:pPr marL="342900" indent="-342900" algn="ctr" eaLnBrk="0" hangingPunct="0">
              <a:spcBef>
                <a:spcPct val="20000"/>
              </a:spcBef>
            </a:pPr>
            <a:r>
              <a:rPr lang="en-US" sz="2000" dirty="0"/>
              <a:t>8</a:t>
            </a:r>
          </a:p>
          <a:p>
            <a:pPr marL="342900" indent="-342900" algn="ctr" eaLnBrk="0" hangingPunct="0">
              <a:spcBef>
                <a:spcPct val="20000"/>
              </a:spcBef>
            </a:pPr>
            <a:r>
              <a:rPr lang="en-US" sz="2000" dirty="0"/>
              <a:t>1</a:t>
            </a:r>
          </a:p>
          <a:p>
            <a:pPr marL="342900" indent="-342900" algn="ctr" eaLnBrk="0" hangingPunct="0">
              <a:spcBef>
                <a:spcPct val="20000"/>
              </a:spcBef>
            </a:pPr>
            <a:r>
              <a:rPr lang="en-US" sz="2000" dirty="0"/>
              <a:t>1</a:t>
            </a:r>
          </a:p>
        </p:txBody>
      </p:sp>
      <p:sp>
        <p:nvSpPr>
          <p:cNvPr id="16390" name="Rectangle 6"/>
          <p:cNvSpPr>
            <a:spLocks noChangeArrowheads="1"/>
          </p:cNvSpPr>
          <p:nvPr/>
        </p:nvSpPr>
        <p:spPr bwMode="auto">
          <a:xfrm>
            <a:off x="5937251" y="1727200"/>
            <a:ext cx="213360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ctr" eaLnBrk="0" hangingPunct="0">
              <a:spcBef>
                <a:spcPct val="20000"/>
              </a:spcBef>
            </a:pPr>
            <a:r>
              <a:rPr lang="en-US" sz="2000" u="sng"/>
              <a:t>Priority</a:t>
            </a:r>
          </a:p>
          <a:p>
            <a:pPr marL="342900" indent="-342900" algn="ctr" eaLnBrk="0" hangingPunct="0">
              <a:spcBef>
                <a:spcPct val="20000"/>
              </a:spcBef>
            </a:pPr>
            <a:r>
              <a:rPr lang="en-US" sz="2000"/>
              <a:t>2</a:t>
            </a:r>
          </a:p>
          <a:p>
            <a:pPr marL="342900" indent="-342900" algn="ctr" eaLnBrk="0" hangingPunct="0">
              <a:spcBef>
                <a:spcPct val="20000"/>
              </a:spcBef>
            </a:pPr>
            <a:r>
              <a:rPr lang="en-US" sz="2000"/>
              <a:t>1</a:t>
            </a:r>
          </a:p>
          <a:p>
            <a:pPr marL="342900" indent="-342900" algn="ctr" eaLnBrk="0" hangingPunct="0">
              <a:spcBef>
                <a:spcPct val="20000"/>
              </a:spcBef>
            </a:pPr>
            <a:r>
              <a:rPr lang="en-US" sz="2000"/>
              <a:t>3</a:t>
            </a:r>
          </a:p>
        </p:txBody>
      </p:sp>
      <p:grpSp>
        <p:nvGrpSpPr>
          <p:cNvPr id="16402" name="Group 18"/>
          <p:cNvGrpSpPr>
            <a:grpSpLocks/>
          </p:cNvGrpSpPr>
          <p:nvPr/>
        </p:nvGrpSpPr>
        <p:grpSpPr bwMode="auto">
          <a:xfrm>
            <a:off x="2263775" y="3761781"/>
            <a:ext cx="4562476" cy="1216026"/>
            <a:chOff x="1426" y="2736"/>
            <a:chExt cx="2874" cy="766"/>
          </a:xfrm>
        </p:grpSpPr>
        <p:sp>
          <p:nvSpPr>
            <p:cNvPr id="16391" name="Rectangle 7"/>
            <p:cNvSpPr>
              <a:spLocks noChangeArrowheads="1"/>
            </p:cNvSpPr>
            <p:nvPr/>
          </p:nvSpPr>
          <p:spPr bwMode="auto">
            <a:xfrm>
              <a:off x="1968" y="2736"/>
              <a:ext cx="1768" cy="424"/>
            </a:xfrm>
            <a:prstGeom prst="rect">
              <a:avLst/>
            </a:prstGeom>
            <a:solidFill>
              <a:srgbClr val="FF00FF"/>
            </a:solidFill>
            <a:ln w="12700">
              <a:solidFill>
                <a:schemeClr val="tx1"/>
              </a:solidFill>
              <a:miter lim="800000"/>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400"/>
            </a:p>
          </p:txBody>
        </p:sp>
        <p:sp>
          <p:nvSpPr>
            <p:cNvPr id="16392" name="Rectangle 8"/>
            <p:cNvSpPr>
              <a:spLocks noChangeArrowheads="1"/>
            </p:cNvSpPr>
            <p:nvPr/>
          </p:nvSpPr>
          <p:spPr bwMode="auto">
            <a:xfrm>
              <a:off x="1426" y="3211"/>
              <a:ext cx="22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400"/>
                <a:t>0</a:t>
              </a:r>
            </a:p>
          </p:txBody>
        </p:sp>
        <p:sp>
          <p:nvSpPr>
            <p:cNvPr id="16393" name="Rectangle 9"/>
            <p:cNvSpPr>
              <a:spLocks noChangeArrowheads="1"/>
            </p:cNvSpPr>
            <p:nvPr/>
          </p:nvSpPr>
          <p:spPr bwMode="auto">
            <a:xfrm>
              <a:off x="1858" y="3211"/>
              <a:ext cx="17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400"/>
                <a:t>1</a:t>
              </a:r>
            </a:p>
          </p:txBody>
        </p:sp>
        <p:sp>
          <p:nvSpPr>
            <p:cNvPr id="16394" name="Rectangle 10"/>
            <p:cNvSpPr>
              <a:spLocks noChangeArrowheads="1"/>
            </p:cNvSpPr>
            <p:nvPr/>
          </p:nvSpPr>
          <p:spPr bwMode="auto">
            <a:xfrm>
              <a:off x="1536" y="2736"/>
              <a:ext cx="424" cy="424"/>
            </a:xfrm>
            <a:prstGeom prst="rect">
              <a:avLst/>
            </a:prstGeom>
            <a:solidFill>
              <a:schemeClr val="accent6"/>
            </a:solidFill>
            <a:ln w="12700">
              <a:solidFill>
                <a:schemeClr val="tx1"/>
              </a:solidFill>
              <a:miter lim="800000"/>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400"/>
            </a:p>
          </p:txBody>
        </p:sp>
        <p:sp>
          <p:nvSpPr>
            <p:cNvPr id="16395" name="Rectangle 11"/>
            <p:cNvSpPr>
              <a:spLocks noChangeArrowheads="1"/>
            </p:cNvSpPr>
            <p:nvPr/>
          </p:nvSpPr>
          <p:spPr bwMode="auto">
            <a:xfrm>
              <a:off x="3744" y="2736"/>
              <a:ext cx="424" cy="424"/>
            </a:xfrm>
            <a:prstGeom prst="rect">
              <a:avLst/>
            </a:prstGeom>
            <a:solidFill>
              <a:schemeClr val="accent1">
                <a:lumMod val="60000"/>
                <a:lumOff val="40000"/>
              </a:schemeClr>
            </a:solidFill>
            <a:ln w="12700">
              <a:solidFill>
                <a:schemeClr val="tx1"/>
              </a:solidFill>
              <a:miter lim="800000"/>
              <a:headEnd/>
              <a:tailEnd/>
            </a:ln>
            <a:effectLst/>
            <a:scene3d>
              <a:camera prst="orthographicFront"/>
              <a:lightRig rig="threePt" dir="t"/>
            </a:scene3d>
            <a:sp3d>
              <a:bevelT w="165100" prst="coolSlan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400"/>
            </a:p>
          </p:txBody>
        </p:sp>
        <p:sp>
          <p:nvSpPr>
            <p:cNvPr id="16396" name="Rectangle 12"/>
            <p:cNvSpPr>
              <a:spLocks noChangeArrowheads="1"/>
            </p:cNvSpPr>
            <p:nvPr/>
          </p:nvSpPr>
          <p:spPr bwMode="auto">
            <a:xfrm>
              <a:off x="3634" y="3211"/>
              <a:ext cx="22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400"/>
                <a:t>9</a:t>
              </a:r>
            </a:p>
          </p:txBody>
        </p:sp>
        <p:sp>
          <p:nvSpPr>
            <p:cNvPr id="16397" name="Rectangle 13"/>
            <p:cNvSpPr>
              <a:spLocks noChangeArrowheads="1"/>
            </p:cNvSpPr>
            <p:nvPr/>
          </p:nvSpPr>
          <p:spPr bwMode="auto">
            <a:xfrm>
              <a:off x="4018" y="3211"/>
              <a:ext cx="28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400"/>
                <a:t>10</a:t>
              </a:r>
            </a:p>
          </p:txBody>
        </p:sp>
        <p:sp>
          <p:nvSpPr>
            <p:cNvPr id="16398" name="Rectangle 14"/>
            <p:cNvSpPr>
              <a:spLocks noChangeArrowheads="1"/>
            </p:cNvSpPr>
            <p:nvPr/>
          </p:nvSpPr>
          <p:spPr bwMode="auto">
            <a:xfrm>
              <a:off x="2722" y="2799"/>
              <a:ext cx="2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400" b="1" dirty="0"/>
                <a:t>A</a:t>
              </a:r>
            </a:p>
          </p:txBody>
        </p:sp>
        <p:sp>
          <p:nvSpPr>
            <p:cNvPr id="16399" name="Rectangle 15"/>
            <p:cNvSpPr>
              <a:spLocks noChangeArrowheads="1"/>
            </p:cNvSpPr>
            <p:nvPr/>
          </p:nvSpPr>
          <p:spPr bwMode="auto">
            <a:xfrm>
              <a:off x="1618" y="2799"/>
              <a:ext cx="2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400" b="1" dirty="0"/>
                <a:t>B</a:t>
              </a:r>
            </a:p>
          </p:txBody>
        </p:sp>
        <p:sp>
          <p:nvSpPr>
            <p:cNvPr id="16400" name="Rectangle 16"/>
            <p:cNvSpPr>
              <a:spLocks noChangeArrowheads="1"/>
            </p:cNvSpPr>
            <p:nvPr/>
          </p:nvSpPr>
          <p:spPr bwMode="auto">
            <a:xfrm>
              <a:off x="3826" y="2799"/>
              <a:ext cx="2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400" b="1" dirty="0"/>
                <a:t>C</a:t>
              </a:r>
            </a:p>
          </p:txBody>
        </p:sp>
      </p:grpSp>
      <p:sp>
        <p:nvSpPr>
          <p:cNvPr id="16401" name="Rectangle 17"/>
          <p:cNvSpPr>
            <a:spLocks noChangeArrowheads="1"/>
          </p:cNvSpPr>
          <p:nvPr/>
        </p:nvSpPr>
        <p:spPr bwMode="auto">
          <a:xfrm>
            <a:off x="831850" y="5708651"/>
            <a:ext cx="7556575" cy="68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ctr" eaLnBrk="0" hangingPunct="0">
              <a:spcBef>
                <a:spcPct val="20000"/>
              </a:spcBef>
              <a:buClr>
                <a:schemeClr val="tx2"/>
              </a:buClr>
              <a:buSzPct val="75000"/>
              <a:buFont typeface="Monotype Sorts" pitchFamily="2" charset="2"/>
              <a:buChar char="F"/>
            </a:pPr>
            <a:r>
              <a:rPr lang="en-US" sz="2400" b="1" dirty="0" err="1"/>
              <a:t>Avg</a:t>
            </a:r>
            <a:r>
              <a:rPr lang="en-US" sz="2400" b="1" dirty="0"/>
              <a:t> Wait Time  (0 + 1 + 9) / 3 = 3.3 </a:t>
            </a:r>
          </a:p>
        </p:txBody>
      </p:sp>
      <p:sp>
        <p:nvSpPr>
          <p:cNvPr id="19" name="Rectangle 18"/>
          <p:cNvSpPr/>
          <p:nvPr/>
        </p:nvSpPr>
        <p:spPr>
          <a:xfrm>
            <a:off x="3826731" y="5301208"/>
            <a:ext cx="1401639" cy="242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Gnatt</a:t>
            </a:r>
            <a:r>
              <a:rPr lang="en-US" sz="1200" b="1" dirty="0">
                <a:solidFill>
                  <a:schemeClr val="tx1"/>
                </a:solidFill>
              </a:rPr>
              <a:t> Chart</a:t>
            </a:r>
            <a:endParaRPr lang="en-IN" sz="1200" b="1" dirty="0">
              <a:solidFill>
                <a:schemeClr val="tx1"/>
              </a:solidFill>
            </a:endParaRPr>
          </a:p>
        </p:txBody>
      </p:sp>
      <p:pic>
        <p:nvPicPr>
          <p:cNvPr id="24" name="Picture 4" descr="pngfind.com-kingpin-png-4152286 (1).png">
            <a:extLst>
              <a:ext uri="{FF2B5EF4-FFF2-40B4-BE49-F238E27FC236}">
                <a16:creationId xmlns="" xmlns:a16="http://schemas.microsoft.com/office/drawing/2014/main" id="{C37001DA-7D21-4B06-A49B-8204802716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Slide Number Placeholder 20"/>
          <p:cNvSpPr>
            <a:spLocks noGrp="1"/>
          </p:cNvSpPr>
          <p:nvPr>
            <p:ph type="sldNum" sz="quarter" idx="12"/>
          </p:nvPr>
        </p:nvSpPr>
        <p:spPr/>
        <p:txBody>
          <a:bodyPr/>
          <a:lstStyle/>
          <a:p>
            <a:fld id="{E35F382A-8E35-48DB-B4A8-994B0299B22B}" type="slidenum">
              <a:rPr lang="en-IN" smtClean="0"/>
              <a:pPr/>
              <a:t>76</a:t>
            </a:fld>
            <a:endParaRPr lang="en-IN" dirty="0"/>
          </a:p>
        </p:txBody>
      </p:sp>
    </p:spTree>
    <p:extLst>
      <p:ext uri="{BB962C8B-B14F-4D97-AF65-F5344CB8AC3E}">
        <p14:creationId xmlns:p14="http://schemas.microsoft.com/office/powerpoint/2010/main" val="398237316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additive="base">
                                        <p:cTn id="7" dur="500" fill="hold"/>
                                        <p:tgtEl>
                                          <p:spTgt spid="16388"/>
                                        </p:tgtEl>
                                        <p:attrNameLst>
                                          <p:attrName>ppt_x</p:attrName>
                                        </p:attrNameLst>
                                      </p:cBhvr>
                                      <p:tavLst>
                                        <p:tav tm="0">
                                          <p:val>
                                            <p:strVal val="0-#ppt_w/2"/>
                                          </p:val>
                                        </p:tav>
                                        <p:tav tm="100000">
                                          <p:val>
                                            <p:strVal val="#ppt_x"/>
                                          </p:val>
                                        </p:tav>
                                      </p:tavLst>
                                    </p:anim>
                                    <p:anim calcmode="lin" valueType="num">
                                      <p:cBhvr additive="base">
                                        <p:cTn id="8" dur="500" fill="hold"/>
                                        <p:tgtEl>
                                          <p:spTgt spid="163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9"/>
                                        </p:tgtEl>
                                        <p:attrNameLst>
                                          <p:attrName>style.visibility</p:attrName>
                                        </p:attrNameLst>
                                      </p:cBhvr>
                                      <p:to>
                                        <p:strVal val="visible"/>
                                      </p:to>
                                    </p:set>
                                    <p:anim calcmode="lin" valueType="num">
                                      <p:cBhvr additive="base">
                                        <p:cTn id="13" dur="500" fill="hold"/>
                                        <p:tgtEl>
                                          <p:spTgt spid="16389"/>
                                        </p:tgtEl>
                                        <p:attrNameLst>
                                          <p:attrName>ppt_x</p:attrName>
                                        </p:attrNameLst>
                                      </p:cBhvr>
                                      <p:tavLst>
                                        <p:tav tm="0">
                                          <p:val>
                                            <p:strVal val="0-#ppt_w/2"/>
                                          </p:val>
                                        </p:tav>
                                        <p:tav tm="100000">
                                          <p:val>
                                            <p:strVal val="#ppt_x"/>
                                          </p:val>
                                        </p:tav>
                                      </p:tavLst>
                                    </p:anim>
                                    <p:anim calcmode="lin" valueType="num">
                                      <p:cBhvr additive="base">
                                        <p:cTn id="14" dur="500" fill="hold"/>
                                        <p:tgtEl>
                                          <p:spTgt spid="1638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390"/>
                                        </p:tgtEl>
                                        <p:attrNameLst>
                                          <p:attrName>style.visibility</p:attrName>
                                        </p:attrNameLst>
                                      </p:cBhvr>
                                      <p:to>
                                        <p:strVal val="visible"/>
                                      </p:to>
                                    </p:set>
                                    <p:anim calcmode="lin" valueType="num">
                                      <p:cBhvr additive="base">
                                        <p:cTn id="19" dur="500" fill="hold"/>
                                        <p:tgtEl>
                                          <p:spTgt spid="16390"/>
                                        </p:tgtEl>
                                        <p:attrNameLst>
                                          <p:attrName>ppt_x</p:attrName>
                                        </p:attrNameLst>
                                      </p:cBhvr>
                                      <p:tavLst>
                                        <p:tav tm="0">
                                          <p:val>
                                            <p:strVal val="0-#ppt_w/2"/>
                                          </p:val>
                                        </p:tav>
                                        <p:tav tm="100000">
                                          <p:val>
                                            <p:strVal val="#ppt_x"/>
                                          </p:val>
                                        </p:tav>
                                      </p:tavLst>
                                    </p:anim>
                                    <p:anim calcmode="lin" valueType="num">
                                      <p:cBhvr additive="base">
                                        <p:cTn id="20" dur="500" fill="hold"/>
                                        <p:tgtEl>
                                          <p:spTgt spid="1639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387">
                                            <p:txEl>
                                              <p:pRg st="0" end="0"/>
                                            </p:txEl>
                                          </p:spTgt>
                                        </p:tgtEl>
                                        <p:attrNameLst>
                                          <p:attrName>style.visibility</p:attrName>
                                        </p:attrNameLst>
                                      </p:cBhvr>
                                      <p:to>
                                        <p:strVal val="visible"/>
                                      </p:to>
                                    </p:set>
                                    <p:anim calcmode="lin" valueType="num">
                                      <p:cBhvr additive="base">
                                        <p:cTn id="25" dur="500" fill="hold"/>
                                        <p:tgtEl>
                                          <p:spTgt spid="16387">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3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387">
                                            <p:txEl>
                                              <p:pRg st="1" end="1"/>
                                            </p:txEl>
                                          </p:spTgt>
                                        </p:tgtEl>
                                        <p:attrNameLst>
                                          <p:attrName>style.visibility</p:attrName>
                                        </p:attrNameLst>
                                      </p:cBhvr>
                                      <p:to>
                                        <p:strVal val="visible"/>
                                      </p:to>
                                    </p:set>
                                    <p:anim calcmode="lin" valueType="num">
                                      <p:cBhvr additive="base">
                                        <p:cTn id="31" dur="500" fill="hold"/>
                                        <p:tgtEl>
                                          <p:spTgt spid="16387">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3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6402"/>
                                        </p:tgtEl>
                                        <p:attrNameLst>
                                          <p:attrName>style.visibility</p:attrName>
                                        </p:attrNameLst>
                                      </p:cBhvr>
                                      <p:to>
                                        <p:strVal val="visible"/>
                                      </p:to>
                                    </p:set>
                                    <p:anim calcmode="lin" valueType="num">
                                      <p:cBhvr additive="base">
                                        <p:cTn id="37" dur="500" fill="hold"/>
                                        <p:tgtEl>
                                          <p:spTgt spid="16402"/>
                                        </p:tgtEl>
                                        <p:attrNameLst>
                                          <p:attrName>ppt_x</p:attrName>
                                        </p:attrNameLst>
                                      </p:cBhvr>
                                      <p:tavLst>
                                        <p:tav tm="0">
                                          <p:val>
                                            <p:strVal val="0-#ppt_w/2"/>
                                          </p:val>
                                        </p:tav>
                                        <p:tav tm="100000">
                                          <p:val>
                                            <p:strVal val="#ppt_x"/>
                                          </p:val>
                                        </p:tav>
                                      </p:tavLst>
                                    </p:anim>
                                    <p:anim calcmode="lin" valueType="num">
                                      <p:cBhvr additive="base">
                                        <p:cTn id="38" dur="500" fill="hold"/>
                                        <p:tgtEl>
                                          <p:spTgt spid="1640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401"/>
                                        </p:tgtEl>
                                        <p:attrNameLst>
                                          <p:attrName>style.visibility</p:attrName>
                                        </p:attrNameLst>
                                      </p:cBhvr>
                                      <p:to>
                                        <p:strVal val="visible"/>
                                      </p:to>
                                    </p:set>
                                    <p:anim calcmode="lin" valueType="num">
                                      <p:cBhvr additive="base">
                                        <p:cTn id="43" dur="500" fill="hold"/>
                                        <p:tgtEl>
                                          <p:spTgt spid="16401"/>
                                        </p:tgtEl>
                                        <p:attrNameLst>
                                          <p:attrName>ppt_x</p:attrName>
                                        </p:attrNameLst>
                                      </p:cBhvr>
                                      <p:tavLst>
                                        <p:tav tm="0">
                                          <p:val>
                                            <p:strVal val="0-#ppt_w/2"/>
                                          </p:val>
                                        </p:tav>
                                        <p:tav tm="100000">
                                          <p:val>
                                            <p:strVal val="#ppt_x"/>
                                          </p:val>
                                        </p:tav>
                                      </p:tavLst>
                                    </p:anim>
                                    <p:anim calcmode="lin" valueType="num">
                                      <p:cBhvr additive="base">
                                        <p:cTn id="44" dur="500" fill="hold"/>
                                        <p:tgtEl>
                                          <p:spTgt spid="164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P spid="16388" grpId="0" autoUpdateAnimBg="0"/>
      <p:bldP spid="16389" grpId="0" autoUpdateAnimBg="0"/>
      <p:bldP spid="16390" grpId="0" autoUpdateAnimBg="0"/>
      <p:bldP spid="16401"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2C3F16-DC18-4625-A69B-8773811F62CF}"/>
              </a:ext>
            </a:extLst>
          </p:cNvPr>
          <p:cNvSpPr>
            <a:spLocks noGrp="1"/>
          </p:cNvSpPr>
          <p:nvPr>
            <p:ph type="title"/>
          </p:nvPr>
        </p:nvSpPr>
        <p:spPr/>
        <p:txBody>
          <a:bodyPr>
            <a:normAutofit fontScale="90000"/>
          </a:bodyPr>
          <a:lstStyle/>
          <a:p>
            <a:r>
              <a:rPr lang="en-GB" sz="5400" b="1" dirty="0">
                <a:solidFill>
                  <a:srgbClr val="006600"/>
                </a:solidFill>
              </a:rPr>
              <a:t>Priority Scheduling</a:t>
            </a:r>
            <a:br>
              <a:rPr lang="en-GB" sz="5400" b="1" dirty="0">
                <a:solidFill>
                  <a:srgbClr val="006600"/>
                </a:solidFill>
              </a:rPr>
            </a:br>
            <a:r>
              <a:rPr lang="en-GB" sz="2800" b="1" dirty="0">
                <a:solidFill>
                  <a:srgbClr val="006600"/>
                </a:solidFill>
              </a:rPr>
              <a:t>(</a:t>
            </a:r>
            <a:r>
              <a:rPr lang="en-GB" sz="2800" b="1" dirty="0" err="1">
                <a:solidFill>
                  <a:srgbClr val="006600"/>
                </a:solidFill>
              </a:rPr>
              <a:t>Preemptive</a:t>
            </a:r>
            <a:r>
              <a:rPr lang="en-GB" sz="2800" b="1" dirty="0">
                <a:solidFill>
                  <a:srgbClr val="006600"/>
                </a:solidFill>
              </a:rPr>
              <a:t>)</a:t>
            </a:r>
            <a:endParaRPr lang="en-IN" dirty="0"/>
          </a:p>
        </p:txBody>
      </p:sp>
      <p:sp>
        <p:nvSpPr>
          <p:cNvPr id="3" name="Content Placeholder 2">
            <a:extLst>
              <a:ext uri="{FF2B5EF4-FFF2-40B4-BE49-F238E27FC236}">
                <a16:creationId xmlns="" xmlns:a16="http://schemas.microsoft.com/office/drawing/2014/main" id="{81A26162-837A-4DCC-B885-2C1742A07EB0}"/>
              </a:ext>
            </a:extLst>
          </p:cNvPr>
          <p:cNvSpPr>
            <a:spLocks noGrp="1"/>
          </p:cNvSpPr>
          <p:nvPr>
            <p:ph idx="1"/>
          </p:nvPr>
        </p:nvSpPr>
        <p:spPr>
          <a:xfrm>
            <a:off x="322560" y="2081232"/>
            <a:ext cx="8229600" cy="4389120"/>
          </a:xfrm>
        </p:spPr>
        <p:txBody>
          <a:bodyPr/>
          <a:lstStyle/>
          <a:p>
            <a:r>
              <a:rPr lang="en-US" dirty="0"/>
              <a:t>Consider the example with seven process.</a:t>
            </a:r>
          </a:p>
          <a:p>
            <a:endParaRPr lang="en-IN" dirty="0"/>
          </a:p>
        </p:txBody>
      </p:sp>
      <p:pic>
        <p:nvPicPr>
          <p:cNvPr id="1030" name="Picture 6" descr="Tutorialwing Operating System Preemptive Priority Scheduling Example of preemptive priority scheduling ">
            <a:extLst>
              <a:ext uri="{FF2B5EF4-FFF2-40B4-BE49-F238E27FC236}">
                <a16:creationId xmlns="" xmlns:a16="http://schemas.microsoft.com/office/drawing/2014/main" id="{D9523E11-EE6B-4DD8-B144-639581EC2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5" y="2689880"/>
            <a:ext cx="6067425" cy="31718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77</a:t>
            </a:fld>
            <a:endParaRPr lang="en-IN" dirty="0"/>
          </a:p>
        </p:txBody>
      </p:sp>
    </p:spTree>
    <p:extLst>
      <p:ext uri="{BB962C8B-B14F-4D97-AF65-F5344CB8AC3E}">
        <p14:creationId xmlns:p14="http://schemas.microsoft.com/office/powerpoint/2010/main" val="15121439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7589B36-567F-479A-A446-3EBD3FAA2524}"/>
              </a:ext>
            </a:extLst>
          </p:cNvPr>
          <p:cNvSpPr>
            <a:spLocks noGrp="1"/>
          </p:cNvSpPr>
          <p:nvPr>
            <p:ph idx="1"/>
          </p:nvPr>
        </p:nvSpPr>
        <p:spPr>
          <a:xfrm>
            <a:off x="263327" y="548680"/>
            <a:ext cx="8229600" cy="5775920"/>
          </a:xfrm>
        </p:spPr>
        <p:txBody>
          <a:bodyPr>
            <a:normAutofit/>
          </a:bodyPr>
          <a:lstStyle/>
          <a:p>
            <a:r>
              <a:rPr lang="en-US" dirty="0"/>
              <a:t>Gantt chart</a:t>
            </a:r>
          </a:p>
          <a:p>
            <a:endParaRPr lang="en-US" dirty="0"/>
          </a:p>
          <a:p>
            <a:endParaRPr lang="en-US" dirty="0"/>
          </a:p>
          <a:p>
            <a:endParaRPr lang="en-US" dirty="0"/>
          </a:p>
          <a:p>
            <a:pPr marL="0" indent="0">
              <a:buNone/>
            </a:pPr>
            <a:r>
              <a:rPr lang="en-US" dirty="0"/>
              <a:t>A</a:t>
            </a:r>
            <a:r>
              <a:rPr lang="en-IN" dirty="0" err="1"/>
              <a:t>verage</a:t>
            </a:r>
            <a:r>
              <a:rPr lang="en-IN" dirty="0"/>
              <a:t> waiting time</a:t>
            </a:r>
          </a:p>
          <a:p>
            <a:pPr fontAlgn="base"/>
            <a:r>
              <a:rPr lang="en-IN" sz="1900" b="1" dirty="0">
                <a:latin typeface="Times New Roman" panose="02020603050405020304" pitchFamily="18" charset="0"/>
                <a:cs typeface="Times New Roman" panose="02020603050405020304" pitchFamily="18" charset="0"/>
              </a:rPr>
              <a:t>Starvation</a:t>
            </a:r>
          </a:p>
          <a:p>
            <a:pPr fontAlgn="base"/>
            <a:r>
              <a:rPr lang="en-IN" sz="1900" dirty="0">
                <a:latin typeface="Times New Roman" panose="02020603050405020304" pitchFamily="18" charset="0"/>
                <a:cs typeface="Times New Roman" panose="02020603050405020304" pitchFamily="18" charset="0"/>
              </a:rPr>
              <a:t>It is a situation in which the continuous arrival of higher priority process keeps the lowest priority process always in waiting state. The waiting process will starve (in other words, the deadline of the waiting process will never meet). We can resolve the starvation problem in the priority scheduling with the help of Aging technique.</a:t>
            </a:r>
          </a:p>
          <a:p>
            <a:pPr fontAlgn="base"/>
            <a:r>
              <a:rPr lang="en-IN" sz="1900" b="1" dirty="0">
                <a:latin typeface="Times New Roman" panose="02020603050405020304" pitchFamily="18" charset="0"/>
                <a:cs typeface="Times New Roman" panose="02020603050405020304" pitchFamily="18" charset="0"/>
              </a:rPr>
              <a:t>Aging Technique</a:t>
            </a:r>
          </a:p>
          <a:p>
            <a:pPr fontAlgn="base"/>
            <a:r>
              <a:rPr lang="en-IN" sz="1900" dirty="0">
                <a:latin typeface="Times New Roman" panose="02020603050405020304" pitchFamily="18" charset="0"/>
                <a:cs typeface="Times New Roman" panose="02020603050405020304" pitchFamily="18" charset="0"/>
              </a:rPr>
              <a:t>In Aging technique, the priority of every lower priority processes has to be increased after a fixed interval of time.</a:t>
            </a:r>
          </a:p>
          <a:p>
            <a:endParaRPr lang="en-IN" sz="1900" dirty="0">
              <a:latin typeface="Times New Roman" panose="02020603050405020304" pitchFamily="18" charset="0"/>
              <a:cs typeface="Times New Roman" panose="02020603050405020304" pitchFamily="18" charset="0"/>
            </a:endParaRPr>
          </a:p>
          <a:p>
            <a:endParaRPr lang="en-US" dirty="0"/>
          </a:p>
          <a:p>
            <a:endParaRPr lang="en-US" dirty="0"/>
          </a:p>
          <a:p>
            <a:endParaRPr lang="en-IN" dirty="0"/>
          </a:p>
          <a:p>
            <a:pPr marL="0" indent="0">
              <a:buNone/>
            </a:pPr>
            <a:endParaRPr lang="en-IN" dirty="0"/>
          </a:p>
        </p:txBody>
      </p:sp>
      <p:pic>
        <p:nvPicPr>
          <p:cNvPr id="3074" name="Picture 2" descr="Tutorialwing Preemptive Example GANTT Chart ">
            <a:extLst>
              <a:ext uri="{FF2B5EF4-FFF2-40B4-BE49-F238E27FC236}">
                <a16:creationId xmlns="" xmlns:a16="http://schemas.microsoft.com/office/drawing/2014/main" id="{8EE339A3-6B28-4465-9881-F38C590C2E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412777"/>
            <a:ext cx="7677151" cy="100811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E35F382A-8E35-48DB-B4A8-994B0299B22B}" type="slidenum">
              <a:rPr lang="en-IN" smtClean="0"/>
              <a:pPr/>
              <a:t>78</a:t>
            </a:fld>
            <a:endParaRPr lang="en-IN" dirty="0"/>
          </a:p>
        </p:txBody>
      </p:sp>
    </p:spTree>
    <p:extLst>
      <p:ext uri="{BB962C8B-B14F-4D97-AF65-F5344CB8AC3E}">
        <p14:creationId xmlns:p14="http://schemas.microsoft.com/office/powerpoint/2010/main" val="426994431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856984" cy="1422648"/>
          </a:xfrm>
        </p:spPr>
        <p:txBody>
          <a:bodyPr>
            <a:normAutofit/>
          </a:bodyPr>
          <a:lstStyle/>
          <a:p>
            <a:r>
              <a:rPr lang="en-GB" sz="3200" b="1" dirty="0">
                <a:solidFill>
                  <a:srgbClr val="006600"/>
                </a:solidFill>
              </a:rPr>
              <a:t>Priority Scheduling</a:t>
            </a:r>
            <a:r>
              <a:rPr lang="en-IN" sz="3200" b="1" dirty="0">
                <a:solidFill>
                  <a:srgbClr val="006600"/>
                </a:solidFill>
              </a:rPr>
              <a:t/>
            </a:r>
            <a:br>
              <a:rPr lang="en-IN" sz="3200" b="1" dirty="0">
                <a:solidFill>
                  <a:srgbClr val="006600"/>
                </a:solidFill>
              </a:rPr>
            </a:br>
            <a:r>
              <a:rPr lang="en-IN" sz="2400" b="1" dirty="0">
                <a:solidFill>
                  <a:srgbClr val="006600"/>
                </a:solidFill>
              </a:rPr>
              <a:t>Pros and Cons</a:t>
            </a:r>
          </a:p>
        </p:txBody>
      </p:sp>
      <p:sp>
        <p:nvSpPr>
          <p:cNvPr id="3" name="Content Placeholder 2"/>
          <p:cNvSpPr>
            <a:spLocks noGrp="1"/>
          </p:cNvSpPr>
          <p:nvPr>
            <p:ph idx="1"/>
          </p:nvPr>
        </p:nvSpPr>
        <p:spPr>
          <a:xfrm>
            <a:off x="457200" y="1916832"/>
            <a:ext cx="8229600" cy="4560168"/>
          </a:xfrm>
        </p:spPr>
        <p:txBody>
          <a:bodyPr/>
          <a:lstStyle/>
          <a:p>
            <a:pPr marL="0" indent="0">
              <a:buNone/>
            </a:pPr>
            <a:r>
              <a:rPr lang="en-US" u="sng" dirty="0"/>
              <a:t>Advantages:</a:t>
            </a:r>
            <a:endParaRPr lang="en-IN" u="sng" dirty="0"/>
          </a:p>
          <a:p>
            <a:r>
              <a:rPr lang="en-US" dirty="0"/>
              <a:t>Higher priority job executes first</a:t>
            </a:r>
          </a:p>
          <a:p>
            <a:endParaRPr lang="en-IN" dirty="0"/>
          </a:p>
          <a:p>
            <a:pPr marL="0" indent="0">
              <a:buNone/>
            </a:pPr>
            <a:r>
              <a:rPr lang="en-US" u="sng" dirty="0"/>
              <a:t>Disadvantages:</a:t>
            </a:r>
            <a:endParaRPr lang="en-IN" u="sng" dirty="0"/>
          </a:p>
          <a:p>
            <a:r>
              <a:rPr lang="en-IN" dirty="0"/>
              <a:t>Starvation </a:t>
            </a:r>
            <a:r>
              <a:rPr lang="en-IN" dirty="0" err="1"/>
              <a:t>ie</a:t>
            </a:r>
            <a:r>
              <a:rPr lang="en-IN" dirty="0"/>
              <a:t>. low priority processes never execute.</a:t>
            </a:r>
          </a:p>
          <a:p>
            <a:endParaRPr lang="en-US" dirty="0"/>
          </a:p>
          <a:p>
            <a:r>
              <a:rPr lang="en-US" dirty="0"/>
              <a:t>To overcome the above problem “AGING” </a:t>
            </a:r>
            <a:r>
              <a:rPr lang="en-US" dirty="0">
                <a:sym typeface="Wingdings" pitchFamily="2" charset="2"/>
              </a:rPr>
              <a:t> </a:t>
            </a:r>
            <a:r>
              <a:rPr lang="en-GB" dirty="0"/>
              <a:t>the priority of a process is increased</a:t>
            </a:r>
          </a:p>
          <a:p>
            <a:endParaRPr lang="en-IN" dirty="0"/>
          </a:p>
          <a:p>
            <a:endParaRPr lang="en-IN" dirty="0"/>
          </a:p>
        </p:txBody>
      </p:sp>
      <p:pic>
        <p:nvPicPr>
          <p:cNvPr id="4" name="Picture 4" descr="pngfind.com-kingpin-png-4152286 (1).png">
            <a:extLst>
              <a:ext uri="{FF2B5EF4-FFF2-40B4-BE49-F238E27FC236}">
                <a16:creationId xmlns="" xmlns:a16="http://schemas.microsoft.com/office/drawing/2014/main" id="{BF8BE301-79B7-4F00-AAF6-586D12CD8B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79</a:t>
            </a:fld>
            <a:endParaRPr lang="en-IN" dirty="0"/>
          </a:p>
        </p:txBody>
      </p:sp>
    </p:spTree>
    <p:extLst>
      <p:ext uri="{BB962C8B-B14F-4D97-AF65-F5344CB8AC3E}">
        <p14:creationId xmlns:p14="http://schemas.microsoft.com/office/powerpoint/2010/main" val="1652396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Peterson’s solution</a:t>
            </a:r>
          </a:p>
        </p:txBody>
      </p:sp>
      <p:sp>
        <p:nvSpPr>
          <p:cNvPr id="3" name="Content Placeholder 2"/>
          <p:cNvSpPr>
            <a:spLocks noGrp="1"/>
          </p:cNvSpPr>
          <p:nvPr>
            <p:ph idx="1"/>
          </p:nvPr>
        </p:nvSpPr>
        <p:spPr/>
        <p:txBody>
          <a:bodyPr/>
          <a:lstStyle/>
          <a:p>
            <a:endParaRPr lang="en-US" dirty="0"/>
          </a:p>
          <a:p>
            <a:r>
              <a:rPr lang="en-US" sz="2000" dirty="0"/>
              <a:t>The algorithm deals with 2 variables </a:t>
            </a:r>
          </a:p>
          <a:p>
            <a:r>
              <a:rPr lang="en-US" sz="2000" dirty="0"/>
              <a:t>Turn and flag </a:t>
            </a:r>
          </a:p>
          <a:p>
            <a:pPr>
              <a:buNone/>
            </a:pPr>
            <a:r>
              <a:rPr lang="en-US" sz="2000" dirty="0"/>
              <a:t>  </a:t>
            </a:r>
          </a:p>
          <a:p>
            <a:pPr>
              <a:buNone/>
            </a:pPr>
            <a:r>
              <a:rPr lang="en-US" sz="2000" dirty="0"/>
              <a:t>    Using these 2 variables , the critical section problem is addressed by </a:t>
            </a:r>
            <a:r>
              <a:rPr lang="en-US" sz="2000" dirty="0" err="1"/>
              <a:t>Perterson</a:t>
            </a:r>
            <a:r>
              <a:rPr lang="en-US" sz="2000" dirty="0"/>
              <a:t>.</a:t>
            </a:r>
          </a:p>
        </p:txBody>
      </p:sp>
      <p:sp>
        <p:nvSpPr>
          <p:cNvPr id="4" name="Slide Number Placeholder 3"/>
          <p:cNvSpPr>
            <a:spLocks noGrp="1"/>
          </p:cNvSpPr>
          <p:nvPr>
            <p:ph type="sldNum" sz="quarter" idx="12"/>
          </p:nvPr>
        </p:nvSpPr>
        <p:spPr/>
        <p:txBody>
          <a:bodyPr/>
          <a:lstStyle/>
          <a:p>
            <a:fld id="{E35F382A-8E35-48DB-B4A8-994B0299B22B}" type="slidenum">
              <a:rPr lang="en-IN" smtClean="0"/>
              <a:pPr/>
              <a:t>8</a:t>
            </a:fld>
            <a:endParaRPr lang="en-IN"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683568" y="548680"/>
            <a:ext cx="8077200" cy="609600"/>
          </a:xfrm>
        </p:spPr>
        <p:txBody>
          <a:bodyPr>
            <a:normAutofit fontScale="90000"/>
          </a:bodyPr>
          <a:lstStyle/>
          <a:p>
            <a:pPr>
              <a:lnSpc>
                <a:spcPct val="93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rgbClr val="006600"/>
                </a:solidFill>
                <a:ea typeface="+mj-ea"/>
              </a:rPr>
              <a:t>Round Robin (RR)  Scheduling</a:t>
            </a:r>
          </a:p>
        </p:txBody>
      </p:sp>
      <p:sp>
        <p:nvSpPr>
          <p:cNvPr id="27651" name="Rectangle 2"/>
          <p:cNvSpPr>
            <a:spLocks noGrp="1" noChangeArrowheads="1"/>
          </p:cNvSpPr>
          <p:nvPr>
            <p:ph idx="1"/>
          </p:nvPr>
        </p:nvSpPr>
        <p:spPr>
          <a:xfrm>
            <a:off x="812801" y="1397001"/>
            <a:ext cx="7734300" cy="5056336"/>
          </a:xfrm>
        </p:spPr>
        <p:txBody>
          <a:bodyPr/>
          <a:lstStyle/>
          <a:p>
            <a:pPr>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In the round robin algorithm, each process gets a small unit of CPU time (</a:t>
            </a:r>
            <a:r>
              <a:rPr lang="en-GB" sz="2000" dirty="0">
                <a:solidFill>
                  <a:srgbClr val="FF0000"/>
                </a:solidFill>
              </a:rPr>
              <a:t>a </a:t>
            </a:r>
            <a:r>
              <a:rPr lang="en-GB" sz="2000" i="1" dirty="0">
                <a:solidFill>
                  <a:srgbClr val="FF0000"/>
                </a:solidFill>
              </a:rPr>
              <a:t>time quantum</a:t>
            </a:r>
            <a:r>
              <a:rPr lang="en-GB" sz="2000" dirty="0"/>
              <a:t>), usually </a:t>
            </a:r>
            <a:r>
              <a:rPr lang="en-GB" sz="2000" dirty="0">
                <a:solidFill>
                  <a:srgbClr val="FF0000"/>
                </a:solidFill>
              </a:rPr>
              <a:t>10-100 </a:t>
            </a:r>
            <a:r>
              <a:rPr lang="en-GB" sz="2000" dirty="0" err="1">
                <a:solidFill>
                  <a:srgbClr val="FF0000"/>
                </a:solidFill>
              </a:rPr>
              <a:t>ms</a:t>
            </a:r>
            <a:r>
              <a:rPr lang="en-GB" sz="2000" dirty="0" err="1"/>
              <a:t>.</a:t>
            </a:r>
            <a:r>
              <a:rPr lang="en-GB" sz="2000" dirty="0"/>
              <a:t>  </a:t>
            </a:r>
          </a:p>
          <a:p>
            <a:pPr>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dirty="0"/>
          </a:p>
          <a:p>
            <a:pPr>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After this time has elapsed, the process is </a:t>
            </a:r>
            <a:r>
              <a:rPr lang="en-GB" sz="2000" dirty="0" err="1"/>
              <a:t>preempted</a:t>
            </a:r>
            <a:r>
              <a:rPr lang="en-GB" sz="2000" dirty="0"/>
              <a:t> and added to the end of the ready queue.</a:t>
            </a:r>
          </a:p>
          <a:p>
            <a:pPr>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600" dirty="0"/>
          </a:p>
          <a:p>
            <a:pPr>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dirty="0"/>
              <a:t>Performance of the round robin algorithm</a:t>
            </a:r>
          </a:p>
          <a:p>
            <a:pPr lvl="1">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i="1" dirty="0"/>
              <a:t>q</a:t>
            </a:r>
            <a:r>
              <a:rPr lang="en-GB" sz="1600" dirty="0"/>
              <a:t> large </a:t>
            </a:r>
            <a:r>
              <a:rPr lang="en-GB" sz="1600" dirty="0">
                <a:latin typeface="Symbol" pitchFamily="18" charset="2"/>
              </a:rPr>
              <a:t></a:t>
            </a:r>
            <a:r>
              <a:rPr lang="en-GB" sz="1600" dirty="0"/>
              <a:t> FCFS</a:t>
            </a:r>
          </a:p>
          <a:p>
            <a:pPr lvl="1">
              <a:lnSpc>
                <a:spcPct val="15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i="1" dirty="0"/>
              <a:t>q </a:t>
            </a:r>
            <a:r>
              <a:rPr lang="en-GB" sz="1600" dirty="0"/>
              <a:t>small </a:t>
            </a:r>
            <a:r>
              <a:rPr lang="en-GB" sz="1600" dirty="0">
                <a:latin typeface="Symbol" pitchFamily="18" charset="2"/>
              </a:rPr>
              <a:t></a:t>
            </a:r>
            <a:r>
              <a:rPr lang="en-GB" sz="1600" dirty="0"/>
              <a:t> </a:t>
            </a:r>
            <a:r>
              <a:rPr lang="en-GB" sz="1600" i="1" dirty="0"/>
              <a:t>q </a:t>
            </a:r>
            <a:r>
              <a:rPr lang="en-GB" sz="1600" dirty="0"/>
              <a:t>must be greater than the </a:t>
            </a:r>
            <a:r>
              <a:rPr lang="en-GB" sz="1600" u="sng" dirty="0"/>
              <a:t>context switch</a:t>
            </a:r>
            <a:r>
              <a:rPr lang="en-GB" sz="1600" dirty="0"/>
              <a:t> time; otherwise, the overhead is too high</a:t>
            </a:r>
          </a:p>
        </p:txBody>
      </p:sp>
      <p:pic>
        <p:nvPicPr>
          <p:cNvPr id="4" name="Picture 4" descr="pngfind.com-kingpin-png-4152286 (1).png">
            <a:extLst>
              <a:ext uri="{FF2B5EF4-FFF2-40B4-BE49-F238E27FC236}">
                <a16:creationId xmlns="" xmlns:a16="http://schemas.microsoft.com/office/drawing/2014/main" id="{BB6305FF-2F45-4D5F-85A0-9326B4FA604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80</a:t>
            </a:fld>
            <a:endParaRPr lang="en-IN" dirty="0"/>
          </a:p>
        </p:txBody>
      </p:sp>
    </p:spTree>
    <p:extLst>
      <p:ext uri="{BB962C8B-B14F-4D97-AF65-F5344CB8AC3E}">
        <p14:creationId xmlns:p14="http://schemas.microsoft.com/office/powerpoint/2010/main" val="2302201808"/>
      </p:ext>
    </p:extLst>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53641" y="482204"/>
            <a:ext cx="8054579" cy="844972"/>
          </a:xfrm>
        </p:spPr>
        <p:txBody>
          <a:bodyPr>
            <a:normAutofit/>
          </a:bodyPr>
          <a:lstStyle/>
          <a:p>
            <a:pPr eaLnBrk="1" hangingPunct="1"/>
            <a:r>
              <a:rPr lang="en-US" sz="2800" b="1" dirty="0">
                <a:solidFill>
                  <a:srgbClr val="006600"/>
                </a:solidFill>
              </a:rPr>
              <a:t>Example of RR with Time Quantum = 4</a:t>
            </a:r>
          </a:p>
        </p:txBody>
      </p:sp>
      <p:sp>
        <p:nvSpPr>
          <p:cNvPr id="31747" name="Rectangle 3"/>
          <p:cNvSpPr>
            <a:spLocks noGrp="1" noChangeArrowheads="1"/>
          </p:cNvSpPr>
          <p:nvPr>
            <p:ph idx="1"/>
          </p:nvPr>
        </p:nvSpPr>
        <p:spPr>
          <a:xfrm>
            <a:off x="827114" y="1511351"/>
            <a:ext cx="7351365" cy="4077889"/>
          </a:xfrm>
        </p:spPr>
        <p:txBody>
          <a:bodyPr>
            <a:normAutofit fontScale="92500" lnSpcReduction="10000"/>
          </a:bodyPr>
          <a:lstStyle/>
          <a:p>
            <a:pPr>
              <a:lnSpc>
                <a:spcPct val="90000"/>
              </a:lnSpc>
              <a:buNone/>
              <a:tabLst>
                <a:tab pos="2222297" algn="ctr"/>
                <a:tab pos="3997010" algn="ctr"/>
              </a:tabLst>
            </a:pPr>
            <a:r>
              <a:rPr lang="en-US" dirty="0"/>
              <a:t>		</a:t>
            </a:r>
            <a:r>
              <a:rPr lang="en-US" u="sng" dirty="0"/>
              <a:t>Process</a:t>
            </a:r>
            <a:r>
              <a:rPr lang="en-US" dirty="0"/>
              <a:t>	</a:t>
            </a:r>
            <a:r>
              <a:rPr lang="en-US" u="sng" dirty="0"/>
              <a:t>Burst Time</a:t>
            </a:r>
          </a:p>
          <a:p>
            <a:pPr>
              <a:lnSpc>
                <a:spcPct val="90000"/>
              </a:lnSpc>
              <a:buNone/>
              <a:tabLst>
                <a:tab pos="2222297" algn="ctr"/>
                <a:tab pos="3997010" algn="ctr"/>
              </a:tabLst>
            </a:pPr>
            <a:r>
              <a:rPr lang="en-US" i="1" dirty="0"/>
              <a:t>		P</a:t>
            </a:r>
            <a:r>
              <a:rPr lang="en-US" i="1" baseline="-25000" dirty="0"/>
              <a:t>1	</a:t>
            </a:r>
            <a:r>
              <a:rPr lang="en-US" dirty="0"/>
              <a:t>24</a:t>
            </a:r>
          </a:p>
          <a:p>
            <a:pPr>
              <a:lnSpc>
                <a:spcPct val="90000"/>
              </a:lnSpc>
              <a:buNone/>
              <a:tabLst>
                <a:tab pos="2222297" algn="ctr"/>
                <a:tab pos="3997010" algn="ctr"/>
              </a:tabLst>
            </a:pPr>
            <a:r>
              <a:rPr lang="en-US" dirty="0"/>
              <a:t>		 </a:t>
            </a:r>
            <a:r>
              <a:rPr lang="en-US" i="1" dirty="0"/>
              <a:t>P</a:t>
            </a:r>
            <a:r>
              <a:rPr lang="en-US" i="1" baseline="-25000" dirty="0"/>
              <a:t>2	  </a:t>
            </a:r>
            <a:r>
              <a:rPr lang="en-US" dirty="0"/>
              <a:t>3</a:t>
            </a:r>
          </a:p>
          <a:p>
            <a:pPr>
              <a:lnSpc>
                <a:spcPct val="90000"/>
              </a:lnSpc>
              <a:buNone/>
              <a:tabLst>
                <a:tab pos="2222297" algn="ctr"/>
                <a:tab pos="3997010" algn="ctr"/>
              </a:tabLst>
            </a:pPr>
            <a:r>
              <a:rPr lang="en-US" dirty="0"/>
              <a:t>		 </a:t>
            </a:r>
            <a:r>
              <a:rPr lang="en-US" i="1" dirty="0"/>
              <a:t>P</a:t>
            </a:r>
            <a:r>
              <a:rPr lang="en-US" i="1" baseline="-25000" dirty="0"/>
              <a:t>3	  </a:t>
            </a:r>
            <a:r>
              <a:rPr lang="en-US" dirty="0"/>
              <a:t>3</a:t>
            </a:r>
          </a:p>
          <a:p>
            <a:pPr>
              <a:lnSpc>
                <a:spcPct val="90000"/>
              </a:lnSpc>
              <a:buNone/>
              <a:tabLst>
                <a:tab pos="2222297" algn="ctr"/>
                <a:tab pos="3997010" algn="ctr"/>
              </a:tabLst>
            </a:pPr>
            <a:r>
              <a:rPr lang="en-US" dirty="0"/>
              <a:t>		</a:t>
            </a:r>
          </a:p>
          <a:p>
            <a:pPr>
              <a:lnSpc>
                <a:spcPct val="90000"/>
              </a:lnSpc>
              <a:tabLst>
                <a:tab pos="2222297" algn="ctr"/>
                <a:tab pos="3997010" algn="ctr"/>
              </a:tabLst>
            </a:pPr>
            <a:r>
              <a:rPr lang="en-US" dirty="0"/>
              <a:t>The Gantt chart is: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317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rgbClr val="000000"/>
                </a:solidFill>
                <a:latin typeface="Helvetica Neue Light"/>
                <a:ea typeface="ヒラギノ角ゴ ProN W3"/>
                <a:cs typeface="ヒラギノ角ゴ ProN W3"/>
                <a:sym typeface="Helvetica Neue Light"/>
              </a:defRPr>
            </a:lvl1pPr>
            <a:lvl2pPr marL="522368" indent="-200911" eaLnBrk="0" hangingPunct="0">
              <a:defRPr sz="3000">
                <a:solidFill>
                  <a:srgbClr val="000000"/>
                </a:solidFill>
                <a:latin typeface="Helvetica Neue Light"/>
                <a:ea typeface="ヒラギノ角ゴ ProN W3"/>
                <a:cs typeface="ヒラギノ角ゴ ProN W3"/>
                <a:sym typeface="Helvetica Neue Light"/>
              </a:defRPr>
            </a:lvl2pPr>
            <a:lvl3pPr marL="803643" indent="-160729" eaLnBrk="0" hangingPunct="0">
              <a:defRPr sz="3000">
                <a:solidFill>
                  <a:srgbClr val="000000"/>
                </a:solidFill>
                <a:latin typeface="Helvetica Neue Light"/>
                <a:ea typeface="ヒラギノ角ゴ ProN W3"/>
                <a:cs typeface="ヒラギノ角ゴ ProN W3"/>
                <a:sym typeface="Helvetica Neue Light"/>
              </a:defRPr>
            </a:lvl3pPr>
            <a:lvl4pPr marL="1125101" indent="-160729" eaLnBrk="0" hangingPunct="0">
              <a:defRPr sz="3000">
                <a:solidFill>
                  <a:srgbClr val="000000"/>
                </a:solidFill>
                <a:latin typeface="Helvetica Neue Light"/>
                <a:ea typeface="ヒラギノ角ゴ ProN W3"/>
                <a:cs typeface="ヒラギノ角ゴ ProN W3"/>
                <a:sym typeface="Helvetica Neue Light"/>
              </a:defRPr>
            </a:lvl4pPr>
            <a:lvl5pPr marL="1446558" indent="-160729" eaLnBrk="0" hangingPunct="0">
              <a:defRPr sz="3000">
                <a:solidFill>
                  <a:srgbClr val="000000"/>
                </a:solidFill>
                <a:latin typeface="Helvetica Neue Light"/>
                <a:ea typeface="ヒラギノ角ゴ ProN W3"/>
                <a:cs typeface="ヒラギノ角ゴ ProN W3"/>
                <a:sym typeface="Helvetica Neue Light"/>
              </a:defRPr>
            </a:lvl5pPr>
            <a:lvl6pPr marL="1768015"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6pPr>
            <a:lvl7pPr marL="2089473"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7pPr>
            <a:lvl8pPr marL="2410930"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8pPr>
            <a:lvl9pPr marL="2732387" indent="-160729" algn="ctr" eaLnBrk="0" fontAlgn="base" hangingPunct="0">
              <a:spcBef>
                <a:spcPct val="0"/>
              </a:spcBef>
              <a:spcAft>
                <a:spcPct val="0"/>
              </a:spcAft>
              <a:defRPr sz="3000">
                <a:solidFill>
                  <a:srgbClr val="000000"/>
                </a:solidFill>
                <a:latin typeface="Helvetica Neue Light"/>
                <a:ea typeface="ヒラギノ角ゴ ProN W3"/>
                <a:cs typeface="ヒラギノ角ゴ ProN W3"/>
                <a:sym typeface="Helvetica Neue Light"/>
              </a:defRPr>
            </a:lvl9pPr>
          </a:lstStyle>
          <a:p>
            <a:pPr eaLnBrk="1" hangingPunct="1"/>
            <a:fld id="{E221ADAD-5672-4425-A531-61BCD08E4FBF}" type="slidenum">
              <a:rPr lang="en-US" sz="1400">
                <a:latin typeface="Times New Roman" pitchFamily="18" charset="0"/>
              </a:rPr>
              <a:pPr eaLnBrk="1" hangingPunct="1"/>
              <a:t>81</a:t>
            </a:fld>
            <a:endParaRPr lang="en-US" sz="1400">
              <a:latin typeface="Times New Roman" pitchFamily="18" charset="0"/>
            </a:endParaRPr>
          </a:p>
        </p:txBody>
      </p:sp>
      <p:grpSp>
        <p:nvGrpSpPr>
          <p:cNvPr id="31748" name="Group 27"/>
          <p:cNvGrpSpPr>
            <a:grpSpLocks/>
          </p:cNvGrpSpPr>
          <p:nvPr/>
        </p:nvGrpSpPr>
        <p:grpSpPr bwMode="auto">
          <a:xfrm>
            <a:off x="1595066" y="3952508"/>
            <a:ext cx="4740831" cy="973252"/>
            <a:chOff x="1047" y="2640"/>
            <a:chExt cx="2986" cy="613"/>
          </a:xfrm>
        </p:grpSpPr>
        <p:grpSp>
          <p:nvGrpSpPr>
            <p:cNvPr id="31752" name="Group 14"/>
            <p:cNvGrpSpPr>
              <a:grpSpLocks/>
            </p:cNvGrpSpPr>
            <p:nvPr/>
          </p:nvGrpSpPr>
          <p:grpSpPr bwMode="auto">
            <a:xfrm>
              <a:off x="1152" y="2640"/>
              <a:ext cx="2842" cy="384"/>
              <a:chOff x="1152" y="2736"/>
              <a:chExt cx="2304" cy="288"/>
            </a:xfrm>
          </p:grpSpPr>
          <p:sp>
            <p:nvSpPr>
              <p:cNvPr id="31762" name="Rectangle 4"/>
              <p:cNvSpPr>
                <a:spLocks noChangeArrowheads="1"/>
              </p:cNvSpPr>
              <p:nvPr/>
            </p:nvSpPr>
            <p:spPr bwMode="auto">
              <a:xfrm>
                <a:off x="1152" y="2736"/>
                <a:ext cx="288" cy="288"/>
              </a:xfrm>
              <a:prstGeom prst="rect">
                <a:avLst/>
              </a:prstGeom>
              <a:solidFill>
                <a:schemeClr val="accent6"/>
              </a:solidFill>
              <a:ln w="9525">
                <a:solidFill>
                  <a:schemeClr val="tx1"/>
                </a:solidFill>
                <a:miter lim="800000"/>
                <a:headEnd/>
                <a:tailEnd/>
              </a:ln>
              <a:scene3d>
                <a:camera prst="orthographicFront"/>
                <a:lightRig rig="threePt" dir="t"/>
              </a:scene3d>
              <a:sp3d>
                <a:bevelT/>
              </a:sp3d>
            </p:spPr>
            <p:txBody>
              <a:bodyPr wrap="none" anchor="ctr"/>
              <a:lstStyle/>
              <a:p>
                <a:pPr algn="ctr"/>
                <a:r>
                  <a:rPr lang="en-US" sz="1600" b="1">
                    <a:latin typeface="Helvetica" pitchFamily="34" charset="0"/>
                  </a:rPr>
                  <a:t>P</a:t>
                </a:r>
                <a:r>
                  <a:rPr lang="en-US" sz="1600" b="1" baseline="-25000">
                    <a:latin typeface="Helvetica" pitchFamily="34" charset="0"/>
                  </a:rPr>
                  <a:t>1</a:t>
                </a:r>
                <a:endParaRPr lang="en-US" sz="1600" b="1">
                  <a:latin typeface="Helvetica" pitchFamily="34" charset="0"/>
                </a:endParaRPr>
              </a:p>
            </p:txBody>
          </p:sp>
          <p:sp>
            <p:nvSpPr>
              <p:cNvPr id="31763" name="Rectangle 5"/>
              <p:cNvSpPr>
                <a:spLocks noChangeArrowheads="1"/>
              </p:cNvSpPr>
              <p:nvPr/>
            </p:nvSpPr>
            <p:spPr bwMode="auto">
              <a:xfrm>
                <a:off x="1440" y="2736"/>
                <a:ext cx="288" cy="288"/>
              </a:xfrm>
              <a:prstGeom prst="rect">
                <a:avLst/>
              </a:prstGeom>
              <a:solidFill>
                <a:srgbClr val="FF00FF"/>
              </a:solidFill>
              <a:ln w="9525">
                <a:solidFill>
                  <a:schemeClr val="tx1"/>
                </a:solidFill>
                <a:miter lim="800000"/>
                <a:headEnd/>
                <a:tailEnd/>
              </a:ln>
              <a:scene3d>
                <a:camera prst="orthographicFront"/>
                <a:lightRig rig="threePt" dir="t"/>
              </a:scene3d>
              <a:sp3d>
                <a:bevelT/>
              </a:sp3d>
            </p:spPr>
            <p:txBody>
              <a:bodyPr wrap="none" anchor="ctr"/>
              <a:lstStyle/>
              <a:p>
                <a:pPr algn="ctr"/>
                <a:r>
                  <a:rPr lang="en-US" sz="1600" b="1">
                    <a:latin typeface="Helvetica" pitchFamily="34" charset="0"/>
                  </a:rPr>
                  <a:t>P</a:t>
                </a:r>
                <a:r>
                  <a:rPr lang="en-US" sz="1600" b="1" baseline="-25000">
                    <a:latin typeface="Helvetica" pitchFamily="34" charset="0"/>
                  </a:rPr>
                  <a:t>2</a:t>
                </a:r>
              </a:p>
            </p:txBody>
          </p:sp>
          <p:sp>
            <p:nvSpPr>
              <p:cNvPr id="31764" name="Rectangle 6"/>
              <p:cNvSpPr>
                <a:spLocks noChangeArrowheads="1"/>
              </p:cNvSpPr>
              <p:nvPr/>
            </p:nvSpPr>
            <p:spPr bwMode="auto">
              <a:xfrm>
                <a:off x="1728" y="2736"/>
                <a:ext cx="288" cy="288"/>
              </a:xfrm>
              <a:prstGeom prst="rect">
                <a:avLst/>
              </a:prstGeom>
              <a:solidFill>
                <a:schemeClr val="accent1">
                  <a:lumMod val="60000"/>
                  <a:lumOff val="40000"/>
                </a:schemeClr>
              </a:solidFill>
              <a:ln w="9525">
                <a:solidFill>
                  <a:schemeClr val="tx1"/>
                </a:solidFill>
                <a:miter lim="800000"/>
                <a:headEnd/>
                <a:tailEnd/>
              </a:ln>
              <a:scene3d>
                <a:camera prst="orthographicFront"/>
                <a:lightRig rig="threePt" dir="t"/>
              </a:scene3d>
              <a:sp3d>
                <a:bevelT/>
              </a:sp3d>
            </p:spPr>
            <p:txBody>
              <a:bodyPr wrap="none" anchor="ctr"/>
              <a:lstStyle/>
              <a:p>
                <a:pPr algn="ctr"/>
                <a:r>
                  <a:rPr lang="en-US" sz="1600" b="1">
                    <a:latin typeface="Helvetica" pitchFamily="34" charset="0"/>
                  </a:rPr>
                  <a:t>P</a:t>
                </a:r>
                <a:r>
                  <a:rPr lang="en-US" sz="1600" b="1" baseline="-25000">
                    <a:latin typeface="Helvetica" pitchFamily="34" charset="0"/>
                  </a:rPr>
                  <a:t>3</a:t>
                </a:r>
              </a:p>
            </p:txBody>
          </p:sp>
          <p:sp>
            <p:nvSpPr>
              <p:cNvPr id="31765" name="Rectangle 7"/>
              <p:cNvSpPr>
                <a:spLocks noChangeArrowheads="1"/>
              </p:cNvSpPr>
              <p:nvPr/>
            </p:nvSpPr>
            <p:spPr bwMode="auto">
              <a:xfrm>
                <a:off x="2016" y="2736"/>
                <a:ext cx="288" cy="288"/>
              </a:xfrm>
              <a:prstGeom prst="rect">
                <a:avLst/>
              </a:prstGeom>
              <a:solidFill>
                <a:schemeClr val="accent6"/>
              </a:solidFill>
              <a:ln w="9525">
                <a:solidFill>
                  <a:schemeClr val="tx1"/>
                </a:solidFill>
                <a:miter lim="800000"/>
                <a:headEnd/>
                <a:tailEnd/>
              </a:ln>
              <a:scene3d>
                <a:camera prst="orthographicFront"/>
                <a:lightRig rig="threePt" dir="t"/>
              </a:scene3d>
              <a:sp3d>
                <a:bevelT/>
              </a:sp3d>
            </p:spPr>
            <p:txBody>
              <a:bodyPr wrap="none" anchor="ctr"/>
              <a:lstStyle/>
              <a:p>
                <a:pPr algn="ctr"/>
                <a:r>
                  <a:rPr lang="en-US" sz="1600" b="1">
                    <a:latin typeface="Helvetica" pitchFamily="34" charset="0"/>
                  </a:rPr>
                  <a:t>P</a:t>
                </a:r>
                <a:r>
                  <a:rPr lang="en-US" sz="1600" b="1" baseline="-25000">
                    <a:latin typeface="Helvetica" pitchFamily="34" charset="0"/>
                  </a:rPr>
                  <a:t>1</a:t>
                </a:r>
              </a:p>
            </p:txBody>
          </p:sp>
          <p:sp>
            <p:nvSpPr>
              <p:cNvPr id="31766" name="Rectangle 8"/>
              <p:cNvSpPr>
                <a:spLocks noChangeArrowheads="1"/>
              </p:cNvSpPr>
              <p:nvPr/>
            </p:nvSpPr>
            <p:spPr bwMode="auto">
              <a:xfrm>
                <a:off x="2304" y="2736"/>
                <a:ext cx="288" cy="288"/>
              </a:xfrm>
              <a:prstGeom prst="rect">
                <a:avLst/>
              </a:prstGeom>
              <a:solidFill>
                <a:schemeClr val="accent6"/>
              </a:solidFill>
              <a:ln w="9525">
                <a:solidFill>
                  <a:schemeClr val="tx1"/>
                </a:solidFill>
                <a:miter lim="800000"/>
                <a:headEnd/>
                <a:tailEnd/>
              </a:ln>
              <a:scene3d>
                <a:camera prst="orthographicFront"/>
                <a:lightRig rig="threePt" dir="t"/>
              </a:scene3d>
              <a:sp3d>
                <a:bevelT/>
              </a:sp3d>
            </p:spPr>
            <p:txBody>
              <a:bodyPr wrap="none" anchor="ctr"/>
              <a:lstStyle/>
              <a:p>
                <a:pPr algn="ctr"/>
                <a:r>
                  <a:rPr lang="en-US" sz="1600" b="1">
                    <a:latin typeface="Helvetica" pitchFamily="34" charset="0"/>
                  </a:rPr>
                  <a:t>P</a:t>
                </a:r>
                <a:r>
                  <a:rPr lang="en-US" sz="1600" b="1" baseline="-25000">
                    <a:latin typeface="Helvetica" pitchFamily="34" charset="0"/>
                  </a:rPr>
                  <a:t>1</a:t>
                </a:r>
              </a:p>
            </p:txBody>
          </p:sp>
          <p:sp>
            <p:nvSpPr>
              <p:cNvPr id="31767" name="Rectangle 9"/>
              <p:cNvSpPr>
                <a:spLocks noChangeArrowheads="1"/>
              </p:cNvSpPr>
              <p:nvPr/>
            </p:nvSpPr>
            <p:spPr bwMode="auto">
              <a:xfrm>
                <a:off x="2592" y="2736"/>
                <a:ext cx="288" cy="288"/>
              </a:xfrm>
              <a:prstGeom prst="rect">
                <a:avLst/>
              </a:prstGeom>
              <a:solidFill>
                <a:schemeClr val="accent6"/>
              </a:solidFill>
              <a:ln w="9525">
                <a:solidFill>
                  <a:schemeClr val="tx1"/>
                </a:solidFill>
                <a:miter lim="800000"/>
                <a:headEnd/>
                <a:tailEnd/>
              </a:ln>
              <a:scene3d>
                <a:camera prst="orthographicFront"/>
                <a:lightRig rig="threePt" dir="t"/>
              </a:scene3d>
              <a:sp3d>
                <a:bevelT/>
              </a:sp3d>
            </p:spPr>
            <p:txBody>
              <a:bodyPr wrap="none" anchor="ctr"/>
              <a:lstStyle/>
              <a:p>
                <a:pPr algn="ctr"/>
                <a:r>
                  <a:rPr lang="en-US" sz="1600" b="1">
                    <a:latin typeface="Helvetica" pitchFamily="34" charset="0"/>
                  </a:rPr>
                  <a:t>P</a:t>
                </a:r>
                <a:r>
                  <a:rPr lang="en-US" sz="1600" b="1" baseline="-25000">
                    <a:latin typeface="Helvetica" pitchFamily="34" charset="0"/>
                  </a:rPr>
                  <a:t>1</a:t>
                </a:r>
              </a:p>
            </p:txBody>
          </p:sp>
          <p:sp>
            <p:nvSpPr>
              <p:cNvPr id="31768" name="Rectangle 10"/>
              <p:cNvSpPr>
                <a:spLocks noChangeArrowheads="1"/>
              </p:cNvSpPr>
              <p:nvPr/>
            </p:nvSpPr>
            <p:spPr bwMode="auto">
              <a:xfrm>
                <a:off x="2880" y="2736"/>
                <a:ext cx="288" cy="288"/>
              </a:xfrm>
              <a:prstGeom prst="rect">
                <a:avLst/>
              </a:prstGeom>
              <a:solidFill>
                <a:schemeClr val="accent6"/>
              </a:solidFill>
              <a:ln w="9525">
                <a:solidFill>
                  <a:schemeClr val="tx1"/>
                </a:solidFill>
                <a:miter lim="800000"/>
                <a:headEnd/>
                <a:tailEnd/>
              </a:ln>
              <a:scene3d>
                <a:camera prst="orthographicFront"/>
                <a:lightRig rig="threePt" dir="t"/>
              </a:scene3d>
              <a:sp3d>
                <a:bevelT/>
              </a:sp3d>
            </p:spPr>
            <p:txBody>
              <a:bodyPr wrap="none" anchor="ctr"/>
              <a:lstStyle/>
              <a:p>
                <a:pPr algn="ctr"/>
                <a:r>
                  <a:rPr lang="en-US" sz="1600" b="1">
                    <a:latin typeface="Helvetica" pitchFamily="34" charset="0"/>
                  </a:rPr>
                  <a:t>P</a:t>
                </a:r>
                <a:r>
                  <a:rPr lang="en-US" sz="1600" b="1" baseline="-25000">
                    <a:latin typeface="Helvetica" pitchFamily="34" charset="0"/>
                  </a:rPr>
                  <a:t>1</a:t>
                </a:r>
              </a:p>
            </p:txBody>
          </p:sp>
          <p:sp>
            <p:nvSpPr>
              <p:cNvPr id="31769" name="Rectangle 11"/>
              <p:cNvSpPr>
                <a:spLocks noChangeArrowheads="1"/>
              </p:cNvSpPr>
              <p:nvPr/>
            </p:nvSpPr>
            <p:spPr bwMode="auto">
              <a:xfrm>
                <a:off x="3168" y="2736"/>
                <a:ext cx="288" cy="288"/>
              </a:xfrm>
              <a:prstGeom prst="rect">
                <a:avLst/>
              </a:prstGeom>
              <a:solidFill>
                <a:schemeClr val="accent6"/>
              </a:solidFill>
              <a:ln w="9525">
                <a:solidFill>
                  <a:schemeClr val="tx1"/>
                </a:solidFill>
                <a:miter lim="800000"/>
                <a:headEnd/>
                <a:tailEnd/>
              </a:ln>
              <a:scene3d>
                <a:camera prst="orthographicFront"/>
                <a:lightRig rig="threePt" dir="t"/>
              </a:scene3d>
              <a:sp3d>
                <a:bevelT/>
              </a:sp3d>
            </p:spPr>
            <p:txBody>
              <a:bodyPr wrap="none" anchor="ctr"/>
              <a:lstStyle/>
              <a:p>
                <a:pPr algn="ctr"/>
                <a:r>
                  <a:rPr lang="en-US" sz="1600" b="1">
                    <a:latin typeface="Helvetica" pitchFamily="34" charset="0"/>
                  </a:rPr>
                  <a:t>P</a:t>
                </a:r>
                <a:r>
                  <a:rPr lang="en-US" sz="1600" b="1" baseline="-25000">
                    <a:latin typeface="Helvetica" pitchFamily="34" charset="0"/>
                  </a:rPr>
                  <a:t>1</a:t>
                </a:r>
              </a:p>
            </p:txBody>
          </p:sp>
        </p:grpSp>
        <p:sp>
          <p:nvSpPr>
            <p:cNvPr id="31753" name="Text Box 15"/>
            <p:cNvSpPr txBox="1">
              <a:spLocks noChangeArrowheads="1"/>
            </p:cNvSpPr>
            <p:nvPr/>
          </p:nvSpPr>
          <p:spPr bwMode="auto">
            <a:xfrm>
              <a:off x="1047" y="3033"/>
              <a:ext cx="188" cy="213"/>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algn="ctr" eaLnBrk="1" hangingPunct="1">
                <a:spcBef>
                  <a:spcPct val="50000"/>
                </a:spcBef>
              </a:pPr>
              <a:r>
                <a:rPr lang="en-US" sz="1600" b="1" dirty="0">
                  <a:latin typeface="Helvetica" pitchFamily="34" charset="0"/>
                </a:rPr>
                <a:t>0</a:t>
              </a:r>
            </a:p>
          </p:txBody>
        </p:sp>
        <p:sp>
          <p:nvSpPr>
            <p:cNvPr id="31754" name="Text Box 16"/>
            <p:cNvSpPr txBox="1">
              <a:spLocks noChangeArrowheads="1"/>
            </p:cNvSpPr>
            <p:nvPr/>
          </p:nvSpPr>
          <p:spPr bwMode="auto">
            <a:xfrm>
              <a:off x="1386" y="3040"/>
              <a:ext cx="197" cy="213"/>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algn="ctr" eaLnBrk="1" hangingPunct="1">
                <a:spcBef>
                  <a:spcPct val="50000"/>
                </a:spcBef>
              </a:pPr>
              <a:r>
                <a:rPr lang="en-US" sz="1600" b="1">
                  <a:latin typeface="Helvetica" pitchFamily="34" charset="0"/>
                </a:rPr>
                <a:t>4</a:t>
              </a:r>
            </a:p>
          </p:txBody>
        </p:sp>
        <p:sp>
          <p:nvSpPr>
            <p:cNvPr id="31755" name="Text Box 17"/>
            <p:cNvSpPr txBox="1">
              <a:spLocks noChangeArrowheads="1"/>
            </p:cNvSpPr>
            <p:nvPr/>
          </p:nvSpPr>
          <p:spPr bwMode="auto">
            <a:xfrm>
              <a:off x="1761" y="3040"/>
              <a:ext cx="188" cy="213"/>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algn="ctr" eaLnBrk="1" hangingPunct="1">
                <a:spcBef>
                  <a:spcPct val="50000"/>
                </a:spcBef>
              </a:pPr>
              <a:r>
                <a:rPr lang="en-US" sz="1600" b="1">
                  <a:latin typeface="Helvetica" pitchFamily="34" charset="0"/>
                </a:rPr>
                <a:t>7</a:t>
              </a:r>
            </a:p>
          </p:txBody>
        </p:sp>
        <p:sp>
          <p:nvSpPr>
            <p:cNvPr id="31756" name="Text Box 18"/>
            <p:cNvSpPr txBox="1">
              <a:spLocks noChangeArrowheads="1"/>
            </p:cNvSpPr>
            <p:nvPr/>
          </p:nvSpPr>
          <p:spPr bwMode="auto">
            <a:xfrm>
              <a:off x="2033" y="3034"/>
              <a:ext cx="260" cy="213"/>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algn="ctr" eaLnBrk="1" hangingPunct="1">
                <a:spcBef>
                  <a:spcPct val="50000"/>
                </a:spcBef>
              </a:pPr>
              <a:r>
                <a:rPr lang="en-US" sz="1600" b="1">
                  <a:latin typeface="Helvetica" pitchFamily="34" charset="0"/>
                </a:rPr>
                <a:t>10</a:t>
              </a:r>
            </a:p>
          </p:txBody>
        </p:sp>
        <p:sp>
          <p:nvSpPr>
            <p:cNvPr id="31757" name="Text Box 19"/>
            <p:cNvSpPr txBox="1">
              <a:spLocks noChangeArrowheads="1"/>
            </p:cNvSpPr>
            <p:nvPr/>
          </p:nvSpPr>
          <p:spPr bwMode="auto">
            <a:xfrm>
              <a:off x="2421" y="3034"/>
              <a:ext cx="260" cy="213"/>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algn="ctr" eaLnBrk="1" hangingPunct="1">
                <a:spcBef>
                  <a:spcPct val="50000"/>
                </a:spcBef>
              </a:pPr>
              <a:r>
                <a:rPr lang="en-US" sz="1600" b="1">
                  <a:latin typeface="Helvetica" pitchFamily="34" charset="0"/>
                </a:rPr>
                <a:t>14</a:t>
              </a:r>
            </a:p>
          </p:txBody>
        </p:sp>
        <p:sp>
          <p:nvSpPr>
            <p:cNvPr id="31758" name="Text Box 20"/>
            <p:cNvSpPr txBox="1">
              <a:spLocks noChangeArrowheads="1"/>
            </p:cNvSpPr>
            <p:nvPr/>
          </p:nvSpPr>
          <p:spPr bwMode="auto">
            <a:xfrm>
              <a:off x="2757" y="3034"/>
              <a:ext cx="260" cy="213"/>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algn="ctr" eaLnBrk="1" hangingPunct="1">
                <a:spcBef>
                  <a:spcPct val="50000"/>
                </a:spcBef>
              </a:pPr>
              <a:r>
                <a:rPr lang="en-US" sz="1600" b="1">
                  <a:latin typeface="Helvetica" pitchFamily="34" charset="0"/>
                </a:rPr>
                <a:t>18</a:t>
              </a:r>
            </a:p>
          </p:txBody>
        </p:sp>
        <p:sp>
          <p:nvSpPr>
            <p:cNvPr id="31759" name="Text Box 21"/>
            <p:cNvSpPr txBox="1">
              <a:spLocks noChangeArrowheads="1"/>
            </p:cNvSpPr>
            <p:nvPr/>
          </p:nvSpPr>
          <p:spPr bwMode="auto">
            <a:xfrm>
              <a:off x="3053" y="3034"/>
              <a:ext cx="260" cy="213"/>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algn="ctr" eaLnBrk="1" hangingPunct="1">
                <a:spcBef>
                  <a:spcPct val="50000"/>
                </a:spcBef>
              </a:pPr>
              <a:r>
                <a:rPr lang="en-US" sz="1600" b="1">
                  <a:latin typeface="Helvetica" pitchFamily="34" charset="0"/>
                </a:rPr>
                <a:t>22</a:t>
              </a:r>
            </a:p>
          </p:txBody>
        </p:sp>
        <p:sp>
          <p:nvSpPr>
            <p:cNvPr id="31760" name="Text Box 22"/>
            <p:cNvSpPr txBox="1">
              <a:spLocks noChangeArrowheads="1"/>
            </p:cNvSpPr>
            <p:nvPr/>
          </p:nvSpPr>
          <p:spPr bwMode="auto">
            <a:xfrm>
              <a:off x="3437" y="3034"/>
              <a:ext cx="260" cy="213"/>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algn="ctr" eaLnBrk="1" hangingPunct="1">
                <a:spcBef>
                  <a:spcPct val="50000"/>
                </a:spcBef>
              </a:pPr>
              <a:r>
                <a:rPr lang="en-US" sz="1600" b="1">
                  <a:latin typeface="Helvetica" pitchFamily="34" charset="0"/>
                </a:rPr>
                <a:t>26</a:t>
              </a:r>
            </a:p>
          </p:txBody>
        </p:sp>
        <p:sp>
          <p:nvSpPr>
            <p:cNvPr id="31761" name="Text Box 24"/>
            <p:cNvSpPr txBox="1">
              <a:spLocks noChangeArrowheads="1"/>
            </p:cNvSpPr>
            <p:nvPr/>
          </p:nvSpPr>
          <p:spPr bwMode="auto">
            <a:xfrm>
              <a:off x="3773" y="3034"/>
              <a:ext cx="260" cy="213"/>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000000"/>
                  </a:solidFill>
                  <a:latin typeface="Helvetica Neue Light"/>
                  <a:ea typeface="ヒラギノ角ゴ ProN W3"/>
                  <a:cs typeface="ヒラギノ角ゴ ProN W3"/>
                  <a:sym typeface="Helvetica Neue Light"/>
                </a:defRPr>
              </a:lvl1pPr>
              <a:lvl2pPr marL="742950" indent="-285750" eaLnBrk="0" hangingPunct="0">
                <a:defRPr sz="4200">
                  <a:solidFill>
                    <a:srgbClr val="000000"/>
                  </a:solidFill>
                  <a:latin typeface="Helvetica Neue Light"/>
                  <a:ea typeface="ヒラギノ角ゴ ProN W3"/>
                  <a:cs typeface="ヒラギノ角ゴ ProN W3"/>
                  <a:sym typeface="Helvetica Neue Light"/>
                </a:defRPr>
              </a:lvl2pPr>
              <a:lvl3pPr marL="1143000" indent="-228600" eaLnBrk="0" hangingPunct="0">
                <a:defRPr sz="4200">
                  <a:solidFill>
                    <a:srgbClr val="000000"/>
                  </a:solidFill>
                  <a:latin typeface="Helvetica Neue Light"/>
                  <a:ea typeface="ヒラギノ角ゴ ProN W3"/>
                  <a:cs typeface="ヒラギノ角ゴ ProN W3"/>
                  <a:sym typeface="Helvetica Neue Light"/>
                </a:defRPr>
              </a:lvl3pPr>
              <a:lvl4pPr marL="1600200" indent="-228600" eaLnBrk="0" hangingPunct="0">
                <a:defRPr sz="4200">
                  <a:solidFill>
                    <a:srgbClr val="000000"/>
                  </a:solidFill>
                  <a:latin typeface="Helvetica Neue Light"/>
                  <a:ea typeface="ヒラギノ角ゴ ProN W3"/>
                  <a:cs typeface="ヒラギノ角ゴ ProN W3"/>
                  <a:sym typeface="Helvetica Neue Light"/>
                </a:defRPr>
              </a:lvl4pPr>
              <a:lvl5pPr marL="2057400" indent="-228600" eaLnBrk="0" hangingPunct="0">
                <a:defRPr sz="42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200">
                  <a:solidFill>
                    <a:srgbClr val="000000"/>
                  </a:solidFill>
                  <a:latin typeface="Helvetica Neue Light"/>
                  <a:ea typeface="ヒラギノ角ゴ ProN W3"/>
                  <a:cs typeface="ヒラギノ角ゴ ProN W3"/>
                  <a:sym typeface="Helvetica Neue Light"/>
                </a:defRPr>
              </a:lvl9pPr>
            </a:lstStyle>
            <a:p>
              <a:pPr algn="ctr" eaLnBrk="1" hangingPunct="1">
                <a:spcBef>
                  <a:spcPct val="50000"/>
                </a:spcBef>
              </a:pPr>
              <a:r>
                <a:rPr lang="en-US" sz="1600" b="1" dirty="0">
                  <a:latin typeface="Helvetica" pitchFamily="34" charset="0"/>
                </a:rPr>
                <a:t>30</a:t>
              </a:r>
            </a:p>
          </p:txBody>
        </p:sp>
      </p:grpSp>
      <p:sp>
        <p:nvSpPr>
          <p:cNvPr id="26" name="Rectangle 25"/>
          <p:cNvSpPr/>
          <p:nvPr/>
        </p:nvSpPr>
        <p:spPr>
          <a:xfrm>
            <a:off x="6362473" y="1268760"/>
            <a:ext cx="2304256" cy="360040"/>
          </a:xfrm>
          <a:prstGeom prst="rect">
            <a:avLst/>
          </a:prstGeom>
          <a:solidFill>
            <a:srgbClr val="FFFF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Example 1</a:t>
            </a:r>
            <a:endParaRPr lang="en-IN" b="1" dirty="0">
              <a:solidFill>
                <a:schemeClr val="tx1"/>
              </a:solidFill>
            </a:endParaRPr>
          </a:p>
        </p:txBody>
      </p:sp>
      <p:sp>
        <p:nvSpPr>
          <p:cNvPr id="4" name="Rectangle 3"/>
          <p:cNvSpPr/>
          <p:nvPr/>
        </p:nvSpPr>
        <p:spPr>
          <a:xfrm>
            <a:off x="971601" y="5445225"/>
            <a:ext cx="7695129" cy="10081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Average turn around time is larger than SJF</a:t>
            </a:r>
          </a:p>
          <a:p>
            <a:r>
              <a:rPr lang="en-US" sz="1600" dirty="0">
                <a:solidFill>
                  <a:schemeClr val="tx1"/>
                </a:solidFill>
              </a:rPr>
              <a:t>But more context switching</a:t>
            </a:r>
          </a:p>
          <a:p>
            <a:endParaRPr lang="en-US" sz="1600" dirty="0">
              <a:solidFill>
                <a:schemeClr val="tx1"/>
              </a:solidFill>
            </a:endParaRPr>
          </a:p>
          <a:p>
            <a:r>
              <a:rPr lang="en-US" sz="1600" dirty="0">
                <a:solidFill>
                  <a:srgbClr val="FF0000"/>
                </a:solidFill>
              </a:rPr>
              <a:t>Average waiting time </a:t>
            </a:r>
            <a:r>
              <a:rPr lang="en-US" sz="1600" dirty="0">
                <a:solidFill>
                  <a:schemeClr val="tx1"/>
                </a:solidFill>
              </a:rPr>
              <a:t>=(6+4+7)/3 = 5.6 </a:t>
            </a:r>
            <a:r>
              <a:rPr lang="en-US" sz="1600" dirty="0" err="1">
                <a:solidFill>
                  <a:schemeClr val="tx1"/>
                </a:solidFill>
              </a:rPr>
              <a:t>ms</a:t>
            </a:r>
            <a:endParaRPr lang="en-US" sz="1600" dirty="0">
              <a:solidFill>
                <a:schemeClr val="tx1"/>
              </a:solidFill>
            </a:endParaRPr>
          </a:p>
          <a:p>
            <a:endParaRPr lang="en-IN" sz="1600" dirty="0">
              <a:solidFill>
                <a:schemeClr val="tx1"/>
              </a:solidFill>
            </a:endParaRPr>
          </a:p>
        </p:txBody>
      </p:sp>
      <p:pic>
        <p:nvPicPr>
          <p:cNvPr id="27" name="Picture 4" descr="pngfind.com-kingpin-png-4152286 (1).png">
            <a:extLst>
              <a:ext uri="{FF2B5EF4-FFF2-40B4-BE49-F238E27FC236}">
                <a16:creationId xmlns="" xmlns:a16="http://schemas.microsoft.com/office/drawing/2014/main" id="{36A628C5-FDDB-40AF-AF40-B3F59B0227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071375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971601" y="188641"/>
            <a:ext cx="8054975" cy="844550"/>
          </a:xfrm>
        </p:spPr>
        <p:txBody>
          <a:bodyPr>
            <a:normAutofit/>
          </a:bodyPr>
          <a:lstStyle/>
          <a:p>
            <a:pPr>
              <a:lnSpc>
                <a:spcPct val="93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800" b="1" dirty="0">
                <a:solidFill>
                  <a:srgbClr val="006600"/>
                </a:solidFill>
                <a:ea typeface="+mj-ea"/>
              </a:rPr>
              <a:t>Example of RR with Time Quantum = 20</a:t>
            </a:r>
          </a:p>
        </p:txBody>
      </p:sp>
      <p:sp>
        <p:nvSpPr>
          <p:cNvPr id="28675" name="Rectangle 2"/>
          <p:cNvSpPr>
            <a:spLocks noGrp="1" noChangeArrowheads="1"/>
          </p:cNvSpPr>
          <p:nvPr>
            <p:ph idx="1"/>
          </p:nvPr>
        </p:nvSpPr>
        <p:spPr>
          <a:xfrm>
            <a:off x="287015" y="1052920"/>
            <a:ext cx="8399785" cy="5976664"/>
          </a:xfrm>
        </p:spPr>
        <p:txBody>
          <a:bodyPr>
            <a:normAutofit/>
          </a:bodyPr>
          <a:lstStyle/>
          <a:p>
            <a:pPr>
              <a:lnSpc>
                <a:spcPct val="93000"/>
              </a:lnSpc>
              <a:buFont typeface="Monotype Sorts" pitchFamily="2" charset="2"/>
              <a:buNone/>
              <a:tabLst>
                <a:tab pos="341313" algn="l"/>
                <a:tab pos="2219325" algn="ctr"/>
                <a:tab pos="3994150" algn="ctr"/>
                <a:tab pos="4568825" algn="l"/>
                <a:tab pos="5483225" algn="l"/>
                <a:tab pos="6397625" algn="l"/>
                <a:tab pos="7312025" algn="l"/>
                <a:tab pos="8226425" algn="l"/>
                <a:tab pos="9140825" algn="l"/>
                <a:tab pos="10055225" algn="l"/>
              </a:tabLst>
            </a:pPr>
            <a:r>
              <a:rPr lang="en-GB" dirty="0"/>
              <a:t>		</a:t>
            </a:r>
            <a:r>
              <a:rPr lang="en-GB" sz="2000" u="sng" dirty="0"/>
              <a:t>Process</a:t>
            </a:r>
            <a:r>
              <a:rPr lang="en-GB" sz="2000" dirty="0"/>
              <a:t>	   </a:t>
            </a:r>
            <a:r>
              <a:rPr lang="en-GB" sz="2000" u="sng" dirty="0"/>
              <a:t>Burst Time</a:t>
            </a:r>
          </a:p>
          <a:p>
            <a:pPr>
              <a:lnSpc>
                <a:spcPct val="90000"/>
              </a:lnSpc>
              <a:buFont typeface="Monotype Sorts" pitchFamily="2" charset="2"/>
              <a:buNone/>
              <a:tabLst>
                <a:tab pos="341313" algn="l"/>
                <a:tab pos="2219325" algn="ctr"/>
                <a:tab pos="3994150" algn="ctr"/>
                <a:tab pos="4568825" algn="l"/>
                <a:tab pos="5483225" algn="l"/>
                <a:tab pos="6397625" algn="l"/>
                <a:tab pos="7312025" algn="l"/>
                <a:tab pos="8226425" algn="l"/>
                <a:tab pos="9140825" algn="l"/>
                <a:tab pos="10055225" algn="l"/>
              </a:tabLst>
            </a:pPr>
            <a:r>
              <a:rPr lang="en-GB" sz="2000" i="1" dirty="0"/>
              <a:t>		P</a:t>
            </a:r>
            <a:r>
              <a:rPr lang="en-GB" sz="2000" i="1" baseline="-25000" dirty="0"/>
              <a:t>1	</a:t>
            </a:r>
            <a:r>
              <a:rPr lang="en-GB" sz="2000" dirty="0"/>
              <a:t>53</a:t>
            </a:r>
          </a:p>
          <a:p>
            <a:pPr>
              <a:lnSpc>
                <a:spcPct val="90000"/>
              </a:lnSpc>
              <a:buFont typeface="Monotype Sorts" pitchFamily="2" charset="2"/>
              <a:buNone/>
              <a:tabLst>
                <a:tab pos="341313" algn="l"/>
                <a:tab pos="2219325" algn="ctr"/>
                <a:tab pos="3994150" algn="ctr"/>
                <a:tab pos="4568825" algn="l"/>
                <a:tab pos="5483225" algn="l"/>
                <a:tab pos="6397625" algn="l"/>
                <a:tab pos="7312025" algn="l"/>
                <a:tab pos="8226425" algn="l"/>
                <a:tab pos="9140825" algn="l"/>
                <a:tab pos="10055225" algn="l"/>
              </a:tabLst>
            </a:pPr>
            <a:r>
              <a:rPr lang="en-GB" sz="2000" dirty="0"/>
              <a:t>		 </a:t>
            </a:r>
            <a:r>
              <a:rPr lang="en-GB" sz="2000" i="1" dirty="0"/>
              <a:t>P</a:t>
            </a:r>
            <a:r>
              <a:rPr lang="en-GB" sz="2000" i="1" baseline="-25000" dirty="0"/>
              <a:t>2	 </a:t>
            </a:r>
            <a:r>
              <a:rPr lang="en-GB" sz="2000" dirty="0"/>
              <a:t>17</a:t>
            </a:r>
          </a:p>
          <a:p>
            <a:pPr>
              <a:lnSpc>
                <a:spcPct val="90000"/>
              </a:lnSpc>
              <a:buFont typeface="Monotype Sorts" pitchFamily="2" charset="2"/>
              <a:buNone/>
              <a:tabLst>
                <a:tab pos="341313" algn="l"/>
                <a:tab pos="2219325" algn="ctr"/>
                <a:tab pos="3994150" algn="ctr"/>
                <a:tab pos="4568825" algn="l"/>
                <a:tab pos="5483225" algn="l"/>
                <a:tab pos="6397625" algn="l"/>
                <a:tab pos="7312025" algn="l"/>
                <a:tab pos="8226425" algn="l"/>
                <a:tab pos="9140825" algn="l"/>
                <a:tab pos="10055225" algn="l"/>
              </a:tabLst>
            </a:pPr>
            <a:r>
              <a:rPr lang="en-GB" sz="2000" dirty="0"/>
              <a:t>		 </a:t>
            </a:r>
            <a:r>
              <a:rPr lang="en-GB" sz="2000" i="1" dirty="0"/>
              <a:t>P</a:t>
            </a:r>
            <a:r>
              <a:rPr lang="en-GB" sz="2000" i="1" baseline="-25000" dirty="0"/>
              <a:t>3	</a:t>
            </a:r>
            <a:r>
              <a:rPr lang="en-GB" sz="2000" dirty="0"/>
              <a:t>68</a:t>
            </a:r>
          </a:p>
          <a:p>
            <a:pPr>
              <a:lnSpc>
                <a:spcPct val="90000"/>
              </a:lnSpc>
              <a:buFont typeface="Monotype Sorts" pitchFamily="2" charset="2"/>
              <a:buNone/>
              <a:tabLst>
                <a:tab pos="341313" algn="l"/>
                <a:tab pos="2219325" algn="ctr"/>
                <a:tab pos="3994150" algn="ctr"/>
                <a:tab pos="4568825" algn="l"/>
                <a:tab pos="5483225" algn="l"/>
                <a:tab pos="6397625" algn="l"/>
                <a:tab pos="7312025" algn="l"/>
                <a:tab pos="8226425" algn="l"/>
                <a:tab pos="9140825" algn="l"/>
                <a:tab pos="10055225" algn="l"/>
              </a:tabLst>
            </a:pPr>
            <a:r>
              <a:rPr lang="en-GB" sz="2000" dirty="0"/>
              <a:t>		 </a:t>
            </a:r>
            <a:r>
              <a:rPr lang="en-GB" sz="2000" i="1" dirty="0"/>
              <a:t>P</a:t>
            </a:r>
            <a:r>
              <a:rPr lang="en-GB" sz="2000" i="1" baseline="-25000" dirty="0"/>
              <a:t>4	 </a:t>
            </a:r>
            <a:r>
              <a:rPr lang="en-GB" sz="2000" dirty="0"/>
              <a:t>24</a:t>
            </a:r>
          </a:p>
          <a:p>
            <a:pPr marL="0" indent="0">
              <a:lnSpc>
                <a:spcPct val="90000"/>
              </a:lnSpc>
              <a:buNone/>
              <a:tabLst>
                <a:tab pos="341313" algn="l"/>
                <a:tab pos="2219325" algn="ctr"/>
                <a:tab pos="3994150" algn="ctr"/>
                <a:tab pos="4568825" algn="l"/>
                <a:tab pos="5483225" algn="l"/>
                <a:tab pos="6397625" algn="l"/>
                <a:tab pos="7312025" algn="l"/>
                <a:tab pos="8226425" algn="l"/>
                <a:tab pos="9140825" algn="l"/>
                <a:tab pos="10055225" algn="l"/>
              </a:tabLst>
            </a:pPr>
            <a:endParaRPr lang="en-GB" sz="2000" dirty="0"/>
          </a:p>
          <a:p>
            <a:pPr marL="0" indent="0">
              <a:lnSpc>
                <a:spcPct val="90000"/>
              </a:lnSpc>
              <a:buNone/>
              <a:tabLst>
                <a:tab pos="341313" algn="l"/>
                <a:tab pos="2219325" algn="ctr"/>
                <a:tab pos="3994150" algn="ctr"/>
                <a:tab pos="4568825" algn="l"/>
                <a:tab pos="5483225" algn="l"/>
                <a:tab pos="6397625" algn="l"/>
                <a:tab pos="7312025" algn="l"/>
                <a:tab pos="8226425" algn="l"/>
                <a:tab pos="9140825" algn="l"/>
                <a:tab pos="10055225" algn="l"/>
              </a:tabLst>
            </a:pPr>
            <a:r>
              <a:rPr lang="en-GB" sz="2000" dirty="0"/>
              <a:t>Gantt chart is: </a:t>
            </a:r>
          </a:p>
          <a:p>
            <a:pPr>
              <a:lnSpc>
                <a:spcPct val="90000"/>
              </a:lnSpc>
              <a:tabLst>
                <a:tab pos="341313" algn="l"/>
                <a:tab pos="2219325" algn="ctr"/>
                <a:tab pos="3994150" algn="ctr"/>
                <a:tab pos="4568825" algn="l"/>
                <a:tab pos="5483225" algn="l"/>
                <a:tab pos="6397625" algn="l"/>
                <a:tab pos="7312025" algn="l"/>
                <a:tab pos="8226425" algn="l"/>
                <a:tab pos="9140825" algn="l"/>
                <a:tab pos="10055225" algn="l"/>
              </a:tabLst>
            </a:pPr>
            <a:r>
              <a:rPr lang="en-GB" dirty="0"/>
              <a:t/>
            </a:r>
            <a:br>
              <a:rPr lang="en-GB" dirty="0"/>
            </a:br>
            <a:r>
              <a:rPr lang="en-GB" dirty="0"/>
              <a:t/>
            </a:r>
            <a:br>
              <a:rPr lang="en-GB" dirty="0"/>
            </a:br>
            <a:r>
              <a:rPr lang="en-GB" dirty="0"/>
              <a:t/>
            </a:r>
            <a:br>
              <a:rPr lang="en-GB" dirty="0"/>
            </a:br>
            <a:endParaRPr lang="en-GB" dirty="0"/>
          </a:p>
          <a:p>
            <a:pPr>
              <a:lnSpc>
                <a:spcPct val="90000"/>
              </a:lnSpc>
              <a:tabLst>
                <a:tab pos="341313" algn="l"/>
                <a:tab pos="2219325" algn="ctr"/>
                <a:tab pos="3994150" algn="ctr"/>
                <a:tab pos="4568825" algn="l"/>
                <a:tab pos="5483225" algn="l"/>
                <a:tab pos="6397625" algn="l"/>
                <a:tab pos="7312025" algn="l"/>
                <a:tab pos="8226425" algn="l"/>
                <a:tab pos="9140825" algn="l"/>
                <a:tab pos="10055225" algn="l"/>
              </a:tabLst>
            </a:pPr>
            <a:r>
              <a:rPr lang="en-GB" sz="1600" dirty="0">
                <a:solidFill>
                  <a:srgbClr val="FF0000"/>
                </a:solidFill>
              </a:rPr>
              <a:t>Average waiting time </a:t>
            </a:r>
            <a:r>
              <a:rPr lang="en-GB" sz="1600" dirty="0"/>
              <a:t/>
            </a:r>
            <a:br>
              <a:rPr lang="en-GB" sz="1600" dirty="0"/>
            </a:br>
            <a:r>
              <a:rPr lang="en-GB" sz="1600" dirty="0"/>
              <a:t>	= ( [(0 – 0) + (77 - 20) + (121 – 97)] + (20 – 0) + [(37 – 0) + (97 - 57) +           </a:t>
            </a:r>
          </a:p>
          <a:p>
            <a:pPr marL="0" indent="0">
              <a:lnSpc>
                <a:spcPct val="90000"/>
              </a:lnSpc>
              <a:buNone/>
              <a:tabLst>
                <a:tab pos="341313" algn="l"/>
                <a:tab pos="2219325" algn="ctr"/>
                <a:tab pos="3994150" algn="ctr"/>
                <a:tab pos="4568825" algn="l"/>
                <a:tab pos="5483225" algn="l"/>
                <a:tab pos="6397625" algn="l"/>
                <a:tab pos="7312025" algn="l"/>
                <a:tab pos="8226425" algn="l"/>
                <a:tab pos="9140825" algn="l"/>
                <a:tab pos="10055225" algn="l"/>
              </a:tabLst>
            </a:pPr>
            <a:r>
              <a:rPr lang="en-GB" sz="1600" dirty="0"/>
              <a:t>          (134 – 117)] + [(57 – 0) + (117 – 77)] ) / 4 </a:t>
            </a:r>
            <a:br>
              <a:rPr lang="en-GB" sz="1600" dirty="0"/>
            </a:br>
            <a:r>
              <a:rPr lang="en-GB" sz="1600" dirty="0"/>
              <a:t>     = (0 + 57 + 24) + 20 + (37 + 40 + 17) + (57 + 40) ) / 4 </a:t>
            </a:r>
            <a:br>
              <a:rPr lang="en-GB" sz="1600" dirty="0"/>
            </a:br>
            <a:r>
              <a:rPr lang="en-GB" sz="1600" dirty="0"/>
              <a:t>     = (81 + 20 + 94 + 97)/4</a:t>
            </a:r>
            <a:br>
              <a:rPr lang="en-GB" sz="1600" dirty="0"/>
            </a:br>
            <a:r>
              <a:rPr lang="en-GB" sz="1600" dirty="0"/>
              <a:t>     = 292 / 4 = 73</a:t>
            </a:r>
          </a:p>
          <a:p>
            <a:pPr>
              <a:lnSpc>
                <a:spcPct val="90000"/>
              </a:lnSpc>
              <a:tabLst>
                <a:tab pos="341313" algn="l"/>
                <a:tab pos="2219325" algn="ctr"/>
                <a:tab pos="3994150" algn="ctr"/>
                <a:tab pos="4568825" algn="l"/>
                <a:tab pos="5483225" algn="l"/>
                <a:tab pos="6397625" algn="l"/>
                <a:tab pos="7312025" algn="l"/>
                <a:tab pos="8226425" algn="l"/>
                <a:tab pos="9140825" algn="l"/>
                <a:tab pos="10055225" algn="l"/>
              </a:tabLst>
            </a:pPr>
            <a:r>
              <a:rPr lang="en-GB" sz="1600" dirty="0">
                <a:solidFill>
                  <a:srgbClr val="FF0000"/>
                </a:solidFill>
              </a:rPr>
              <a:t>Average turn-around time </a:t>
            </a:r>
            <a:r>
              <a:rPr lang="en-GB" sz="1600" dirty="0"/>
              <a:t>	= (134 + 37 + 162 + 121) / 4 = 113.5</a:t>
            </a:r>
            <a:endParaRPr lang="en-GB" sz="1600" i="1" dirty="0"/>
          </a:p>
        </p:txBody>
      </p:sp>
      <p:grpSp>
        <p:nvGrpSpPr>
          <p:cNvPr id="28676" name="Group 3"/>
          <p:cNvGrpSpPr>
            <a:grpSpLocks/>
          </p:cNvGrpSpPr>
          <p:nvPr/>
        </p:nvGrpSpPr>
        <p:grpSpPr bwMode="auto">
          <a:xfrm>
            <a:off x="1617665" y="3409428"/>
            <a:ext cx="6022975" cy="955674"/>
            <a:chOff x="1019" y="2490"/>
            <a:chExt cx="3794" cy="602"/>
          </a:xfrm>
        </p:grpSpPr>
        <p:grpSp>
          <p:nvGrpSpPr>
            <p:cNvPr id="28677" name="Group 4"/>
            <p:cNvGrpSpPr>
              <a:grpSpLocks/>
            </p:cNvGrpSpPr>
            <p:nvPr/>
          </p:nvGrpSpPr>
          <p:grpSpPr bwMode="auto">
            <a:xfrm>
              <a:off x="1110" y="2490"/>
              <a:ext cx="3551" cy="383"/>
              <a:chOff x="1110" y="2490"/>
              <a:chExt cx="3551" cy="383"/>
            </a:xfrm>
          </p:grpSpPr>
          <p:grpSp>
            <p:nvGrpSpPr>
              <p:cNvPr id="28689" name="Group 5"/>
              <p:cNvGrpSpPr>
                <a:grpSpLocks/>
              </p:cNvGrpSpPr>
              <p:nvPr/>
            </p:nvGrpSpPr>
            <p:grpSpPr bwMode="auto">
              <a:xfrm>
                <a:off x="1110" y="2490"/>
                <a:ext cx="354" cy="383"/>
                <a:chOff x="1110" y="2490"/>
                <a:chExt cx="354" cy="383"/>
              </a:xfrm>
            </p:grpSpPr>
            <p:sp>
              <p:nvSpPr>
                <p:cNvPr id="28717" name="AutoShape 6"/>
                <p:cNvSpPr>
                  <a:spLocks noChangeArrowheads="1"/>
                </p:cNvSpPr>
                <p:nvPr/>
              </p:nvSpPr>
              <p:spPr bwMode="auto">
                <a:xfrm>
                  <a:off x="1110" y="2490"/>
                  <a:ext cx="355" cy="384"/>
                </a:xfrm>
                <a:prstGeom prst="roundRect">
                  <a:avLst>
                    <a:gd name="adj" fmla="val 282"/>
                  </a:avLst>
                </a:prstGeom>
                <a:solidFill>
                  <a:schemeClr val="accent6"/>
                </a:solidFill>
                <a:ln w="9360">
                  <a:solidFill>
                    <a:srgbClr val="000000"/>
                  </a:solidFill>
                  <a:round/>
                  <a:headEnd/>
                  <a:tailEnd/>
                </a:ln>
                <a:scene3d>
                  <a:camera prst="orthographicFront"/>
                  <a:lightRig rig="threePt" dir="t"/>
                </a:scene3d>
                <a:sp3d>
                  <a:bevelT/>
                </a:sp3d>
              </p:spPr>
              <p:txBody>
                <a:bodyPr wrap="none" anchor="ctr"/>
                <a:lstStyle/>
                <a:p>
                  <a:endParaRPr lang="en-US" sz="1600" b="1">
                    <a:ea typeface="Lucida Sans Unicode" pitchFamily="34" charset="0"/>
                  </a:endParaRPr>
                </a:p>
              </p:txBody>
            </p:sp>
            <p:sp>
              <p:nvSpPr>
                <p:cNvPr id="28718" name="AutoShape 7"/>
                <p:cNvSpPr>
                  <a:spLocks noChangeArrowheads="1"/>
                </p:cNvSpPr>
                <p:nvPr/>
              </p:nvSpPr>
              <p:spPr bwMode="auto">
                <a:xfrm>
                  <a:off x="1110" y="2490"/>
                  <a:ext cx="355" cy="384"/>
                </a:xfrm>
                <a:prstGeom prst="roundRect">
                  <a:avLst>
                    <a:gd name="adj" fmla="val 282"/>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3000"/>
                    </a:lnSpc>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P</a:t>
                  </a:r>
                  <a:r>
                    <a:rPr lang="en-GB" sz="1600" b="1" baseline="-25000">
                      <a:solidFill>
                        <a:schemeClr val="tx1"/>
                      </a:solidFill>
                      <a:latin typeface="Helvetica" pitchFamily="34" charset="0"/>
                      <a:ea typeface="Lucida Sans Unicode" pitchFamily="34" charset="0"/>
                    </a:rPr>
                    <a:t>1</a:t>
                  </a:r>
                </a:p>
              </p:txBody>
            </p:sp>
          </p:grpSp>
          <p:grpSp>
            <p:nvGrpSpPr>
              <p:cNvPr id="28690" name="Group 8"/>
              <p:cNvGrpSpPr>
                <a:grpSpLocks/>
              </p:cNvGrpSpPr>
              <p:nvPr/>
            </p:nvGrpSpPr>
            <p:grpSpPr bwMode="auto">
              <a:xfrm>
                <a:off x="1465" y="2490"/>
                <a:ext cx="355" cy="383"/>
                <a:chOff x="1465" y="2490"/>
                <a:chExt cx="355" cy="383"/>
              </a:xfrm>
            </p:grpSpPr>
            <p:sp>
              <p:nvSpPr>
                <p:cNvPr id="28715" name="AutoShape 9"/>
                <p:cNvSpPr>
                  <a:spLocks noChangeArrowheads="1"/>
                </p:cNvSpPr>
                <p:nvPr/>
              </p:nvSpPr>
              <p:spPr bwMode="auto">
                <a:xfrm>
                  <a:off x="1465" y="2490"/>
                  <a:ext cx="356" cy="384"/>
                </a:xfrm>
                <a:prstGeom prst="roundRect">
                  <a:avLst>
                    <a:gd name="adj" fmla="val 278"/>
                  </a:avLst>
                </a:prstGeom>
                <a:solidFill>
                  <a:srgbClr val="FF00FF"/>
                </a:solidFill>
                <a:ln w="9360">
                  <a:solidFill>
                    <a:srgbClr val="000000"/>
                  </a:solidFill>
                  <a:round/>
                  <a:headEnd/>
                  <a:tailEnd/>
                </a:ln>
                <a:scene3d>
                  <a:camera prst="orthographicFront"/>
                  <a:lightRig rig="threePt" dir="t"/>
                </a:scene3d>
                <a:sp3d>
                  <a:bevelT/>
                </a:sp3d>
              </p:spPr>
              <p:txBody>
                <a:bodyPr wrap="none" anchor="ctr"/>
                <a:lstStyle/>
                <a:p>
                  <a:endParaRPr lang="en-US" sz="1600" b="1">
                    <a:ea typeface="Lucida Sans Unicode" pitchFamily="34" charset="0"/>
                  </a:endParaRPr>
                </a:p>
              </p:txBody>
            </p:sp>
            <p:sp>
              <p:nvSpPr>
                <p:cNvPr id="28716" name="AutoShape 10"/>
                <p:cNvSpPr>
                  <a:spLocks noChangeArrowheads="1"/>
                </p:cNvSpPr>
                <p:nvPr/>
              </p:nvSpPr>
              <p:spPr bwMode="auto">
                <a:xfrm>
                  <a:off x="1465" y="2490"/>
                  <a:ext cx="356" cy="384"/>
                </a:xfrm>
                <a:prstGeom prst="roundRect">
                  <a:avLst>
                    <a:gd name="adj" fmla="val 278"/>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3000"/>
                    </a:lnSpc>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P</a:t>
                  </a:r>
                  <a:r>
                    <a:rPr lang="en-GB" sz="1600" b="1" baseline="-25000">
                      <a:solidFill>
                        <a:schemeClr val="tx1"/>
                      </a:solidFill>
                      <a:latin typeface="Helvetica" pitchFamily="34" charset="0"/>
                      <a:ea typeface="Lucida Sans Unicode" pitchFamily="34" charset="0"/>
                    </a:rPr>
                    <a:t>2</a:t>
                  </a:r>
                </a:p>
              </p:txBody>
            </p:sp>
          </p:grpSp>
          <p:grpSp>
            <p:nvGrpSpPr>
              <p:cNvPr id="28691" name="Group 11"/>
              <p:cNvGrpSpPr>
                <a:grpSpLocks/>
              </p:cNvGrpSpPr>
              <p:nvPr/>
            </p:nvGrpSpPr>
            <p:grpSpPr bwMode="auto">
              <a:xfrm>
                <a:off x="1820" y="2490"/>
                <a:ext cx="354" cy="383"/>
                <a:chOff x="1820" y="2490"/>
                <a:chExt cx="354" cy="383"/>
              </a:xfrm>
            </p:grpSpPr>
            <p:sp>
              <p:nvSpPr>
                <p:cNvPr id="28713" name="AutoShape 12"/>
                <p:cNvSpPr>
                  <a:spLocks noChangeArrowheads="1"/>
                </p:cNvSpPr>
                <p:nvPr/>
              </p:nvSpPr>
              <p:spPr bwMode="auto">
                <a:xfrm>
                  <a:off x="1820" y="2490"/>
                  <a:ext cx="355" cy="384"/>
                </a:xfrm>
                <a:prstGeom prst="roundRect">
                  <a:avLst>
                    <a:gd name="adj" fmla="val 282"/>
                  </a:avLst>
                </a:prstGeom>
                <a:solidFill>
                  <a:srgbClr val="FFFF99"/>
                </a:solidFill>
                <a:ln w="9360">
                  <a:solidFill>
                    <a:srgbClr val="000000"/>
                  </a:solidFill>
                  <a:round/>
                  <a:headEnd/>
                  <a:tailEnd/>
                </a:ln>
                <a:scene3d>
                  <a:camera prst="orthographicFront"/>
                  <a:lightRig rig="threePt" dir="t"/>
                </a:scene3d>
                <a:sp3d>
                  <a:bevelT/>
                </a:sp3d>
              </p:spPr>
              <p:txBody>
                <a:bodyPr wrap="none" anchor="ctr"/>
                <a:lstStyle/>
                <a:p>
                  <a:endParaRPr lang="en-US" sz="1600" b="1">
                    <a:ea typeface="Lucida Sans Unicode" pitchFamily="34" charset="0"/>
                  </a:endParaRPr>
                </a:p>
              </p:txBody>
            </p:sp>
            <p:sp>
              <p:nvSpPr>
                <p:cNvPr id="28714" name="AutoShape 13"/>
                <p:cNvSpPr>
                  <a:spLocks noChangeArrowheads="1"/>
                </p:cNvSpPr>
                <p:nvPr/>
              </p:nvSpPr>
              <p:spPr bwMode="auto">
                <a:xfrm>
                  <a:off x="1820" y="2490"/>
                  <a:ext cx="355" cy="384"/>
                </a:xfrm>
                <a:prstGeom prst="roundRect">
                  <a:avLst>
                    <a:gd name="adj" fmla="val 282"/>
                  </a:avLst>
                </a:prstGeom>
                <a:solidFill>
                  <a:schemeClr val="accent1">
                    <a:lumMod val="60000"/>
                    <a:lumOff val="40000"/>
                  </a:schemeClr>
                </a:solidFill>
                <a:ln w="9525">
                  <a:solidFill>
                    <a:srgbClr val="000000"/>
                  </a:solidFill>
                  <a:round/>
                  <a:headEnd/>
                  <a:tailEnd/>
                </a:ln>
                <a:scene3d>
                  <a:camera prst="orthographicFront"/>
                  <a:lightRig rig="threePt" dir="t"/>
                </a:scene3d>
                <a:sp3d>
                  <a:bevelT/>
                </a:sp3d>
              </p:spPr>
              <p:txBody>
                <a:bodyPr lIns="90000" tIns="46800" rIns="90000" bIns="46800" anchor="ctr"/>
                <a:lstStyle/>
                <a:p>
                  <a:pPr algn="ctr">
                    <a:lnSpc>
                      <a:spcPct val="93000"/>
                    </a:lnSpc>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chemeClr val="tx1"/>
                      </a:solidFill>
                      <a:latin typeface="Helvetica" pitchFamily="34" charset="0"/>
                      <a:ea typeface="Lucida Sans Unicode" pitchFamily="34" charset="0"/>
                    </a:rPr>
                    <a:t>P</a:t>
                  </a:r>
                  <a:r>
                    <a:rPr lang="en-GB" sz="1600" b="1" baseline="-25000" dirty="0">
                      <a:solidFill>
                        <a:schemeClr val="tx1"/>
                      </a:solidFill>
                      <a:latin typeface="Helvetica" pitchFamily="34" charset="0"/>
                      <a:ea typeface="Lucida Sans Unicode" pitchFamily="34" charset="0"/>
                    </a:rPr>
                    <a:t>3</a:t>
                  </a:r>
                </a:p>
              </p:txBody>
            </p:sp>
          </p:grpSp>
          <p:grpSp>
            <p:nvGrpSpPr>
              <p:cNvPr id="28692" name="Group 14"/>
              <p:cNvGrpSpPr>
                <a:grpSpLocks/>
              </p:cNvGrpSpPr>
              <p:nvPr/>
            </p:nvGrpSpPr>
            <p:grpSpPr bwMode="auto">
              <a:xfrm>
                <a:off x="2175" y="2490"/>
                <a:ext cx="354" cy="383"/>
                <a:chOff x="2175" y="2490"/>
                <a:chExt cx="354" cy="383"/>
              </a:xfrm>
            </p:grpSpPr>
            <p:sp>
              <p:nvSpPr>
                <p:cNvPr id="28711" name="AutoShape 15"/>
                <p:cNvSpPr>
                  <a:spLocks noChangeArrowheads="1"/>
                </p:cNvSpPr>
                <p:nvPr/>
              </p:nvSpPr>
              <p:spPr bwMode="auto">
                <a:xfrm>
                  <a:off x="2175" y="2490"/>
                  <a:ext cx="355" cy="384"/>
                </a:xfrm>
                <a:prstGeom prst="roundRect">
                  <a:avLst>
                    <a:gd name="adj" fmla="val 282"/>
                  </a:avLst>
                </a:prstGeom>
                <a:solidFill>
                  <a:srgbClr val="00B0F0"/>
                </a:solidFill>
                <a:ln w="9360">
                  <a:solidFill>
                    <a:srgbClr val="000000"/>
                  </a:solidFill>
                  <a:round/>
                  <a:headEnd/>
                  <a:tailEnd/>
                </a:ln>
                <a:scene3d>
                  <a:camera prst="orthographicFront"/>
                  <a:lightRig rig="threePt" dir="t"/>
                </a:scene3d>
                <a:sp3d>
                  <a:bevelT/>
                </a:sp3d>
              </p:spPr>
              <p:txBody>
                <a:bodyPr wrap="none" anchor="ctr"/>
                <a:lstStyle/>
                <a:p>
                  <a:endParaRPr lang="en-US" sz="1600" b="1">
                    <a:ea typeface="Lucida Sans Unicode" pitchFamily="34" charset="0"/>
                  </a:endParaRPr>
                </a:p>
              </p:txBody>
            </p:sp>
            <p:sp>
              <p:nvSpPr>
                <p:cNvPr id="28712" name="AutoShape 16"/>
                <p:cNvSpPr>
                  <a:spLocks noChangeArrowheads="1"/>
                </p:cNvSpPr>
                <p:nvPr/>
              </p:nvSpPr>
              <p:spPr bwMode="auto">
                <a:xfrm>
                  <a:off x="2175" y="2490"/>
                  <a:ext cx="355" cy="384"/>
                </a:xfrm>
                <a:prstGeom prst="roundRect">
                  <a:avLst>
                    <a:gd name="adj" fmla="val 282"/>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3000"/>
                    </a:lnSpc>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chemeClr val="tx1"/>
                      </a:solidFill>
                      <a:latin typeface="Helvetica" pitchFamily="34" charset="0"/>
                      <a:ea typeface="Lucida Sans Unicode" pitchFamily="34" charset="0"/>
                    </a:rPr>
                    <a:t>P</a:t>
                  </a:r>
                  <a:r>
                    <a:rPr lang="en-GB" sz="1600" b="1" baseline="-25000" dirty="0">
                      <a:solidFill>
                        <a:schemeClr val="tx1"/>
                      </a:solidFill>
                      <a:latin typeface="Helvetica" pitchFamily="34" charset="0"/>
                      <a:ea typeface="Lucida Sans Unicode" pitchFamily="34" charset="0"/>
                    </a:rPr>
                    <a:t>4</a:t>
                  </a:r>
                </a:p>
              </p:txBody>
            </p:sp>
          </p:grpSp>
          <p:grpSp>
            <p:nvGrpSpPr>
              <p:cNvPr id="28693" name="Group 17"/>
              <p:cNvGrpSpPr>
                <a:grpSpLocks/>
              </p:cNvGrpSpPr>
              <p:nvPr/>
            </p:nvGrpSpPr>
            <p:grpSpPr bwMode="auto">
              <a:xfrm>
                <a:off x="2531" y="2490"/>
                <a:ext cx="355" cy="383"/>
                <a:chOff x="2531" y="2490"/>
                <a:chExt cx="355" cy="383"/>
              </a:xfrm>
            </p:grpSpPr>
            <p:sp>
              <p:nvSpPr>
                <p:cNvPr id="28709" name="AutoShape 18"/>
                <p:cNvSpPr>
                  <a:spLocks noChangeArrowheads="1"/>
                </p:cNvSpPr>
                <p:nvPr/>
              </p:nvSpPr>
              <p:spPr bwMode="auto">
                <a:xfrm>
                  <a:off x="2531" y="2490"/>
                  <a:ext cx="356" cy="384"/>
                </a:xfrm>
                <a:prstGeom prst="roundRect">
                  <a:avLst>
                    <a:gd name="adj" fmla="val 278"/>
                  </a:avLst>
                </a:prstGeom>
                <a:solidFill>
                  <a:schemeClr val="accent6"/>
                </a:solidFill>
                <a:ln w="9360">
                  <a:solidFill>
                    <a:srgbClr val="000000"/>
                  </a:solidFill>
                  <a:round/>
                  <a:headEnd/>
                  <a:tailEnd/>
                </a:ln>
                <a:scene3d>
                  <a:camera prst="orthographicFront"/>
                  <a:lightRig rig="threePt" dir="t"/>
                </a:scene3d>
                <a:sp3d>
                  <a:bevelT/>
                </a:sp3d>
              </p:spPr>
              <p:txBody>
                <a:bodyPr wrap="none" anchor="ctr"/>
                <a:lstStyle/>
                <a:p>
                  <a:endParaRPr lang="en-US" sz="1600" b="1">
                    <a:ea typeface="Lucida Sans Unicode" pitchFamily="34" charset="0"/>
                  </a:endParaRPr>
                </a:p>
              </p:txBody>
            </p:sp>
            <p:sp>
              <p:nvSpPr>
                <p:cNvPr id="28710" name="AutoShape 19"/>
                <p:cNvSpPr>
                  <a:spLocks noChangeArrowheads="1"/>
                </p:cNvSpPr>
                <p:nvPr/>
              </p:nvSpPr>
              <p:spPr bwMode="auto">
                <a:xfrm>
                  <a:off x="2531" y="2490"/>
                  <a:ext cx="356" cy="384"/>
                </a:xfrm>
                <a:prstGeom prst="roundRect">
                  <a:avLst>
                    <a:gd name="adj" fmla="val 278"/>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3000"/>
                    </a:lnSpc>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P</a:t>
                  </a:r>
                  <a:r>
                    <a:rPr lang="en-GB" sz="1600" b="1" baseline="-25000">
                      <a:solidFill>
                        <a:schemeClr val="tx1"/>
                      </a:solidFill>
                      <a:latin typeface="Helvetica" pitchFamily="34" charset="0"/>
                      <a:ea typeface="Lucida Sans Unicode" pitchFamily="34" charset="0"/>
                    </a:rPr>
                    <a:t>1</a:t>
                  </a:r>
                </a:p>
              </p:txBody>
            </p:sp>
          </p:grpSp>
          <p:grpSp>
            <p:nvGrpSpPr>
              <p:cNvPr id="28694" name="Group 20"/>
              <p:cNvGrpSpPr>
                <a:grpSpLocks/>
              </p:cNvGrpSpPr>
              <p:nvPr/>
            </p:nvGrpSpPr>
            <p:grpSpPr bwMode="auto">
              <a:xfrm>
                <a:off x="2886" y="2490"/>
                <a:ext cx="354" cy="383"/>
                <a:chOff x="2886" y="2490"/>
                <a:chExt cx="354" cy="383"/>
              </a:xfrm>
            </p:grpSpPr>
            <p:sp>
              <p:nvSpPr>
                <p:cNvPr id="28707" name="AutoShape 21"/>
                <p:cNvSpPr>
                  <a:spLocks noChangeArrowheads="1"/>
                </p:cNvSpPr>
                <p:nvPr/>
              </p:nvSpPr>
              <p:spPr bwMode="auto">
                <a:xfrm>
                  <a:off x="2886" y="2490"/>
                  <a:ext cx="355" cy="384"/>
                </a:xfrm>
                <a:prstGeom prst="roundRect">
                  <a:avLst>
                    <a:gd name="adj" fmla="val 282"/>
                  </a:avLst>
                </a:prstGeom>
                <a:solidFill>
                  <a:schemeClr val="accent1">
                    <a:lumMod val="60000"/>
                    <a:lumOff val="40000"/>
                  </a:schemeClr>
                </a:solidFill>
                <a:ln w="9360">
                  <a:solidFill>
                    <a:srgbClr val="000000"/>
                  </a:solidFill>
                  <a:round/>
                  <a:headEnd/>
                  <a:tailEnd/>
                </a:ln>
                <a:scene3d>
                  <a:camera prst="orthographicFront"/>
                  <a:lightRig rig="threePt" dir="t"/>
                </a:scene3d>
                <a:sp3d>
                  <a:bevelT/>
                </a:sp3d>
              </p:spPr>
              <p:txBody>
                <a:bodyPr wrap="none" anchor="ctr"/>
                <a:lstStyle/>
                <a:p>
                  <a:endParaRPr lang="en-US" sz="1600" b="1">
                    <a:ea typeface="Lucida Sans Unicode" pitchFamily="34" charset="0"/>
                  </a:endParaRPr>
                </a:p>
              </p:txBody>
            </p:sp>
            <p:sp>
              <p:nvSpPr>
                <p:cNvPr id="28708" name="AutoShape 22"/>
                <p:cNvSpPr>
                  <a:spLocks noChangeArrowheads="1"/>
                </p:cNvSpPr>
                <p:nvPr/>
              </p:nvSpPr>
              <p:spPr bwMode="auto">
                <a:xfrm>
                  <a:off x="2886" y="2490"/>
                  <a:ext cx="355" cy="384"/>
                </a:xfrm>
                <a:prstGeom prst="roundRect">
                  <a:avLst>
                    <a:gd name="adj" fmla="val 282"/>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3000"/>
                    </a:lnSpc>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P</a:t>
                  </a:r>
                  <a:r>
                    <a:rPr lang="en-GB" sz="1600" b="1" baseline="-25000">
                      <a:solidFill>
                        <a:schemeClr val="tx1"/>
                      </a:solidFill>
                      <a:latin typeface="Helvetica" pitchFamily="34" charset="0"/>
                      <a:ea typeface="Lucida Sans Unicode" pitchFamily="34" charset="0"/>
                    </a:rPr>
                    <a:t>3</a:t>
                  </a:r>
                </a:p>
              </p:txBody>
            </p:sp>
          </p:grpSp>
          <p:grpSp>
            <p:nvGrpSpPr>
              <p:cNvPr id="28695" name="Group 23"/>
              <p:cNvGrpSpPr>
                <a:grpSpLocks/>
              </p:cNvGrpSpPr>
              <p:nvPr/>
            </p:nvGrpSpPr>
            <p:grpSpPr bwMode="auto">
              <a:xfrm>
                <a:off x="3241" y="2490"/>
                <a:ext cx="354" cy="383"/>
                <a:chOff x="3241" y="2490"/>
                <a:chExt cx="354" cy="383"/>
              </a:xfrm>
            </p:grpSpPr>
            <p:sp>
              <p:nvSpPr>
                <p:cNvPr id="28705" name="AutoShape 24"/>
                <p:cNvSpPr>
                  <a:spLocks noChangeArrowheads="1"/>
                </p:cNvSpPr>
                <p:nvPr/>
              </p:nvSpPr>
              <p:spPr bwMode="auto">
                <a:xfrm>
                  <a:off x="3241" y="2490"/>
                  <a:ext cx="355" cy="384"/>
                </a:xfrm>
                <a:prstGeom prst="roundRect">
                  <a:avLst>
                    <a:gd name="adj" fmla="val 282"/>
                  </a:avLst>
                </a:prstGeom>
                <a:solidFill>
                  <a:srgbClr val="00B0F0"/>
                </a:solidFill>
                <a:ln w="9360">
                  <a:solidFill>
                    <a:srgbClr val="000000"/>
                  </a:solidFill>
                  <a:round/>
                  <a:headEnd/>
                  <a:tailEnd/>
                </a:ln>
                <a:scene3d>
                  <a:camera prst="orthographicFront"/>
                  <a:lightRig rig="threePt" dir="t"/>
                </a:scene3d>
                <a:sp3d>
                  <a:bevelT/>
                </a:sp3d>
              </p:spPr>
              <p:txBody>
                <a:bodyPr wrap="none" anchor="ctr"/>
                <a:lstStyle/>
                <a:p>
                  <a:endParaRPr lang="en-US" sz="1600" b="1">
                    <a:ea typeface="Lucida Sans Unicode" pitchFamily="34" charset="0"/>
                  </a:endParaRPr>
                </a:p>
              </p:txBody>
            </p:sp>
            <p:sp>
              <p:nvSpPr>
                <p:cNvPr id="28706" name="AutoShape 25"/>
                <p:cNvSpPr>
                  <a:spLocks noChangeArrowheads="1"/>
                </p:cNvSpPr>
                <p:nvPr/>
              </p:nvSpPr>
              <p:spPr bwMode="auto">
                <a:xfrm>
                  <a:off x="3241" y="2490"/>
                  <a:ext cx="355" cy="384"/>
                </a:xfrm>
                <a:prstGeom prst="roundRect">
                  <a:avLst>
                    <a:gd name="adj" fmla="val 282"/>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3000"/>
                    </a:lnSpc>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P</a:t>
                  </a:r>
                  <a:r>
                    <a:rPr lang="en-GB" sz="1600" b="1" baseline="-25000">
                      <a:solidFill>
                        <a:schemeClr val="tx1"/>
                      </a:solidFill>
                      <a:latin typeface="Helvetica" pitchFamily="34" charset="0"/>
                      <a:ea typeface="Lucida Sans Unicode" pitchFamily="34" charset="0"/>
                    </a:rPr>
                    <a:t>4</a:t>
                  </a:r>
                </a:p>
              </p:txBody>
            </p:sp>
          </p:grpSp>
          <p:grpSp>
            <p:nvGrpSpPr>
              <p:cNvPr id="28696" name="Group 26"/>
              <p:cNvGrpSpPr>
                <a:grpSpLocks/>
              </p:cNvGrpSpPr>
              <p:nvPr/>
            </p:nvGrpSpPr>
            <p:grpSpPr bwMode="auto">
              <a:xfrm>
                <a:off x="3596" y="2490"/>
                <a:ext cx="354" cy="383"/>
                <a:chOff x="3596" y="2490"/>
                <a:chExt cx="354" cy="383"/>
              </a:xfrm>
            </p:grpSpPr>
            <p:sp>
              <p:nvSpPr>
                <p:cNvPr id="28703" name="AutoShape 27"/>
                <p:cNvSpPr>
                  <a:spLocks noChangeArrowheads="1"/>
                </p:cNvSpPr>
                <p:nvPr/>
              </p:nvSpPr>
              <p:spPr bwMode="auto">
                <a:xfrm>
                  <a:off x="3596" y="2490"/>
                  <a:ext cx="355" cy="384"/>
                </a:xfrm>
                <a:prstGeom prst="roundRect">
                  <a:avLst>
                    <a:gd name="adj" fmla="val 282"/>
                  </a:avLst>
                </a:prstGeom>
                <a:solidFill>
                  <a:schemeClr val="accent6"/>
                </a:solidFill>
                <a:ln w="9360">
                  <a:solidFill>
                    <a:srgbClr val="000000"/>
                  </a:solidFill>
                  <a:round/>
                  <a:headEnd/>
                  <a:tailEnd/>
                </a:ln>
                <a:scene3d>
                  <a:camera prst="orthographicFront"/>
                  <a:lightRig rig="threePt" dir="t"/>
                </a:scene3d>
                <a:sp3d>
                  <a:bevelT/>
                </a:sp3d>
              </p:spPr>
              <p:txBody>
                <a:bodyPr wrap="none" anchor="ctr"/>
                <a:lstStyle/>
                <a:p>
                  <a:endParaRPr lang="en-US" sz="1600" b="1">
                    <a:ea typeface="Lucida Sans Unicode" pitchFamily="34" charset="0"/>
                  </a:endParaRPr>
                </a:p>
              </p:txBody>
            </p:sp>
            <p:sp>
              <p:nvSpPr>
                <p:cNvPr id="28704" name="AutoShape 28"/>
                <p:cNvSpPr>
                  <a:spLocks noChangeArrowheads="1"/>
                </p:cNvSpPr>
                <p:nvPr/>
              </p:nvSpPr>
              <p:spPr bwMode="auto">
                <a:xfrm>
                  <a:off x="3596" y="2490"/>
                  <a:ext cx="355" cy="384"/>
                </a:xfrm>
                <a:prstGeom prst="roundRect">
                  <a:avLst>
                    <a:gd name="adj" fmla="val 282"/>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3000"/>
                    </a:lnSpc>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P</a:t>
                  </a:r>
                  <a:r>
                    <a:rPr lang="en-GB" sz="1600" b="1" baseline="-25000">
                      <a:solidFill>
                        <a:schemeClr val="tx1"/>
                      </a:solidFill>
                      <a:latin typeface="Helvetica" pitchFamily="34" charset="0"/>
                      <a:ea typeface="Lucida Sans Unicode" pitchFamily="34" charset="0"/>
                    </a:rPr>
                    <a:t>1</a:t>
                  </a:r>
                </a:p>
              </p:txBody>
            </p:sp>
          </p:grpSp>
          <p:grpSp>
            <p:nvGrpSpPr>
              <p:cNvPr id="28697" name="Group 29"/>
              <p:cNvGrpSpPr>
                <a:grpSpLocks/>
              </p:cNvGrpSpPr>
              <p:nvPr/>
            </p:nvGrpSpPr>
            <p:grpSpPr bwMode="auto">
              <a:xfrm>
                <a:off x="3951" y="2490"/>
                <a:ext cx="355" cy="383"/>
                <a:chOff x="3951" y="2490"/>
                <a:chExt cx="355" cy="383"/>
              </a:xfrm>
            </p:grpSpPr>
            <p:sp>
              <p:nvSpPr>
                <p:cNvPr id="28701" name="AutoShape 30"/>
                <p:cNvSpPr>
                  <a:spLocks noChangeArrowheads="1"/>
                </p:cNvSpPr>
                <p:nvPr/>
              </p:nvSpPr>
              <p:spPr bwMode="auto">
                <a:xfrm>
                  <a:off x="3951" y="2490"/>
                  <a:ext cx="356" cy="384"/>
                </a:xfrm>
                <a:prstGeom prst="roundRect">
                  <a:avLst>
                    <a:gd name="adj" fmla="val 278"/>
                  </a:avLst>
                </a:prstGeom>
                <a:solidFill>
                  <a:schemeClr val="accent1">
                    <a:lumMod val="60000"/>
                    <a:lumOff val="40000"/>
                  </a:schemeClr>
                </a:solidFill>
                <a:ln w="9360">
                  <a:solidFill>
                    <a:srgbClr val="000000"/>
                  </a:solidFill>
                  <a:round/>
                  <a:headEnd/>
                  <a:tailEnd/>
                </a:ln>
                <a:scene3d>
                  <a:camera prst="orthographicFront"/>
                  <a:lightRig rig="threePt" dir="t"/>
                </a:scene3d>
                <a:sp3d>
                  <a:bevelT/>
                </a:sp3d>
              </p:spPr>
              <p:txBody>
                <a:bodyPr wrap="none" anchor="ctr"/>
                <a:lstStyle/>
                <a:p>
                  <a:endParaRPr lang="en-US" sz="1600" b="1">
                    <a:ea typeface="Lucida Sans Unicode" pitchFamily="34" charset="0"/>
                  </a:endParaRPr>
                </a:p>
              </p:txBody>
            </p:sp>
            <p:sp>
              <p:nvSpPr>
                <p:cNvPr id="28702" name="AutoShape 31"/>
                <p:cNvSpPr>
                  <a:spLocks noChangeArrowheads="1"/>
                </p:cNvSpPr>
                <p:nvPr/>
              </p:nvSpPr>
              <p:spPr bwMode="auto">
                <a:xfrm>
                  <a:off x="3951" y="2490"/>
                  <a:ext cx="356" cy="384"/>
                </a:xfrm>
                <a:prstGeom prst="roundRect">
                  <a:avLst>
                    <a:gd name="adj" fmla="val 278"/>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3000"/>
                    </a:lnSpc>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P</a:t>
                  </a:r>
                  <a:r>
                    <a:rPr lang="en-GB" sz="1600" b="1" baseline="-25000">
                      <a:solidFill>
                        <a:schemeClr val="tx1"/>
                      </a:solidFill>
                      <a:latin typeface="Helvetica" pitchFamily="34" charset="0"/>
                      <a:ea typeface="Lucida Sans Unicode" pitchFamily="34" charset="0"/>
                    </a:rPr>
                    <a:t>3</a:t>
                  </a:r>
                </a:p>
              </p:txBody>
            </p:sp>
          </p:grpSp>
          <p:grpSp>
            <p:nvGrpSpPr>
              <p:cNvPr id="28698" name="Group 32"/>
              <p:cNvGrpSpPr>
                <a:grpSpLocks/>
              </p:cNvGrpSpPr>
              <p:nvPr/>
            </p:nvGrpSpPr>
            <p:grpSpPr bwMode="auto">
              <a:xfrm>
                <a:off x="4307" y="2490"/>
                <a:ext cx="354" cy="383"/>
                <a:chOff x="4307" y="2490"/>
                <a:chExt cx="354" cy="383"/>
              </a:xfrm>
            </p:grpSpPr>
            <p:sp>
              <p:nvSpPr>
                <p:cNvPr id="28699" name="AutoShape 33"/>
                <p:cNvSpPr>
                  <a:spLocks noChangeArrowheads="1"/>
                </p:cNvSpPr>
                <p:nvPr/>
              </p:nvSpPr>
              <p:spPr bwMode="auto">
                <a:xfrm>
                  <a:off x="4307" y="2490"/>
                  <a:ext cx="355" cy="384"/>
                </a:xfrm>
                <a:prstGeom prst="roundRect">
                  <a:avLst>
                    <a:gd name="adj" fmla="val 282"/>
                  </a:avLst>
                </a:prstGeom>
                <a:solidFill>
                  <a:schemeClr val="accent1">
                    <a:lumMod val="60000"/>
                    <a:lumOff val="40000"/>
                  </a:schemeClr>
                </a:solidFill>
                <a:ln w="9360">
                  <a:solidFill>
                    <a:srgbClr val="000000"/>
                  </a:solidFill>
                  <a:round/>
                  <a:headEnd/>
                  <a:tailEnd/>
                </a:ln>
                <a:scene3d>
                  <a:camera prst="orthographicFront"/>
                  <a:lightRig rig="threePt" dir="t"/>
                </a:scene3d>
                <a:sp3d>
                  <a:bevelT/>
                </a:sp3d>
              </p:spPr>
              <p:txBody>
                <a:bodyPr wrap="none" anchor="ctr"/>
                <a:lstStyle/>
                <a:p>
                  <a:endParaRPr lang="en-US" sz="1600" b="1">
                    <a:ea typeface="Lucida Sans Unicode" pitchFamily="34" charset="0"/>
                  </a:endParaRPr>
                </a:p>
              </p:txBody>
            </p:sp>
            <p:sp>
              <p:nvSpPr>
                <p:cNvPr id="28700" name="AutoShape 34"/>
                <p:cNvSpPr>
                  <a:spLocks noChangeArrowheads="1"/>
                </p:cNvSpPr>
                <p:nvPr/>
              </p:nvSpPr>
              <p:spPr bwMode="auto">
                <a:xfrm>
                  <a:off x="4307" y="2490"/>
                  <a:ext cx="355" cy="384"/>
                </a:xfrm>
                <a:prstGeom prst="roundRect">
                  <a:avLst>
                    <a:gd name="adj" fmla="val 282"/>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3000"/>
                    </a:lnSpc>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P</a:t>
                  </a:r>
                  <a:r>
                    <a:rPr lang="en-GB" sz="1600" b="1" baseline="-25000">
                      <a:solidFill>
                        <a:schemeClr val="tx1"/>
                      </a:solidFill>
                      <a:latin typeface="Helvetica" pitchFamily="34" charset="0"/>
                      <a:ea typeface="Lucida Sans Unicode" pitchFamily="34" charset="0"/>
                    </a:rPr>
                    <a:t>3</a:t>
                  </a:r>
                </a:p>
              </p:txBody>
            </p:sp>
          </p:grpSp>
        </p:grpSp>
        <p:sp>
          <p:nvSpPr>
            <p:cNvPr id="28678" name="AutoShape 35"/>
            <p:cNvSpPr>
              <a:spLocks noChangeArrowheads="1"/>
            </p:cNvSpPr>
            <p:nvPr/>
          </p:nvSpPr>
          <p:spPr bwMode="auto">
            <a:xfrm>
              <a:off x="1019" y="2888"/>
              <a:ext cx="186" cy="204"/>
            </a:xfrm>
            <a:prstGeom prst="roundRect">
              <a:avLst>
                <a:gd name="adj" fmla="val 509"/>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0</a:t>
              </a:r>
            </a:p>
          </p:txBody>
        </p:sp>
        <p:sp>
          <p:nvSpPr>
            <p:cNvPr id="28679" name="AutoShape 36"/>
            <p:cNvSpPr>
              <a:spLocks noChangeArrowheads="1"/>
            </p:cNvSpPr>
            <p:nvPr/>
          </p:nvSpPr>
          <p:spPr bwMode="auto">
            <a:xfrm>
              <a:off x="1319" y="2888"/>
              <a:ext cx="258" cy="204"/>
            </a:xfrm>
            <a:prstGeom prst="roundRect">
              <a:avLst>
                <a:gd name="adj" fmla="val 431"/>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20</a:t>
              </a:r>
            </a:p>
          </p:txBody>
        </p:sp>
        <p:sp>
          <p:nvSpPr>
            <p:cNvPr id="28680" name="AutoShape 37"/>
            <p:cNvSpPr>
              <a:spLocks noChangeArrowheads="1"/>
            </p:cNvSpPr>
            <p:nvPr/>
          </p:nvSpPr>
          <p:spPr bwMode="auto">
            <a:xfrm>
              <a:off x="1655" y="2888"/>
              <a:ext cx="258" cy="204"/>
            </a:xfrm>
            <a:prstGeom prst="roundRect">
              <a:avLst>
                <a:gd name="adj" fmla="val 431"/>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37</a:t>
              </a:r>
            </a:p>
          </p:txBody>
        </p:sp>
        <p:sp>
          <p:nvSpPr>
            <p:cNvPr id="28681" name="AutoShape 38"/>
            <p:cNvSpPr>
              <a:spLocks noChangeArrowheads="1"/>
            </p:cNvSpPr>
            <p:nvPr/>
          </p:nvSpPr>
          <p:spPr bwMode="auto">
            <a:xfrm>
              <a:off x="2035" y="2888"/>
              <a:ext cx="258" cy="204"/>
            </a:xfrm>
            <a:prstGeom prst="roundRect">
              <a:avLst>
                <a:gd name="adj" fmla="val 431"/>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57</a:t>
              </a:r>
            </a:p>
          </p:txBody>
        </p:sp>
        <p:sp>
          <p:nvSpPr>
            <p:cNvPr id="28682" name="AutoShape 39"/>
            <p:cNvSpPr>
              <a:spLocks noChangeArrowheads="1"/>
            </p:cNvSpPr>
            <p:nvPr/>
          </p:nvSpPr>
          <p:spPr bwMode="auto">
            <a:xfrm>
              <a:off x="2423" y="2888"/>
              <a:ext cx="258" cy="204"/>
            </a:xfrm>
            <a:prstGeom prst="roundRect">
              <a:avLst>
                <a:gd name="adj" fmla="val 431"/>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chemeClr val="tx1"/>
                  </a:solidFill>
                  <a:latin typeface="Helvetica" pitchFamily="34" charset="0"/>
                  <a:ea typeface="Lucida Sans Unicode" pitchFamily="34" charset="0"/>
                </a:rPr>
                <a:t>77</a:t>
              </a:r>
            </a:p>
          </p:txBody>
        </p:sp>
        <p:sp>
          <p:nvSpPr>
            <p:cNvPr id="28683" name="AutoShape 40"/>
            <p:cNvSpPr>
              <a:spLocks noChangeArrowheads="1"/>
            </p:cNvSpPr>
            <p:nvPr/>
          </p:nvSpPr>
          <p:spPr bwMode="auto">
            <a:xfrm>
              <a:off x="2759" y="2888"/>
              <a:ext cx="258" cy="204"/>
            </a:xfrm>
            <a:prstGeom prst="roundRect">
              <a:avLst>
                <a:gd name="adj" fmla="val 431"/>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97</a:t>
              </a:r>
            </a:p>
          </p:txBody>
        </p:sp>
        <p:sp>
          <p:nvSpPr>
            <p:cNvPr id="28684" name="AutoShape 41"/>
            <p:cNvSpPr>
              <a:spLocks noChangeArrowheads="1"/>
            </p:cNvSpPr>
            <p:nvPr/>
          </p:nvSpPr>
          <p:spPr bwMode="auto">
            <a:xfrm>
              <a:off x="3064" y="2888"/>
              <a:ext cx="322" cy="204"/>
            </a:xfrm>
            <a:prstGeom prst="roundRect">
              <a:avLst>
                <a:gd name="adj" fmla="val 431"/>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chemeClr val="tx1"/>
                  </a:solidFill>
                  <a:latin typeface="Helvetica" pitchFamily="34" charset="0"/>
                  <a:ea typeface="Lucida Sans Unicode" pitchFamily="34" charset="0"/>
                </a:rPr>
                <a:t>117</a:t>
              </a:r>
            </a:p>
          </p:txBody>
        </p:sp>
        <p:sp>
          <p:nvSpPr>
            <p:cNvPr id="28685" name="AutoShape 42"/>
            <p:cNvSpPr>
              <a:spLocks noChangeArrowheads="1"/>
            </p:cNvSpPr>
            <p:nvPr/>
          </p:nvSpPr>
          <p:spPr bwMode="auto">
            <a:xfrm>
              <a:off x="3443" y="2888"/>
              <a:ext cx="330" cy="204"/>
            </a:xfrm>
            <a:prstGeom prst="roundRect">
              <a:avLst>
                <a:gd name="adj" fmla="val 431"/>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121</a:t>
              </a:r>
            </a:p>
          </p:txBody>
        </p:sp>
        <p:sp>
          <p:nvSpPr>
            <p:cNvPr id="28686" name="AutoShape 43"/>
            <p:cNvSpPr>
              <a:spLocks noChangeArrowheads="1"/>
            </p:cNvSpPr>
            <p:nvPr/>
          </p:nvSpPr>
          <p:spPr bwMode="auto">
            <a:xfrm>
              <a:off x="3779" y="2888"/>
              <a:ext cx="330" cy="204"/>
            </a:xfrm>
            <a:prstGeom prst="roundRect">
              <a:avLst>
                <a:gd name="adj" fmla="val 431"/>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134</a:t>
              </a:r>
            </a:p>
          </p:txBody>
        </p:sp>
        <p:sp>
          <p:nvSpPr>
            <p:cNvPr id="28687" name="AutoShape 44"/>
            <p:cNvSpPr>
              <a:spLocks noChangeArrowheads="1"/>
            </p:cNvSpPr>
            <p:nvPr/>
          </p:nvSpPr>
          <p:spPr bwMode="auto">
            <a:xfrm>
              <a:off x="4147" y="2888"/>
              <a:ext cx="330" cy="204"/>
            </a:xfrm>
            <a:prstGeom prst="roundRect">
              <a:avLst>
                <a:gd name="adj" fmla="val 431"/>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154</a:t>
              </a:r>
            </a:p>
          </p:txBody>
        </p:sp>
        <p:sp>
          <p:nvSpPr>
            <p:cNvPr id="28688" name="AutoShape 45"/>
            <p:cNvSpPr>
              <a:spLocks noChangeArrowheads="1"/>
            </p:cNvSpPr>
            <p:nvPr/>
          </p:nvSpPr>
          <p:spPr bwMode="auto">
            <a:xfrm>
              <a:off x="4483" y="2888"/>
              <a:ext cx="330" cy="204"/>
            </a:xfrm>
            <a:prstGeom prst="roundRect">
              <a:avLst>
                <a:gd name="adj" fmla="val 431"/>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pPr algn="ctr">
                <a:lnSpc>
                  <a:spcPct val="93000"/>
                </a:lnSpc>
                <a:spcBef>
                  <a:spcPts val="1125"/>
                </a:spcBef>
                <a:buClr>
                  <a:srgbClr val="000000"/>
                </a:buClr>
                <a:buSzPct val="100000"/>
                <a:buFont typeface="Helvetic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chemeClr val="tx1"/>
                  </a:solidFill>
                  <a:latin typeface="Helvetica" pitchFamily="34" charset="0"/>
                  <a:ea typeface="Lucida Sans Unicode" pitchFamily="34" charset="0"/>
                </a:rPr>
                <a:t>162</a:t>
              </a:r>
            </a:p>
          </p:txBody>
        </p:sp>
      </p:grpSp>
      <p:sp>
        <p:nvSpPr>
          <p:cNvPr id="47" name="Rectangle 46"/>
          <p:cNvSpPr/>
          <p:nvPr/>
        </p:nvSpPr>
        <p:spPr>
          <a:xfrm>
            <a:off x="6287672" y="1088741"/>
            <a:ext cx="2304256" cy="360040"/>
          </a:xfrm>
          <a:prstGeom prst="rect">
            <a:avLst/>
          </a:prstGeom>
          <a:solidFill>
            <a:srgbClr val="FFFF00"/>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Example 2</a:t>
            </a:r>
            <a:endParaRPr lang="en-IN" b="1" dirty="0">
              <a:solidFill>
                <a:schemeClr val="tx1"/>
              </a:solidFill>
            </a:endParaRPr>
          </a:p>
        </p:txBody>
      </p:sp>
      <p:pic>
        <p:nvPicPr>
          <p:cNvPr id="48" name="Picture 4" descr="pngfind.com-kingpin-png-4152286 (1).png">
            <a:extLst>
              <a:ext uri="{FF2B5EF4-FFF2-40B4-BE49-F238E27FC236}">
                <a16:creationId xmlns="" xmlns:a16="http://schemas.microsoft.com/office/drawing/2014/main" id="{00764E19-D560-449C-9C4F-029F56E2B0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Slide Number Placeholder 48"/>
          <p:cNvSpPr>
            <a:spLocks noGrp="1"/>
          </p:cNvSpPr>
          <p:nvPr>
            <p:ph type="sldNum" sz="quarter" idx="12"/>
          </p:nvPr>
        </p:nvSpPr>
        <p:spPr/>
        <p:txBody>
          <a:bodyPr/>
          <a:lstStyle/>
          <a:p>
            <a:fld id="{E35F382A-8E35-48DB-B4A8-994B0299B22B}" type="slidenum">
              <a:rPr lang="en-IN" smtClean="0"/>
              <a:pPr/>
              <a:t>82</a:t>
            </a:fld>
            <a:endParaRPr lang="en-IN" dirty="0"/>
          </a:p>
        </p:txBody>
      </p:sp>
    </p:spTree>
    <p:extLst>
      <p:ext uri="{BB962C8B-B14F-4D97-AF65-F5344CB8AC3E}">
        <p14:creationId xmlns:p14="http://schemas.microsoft.com/office/powerpoint/2010/main" val="1824083070"/>
      </p:ext>
    </p:extLst>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1043609" y="692697"/>
            <a:ext cx="7829551" cy="530225"/>
          </a:xfrm>
        </p:spPr>
        <p:txBody>
          <a:bodyPr/>
          <a:lstStyle/>
          <a:p>
            <a:pPr>
              <a:lnSpc>
                <a:spcPct val="93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000" b="1" dirty="0">
                <a:solidFill>
                  <a:srgbClr val="006600"/>
                </a:solidFill>
                <a:ea typeface="+mj-ea"/>
              </a:rPr>
              <a:t>Time Quantum and Context Switches</a:t>
            </a:r>
          </a:p>
        </p:txBody>
      </p:sp>
      <p:grpSp>
        <p:nvGrpSpPr>
          <p:cNvPr id="29699" name="Group 2"/>
          <p:cNvGrpSpPr>
            <a:grpSpLocks/>
          </p:cNvGrpSpPr>
          <p:nvPr/>
        </p:nvGrpSpPr>
        <p:grpSpPr bwMode="auto">
          <a:xfrm>
            <a:off x="827585" y="2132857"/>
            <a:ext cx="7128967" cy="3043659"/>
            <a:chOff x="840" y="1291"/>
            <a:chExt cx="4172" cy="1743"/>
          </a:xfrm>
        </p:grpSpPr>
        <p:pic>
          <p:nvPicPr>
            <p:cNvPr id="2970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l="380" t="22276" r="568" b="22533"/>
            <a:stretch>
              <a:fillRect/>
            </a:stretch>
          </p:blipFill>
          <p:spPr bwMode="auto">
            <a:xfrm>
              <a:off x="840" y="1291"/>
              <a:ext cx="4173" cy="1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AutoShape 4"/>
            <p:cNvSpPr>
              <a:spLocks noChangeArrowheads="1"/>
            </p:cNvSpPr>
            <p:nvPr/>
          </p:nvSpPr>
          <p:spPr bwMode="auto">
            <a:xfrm>
              <a:off x="840" y="1291"/>
              <a:ext cx="4173" cy="1744"/>
            </a:xfrm>
            <a:prstGeom prst="roundRect">
              <a:avLst>
                <a:gd name="adj" fmla="val 56"/>
              </a:avLst>
            </a:prstGeom>
            <a:noFill/>
            <a:ln w="38160">
              <a:solidFill>
                <a:srgbClr val="CC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ea typeface="Lucida Sans Unicode" pitchFamily="34" charset="0"/>
              </a:endParaRPr>
            </a:p>
          </p:txBody>
        </p:sp>
      </p:grpSp>
      <p:pic>
        <p:nvPicPr>
          <p:cNvPr id="6" name="Picture 4" descr="pngfind.com-kingpin-png-4152286 (1).png">
            <a:extLst>
              <a:ext uri="{FF2B5EF4-FFF2-40B4-BE49-F238E27FC236}">
                <a16:creationId xmlns="" xmlns:a16="http://schemas.microsoft.com/office/drawing/2014/main" id="{AD0634A5-7784-429E-98AD-ED737D8811A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fld id="{E35F382A-8E35-48DB-B4A8-994B0299B22B}" type="slidenum">
              <a:rPr lang="en-IN" smtClean="0"/>
              <a:pPr/>
              <a:t>83</a:t>
            </a:fld>
            <a:endParaRPr lang="en-IN" dirty="0"/>
          </a:p>
        </p:txBody>
      </p:sp>
    </p:spTree>
    <p:extLst>
      <p:ext uri="{BB962C8B-B14F-4D97-AF65-F5344CB8AC3E}">
        <p14:creationId xmlns:p14="http://schemas.microsoft.com/office/powerpoint/2010/main" val="673815624"/>
      </p:ext>
    </p:extLst>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016" y="548680"/>
            <a:ext cx="8856984" cy="1422648"/>
          </a:xfrm>
        </p:spPr>
        <p:txBody>
          <a:bodyPr>
            <a:normAutofit/>
          </a:bodyPr>
          <a:lstStyle/>
          <a:p>
            <a:r>
              <a:rPr lang="en-GB" sz="2800" b="1" dirty="0">
                <a:solidFill>
                  <a:srgbClr val="006600"/>
                </a:solidFill>
              </a:rPr>
              <a:t>Round Robin (RR)  Scheduling</a:t>
            </a:r>
            <a:r>
              <a:rPr lang="en-IN" sz="3200" b="1" dirty="0">
                <a:solidFill>
                  <a:srgbClr val="006600"/>
                </a:solidFill>
              </a:rPr>
              <a:t/>
            </a:r>
            <a:br>
              <a:rPr lang="en-IN" sz="3200" b="1" dirty="0">
                <a:solidFill>
                  <a:srgbClr val="006600"/>
                </a:solidFill>
              </a:rPr>
            </a:br>
            <a:r>
              <a:rPr lang="en-IN" sz="2400" b="1" dirty="0">
                <a:solidFill>
                  <a:srgbClr val="006600"/>
                </a:solidFill>
              </a:rPr>
              <a:t>Pros and Cons</a:t>
            </a:r>
          </a:p>
        </p:txBody>
      </p:sp>
      <p:sp>
        <p:nvSpPr>
          <p:cNvPr id="3" name="Content Placeholder 2"/>
          <p:cNvSpPr>
            <a:spLocks noGrp="1"/>
          </p:cNvSpPr>
          <p:nvPr>
            <p:ph idx="1"/>
          </p:nvPr>
        </p:nvSpPr>
        <p:spPr>
          <a:xfrm>
            <a:off x="457200" y="2132856"/>
            <a:ext cx="8229600" cy="4344144"/>
          </a:xfrm>
        </p:spPr>
        <p:txBody>
          <a:bodyPr/>
          <a:lstStyle/>
          <a:p>
            <a:pPr marL="0" indent="0">
              <a:buNone/>
            </a:pPr>
            <a:r>
              <a:rPr lang="en-US" u="sng" dirty="0"/>
              <a:t>Advantages:</a:t>
            </a:r>
            <a:endParaRPr lang="en-IN" u="sng" dirty="0"/>
          </a:p>
          <a:p>
            <a:r>
              <a:rPr lang="en-US" dirty="0"/>
              <a:t>Fair for smaller tasks</a:t>
            </a:r>
          </a:p>
          <a:p>
            <a:endParaRPr lang="en-IN" dirty="0"/>
          </a:p>
          <a:p>
            <a:pPr marL="0" indent="0">
              <a:buNone/>
            </a:pPr>
            <a:r>
              <a:rPr lang="en-US" u="sng" dirty="0"/>
              <a:t>Disadvantages:</a:t>
            </a:r>
            <a:endParaRPr lang="en-IN" u="sng" dirty="0"/>
          </a:p>
          <a:p>
            <a:r>
              <a:rPr lang="en-IN" dirty="0"/>
              <a:t>More context switching</a:t>
            </a:r>
          </a:p>
          <a:p>
            <a:endParaRPr lang="en-US" dirty="0"/>
          </a:p>
          <a:p>
            <a:endParaRPr lang="en-IN" dirty="0"/>
          </a:p>
        </p:txBody>
      </p:sp>
      <p:pic>
        <p:nvPicPr>
          <p:cNvPr id="4" name="Picture 4" descr="pngfind.com-kingpin-png-4152286 (1).png">
            <a:extLst>
              <a:ext uri="{FF2B5EF4-FFF2-40B4-BE49-F238E27FC236}">
                <a16:creationId xmlns="" xmlns:a16="http://schemas.microsoft.com/office/drawing/2014/main" id="{C9CEE494-FDBC-4B5E-B5EF-2C5B3BDC27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E35F382A-8E35-48DB-B4A8-994B0299B22B}" type="slidenum">
              <a:rPr lang="en-IN" smtClean="0"/>
              <a:pPr/>
              <a:t>84</a:t>
            </a:fld>
            <a:endParaRPr lang="en-IN" dirty="0"/>
          </a:p>
        </p:txBody>
      </p:sp>
    </p:spTree>
    <p:extLst>
      <p:ext uri="{BB962C8B-B14F-4D97-AF65-F5344CB8AC3E}">
        <p14:creationId xmlns:p14="http://schemas.microsoft.com/office/powerpoint/2010/main" val="125114372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685800" y="443136"/>
            <a:ext cx="8077200" cy="609600"/>
          </a:xfrm>
        </p:spPr>
        <p:txBody>
          <a:bodyPr>
            <a:normAutofit fontScale="90000"/>
          </a:bodyPr>
          <a:lstStyle/>
          <a:p>
            <a:pPr>
              <a:lnSpc>
                <a:spcPct val="93000"/>
              </a:lnSpc>
              <a:buFont typeface="Helvetica"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rgbClr val="006600"/>
                </a:solidFill>
                <a:ea typeface="+mj-ea"/>
              </a:rPr>
              <a:t>Multi-level Queue Scheduling</a:t>
            </a:r>
          </a:p>
        </p:txBody>
      </p:sp>
      <p:sp>
        <p:nvSpPr>
          <p:cNvPr id="33795" name="Rectangle 2"/>
          <p:cNvSpPr>
            <a:spLocks noGrp="1" noChangeArrowheads="1"/>
          </p:cNvSpPr>
          <p:nvPr>
            <p:ph idx="1"/>
          </p:nvPr>
        </p:nvSpPr>
        <p:spPr>
          <a:xfrm>
            <a:off x="814388" y="1052736"/>
            <a:ext cx="7834312" cy="4357464"/>
          </a:xfrm>
        </p:spPr>
        <p:txBody>
          <a:bodyPr/>
          <a:lstStyle/>
          <a:p>
            <a:pPr>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dirty="0"/>
              <a:t>Multi-level queue scheduling is used when processes can be classified into groups</a:t>
            </a:r>
          </a:p>
          <a:p>
            <a:pPr lvl="1">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1600" dirty="0"/>
              <a:t>For example, foreground (interactive) processes and background (batch) processes</a:t>
            </a:r>
          </a:p>
          <a:p>
            <a:pPr lvl="2">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1400" dirty="0"/>
              <a:t>80% of the CPU time to foreground queue using RR.</a:t>
            </a:r>
          </a:p>
          <a:p>
            <a:pPr lvl="2">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1400" dirty="0"/>
              <a:t>20% of the CPU time to background queue using FCFS</a:t>
            </a:r>
          </a:p>
        </p:txBody>
      </p:sp>
      <p:grpSp>
        <p:nvGrpSpPr>
          <p:cNvPr id="8" name="Group 3"/>
          <p:cNvGrpSpPr>
            <a:grpSpLocks/>
          </p:cNvGrpSpPr>
          <p:nvPr/>
        </p:nvGrpSpPr>
        <p:grpSpPr bwMode="auto">
          <a:xfrm>
            <a:off x="1715829" y="2852936"/>
            <a:ext cx="5305971" cy="3673071"/>
            <a:chOff x="1069" y="1766"/>
            <a:chExt cx="3472" cy="2424"/>
          </a:xfrm>
        </p:grpSpPr>
        <p:pic>
          <p:nvPicPr>
            <p:cNvPr id="9"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232" t="6743" r="456" b="6743"/>
            <a:stretch>
              <a:fillRect/>
            </a:stretch>
          </p:blipFill>
          <p:spPr bwMode="auto">
            <a:xfrm>
              <a:off x="1069" y="1908"/>
              <a:ext cx="3472" cy="2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5"/>
            <p:cNvSpPr>
              <a:spLocks noChangeArrowheads="1"/>
            </p:cNvSpPr>
            <p:nvPr/>
          </p:nvSpPr>
          <p:spPr bwMode="auto">
            <a:xfrm>
              <a:off x="1069" y="1766"/>
              <a:ext cx="3472" cy="2282"/>
            </a:xfrm>
            <a:prstGeom prst="roundRect">
              <a:avLst>
                <a:gd name="adj" fmla="val 42"/>
              </a:avLst>
            </a:prstGeom>
            <a:noFill/>
            <a:ln w="38160">
              <a:solidFill>
                <a:srgbClr val="CC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ea typeface="Lucida Sans Unicode" pitchFamily="34" charset="0"/>
              </a:endParaRPr>
            </a:p>
          </p:txBody>
        </p:sp>
      </p:grpSp>
      <p:pic>
        <p:nvPicPr>
          <p:cNvPr id="7" name="Picture 4" descr="pngfind.com-kingpin-png-4152286 (1).png">
            <a:extLst>
              <a:ext uri="{FF2B5EF4-FFF2-40B4-BE49-F238E27FC236}">
                <a16:creationId xmlns="" xmlns:a16="http://schemas.microsoft.com/office/drawing/2014/main" id="{59394DD4-F10B-409B-81C4-3D346348D5D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10"/>
          <p:cNvSpPr>
            <a:spLocks noGrp="1"/>
          </p:cNvSpPr>
          <p:nvPr>
            <p:ph type="sldNum" sz="quarter" idx="12"/>
          </p:nvPr>
        </p:nvSpPr>
        <p:spPr/>
        <p:txBody>
          <a:bodyPr/>
          <a:lstStyle/>
          <a:p>
            <a:fld id="{E35F382A-8E35-48DB-B4A8-994B0299B22B}" type="slidenum">
              <a:rPr lang="en-IN" smtClean="0"/>
              <a:pPr/>
              <a:t>85</a:t>
            </a:fld>
            <a:endParaRPr lang="en-IN" dirty="0"/>
          </a:p>
        </p:txBody>
      </p:sp>
    </p:spTree>
    <p:extLst>
      <p:ext uri="{BB962C8B-B14F-4D97-AF65-F5344CB8AC3E}">
        <p14:creationId xmlns:p14="http://schemas.microsoft.com/office/powerpoint/2010/main" val="196311386"/>
      </p:ext>
    </p:extLst>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3808" y="3669779"/>
            <a:ext cx="3797541" cy="2999581"/>
          </a:xfrm>
          <a:prstGeom prst="rect">
            <a:avLst/>
          </a:prstGeom>
        </p:spPr>
      </p:pic>
      <p:sp>
        <p:nvSpPr>
          <p:cNvPr id="40961" name="Rectangle 1"/>
          <p:cNvSpPr>
            <a:spLocks noGrp="1" noChangeArrowheads="1"/>
          </p:cNvSpPr>
          <p:nvPr>
            <p:ph type="title"/>
          </p:nvPr>
        </p:nvSpPr>
        <p:spPr>
          <a:xfrm>
            <a:off x="323528" y="476673"/>
            <a:ext cx="8820472" cy="576064"/>
          </a:xfrm>
        </p:spPr>
        <p:txBody>
          <a:bodyPr>
            <a:norm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b="1" dirty="0">
                <a:solidFill>
                  <a:srgbClr val="006600"/>
                </a:solidFill>
              </a:rPr>
              <a:t>Multilevel Feedback Queue Scheduling</a:t>
            </a:r>
          </a:p>
        </p:txBody>
      </p:sp>
      <p:sp>
        <p:nvSpPr>
          <p:cNvPr id="37891" name="Rectangle 2"/>
          <p:cNvSpPr>
            <a:spLocks noGrp="1" noChangeArrowheads="1"/>
          </p:cNvSpPr>
          <p:nvPr>
            <p:ph idx="1"/>
          </p:nvPr>
        </p:nvSpPr>
        <p:spPr>
          <a:xfrm>
            <a:off x="467544" y="1268760"/>
            <a:ext cx="8136904" cy="2208137"/>
          </a:xfrm>
        </p:spPr>
        <p:txBody>
          <a:bodyPr>
            <a:normAutofit/>
          </a:bodyPr>
          <a:lstStyle/>
          <a:p>
            <a:pPr>
              <a:lnSpc>
                <a:spcPct val="93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200" dirty="0"/>
              <a:t>In multi-level feedback queue scheduling, a process can move between the various queues</a:t>
            </a:r>
            <a:r>
              <a:rPr lang="en-IN" sz="1600" dirty="0"/>
              <a:t>;</a:t>
            </a:r>
            <a:endParaRPr lang="en-GB" sz="1600" dirty="0"/>
          </a:p>
          <a:p>
            <a:pPr lvl="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400" dirty="0"/>
              <a:t>A new job enters queue </a:t>
            </a:r>
            <a:r>
              <a:rPr lang="en-GB" sz="1400" i="1" dirty="0"/>
              <a:t>Q</a:t>
            </a:r>
            <a:r>
              <a:rPr lang="en-GB" sz="1400" i="1" baseline="-25000" dirty="0"/>
              <a:t>0</a:t>
            </a:r>
            <a:r>
              <a:rPr lang="en-GB" sz="1400" i="1" dirty="0"/>
              <a:t> (RR) </a:t>
            </a:r>
            <a:r>
              <a:rPr lang="en-GB" sz="1400" dirty="0"/>
              <a:t>and is placed at the end. When it gains the CPU, the job receives 8 milliseconds.  If it does not finish in 8 milliseconds, the job is moved to the end of queue </a:t>
            </a:r>
            <a:r>
              <a:rPr lang="en-GB" sz="1400" i="1" dirty="0"/>
              <a:t>Q</a:t>
            </a:r>
            <a:r>
              <a:rPr lang="en-GB" sz="1400" baseline="-25000" dirty="0"/>
              <a:t>1</a:t>
            </a:r>
            <a:r>
              <a:rPr lang="en-GB" sz="1400" dirty="0"/>
              <a:t>.</a:t>
            </a:r>
          </a:p>
          <a:p>
            <a:pPr lvl="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400" dirty="0"/>
              <a:t>A </a:t>
            </a:r>
            <a:r>
              <a:rPr lang="en-GB" sz="1400" i="1" dirty="0"/>
              <a:t>Q</a:t>
            </a:r>
            <a:r>
              <a:rPr lang="en-GB" sz="1400" baseline="-25000" dirty="0"/>
              <a:t>1</a:t>
            </a:r>
            <a:r>
              <a:rPr lang="en-GB" sz="1400" dirty="0"/>
              <a:t> (RR) job receives 16 milliseconds.  If it still does not complete, it is </a:t>
            </a:r>
            <a:r>
              <a:rPr lang="en-GB" sz="1400" dirty="0" err="1"/>
              <a:t>preempted</a:t>
            </a:r>
            <a:r>
              <a:rPr lang="en-GB" sz="1400" dirty="0"/>
              <a:t> and moved to queue </a:t>
            </a:r>
            <a:r>
              <a:rPr lang="en-GB" sz="1400" i="1" dirty="0"/>
              <a:t>Q</a:t>
            </a:r>
            <a:r>
              <a:rPr lang="en-GB" sz="1400" baseline="-25000" dirty="0"/>
              <a:t>2  </a:t>
            </a:r>
            <a:r>
              <a:rPr lang="en-GB" sz="1400" dirty="0"/>
              <a:t>(FCFS).</a:t>
            </a:r>
          </a:p>
        </p:txBody>
      </p:sp>
      <p:sp>
        <p:nvSpPr>
          <p:cNvPr id="37893" name="Text Box 6"/>
          <p:cNvSpPr txBox="1">
            <a:spLocks noChangeArrowheads="1"/>
          </p:cNvSpPr>
          <p:nvPr/>
        </p:nvSpPr>
        <p:spPr bwMode="auto">
          <a:xfrm>
            <a:off x="2997202" y="3476898"/>
            <a:ext cx="677863" cy="352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9pPr>
          </a:lstStyle>
          <a:p>
            <a:pPr>
              <a:lnSpc>
                <a:spcPct val="93000"/>
              </a:lnSpc>
              <a:buClr>
                <a:srgbClr val="000000"/>
              </a:buClr>
              <a:buSzPct val="100000"/>
              <a:buFont typeface="Helvetica" pitchFamily="34" charset="0"/>
              <a:buNone/>
            </a:pPr>
            <a:r>
              <a:rPr lang="en-GB" sz="1800">
                <a:solidFill>
                  <a:schemeClr val="tx1"/>
                </a:solidFill>
                <a:latin typeface="Helvetica" pitchFamily="34" charset="0"/>
              </a:rPr>
              <a:t>Q</a:t>
            </a:r>
            <a:r>
              <a:rPr lang="en-GB" sz="1800" baseline="-25000">
                <a:solidFill>
                  <a:schemeClr val="tx1"/>
                </a:solidFill>
                <a:latin typeface="Helvetica" pitchFamily="34" charset="0"/>
              </a:rPr>
              <a:t>0</a:t>
            </a:r>
          </a:p>
        </p:txBody>
      </p:sp>
      <p:sp>
        <p:nvSpPr>
          <p:cNvPr id="37894" name="Text Box 7"/>
          <p:cNvSpPr txBox="1">
            <a:spLocks noChangeArrowheads="1"/>
          </p:cNvSpPr>
          <p:nvPr/>
        </p:nvSpPr>
        <p:spPr bwMode="auto">
          <a:xfrm>
            <a:off x="2994026" y="4872311"/>
            <a:ext cx="677863" cy="352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9pPr>
          </a:lstStyle>
          <a:p>
            <a:pPr>
              <a:lnSpc>
                <a:spcPct val="93000"/>
              </a:lnSpc>
              <a:buClr>
                <a:srgbClr val="000000"/>
              </a:buClr>
              <a:buSzPct val="100000"/>
              <a:buFont typeface="Helvetica" pitchFamily="34" charset="0"/>
              <a:buNone/>
            </a:pPr>
            <a:r>
              <a:rPr lang="en-GB" sz="1800">
                <a:solidFill>
                  <a:schemeClr val="tx1"/>
                </a:solidFill>
                <a:latin typeface="Helvetica" pitchFamily="34" charset="0"/>
              </a:rPr>
              <a:t>Q</a:t>
            </a:r>
            <a:r>
              <a:rPr lang="en-GB" sz="1800" baseline="-25000">
                <a:solidFill>
                  <a:schemeClr val="tx1"/>
                </a:solidFill>
                <a:latin typeface="Helvetica" pitchFamily="34" charset="0"/>
              </a:rPr>
              <a:t>1</a:t>
            </a:r>
          </a:p>
        </p:txBody>
      </p:sp>
      <p:sp>
        <p:nvSpPr>
          <p:cNvPr id="37895" name="Text Box 8"/>
          <p:cNvSpPr txBox="1">
            <a:spLocks noChangeArrowheads="1"/>
          </p:cNvSpPr>
          <p:nvPr/>
        </p:nvSpPr>
        <p:spPr bwMode="auto">
          <a:xfrm>
            <a:off x="3008314" y="6283598"/>
            <a:ext cx="677863" cy="352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charset="0"/>
                <a:ea typeface="Lucida Sans Unicode" pitchFamily="34" charset="0"/>
                <a:cs typeface="Lucida Sans Unicode" pitchFamily="34" charset="0"/>
              </a:defRPr>
            </a:lvl9pPr>
          </a:lstStyle>
          <a:p>
            <a:pPr>
              <a:lnSpc>
                <a:spcPct val="93000"/>
              </a:lnSpc>
              <a:buClr>
                <a:srgbClr val="000000"/>
              </a:buClr>
              <a:buSzPct val="100000"/>
              <a:buFont typeface="Helvetica" pitchFamily="34" charset="0"/>
              <a:buNone/>
            </a:pPr>
            <a:r>
              <a:rPr lang="en-GB" sz="1800">
                <a:solidFill>
                  <a:schemeClr val="tx1"/>
                </a:solidFill>
                <a:latin typeface="Helvetica" pitchFamily="34" charset="0"/>
              </a:rPr>
              <a:t>Q</a:t>
            </a:r>
            <a:r>
              <a:rPr lang="en-GB" sz="1800" baseline="-25000">
                <a:solidFill>
                  <a:schemeClr val="tx1"/>
                </a:solidFill>
                <a:latin typeface="Helvetica" pitchFamily="34" charset="0"/>
              </a:rPr>
              <a:t>2</a:t>
            </a:r>
          </a:p>
        </p:txBody>
      </p:sp>
      <p:pic>
        <p:nvPicPr>
          <p:cNvPr id="8" name="Picture 4" descr="pngfind.com-kingpin-png-4152286 (1).png">
            <a:extLst>
              <a:ext uri="{FF2B5EF4-FFF2-40B4-BE49-F238E27FC236}">
                <a16:creationId xmlns="" xmlns:a16="http://schemas.microsoft.com/office/drawing/2014/main" id="{88189776-312C-433C-8AFA-FB3BE16E080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8"/>
          <p:cNvSpPr>
            <a:spLocks noGrp="1"/>
          </p:cNvSpPr>
          <p:nvPr>
            <p:ph type="sldNum" sz="quarter" idx="12"/>
          </p:nvPr>
        </p:nvSpPr>
        <p:spPr/>
        <p:txBody>
          <a:bodyPr/>
          <a:lstStyle/>
          <a:p>
            <a:fld id="{E35F382A-8E35-48DB-B4A8-994B0299B22B}" type="slidenum">
              <a:rPr lang="en-IN" smtClean="0"/>
              <a:pPr/>
              <a:t>86</a:t>
            </a:fld>
            <a:endParaRPr lang="en-IN" dirty="0"/>
          </a:p>
        </p:txBody>
      </p:sp>
    </p:spTree>
    <p:extLst>
      <p:ext uri="{BB962C8B-B14F-4D97-AF65-F5344CB8AC3E}">
        <p14:creationId xmlns:p14="http://schemas.microsoft.com/office/powerpoint/2010/main" val="3674671029"/>
      </p:ext>
    </p:extLst>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901193" y="241077"/>
            <a:ext cx="7821612" cy="576262"/>
          </a:xfrm>
        </p:spPr>
        <p:txBody>
          <a:bodyPr>
            <a:normAutofit fontScale="90000"/>
          </a:bodyPr>
          <a:lstStyle/>
          <a:p>
            <a:pPr eaLnBrk="1" hangingPunct="1"/>
            <a:r>
              <a:rPr lang="en-US" altLang="en-US"/>
              <a:t>Real-Time CPU Scheduling</a:t>
            </a:r>
          </a:p>
        </p:txBody>
      </p:sp>
      <p:sp>
        <p:nvSpPr>
          <p:cNvPr id="39939" name="Content Placeholder 2"/>
          <p:cNvSpPr>
            <a:spLocks noGrp="1"/>
          </p:cNvSpPr>
          <p:nvPr>
            <p:ph idx="1"/>
          </p:nvPr>
        </p:nvSpPr>
        <p:spPr>
          <a:xfrm>
            <a:off x="143508" y="1196752"/>
            <a:ext cx="8856984" cy="5363864"/>
          </a:xfrm>
        </p:spPr>
        <p:txBody>
          <a:bodyPr>
            <a:normAutofit lnSpcReduction="10000"/>
          </a:bodyPr>
          <a:lstStyle/>
          <a:p>
            <a:r>
              <a:rPr lang="en-US" altLang="en-US" sz="2000" b="1" dirty="0"/>
              <a:t>CPU scheduling for real-time operating systems involves special issues</a:t>
            </a:r>
            <a:r>
              <a:rPr lang="en-US" altLang="en-US" sz="2000" dirty="0"/>
              <a:t>. </a:t>
            </a:r>
          </a:p>
          <a:p>
            <a:endParaRPr lang="en-US" altLang="en-US" sz="2000" dirty="0"/>
          </a:p>
          <a:p>
            <a:r>
              <a:rPr lang="en-US" altLang="en-US" sz="2000" dirty="0"/>
              <a:t>In general, we can distinguish between soft real-time systems and hard real-time systems. </a:t>
            </a:r>
          </a:p>
          <a:p>
            <a:endParaRPr lang="en-US" altLang="en-US" sz="2000" dirty="0"/>
          </a:p>
          <a:p>
            <a:r>
              <a:rPr lang="en-US" altLang="en-US" sz="2000" b="1" dirty="0"/>
              <a:t>Soft real-time systems</a:t>
            </a:r>
            <a:r>
              <a:rPr lang="en-US" altLang="en-US" sz="2000" dirty="0"/>
              <a:t> provide no guarantee as to when a critical real-time process will be scheduled. They guarantee only that the process will be given preference over noncritical processes. </a:t>
            </a:r>
          </a:p>
          <a:p>
            <a:endParaRPr lang="en-US" altLang="en-US" sz="2000" dirty="0"/>
          </a:p>
          <a:p>
            <a:r>
              <a:rPr lang="en-US" altLang="en-US" sz="2000" b="1" dirty="0"/>
              <a:t>Hard real-time systems </a:t>
            </a:r>
            <a:r>
              <a:rPr lang="en-US" altLang="en-US" sz="2000" dirty="0"/>
              <a:t>have stricter requirements. A task must be serviced by its deadline; service after the deadline has expired is the same as no service at all. </a:t>
            </a:r>
          </a:p>
          <a:p>
            <a:endParaRPr lang="en-US" altLang="en-US" sz="2000" dirty="0"/>
          </a:p>
          <a:p>
            <a:r>
              <a:rPr lang="en-US" altLang="en-US" sz="2000" dirty="0"/>
              <a:t>In this section, we explore several issues related to process scheduling in both soft and hard real-time operating systems</a:t>
            </a:r>
          </a:p>
        </p:txBody>
      </p:sp>
      <p:pic>
        <p:nvPicPr>
          <p:cNvPr id="5" name="Picture 4" descr="pngfind.com-kingpin-png-4152286 (1).png">
            <a:extLst>
              <a:ext uri="{FF2B5EF4-FFF2-40B4-BE49-F238E27FC236}">
                <a16:creationId xmlns="" xmlns:a16="http://schemas.microsoft.com/office/drawing/2014/main" id="{CE4C0F6F-7352-4A69-8C34-C1EC272448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31583" y="223912"/>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87</a:t>
            </a:fld>
            <a:endParaRPr lang="en-IN" dirty="0"/>
          </a:p>
        </p:txBody>
      </p:sp>
    </p:spTree>
    <p:extLst>
      <p:ext uri="{BB962C8B-B14F-4D97-AF65-F5344CB8AC3E}">
        <p14:creationId xmlns:p14="http://schemas.microsoft.com/office/powerpoint/2010/main" val="405196505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865189" y="277814"/>
            <a:ext cx="7821612" cy="576262"/>
          </a:xfrm>
        </p:spPr>
        <p:txBody>
          <a:bodyPr>
            <a:normAutofit fontScale="90000"/>
          </a:bodyPr>
          <a:lstStyle/>
          <a:p>
            <a:pPr eaLnBrk="1" hangingPunct="1"/>
            <a:r>
              <a:rPr lang="en-US" altLang="en-US"/>
              <a:t>Real-Time CPU Scheduling</a:t>
            </a:r>
          </a:p>
        </p:txBody>
      </p:sp>
      <p:sp>
        <p:nvSpPr>
          <p:cNvPr id="39939" name="Content Placeholder 2"/>
          <p:cNvSpPr>
            <a:spLocks noGrp="1"/>
          </p:cNvSpPr>
          <p:nvPr>
            <p:ph idx="1"/>
          </p:nvPr>
        </p:nvSpPr>
        <p:spPr>
          <a:xfrm>
            <a:off x="103187" y="1233489"/>
            <a:ext cx="4252791" cy="5363864"/>
          </a:xfrm>
        </p:spPr>
        <p:txBody>
          <a:bodyPr>
            <a:normAutofit/>
          </a:bodyPr>
          <a:lstStyle/>
          <a:p>
            <a:r>
              <a:rPr lang="en-US" altLang="en-US" dirty="0"/>
              <a:t>Two types of latencies affect performance</a:t>
            </a:r>
          </a:p>
          <a:p>
            <a:endParaRPr lang="en-US" altLang="en-US" dirty="0"/>
          </a:p>
          <a:p>
            <a:pPr lvl="1">
              <a:buFont typeface="Arial" panose="020B0604020202020204" pitchFamily="34" charset="0"/>
              <a:buAutoNum type="arabicPeriod"/>
            </a:pPr>
            <a:r>
              <a:rPr lang="en-US" altLang="en-US" sz="2000" b="1" dirty="0"/>
              <a:t>Interrupt latency </a:t>
            </a:r>
            <a:r>
              <a:rPr lang="en-US" altLang="en-US" sz="2000" dirty="0"/>
              <a:t>– time from arrival of interrupt to start of routine that services interrupt</a:t>
            </a:r>
          </a:p>
          <a:p>
            <a:pPr lvl="1">
              <a:buFont typeface="Arial" panose="020B0604020202020204" pitchFamily="34" charset="0"/>
              <a:buAutoNum type="arabicPeriod"/>
            </a:pPr>
            <a:endParaRPr lang="en-US" altLang="en-US" sz="2000" dirty="0"/>
          </a:p>
          <a:p>
            <a:pPr lvl="1">
              <a:buFont typeface="Arial" panose="020B0604020202020204" pitchFamily="34" charset="0"/>
              <a:buAutoNum type="arabicPeriod"/>
            </a:pPr>
            <a:r>
              <a:rPr lang="en-US" altLang="en-US" sz="2000" b="1" dirty="0"/>
              <a:t>Dispatch latency </a:t>
            </a:r>
            <a:r>
              <a:rPr lang="en-US" altLang="en-US" sz="2000" dirty="0"/>
              <a:t>– time for schedule to take current process off CPU and switch to another</a:t>
            </a:r>
          </a:p>
          <a:p>
            <a:endParaRPr lang="en-US" altLang="en-US" dirty="0"/>
          </a:p>
          <a:p>
            <a:pPr lvl="1">
              <a:buFont typeface="Monotype Sorts" pitchFamily="-84" charset="2"/>
              <a:buNone/>
            </a:pPr>
            <a:r>
              <a:rPr lang="en-US" altLang="en-US" dirty="0"/>
              <a:t> </a:t>
            </a:r>
          </a:p>
        </p:txBody>
      </p:sp>
      <p:pic>
        <p:nvPicPr>
          <p:cNvPr id="39940" name="Picture 1" descr="Screen Shot 2012-12-17 at 8.37.21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27514" y="1233488"/>
            <a:ext cx="4813300" cy="478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pngfind.com-kingpin-png-4152286 (1).png">
            <a:extLst>
              <a:ext uri="{FF2B5EF4-FFF2-40B4-BE49-F238E27FC236}">
                <a16:creationId xmlns="" xmlns:a16="http://schemas.microsoft.com/office/drawing/2014/main" id="{CE4C0F6F-7352-4A69-8C34-C1EC2724489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88</a:t>
            </a:fld>
            <a:endParaRPr lang="en-IN" dirty="0"/>
          </a:p>
        </p:txBody>
      </p:sp>
    </p:spTree>
    <p:extLst>
      <p:ext uri="{BB962C8B-B14F-4D97-AF65-F5344CB8AC3E}">
        <p14:creationId xmlns:p14="http://schemas.microsoft.com/office/powerpoint/2010/main" val="89830357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22823" y="551421"/>
            <a:ext cx="7821612" cy="576262"/>
          </a:xfrm>
        </p:spPr>
        <p:txBody>
          <a:bodyPr>
            <a:normAutofit fontScale="90000"/>
          </a:bodyPr>
          <a:lstStyle/>
          <a:p>
            <a:pPr eaLnBrk="1" hangingPunct="1"/>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Real-Time CPU Scheduling (Cont.)</a:t>
            </a:r>
          </a:p>
        </p:txBody>
      </p:sp>
      <p:sp>
        <p:nvSpPr>
          <p:cNvPr id="40963" name="Content Placeholder 2"/>
          <p:cNvSpPr>
            <a:spLocks noGrp="1"/>
          </p:cNvSpPr>
          <p:nvPr>
            <p:ph idx="1"/>
          </p:nvPr>
        </p:nvSpPr>
        <p:spPr>
          <a:xfrm>
            <a:off x="0" y="1233489"/>
            <a:ext cx="3854451" cy="4530725"/>
          </a:xfrm>
        </p:spPr>
        <p:txBody>
          <a:bodyPr>
            <a:noAutofit/>
          </a:bodyPr>
          <a:lstStyle/>
          <a:p>
            <a:r>
              <a:rPr lang="en-US" altLang="en-US" sz="2400" dirty="0"/>
              <a:t>Conflict phase of dispatch latency:</a:t>
            </a:r>
          </a:p>
          <a:p>
            <a:endParaRPr lang="en-US" altLang="en-US" sz="2400" dirty="0"/>
          </a:p>
          <a:p>
            <a:pPr lvl="1">
              <a:buFont typeface="Arial" panose="020B0604020202020204" pitchFamily="34" charset="0"/>
              <a:buAutoNum type="arabicPeriod"/>
            </a:pPr>
            <a:r>
              <a:rPr lang="en-US" altLang="en-US" dirty="0"/>
              <a:t>Preemption of any process running in kernel mode</a:t>
            </a:r>
          </a:p>
          <a:p>
            <a:pPr lvl="1">
              <a:buFont typeface="Arial" panose="020B0604020202020204" pitchFamily="34" charset="0"/>
              <a:buAutoNum type="arabicPeriod"/>
            </a:pPr>
            <a:endParaRPr lang="en-US" altLang="en-US" dirty="0"/>
          </a:p>
          <a:p>
            <a:pPr lvl="1">
              <a:buFont typeface="Arial" panose="020B0604020202020204" pitchFamily="34" charset="0"/>
              <a:buAutoNum type="arabicPeriod"/>
            </a:pPr>
            <a:r>
              <a:rPr lang="en-US" altLang="en-US" dirty="0"/>
              <a:t>Release by low-priority process of resources needed by high-priority processes</a:t>
            </a:r>
          </a:p>
          <a:p>
            <a:endParaRPr lang="en-US" altLang="en-US" sz="2400" dirty="0"/>
          </a:p>
          <a:p>
            <a:pPr lvl="1">
              <a:buFont typeface="Monotype Sorts" pitchFamily="-84" charset="2"/>
              <a:buNone/>
            </a:pPr>
            <a:r>
              <a:rPr lang="en-US" altLang="en-US" dirty="0"/>
              <a:t> </a:t>
            </a:r>
          </a:p>
        </p:txBody>
      </p:sp>
      <p:pic>
        <p:nvPicPr>
          <p:cNvPr id="40964" name="Picture 3" descr="6_14.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4451" y="1384301"/>
            <a:ext cx="4572000" cy="379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pngfind.com-kingpin-png-4152286 (1).png">
            <a:extLst>
              <a:ext uri="{FF2B5EF4-FFF2-40B4-BE49-F238E27FC236}">
                <a16:creationId xmlns="" xmlns:a16="http://schemas.microsoft.com/office/drawing/2014/main" id="{86BD8695-E602-432B-B86F-38525875883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89</a:t>
            </a:fld>
            <a:endParaRPr lang="en-IN" dirty="0"/>
          </a:p>
        </p:txBody>
      </p:sp>
    </p:spTree>
    <p:extLst>
      <p:ext uri="{BB962C8B-B14F-4D97-AF65-F5344CB8AC3E}">
        <p14:creationId xmlns:p14="http://schemas.microsoft.com/office/powerpoint/2010/main" val="3212742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619768"/>
          </a:xfrm>
        </p:spPr>
        <p:txBody>
          <a:bodyPr>
            <a:normAutofit/>
          </a:bodyPr>
          <a:lstStyle/>
          <a:p>
            <a:pPr marL="0" indent="0">
              <a:buNone/>
            </a:pPr>
            <a:r>
              <a:rPr lang="en-IN" b="1" dirty="0"/>
              <a:t> Contd..</a:t>
            </a:r>
          </a:p>
          <a:p>
            <a:pPr marL="0" indent="0">
              <a:buNone/>
            </a:pPr>
            <a:endParaRPr lang="en-IN" b="1" dirty="0"/>
          </a:p>
          <a:p>
            <a:pPr marL="0" indent="0">
              <a:buNone/>
            </a:pPr>
            <a:r>
              <a:rPr lang="en-US" sz="2000" dirty="0">
                <a:solidFill>
                  <a:srgbClr val="000000"/>
                </a:solidFill>
              </a:rPr>
              <a:t>Two variables are used:</a:t>
            </a:r>
          </a:p>
          <a:p>
            <a:pPr>
              <a:lnSpc>
                <a:spcPct val="90000"/>
              </a:lnSpc>
              <a:buNone/>
              <a:tabLst>
                <a:tab pos="1060450" algn="l"/>
                <a:tab pos="1462088" algn="l"/>
                <a:tab pos="1798638" algn="l"/>
              </a:tabLst>
            </a:pPr>
            <a:endParaRPr lang="en-US" sz="2000" dirty="0">
              <a:solidFill>
                <a:srgbClr val="000000"/>
              </a:solidFill>
            </a:endParaRPr>
          </a:p>
          <a:p>
            <a:pPr lvl="1">
              <a:lnSpc>
                <a:spcPct val="90000"/>
              </a:lnSpc>
              <a:tabLst>
                <a:tab pos="1060450" algn="l"/>
                <a:tab pos="1462088" algn="l"/>
                <a:tab pos="1798638" algn="l"/>
              </a:tabLst>
            </a:pP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turn </a:t>
            </a:r>
          </a:p>
          <a:p>
            <a:pPr lvl="1">
              <a:lnSpc>
                <a:spcPct val="90000"/>
              </a:lnSpc>
              <a:tabLst>
                <a:tab pos="1060450" algn="l"/>
                <a:tab pos="1462088" algn="l"/>
                <a:tab pos="1798638" algn="l"/>
              </a:tabLst>
            </a:pPr>
            <a:endParaRPr lang="en-US" sz="2000" b="1" dirty="0">
              <a:latin typeface="Courier New" pitchFamily="49" charset="0"/>
              <a:cs typeface="Courier New" pitchFamily="49" charset="0"/>
            </a:endParaRPr>
          </a:p>
          <a:p>
            <a:pPr lvl="1">
              <a:lnSpc>
                <a:spcPct val="90000"/>
              </a:lnSpc>
              <a:tabLst>
                <a:tab pos="1060450" algn="l"/>
                <a:tab pos="1462088" algn="l"/>
                <a:tab pos="1798638" algn="l"/>
              </a:tabLst>
            </a:pPr>
            <a:r>
              <a:rPr lang="en-US" sz="2000" b="1" dirty="0" err="1">
                <a:latin typeface="Courier New" pitchFamily="49" charset="0"/>
                <a:cs typeface="Courier New" pitchFamily="49" charset="0"/>
              </a:rPr>
              <a:t>boolean</a:t>
            </a:r>
            <a:r>
              <a:rPr lang="en-US" sz="2000" b="1" dirty="0">
                <a:latin typeface="Courier New" pitchFamily="49" charset="0"/>
                <a:cs typeface="Courier New" pitchFamily="49" charset="0"/>
              </a:rPr>
              <a:t> flag[2]</a:t>
            </a:r>
          </a:p>
          <a:p>
            <a:pPr lvl="1">
              <a:lnSpc>
                <a:spcPct val="90000"/>
              </a:lnSpc>
              <a:tabLst>
                <a:tab pos="1060450" algn="l"/>
                <a:tab pos="1462088" algn="l"/>
                <a:tab pos="1798638" algn="l"/>
              </a:tabLst>
            </a:pPr>
            <a:endParaRPr lang="en-US" sz="2000" b="1" dirty="0">
              <a:solidFill>
                <a:srgbClr val="000000"/>
              </a:solidFill>
            </a:endParaRPr>
          </a:p>
          <a:p>
            <a:pPr>
              <a:lnSpc>
                <a:spcPct val="90000"/>
              </a:lnSpc>
              <a:buFont typeface="Monotype Sorts" pitchFamily="-112" charset="2"/>
              <a:buNone/>
              <a:tabLst>
                <a:tab pos="1060450" algn="l"/>
                <a:tab pos="1462088" algn="l"/>
                <a:tab pos="1798638" algn="l"/>
              </a:tabLst>
            </a:pPr>
            <a:endParaRPr lang="en-US" sz="2000" b="1" dirty="0">
              <a:solidFill>
                <a:srgbClr val="000000"/>
              </a:solidFill>
              <a:latin typeface="Courier New" pitchFamily="49" charset="0"/>
              <a:cs typeface="Courier New" pitchFamily="49" charset="0"/>
            </a:endParaRPr>
          </a:p>
          <a:p>
            <a:pPr>
              <a:lnSpc>
                <a:spcPct val="90000"/>
              </a:lnSpc>
              <a:buFont typeface="Monotype Sorts" pitchFamily="-112" charset="2"/>
              <a:buNone/>
              <a:tabLst>
                <a:tab pos="1060450" algn="l"/>
                <a:tab pos="1462088" algn="l"/>
                <a:tab pos="1798638" algn="l"/>
              </a:tabLst>
            </a:pPr>
            <a:r>
              <a:rPr lang="en-US" sz="2000" b="1" dirty="0">
                <a:solidFill>
                  <a:srgbClr val="000000"/>
                </a:solidFill>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flag[i] == true</a:t>
            </a:r>
            <a:r>
              <a:rPr lang="en-US" sz="2000" dirty="0">
                <a:solidFill>
                  <a:srgbClr val="FF0000"/>
                </a:solidFill>
              </a:rPr>
              <a:t> </a:t>
            </a:r>
            <a:r>
              <a:rPr lang="en-US" sz="2000" dirty="0">
                <a:solidFill>
                  <a:srgbClr val="000000"/>
                </a:solidFill>
              </a:rPr>
              <a:t>implies that process </a:t>
            </a:r>
            <a:r>
              <a:rPr lang="en-US" sz="2000" b="1" i="1" dirty="0">
                <a:solidFill>
                  <a:srgbClr val="000000"/>
                </a:solidFill>
                <a:latin typeface="Courier New" pitchFamily="49" charset="0"/>
                <a:cs typeface="Courier New" pitchFamily="49" charset="0"/>
              </a:rPr>
              <a:t>P</a:t>
            </a:r>
            <a:r>
              <a:rPr lang="en-US" sz="2000" b="1" i="1" baseline="-25000" dirty="0">
                <a:solidFill>
                  <a:srgbClr val="000000"/>
                </a:solidFill>
                <a:latin typeface="Courier New" pitchFamily="49" charset="0"/>
                <a:cs typeface="Courier New" pitchFamily="49" charset="0"/>
              </a:rPr>
              <a:t>i</a:t>
            </a:r>
            <a:r>
              <a:rPr lang="en-US" sz="2000" i="1" dirty="0">
                <a:solidFill>
                  <a:srgbClr val="000000"/>
                </a:solidFill>
              </a:rPr>
              <a:t> </a:t>
            </a:r>
            <a:r>
              <a:rPr lang="en-US" sz="2000" dirty="0">
                <a:solidFill>
                  <a:srgbClr val="000000"/>
                </a:solidFill>
              </a:rPr>
              <a:t>is ready to enter its critical section</a:t>
            </a:r>
          </a:p>
          <a:p>
            <a:endParaRPr lang="en-IN" dirty="0"/>
          </a:p>
        </p:txBody>
      </p:sp>
      <p:sp>
        <p:nvSpPr>
          <p:cNvPr id="4" name="Rectangle 3"/>
          <p:cNvSpPr/>
          <p:nvPr/>
        </p:nvSpPr>
        <p:spPr>
          <a:xfrm>
            <a:off x="2500298" y="2786058"/>
            <a:ext cx="5857916" cy="318001"/>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Turn </a:t>
            </a:r>
            <a:r>
              <a:rPr lang="en-US" sz="1400" dirty="0">
                <a:solidFill>
                  <a:schemeClr val="tx1"/>
                </a:solidFill>
                <a:sym typeface="Wingdings" pitchFamily="2" charset="2"/>
              </a:rPr>
              <a:t> whose turn to enter critical section</a:t>
            </a:r>
            <a:endParaRPr lang="en-IN" sz="1400" dirty="0">
              <a:solidFill>
                <a:schemeClr val="tx1"/>
              </a:solidFill>
            </a:endParaRPr>
          </a:p>
        </p:txBody>
      </p:sp>
      <p:sp>
        <p:nvSpPr>
          <p:cNvPr id="5" name="Rectangle 4"/>
          <p:cNvSpPr/>
          <p:nvPr/>
        </p:nvSpPr>
        <p:spPr>
          <a:xfrm>
            <a:off x="2500298" y="3643314"/>
            <a:ext cx="6009487" cy="288032"/>
          </a:xfrm>
          <a:prstGeom prst="rect">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Flag </a:t>
            </a:r>
            <a:r>
              <a:rPr lang="en-US" sz="1400" dirty="0">
                <a:solidFill>
                  <a:schemeClr val="tx1"/>
                </a:solidFill>
                <a:sym typeface="Wingdings" pitchFamily="2" charset="2"/>
              </a:rPr>
              <a:t>to indicate if the process is ready to enter critical section</a:t>
            </a:r>
            <a:endParaRPr lang="en-IN" sz="1400" dirty="0">
              <a:solidFill>
                <a:schemeClr val="tx1"/>
              </a:solidFill>
            </a:endParaRPr>
          </a:p>
        </p:txBody>
      </p:sp>
      <p:sp>
        <p:nvSpPr>
          <p:cNvPr id="7" name="Slide Number Placeholder 6"/>
          <p:cNvSpPr>
            <a:spLocks noGrp="1"/>
          </p:cNvSpPr>
          <p:nvPr>
            <p:ph type="sldNum" sz="quarter" idx="12"/>
          </p:nvPr>
        </p:nvSpPr>
        <p:spPr/>
        <p:txBody>
          <a:bodyPr/>
          <a:lstStyle/>
          <a:p>
            <a:fld id="{E35F382A-8E35-48DB-B4A8-994B0299B22B}" type="slidenum">
              <a:rPr lang="en-IN" smtClean="0"/>
              <a:pPr/>
              <a:t>9</a:t>
            </a:fld>
            <a:endParaRPr lang="en-IN" dirty="0"/>
          </a:p>
        </p:txBody>
      </p:sp>
      <p:pic>
        <p:nvPicPr>
          <p:cNvPr id="8" name="Picture 7" descr="pngfind.com-kingpin-png-4152286 (1).png">
            <a:extLst>
              <a:ext uri="{FF2B5EF4-FFF2-40B4-BE49-F238E27FC236}">
                <a16:creationId xmlns="" xmlns:a16="http://schemas.microsoft.com/office/drawing/2014/main" id="{7FAD261B-F7D1-4BC9-9CE7-CFE5AB6E00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15507" y="46670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350753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865189" y="277814"/>
            <a:ext cx="7821612" cy="576262"/>
          </a:xfrm>
        </p:spPr>
        <p:txBody>
          <a:bodyPr>
            <a:normAutofit fontScale="90000"/>
          </a:bodyPr>
          <a:lstStyle/>
          <a:p>
            <a:pPr eaLnBrk="1" hangingPunct="1"/>
            <a:r>
              <a:rPr lang="en-US" altLang="en-US" dirty="0"/>
              <a:t>Priority-based Scheduling</a:t>
            </a:r>
          </a:p>
        </p:txBody>
      </p:sp>
      <p:sp>
        <p:nvSpPr>
          <p:cNvPr id="41987" name="Content Placeholder 2"/>
          <p:cNvSpPr>
            <a:spLocks noGrp="1"/>
          </p:cNvSpPr>
          <p:nvPr>
            <p:ph idx="1"/>
          </p:nvPr>
        </p:nvSpPr>
        <p:spPr>
          <a:xfrm>
            <a:off x="0" y="1195388"/>
            <a:ext cx="8964488" cy="5113932"/>
          </a:xfrm>
        </p:spPr>
        <p:txBody>
          <a:bodyPr>
            <a:normAutofit fontScale="85000" lnSpcReduction="20000"/>
          </a:bodyPr>
          <a:lstStyle/>
          <a:p>
            <a:pPr lvl="1" algn="just"/>
            <a:endParaRPr lang="en-US" altLang="en-US" dirty="0"/>
          </a:p>
          <a:p>
            <a:pPr lvl="1" algn="just"/>
            <a:r>
              <a:rPr lang="en-US" altLang="en-US" dirty="0"/>
              <a:t>The most important feature of a real-time operating system is to </a:t>
            </a:r>
            <a:r>
              <a:rPr lang="en-US" altLang="en-US" b="1" dirty="0"/>
              <a:t>respond immediately to a real-time process as soon as that process requires the CPU</a:t>
            </a:r>
            <a:r>
              <a:rPr lang="en-US" altLang="en-US" dirty="0"/>
              <a:t>. </a:t>
            </a:r>
          </a:p>
          <a:p>
            <a:pPr lvl="1" algn="just"/>
            <a:endParaRPr lang="en-US" altLang="en-US" dirty="0"/>
          </a:p>
          <a:p>
            <a:pPr lvl="1" algn="just"/>
            <a:r>
              <a:rPr lang="en-US" altLang="en-US" dirty="0"/>
              <a:t>As a result the scheduler for a real-time operating system must support a </a:t>
            </a:r>
            <a:r>
              <a:rPr lang="en-US" altLang="en-US" b="1" dirty="0"/>
              <a:t>priority-based algorithm with preemption</a:t>
            </a:r>
            <a:r>
              <a:rPr lang="en-US" altLang="en-US" dirty="0"/>
              <a:t>.</a:t>
            </a:r>
          </a:p>
          <a:p>
            <a:pPr lvl="1" algn="just"/>
            <a:endParaRPr lang="en-US" altLang="en-US" dirty="0"/>
          </a:p>
          <a:p>
            <a:pPr lvl="1" algn="just"/>
            <a:r>
              <a:rPr lang="en-US" altLang="en-US" dirty="0"/>
              <a:t> Recall that priority-based scheduling algorithm </a:t>
            </a:r>
            <a:r>
              <a:rPr lang="en-US" altLang="en-US" b="1" dirty="0"/>
              <a:t>assign each process a priority based on its importance;</a:t>
            </a:r>
            <a:r>
              <a:rPr lang="en-US" altLang="en-US" dirty="0"/>
              <a:t> more are assigned higher priorities than those deemed less important.</a:t>
            </a:r>
          </a:p>
          <a:p>
            <a:pPr lvl="1" algn="just"/>
            <a:endParaRPr lang="en-US" altLang="en-US" dirty="0"/>
          </a:p>
          <a:p>
            <a:pPr lvl="1" algn="just"/>
            <a:r>
              <a:rPr lang="en-US" altLang="en-US" dirty="0"/>
              <a:t> If the scheduler also supports preemption, a process currently running on the CPU will preempted if a higher-priority process becomes available to run.</a:t>
            </a:r>
          </a:p>
          <a:p>
            <a:pPr algn="just"/>
            <a:endParaRPr lang="en-US" altLang="en-US" dirty="0"/>
          </a:p>
          <a:p>
            <a:pPr lvl="1" algn="just">
              <a:buFont typeface="Monotype Sorts" pitchFamily="-84" charset="2"/>
              <a:buNone/>
            </a:pPr>
            <a:r>
              <a:rPr lang="en-US" altLang="en-US" dirty="0"/>
              <a:t> </a:t>
            </a:r>
          </a:p>
        </p:txBody>
      </p:sp>
      <p:pic>
        <p:nvPicPr>
          <p:cNvPr id="5" name="Picture 4" descr="pngfind.com-kingpin-png-4152286 (1).png">
            <a:extLst>
              <a:ext uri="{FF2B5EF4-FFF2-40B4-BE49-F238E27FC236}">
                <a16:creationId xmlns="" xmlns:a16="http://schemas.microsoft.com/office/drawing/2014/main" id="{546D6DAF-DBD4-4DF8-998B-9831EFD6D6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90</a:t>
            </a:fld>
            <a:endParaRPr lang="en-IN" dirty="0"/>
          </a:p>
        </p:txBody>
      </p:sp>
    </p:spTree>
    <p:extLst>
      <p:ext uri="{BB962C8B-B14F-4D97-AF65-F5344CB8AC3E}">
        <p14:creationId xmlns:p14="http://schemas.microsoft.com/office/powerpoint/2010/main" val="181118419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865189" y="277814"/>
            <a:ext cx="7821612" cy="576262"/>
          </a:xfrm>
        </p:spPr>
        <p:txBody>
          <a:bodyPr>
            <a:normAutofit fontScale="90000"/>
          </a:bodyPr>
          <a:lstStyle/>
          <a:p>
            <a:pPr eaLnBrk="1" hangingPunct="1"/>
            <a:r>
              <a:rPr lang="en-US" altLang="en-US"/>
              <a:t>Priority-based Scheduling</a:t>
            </a:r>
          </a:p>
        </p:txBody>
      </p:sp>
      <p:sp>
        <p:nvSpPr>
          <p:cNvPr id="41987" name="Content Placeholder 2"/>
          <p:cNvSpPr>
            <a:spLocks noGrp="1"/>
          </p:cNvSpPr>
          <p:nvPr>
            <p:ph idx="1"/>
          </p:nvPr>
        </p:nvSpPr>
        <p:spPr>
          <a:xfrm>
            <a:off x="107504" y="1195389"/>
            <a:ext cx="8736459" cy="5662612"/>
          </a:xfrm>
        </p:spPr>
        <p:txBody>
          <a:bodyPr>
            <a:normAutofit fontScale="92500" lnSpcReduction="20000"/>
          </a:bodyPr>
          <a:lstStyle/>
          <a:p>
            <a:r>
              <a:rPr lang="en-US" sz="2400" dirty="0"/>
              <a:t>Before we proceed with the details of the individual schedulers, how we must </a:t>
            </a:r>
            <a:r>
              <a:rPr lang="en-US" sz="2400" b="1" dirty="0"/>
              <a:t>define certain characteristics of the processes that are to be scheduled</a:t>
            </a:r>
            <a:r>
              <a:rPr lang="en-US" sz="2400" dirty="0"/>
              <a:t>.</a:t>
            </a:r>
          </a:p>
          <a:p>
            <a:endParaRPr lang="en-US" sz="2400" dirty="0"/>
          </a:p>
          <a:p>
            <a:r>
              <a:rPr lang="en-US" sz="2400" dirty="0"/>
              <a:t>Periodic processes require the CPU at specified intervals (periods). </a:t>
            </a:r>
          </a:p>
          <a:p>
            <a:endParaRPr lang="en-US" sz="2400" dirty="0"/>
          </a:p>
          <a:p>
            <a:r>
              <a:rPr lang="en-US" sz="2400" b="1" dirty="0"/>
              <a:t>p is the duration of the period. </a:t>
            </a:r>
          </a:p>
          <a:p>
            <a:endParaRPr lang="en-US" sz="2400" b="1" dirty="0"/>
          </a:p>
          <a:p>
            <a:r>
              <a:rPr lang="en-US" sz="2400" b="1" dirty="0"/>
              <a:t>d is the deadline </a:t>
            </a:r>
            <a:r>
              <a:rPr lang="en-US" sz="2400" dirty="0"/>
              <a:t>by when the process must be serviced.</a:t>
            </a:r>
          </a:p>
          <a:p>
            <a:endParaRPr lang="en-US" sz="2400" dirty="0"/>
          </a:p>
          <a:p>
            <a:r>
              <a:rPr lang="en-US" sz="2400" dirty="0"/>
              <a:t> </a:t>
            </a:r>
            <a:r>
              <a:rPr lang="en-US" sz="2400" b="1" dirty="0"/>
              <a:t>t is the processing time.</a:t>
            </a:r>
          </a:p>
          <a:p>
            <a:endParaRPr lang="en-US" sz="2400" b="1" dirty="0"/>
          </a:p>
          <a:p>
            <a:r>
              <a:rPr lang="en-US" altLang="en-US" sz="2400" dirty="0"/>
              <a:t>The </a:t>
            </a:r>
            <a:r>
              <a:rPr lang="en-US" altLang="en-US" sz="2400" b="1" dirty="0"/>
              <a:t>relationship of the processing time, the deadline, and the period can be expressed as  0 ≤ </a:t>
            </a:r>
            <a:r>
              <a:rPr lang="en-US" altLang="en-US" sz="2400" b="1" i="1" dirty="0"/>
              <a:t>t</a:t>
            </a:r>
            <a:r>
              <a:rPr lang="en-US" altLang="en-US" sz="2400" b="1" dirty="0"/>
              <a:t> ≤ </a:t>
            </a:r>
            <a:r>
              <a:rPr lang="en-US" altLang="en-US" sz="2400" b="1" i="1" dirty="0"/>
              <a:t>d</a:t>
            </a:r>
            <a:r>
              <a:rPr lang="en-US" altLang="en-US" sz="2400" b="1" dirty="0"/>
              <a:t> ≤ </a:t>
            </a:r>
            <a:r>
              <a:rPr lang="en-US" altLang="en-US" sz="2400" b="1" i="1" dirty="0"/>
              <a:t>p.</a:t>
            </a:r>
          </a:p>
          <a:p>
            <a:endParaRPr lang="en-US" altLang="en-US" sz="2400" dirty="0"/>
          </a:p>
          <a:p>
            <a:pPr lvl="1">
              <a:buFont typeface="Monotype Sorts" pitchFamily="-84" charset="2"/>
              <a:buNone/>
            </a:pPr>
            <a:r>
              <a:rPr lang="en-US" altLang="en-US" dirty="0"/>
              <a:t> </a:t>
            </a:r>
          </a:p>
        </p:txBody>
      </p:sp>
      <p:pic>
        <p:nvPicPr>
          <p:cNvPr id="5" name="Picture 4" descr="pngfind.com-kingpin-png-4152286 (1).png">
            <a:extLst>
              <a:ext uri="{FF2B5EF4-FFF2-40B4-BE49-F238E27FC236}">
                <a16:creationId xmlns="" xmlns:a16="http://schemas.microsoft.com/office/drawing/2014/main" id="{546D6DAF-DBD4-4DF8-998B-9831EFD6D6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91</a:t>
            </a:fld>
            <a:endParaRPr lang="en-IN" dirty="0"/>
          </a:p>
        </p:txBody>
      </p:sp>
    </p:spTree>
    <p:extLst>
      <p:ext uri="{BB962C8B-B14F-4D97-AF65-F5344CB8AC3E}">
        <p14:creationId xmlns:p14="http://schemas.microsoft.com/office/powerpoint/2010/main" val="116439777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865189" y="277814"/>
            <a:ext cx="7821612" cy="576262"/>
          </a:xfrm>
        </p:spPr>
        <p:txBody>
          <a:bodyPr>
            <a:normAutofit fontScale="90000"/>
          </a:bodyPr>
          <a:lstStyle/>
          <a:p>
            <a:pPr eaLnBrk="1" hangingPunct="1"/>
            <a:r>
              <a:rPr lang="en-US" altLang="en-US"/>
              <a:t>Priority-based Scheduling</a:t>
            </a:r>
            <a:endParaRPr lang="en-US" altLang="en-US" dirty="0"/>
          </a:p>
        </p:txBody>
      </p:sp>
      <p:pic>
        <p:nvPicPr>
          <p:cNvPr id="5" name="Picture 4" descr="pngfind.com-kingpin-png-4152286 (1).png">
            <a:extLst>
              <a:ext uri="{FF2B5EF4-FFF2-40B4-BE49-F238E27FC236}">
                <a16:creationId xmlns="" xmlns:a16="http://schemas.microsoft.com/office/drawing/2014/main" id="{546D6DAF-DBD4-4DF8-998B-9831EFD6D6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 descr="periodic task">
            <a:extLst>
              <a:ext uri="{FF2B5EF4-FFF2-40B4-BE49-F238E27FC236}">
                <a16:creationId xmlns="" xmlns:a16="http://schemas.microsoft.com/office/drawing/2014/main" id="{85832330-CA62-49D8-9A0C-D94BD93FEDC5}"/>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95536" y="1196752"/>
            <a:ext cx="8568952"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92</a:t>
            </a:fld>
            <a:endParaRPr lang="en-IN" dirty="0"/>
          </a:p>
        </p:txBody>
      </p:sp>
    </p:spTree>
    <p:extLst>
      <p:ext uri="{BB962C8B-B14F-4D97-AF65-F5344CB8AC3E}">
        <p14:creationId xmlns:p14="http://schemas.microsoft.com/office/powerpoint/2010/main" val="374739008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76301" y="277814"/>
            <a:ext cx="7810500" cy="576262"/>
          </a:xfrm>
        </p:spPr>
        <p:txBody>
          <a:bodyPr>
            <a:noAutofit/>
          </a:bodyPr>
          <a:lstStyle/>
          <a:p>
            <a:pPr eaLnBrk="1" hangingPunct="1"/>
            <a:r>
              <a:rPr lang="en-US" altLang="en-US" sz="4000" dirty="0"/>
              <a:t>Rate Monotonic Scheduling</a:t>
            </a:r>
          </a:p>
        </p:txBody>
      </p:sp>
      <p:sp>
        <p:nvSpPr>
          <p:cNvPr id="44035" name="Rectangle 4"/>
          <p:cNvSpPr>
            <a:spLocks noGrp="1" noChangeArrowheads="1"/>
          </p:cNvSpPr>
          <p:nvPr>
            <p:ph idx="1"/>
          </p:nvPr>
        </p:nvSpPr>
        <p:spPr>
          <a:xfrm>
            <a:off x="107504" y="871240"/>
            <a:ext cx="9036496" cy="5986760"/>
          </a:xfrm>
        </p:spPr>
        <p:txBody>
          <a:bodyPr>
            <a:normAutofit fontScale="92500" lnSpcReduction="10000"/>
          </a:bodyPr>
          <a:lstStyle/>
          <a:p>
            <a:r>
              <a:rPr lang="en-US" altLang="en-US" sz="2000" dirty="0"/>
              <a:t>The rate-monotonic scheduling algorithm schedules periodic tasks using static priority policy with preemption.</a:t>
            </a:r>
          </a:p>
          <a:p>
            <a:endParaRPr lang="en-US" altLang="en-US" sz="2000" dirty="0"/>
          </a:p>
          <a:p>
            <a:r>
              <a:rPr lang="en-US" altLang="en-US" sz="2000" dirty="0"/>
              <a:t> If a lower-priority process is running and a higher-priority process becomes available to run, it will preempt the lower priority process. </a:t>
            </a:r>
          </a:p>
          <a:p>
            <a:endParaRPr lang="en-US" altLang="en-US" sz="2000" dirty="0"/>
          </a:p>
          <a:p>
            <a:r>
              <a:rPr lang="en-US" altLang="en-US" sz="2000" dirty="0"/>
              <a:t>Upon entering the system, </a:t>
            </a:r>
            <a:r>
              <a:rPr lang="en-US" altLang="en-US" sz="2000" b="1" dirty="0"/>
              <a:t>each periodic tasks and Priority inversely based on its period. </a:t>
            </a:r>
          </a:p>
          <a:p>
            <a:endParaRPr lang="en-US" altLang="en-US" sz="2000" dirty="0"/>
          </a:p>
          <a:p>
            <a:r>
              <a:rPr lang="en-US" altLang="en-US" sz="2000" b="1" dirty="0"/>
              <a:t>Shorter periods = higher priority;</a:t>
            </a:r>
          </a:p>
          <a:p>
            <a:endParaRPr lang="en-US" altLang="en-US" sz="600" b="1" dirty="0"/>
          </a:p>
          <a:p>
            <a:r>
              <a:rPr lang="en-US" altLang="en-US" sz="2000" b="1" dirty="0"/>
              <a:t>Longer periods = lower priority</a:t>
            </a:r>
          </a:p>
          <a:p>
            <a:endParaRPr lang="en-US" altLang="en-US" sz="2000" b="1" dirty="0"/>
          </a:p>
          <a:p>
            <a:r>
              <a:rPr lang="en-US" altLang="en-US" sz="2000" b="1" dirty="0"/>
              <a:t> The rationale behind this policy is to assign a higher priority to tasks that require the CPU more often.</a:t>
            </a:r>
          </a:p>
          <a:p>
            <a:endParaRPr lang="en-US" altLang="en-US" sz="2000" dirty="0"/>
          </a:p>
          <a:p>
            <a:r>
              <a:rPr lang="en-US" altLang="en-US" sz="2000" dirty="0"/>
              <a:t> Furthermore, rate-monotonic scheduling assumes that the processing time of A periodic process is the same for each CPU burst. That is, every time a process acquires the CPU, the duration of its CPU burst is the same</a:t>
            </a:r>
          </a:p>
        </p:txBody>
      </p:sp>
      <p:pic>
        <p:nvPicPr>
          <p:cNvPr id="5" name="Picture 4" descr="pngfind.com-kingpin-png-4152286 (1).png">
            <a:extLst>
              <a:ext uri="{FF2B5EF4-FFF2-40B4-BE49-F238E27FC236}">
                <a16:creationId xmlns="" xmlns:a16="http://schemas.microsoft.com/office/drawing/2014/main" id="{C83616F4-CED4-4A3C-8DEB-78D4FC1BEE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93</a:t>
            </a:fld>
            <a:endParaRPr lang="en-IN" dirty="0"/>
          </a:p>
        </p:txBody>
      </p:sp>
    </p:spTree>
    <p:extLst>
      <p:ext uri="{BB962C8B-B14F-4D97-AF65-F5344CB8AC3E}">
        <p14:creationId xmlns:p14="http://schemas.microsoft.com/office/powerpoint/2010/main" val="381302158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76995" y="190887"/>
            <a:ext cx="7810500" cy="516235"/>
          </a:xfrm>
        </p:spPr>
        <p:txBody>
          <a:bodyPr>
            <a:noAutofit/>
          </a:bodyPr>
          <a:lstStyle/>
          <a:p>
            <a:pPr eaLnBrk="1" hangingPunct="1"/>
            <a:r>
              <a:rPr lang="en-US" altLang="en-US" sz="4000" dirty="0"/>
              <a:t>Rate Monotonic Scheduling</a:t>
            </a:r>
          </a:p>
        </p:txBody>
      </p:sp>
      <p:sp>
        <p:nvSpPr>
          <p:cNvPr id="44035" name="Rectangle 4"/>
          <p:cNvSpPr>
            <a:spLocks noGrp="1" noChangeArrowheads="1"/>
          </p:cNvSpPr>
          <p:nvPr>
            <p:ph idx="1"/>
          </p:nvPr>
        </p:nvSpPr>
        <p:spPr>
          <a:xfrm>
            <a:off x="27889" y="863811"/>
            <a:ext cx="8964488" cy="6319702"/>
          </a:xfrm>
        </p:spPr>
        <p:txBody>
          <a:bodyPr>
            <a:normAutofit fontScale="92500" lnSpcReduction="10000"/>
          </a:bodyPr>
          <a:lstStyle/>
          <a:p>
            <a:r>
              <a:rPr lang="en-US" altLang="en-US" sz="2400" b="1" dirty="0"/>
              <a:t>Let's consider an example. We</a:t>
            </a:r>
            <a:r>
              <a:rPr lang="en-US" altLang="en-US" sz="2000" dirty="0"/>
              <a:t> have </a:t>
            </a:r>
            <a:r>
              <a:rPr lang="en-US" altLang="en-US" sz="2000" b="1" dirty="0"/>
              <a:t>two processes, P1 and P2</a:t>
            </a:r>
            <a:r>
              <a:rPr lang="en-US" altLang="en-US" sz="2000" dirty="0"/>
              <a:t>.</a:t>
            </a:r>
          </a:p>
          <a:p>
            <a:endParaRPr lang="en-US" altLang="en-US" sz="2000" dirty="0"/>
          </a:p>
          <a:p>
            <a:r>
              <a:rPr lang="en-US" altLang="en-US" sz="2000" dirty="0"/>
              <a:t> The </a:t>
            </a:r>
            <a:r>
              <a:rPr lang="en-US" altLang="en-US" sz="2000" b="1" dirty="0"/>
              <a:t>periods for P1 and P2 are p1=50, p2=100</a:t>
            </a:r>
            <a:r>
              <a:rPr lang="en-US" altLang="en-US" sz="2000" dirty="0"/>
              <a:t>. </a:t>
            </a:r>
            <a:r>
              <a:rPr lang="en-US" altLang="en-US" sz="2000" b="1" dirty="0"/>
              <a:t>The processing times are t1=20, t2=35.</a:t>
            </a:r>
          </a:p>
          <a:p>
            <a:endParaRPr lang="en-US" altLang="en-US" sz="2000" b="1" dirty="0"/>
          </a:p>
          <a:p>
            <a:r>
              <a:rPr lang="en-US" altLang="en-US" dirty="0">
                <a:solidFill>
                  <a:srgbClr val="FF0000"/>
                </a:solidFill>
              </a:rPr>
              <a:t> </a:t>
            </a:r>
            <a:r>
              <a:rPr lang="en-US" altLang="en-US" b="1" dirty="0">
                <a:solidFill>
                  <a:srgbClr val="FF0000"/>
                </a:solidFill>
              </a:rPr>
              <a:t>The deadline for each it complete its CPU burst by the start of its next period</a:t>
            </a:r>
            <a:r>
              <a:rPr lang="en-US" altLang="en-US" dirty="0">
                <a:solidFill>
                  <a:srgbClr val="FF0000"/>
                </a:solidFill>
              </a:rPr>
              <a:t>. </a:t>
            </a:r>
          </a:p>
          <a:p>
            <a:endParaRPr lang="en-US" altLang="en-US" sz="2000" dirty="0"/>
          </a:p>
          <a:p>
            <a:r>
              <a:rPr lang="en-US" altLang="en-US" sz="2000" dirty="0"/>
              <a:t>We must ask ourselves whether it is possible to schedule these tasks so that each meets its deadlines. </a:t>
            </a:r>
          </a:p>
          <a:p>
            <a:endParaRPr lang="en-US" altLang="en-US" sz="2000" dirty="0"/>
          </a:p>
          <a:p>
            <a:r>
              <a:rPr lang="en-US" altLang="en-US" sz="2000" dirty="0"/>
              <a:t>If we measure the </a:t>
            </a:r>
            <a:r>
              <a:rPr lang="en-US" altLang="en-US" sz="2000" b="1" dirty="0"/>
              <a:t>CPU utilization of a process Pi as the ratio of its burst to its period </a:t>
            </a:r>
            <a:r>
              <a:rPr lang="en-US" altLang="en-US" sz="2000" b="1" dirty="0" err="1"/>
              <a:t>ti</a:t>
            </a:r>
            <a:r>
              <a:rPr lang="en-US" altLang="en-US" sz="2000" b="1" dirty="0"/>
              <a:t>/pi. </a:t>
            </a:r>
          </a:p>
          <a:p>
            <a:endParaRPr lang="en-US" altLang="en-US" sz="2000" b="1" dirty="0"/>
          </a:p>
          <a:p>
            <a:r>
              <a:rPr lang="en-US" altLang="en-US" sz="2000" dirty="0"/>
              <a:t>The </a:t>
            </a:r>
            <a:r>
              <a:rPr lang="en-US" altLang="en-US" sz="2000" b="1" dirty="0"/>
              <a:t>CPU utilization of P1 is 20/50=0.40 and that P2 is 35/100 = 0.35</a:t>
            </a:r>
            <a:r>
              <a:rPr lang="en-US" altLang="en-US" sz="2000" dirty="0"/>
              <a:t>, for a </a:t>
            </a:r>
            <a:r>
              <a:rPr lang="en-US" altLang="en-US" sz="2000" b="1" dirty="0"/>
              <a:t>total CPU utilization of 75percent</a:t>
            </a:r>
            <a:r>
              <a:rPr lang="en-US" altLang="en-US" sz="2000" dirty="0"/>
              <a:t>.</a:t>
            </a:r>
          </a:p>
          <a:p>
            <a:endParaRPr lang="en-US" altLang="en-US" sz="2000" dirty="0"/>
          </a:p>
          <a:p>
            <a:r>
              <a:rPr lang="en-US" altLang="en-US" sz="2000" dirty="0"/>
              <a:t> Therefore, it seems we can schedule these tasks in such a way that both </a:t>
            </a:r>
            <a:r>
              <a:rPr lang="en-US" altLang="en-US" sz="2000" b="1" dirty="0"/>
              <a:t>meet their deadlines and</a:t>
            </a:r>
            <a:r>
              <a:rPr lang="en-US" altLang="en-US" sz="2000" dirty="0"/>
              <a:t> </a:t>
            </a:r>
            <a:r>
              <a:rPr lang="en-US" altLang="en-US" sz="2000" b="1" dirty="0"/>
              <a:t>still leave the CPU with available cycles.</a:t>
            </a:r>
            <a:br>
              <a:rPr lang="en-US" altLang="en-US" sz="2000" b="1" dirty="0"/>
            </a:br>
            <a:endParaRPr lang="en-US" altLang="en-US" sz="2000" b="1" dirty="0"/>
          </a:p>
        </p:txBody>
      </p:sp>
      <p:pic>
        <p:nvPicPr>
          <p:cNvPr id="5" name="Picture 4" descr="pngfind.com-kingpin-png-4152286 (1).png">
            <a:extLst>
              <a:ext uri="{FF2B5EF4-FFF2-40B4-BE49-F238E27FC236}">
                <a16:creationId xmlns="" xmlns:a16="http://schemas.microsoft.com/office/drawing/2014/main" id="{C83616F4-CED4-4A3C-8DEB-78D4FC1BEE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94</a:t>
            </a:fld>
            <a:endParaRPr lang="en-IN" dirty="0"/>
          </a:p>
        </p:txBody>
      </p:sp>
    </p:spTree>
    <p:extLst>
      <p:ext uri="{BB962C8B-B14F-4D97-AF65-F5344CB8AC3E}">
        <p14:creationId xmlns:p14="http://schemas.microsoft.com/office/powerpoint/2010/main" val="110890422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66751" y="341514"/>
            <a:ext cx="7810500" cy="516235"/>
          </a:xfrm>
        </p:spPr>
        <p:txBody>
          <a:bodyPr>
            <a:noAutofit/>
          </a:bodyPr>
          <a:lstStyle/>
          <a:p>
            <a:pPr eaLnBrk="1" hangingPunct="1"/>
            <a:r>
              <a:rPr lang="en-US" altLang="en-US" sz="4000" dirty="0"/>
              <a:t>Rate Monotonic Scheduling</a:t>
            </a:r>
          </a:p>
        </p:txBody>
      </p:sp>
      <p:sp>
        <p:nvSpPr>
          <p:cNvPr id="44035" name="Rectangle 4"/>
          <p:cNvSpPr>
            <a:spLocks noGrp="1" noChangeArrowheads="1"/>
          </p:cNvSpPr>
          <p:nvPr>
            <p:ph idx="1"/>
          </p:nvPr>
        </p:nvSpPr>
        <p:spPr>
          <a:xfrm>
            <a:off x="0" y="871240"/>
            <a:ext cx="8964488" cy="5986760"/>
          </a:xfrm>
        </p:spPr>
        <p:txBody>
          <a:bodyPr>
            <a:normAutofit/>
          </a:bodyPr>
          <a:lstStyle/>
          <a:p>
            <a:pPr marL="0" indent="0">
              <a:buNone/>
            </a:pPr>
            <a:r>
              <a:rPr lang="en-US" altLang="en-US" sz="2400" b="1" dirty="0"/>
              <a:t>   </a:t>
            </a:r>
          </a:p>
          <a:p>
            <a:pPr marL="0" indent="0">
              <a:buNone/>
            </a:pPr>
            <a:r>
              <a:rPr lang="en-US" altLang="en-US" sz="2400" b="1" dirty="0"/>
              <a:t> </a:t>
            </a:r>
            <a:r>
              <a:rPr lang="en-US" altLang="en-US" sz="2400" b="1" dirty="0" smtClean="0"/>
              <a:t>Example</a:t>
            </a:r>
            <a:endParaRPr lang="en-US" altLang="en-US" sz="2400" b="1" dirty="0"/>
          </a:p>
          <a:p>
            <a:r>
              <a:rPr lang="en-US" altLang="en-US" sz="1800" dirty="0"/>
              <a:t>Suppose we </a:t>
            </a:r>
            <a:r>
              <a:rPr lang="en-US" altLang="en-US" sz="1800" b="1" dirty="0"/>
              <a:t>assign P2 a higher priority than P1</a:t>
            </a:r>
            <a:r>
              <a:rPr lang="en-US" altLang="en-US" sz="1800" dirty="0"/>
              <a:t>.</a:t>
            </a:r>
          </a:p>
          <a:p>
            <a:r>
              <a:rPr lang="en-US" altLang="en-US" sz="1800" dirty="0"/>
              <a:t> The execution of P1 and P2 in this situation is shown in the below Figure.</a:t>
            </a:r>
          </a:p>
          <a:p>
            <a:r>
              <a:rPr lang="en-US" altLang="en-US" sz="1800" dirty="0"/>
              <a:t> As we can see, P2 starts execution first and completes at time 35. </a:t>
            </a:r>
          </a:p>
          <a:p>
            <a:r>
              <a:rPr lang="en-US" altLang="en-US" sz="1800" dirty="0"/>
              <a:t>At this point, P1 starts; it completes its CPU burst at time 55. </a:t>
            </a:r>
          </a:p>
          <a:p>
            <a:r>
              <a:rPr lang="en-US" altLang="en-US" sz="1800" dirty="0"/>
              <a:t>However, the first deadline for P1 was at time 50, so the scheduler has caused </a:t>
            </a:r>
            <a:r>
              <a:rPr lang="en-US" altLang="en-US" sz="1800" b="1" dirty="0"/>
              <a:t>P1 to miss its deadline.</a:t>
            </a:r>
          </a:p>
          <a:p>
            <a:endParaRPr lang="en-US" altLang="en-US" sz="1800" dirty="0"/>
          </a:p>
        </p:txBody>
      </p:sp>
      <p:pic>
        <p:nvPicPr>
          <p:cNvPr id="5" name="Picture 4" descr="pngfind.com-kingpin-png-4152286 (1).png">
            <a:extLst>
              <a:ext uri="{FF2B5EF4-FFF2-40B4-BE49-F238E27FC236}">
                <a16:creationId xmlns="" xmlns:a16="http://schemas.microsoft.com/office/drawing/2014/main" id="{C83616F4-CED4-4A3C-8DEB-78D4FC1BEE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Content Placeholder 2">
            <a:extLst>
              <a:ext uri="{FF2B5EF4-FFF2-40B4-BE49-F238E27FC236}">
                <a16:creationId xmlns="" xmlns:a16="http://schemas.microsoft.com/office/drawing/2014/main" id="{03CAA03E-BD9B-44A1-A1DB-5B3E2F14C477}"/>
              </a:ext>
            </a:extLst>
          </p:cNvPr>
          <p:cNvPicPr>
            <a:picLocks noChangeAspect="1"/>
          </p:cNvPicPr>
          <p:nvPr/>
        </p:nvPicPr>
        <p:blipFill>
          <a:blip r:embed="rId4"/>
          <a:stretch>
            <a:fillRect/>
          </a:stretch>
        </p:blipFill>
        <p:spPr>
          <a:xfrm>
            <a:off x="0" y="4005064"/>
            <a:ext cx="9144000" cy="2611186"/>
          </a:xfrm>
          <a:prstGeom prst="rect">
            <a:avLst/>
          </a:prstGeom>
        </p:spPr>
      </p:pic>
      <p:sp>
        <p:nvSpPr>
          <p:cNvPr id="6" name="Slide Number Placeholder 5"/>
          <p:cNvSpPr>
            <a:spLocks noGrp="1"/>
          </p:cNvSpPr>
          <p:nvPr>
            <p:ph type="sldNum" sz="quarter" idx="12"/>
          </p:nvPr>
        </p:nvSpPr>
        <p:spPr/>
        <p:txBody>
          <a:bodyPr/>
          <a:lstStyle/>
          <a:p>
            <a:fld id="{E35F382A-8E35-48DB-B4A8-994B0299B22B}" type="slidenum">
              <a:rPr lang="en-IN" smtClean="0"/>
              <a:pPr/>
              <a:t>95</a:t>
            </a:fld>
            <a:endParaRPr lang="en-IN" dirty="0"/>
          </a:p>
        </p:txBody>
      </p:sp>
    </p:spTree>
    <p:extLst>
      <p:ext uri="{BB962C8B-B14F-4D97-AF65-F5344CB8AC3E}">
        <p14:creationId xmlns:p14="http://schemas.microsoft.com/office/powerpoint/2010/main" val="155860331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66751" y="341514"/>
            <a:ext cx="7810500" cy="516235"/>
          </a:xfrm>
        </p:spPr>
        <p:txBody>
          <a:bodyPr>
            <a:noAutofit/>
          </a:bodyPr>
          <a:lstStyle/>
          <a:p>
            <a:pPr eaLnBrk="1" hangingPunct="1"/>
            <a:r>
              <a:rPr lang="en-US" altLang="en-US" sz="4000" dirty="0"/>
              <a:t>Rate Monotonic Scheduling</a:t>
            </a:r>
          </a:p>
        </p:txBody>
      </p:sp>
      <p:sp>
        <p:nvSpPr>
          <p:cNvPr id="44035" name="Rectangle 4"/>
          <p:cNvSpPr>
            <a:spLocks noGrp="1" noChangeArrowheads="1"/>
          </p:cNvSpPr>
          <p:nvPr>
            <p:ph idx="1"/>
          </p:nvPr>
        </p:nvSpPr>
        <p:spPr>
          <a:xfrm>
            <a:off x="0" y="871240"/>
            <a:ext cx="8964488" cy="5986760"/>
          </a:xfrm>
        </p:spPr>
        <p:txBody>
          <a:bodyPr>
            <a:normAutofit/>
          </a:bodyPr>
          <a:lstStyle/>
          <a:p>
            <a:pPr marL="0" indent="0">
              <a:buNone/>
            </a:pPr>
            <a:r>
              <a:rPr lang="en-US" altLang="en-US" sz="2000" dirty="0"/>
              <a:t>    </a:t>
            </a:r>
            <a:r>
              <a:rPr lang="en-US" altLang="en-US" sz="2000" b="1" dirty="0"/>
              <a:t>Now suppose we use rate-monotonic scheduling</a:t>
            </a:r>
            <a:r>
              <a:rPr lang="en-US" altLang="en-US" sz="2000" dirty="0"/>
              <a:t>, in which we assign </a:t>
            </a:r>
            <a:r>
              <a:rPr lang="en-US" altLang="en-US" sz="2000" b="1" dirty="0"/>
              <a:t>P1 a higher priority than P2 because the period of P1 is shorter than that of P2.</a:t>
            </a:r>
          </a:p>
          <a:p>
            <a:pPr>
              <a:buFont typeface="Arial" panose="020B0604020202020204" pitchFamily="34" charset="0"/>
              <a:buChar char="•"/>
            </a:pPr>
            <a:r>
              <a:rPr lang="en-US" altLang="en-US" sz="2000" dirty="0"/>
              <a:t> The execution of these processes in this situation is shown in the below Figure.</a:t>
            </a:r>
          </a:p>
          <a:p>
            <a:pPr>
              <a:buFont typeface="Arial" panose="020B0604020202020204" pitchFamily="34" charset="0"/>
              <a:buChar char="•"/>
            </a:pPr>
            <a:r>
              <a:rPr lang="en-US" altLang="en-US" sz="2000" dirty="0"/>
              <a:t> P1 starts first and completes its CPU burst at time 20, thereby meeting its first deadline.</a:t>
            </a:r>
          </a:p>
          <a:p>
            <a:pPr>
              <a:buFont typeface="Arial" panose="020B0604020202020204" pitchFamily="34" charset="0"/>
              <a:buChar char="•"/>
            </a:pPr>
            <a:r>
              <a:rPr lang="en-US" altLang="en-US" sz="2000" dirty="0"/>
              <a:t> P2 starts running at this point and runs until time 50. </a:t>
            </a:r>
          </a:p>
          <a:p>
            <a:pPr>
              <a:buFont typeface="Arial" panose="020B0604020202020204" pitchFamily="34" charset="0"/>
              <a:buChar char="•"/>
            </a:pPr>
            <a:r>
              <a:rPr lang="en-US" altLang="en-US" sz="2000" dirty="0"/>
              <a:t>At this time, it is preempted by P1, although </a:t>
            </a:r>
            <a:r>
              <a:rPr lang="en-US" altLang="en-US" sz="2000" b="1" dirty="0"/>
              <a:t>it still has 5 milliseconds remaining in its CPU burst. </a:t>
            </a:r>
          </a:p>
          <a:p>
            <a:pPr>
              <a:buFont typeface="Arial" panose="020B0604020202020204" pitchFamily="34" charset="0"/>
              <a:buChar char="•"/>
            </a:pPr>
            <a:r>
              <a:rPr lang="en-US" altLang="en-US" sz="2000" dirty="0"/>
              <a:t>P1 completes its CPU burst at time 70, at which point the scheduler resumes P2.</a:t>
            </a:r>
          </a:p>
        </p:txBody>
      </p:sp>
      <p:pic>
        <p:nvPicPr>
          <p:cNvPr id="5" name="Picture 4" descr="pngfind.com-kingpin-png-4152286 (1).png">
            <a:extLst>
              <a:ext uri="{FF2B5EF4-FFF2-40B4-BE49-F238E27FC236}">
                <a16:creationId xmlns="" xmlns:a16="http://schemas.microsoft.com/office/drawing/2014/main" id="{C83616F4-CED4-4A3C-8DEB-78D4FC1BEE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 xmlns:a16="http://schemas.microsoft.com/office/drawing/2014/main" id="{DF6DF4D1-BC68-4E70-869F-541DF6210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224" y="4799809"/>
            <a:ext cx="8070027" cy="1772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fld id="{E35F382A-8E35-48DB-B4A8-994B0299B22B}" type="slidenum">
              <a:rPr lang="en-IN" smtClean="0"/>
              <a:pPr/>
              <a:t>96</a:t>
            </a:fld>
            <a:endParaRPr lang="en-IN" dirty="0"/>
          </a:p>
        </p:txBody>
      </p:sp>
    </p:spTree>
    <p:extLst>
      <p:ext uri="{BB962C8B-B14F-4D97-AF65-F5344CB8AC3E}">
        <p14:creationId xmlns:p14="http://schemas.microsoft.com/office/powerpoint/2010/main" val="370451153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51521" y="760313"/>
            <a:ext cx="7810500" cy="516235"/>
          </a:xfrm>
        </p:spPr>
        <p:txBody>
          <a:bodyPr>
            <a:noAutofit/>
          </a:bodyPr>
          <a:lstStyle/>
          <a:p>
            <a:pPr eaLnBrk="1" hangingPunct="1"/>
            <a:r>
              <a:rPr lang="en-US" altLang="en-US" sz="2800" b="1" dirty="0"/>
              <a:t>Missed Deadlines with Rate Monotonic Scheduling</a:t>
            </a:r>
          </a:p>
        </p:txBody>
      </p:sp>
      <p:sp>
        <p:nvSpPr>
          <p:cNvPr id="44035" name="Rectangle 4"/>
          <p:cNvSpPr>
            <a:spLocks noGrp="1" noChangeArrowheads="1"/>
          </p:cNvSpPr>
          <p:nvPr>
            <p:ph idx="1"/>
          </p:nvPr>
        </p:nvSpPr>
        <p:spPr>
          <a:xfrm>
            <a:off x="0" y="1484784"/>
            <a:ext cx="8964488" cy="5373216"/>
          </a:xfrm>
        </p:spPr>
        <p:txBody>
          <a:bodyPr>
            <a:normAutofit fontScale="92500" lnSpcReduction="10000"/>
          </a:bodyPr>
          <a:lstStyle/>
          <a:p>
            <a:endParaRPr lang="en-US" altLang="en-US" sz="2400" dirty="0"/>
          </a:p>
          <a:p>
            <a:r>
              <a:rPr lang="en-US" altLang="en-US" sz="2400" dirty="0"/>
              <a:t>Let's next examine </a:t>
            </a:r>
            <a:r>
              <a:rPr lang="en-US" altLang="en-US" sz="2400" b="1" dirty="0"/>
              <a:t>a set of processes that cannot be scheduled using the rate Monotonic algorithm.</a:t>
            </a:r>
          </a:p>
          <a:p>
            <a:endParaRPr lang="en-US" altLang="en-US" sz="2400" dirty="0"/>
          </a:p>
          <a:p>
            <a:r>
              <a:rPr lang="en-US" altLang="en-US" sz="2400" dirty="0"/>
              <a:t> Assume that process P1 has a period of </a:t>
            </a:r>
            <a:r>
              <a:rPr lang="en-US" altLang="en-US" sz="2400" b="1" dirty="0"/>
              <a:t>p1 = 50</a:t>
            </a:r>
            <a:r>
              <a:rPr lang="en-US" altLang="en-US" sz="2400" dirty="0"/>
              <a:t> and a CPU burst of </a:t>
            </a:r>
            <a:r>
              <a:rPr lang="en-US" altLang="en-US" sz="2400" b="1" dirty="0"/>
              <a:t>t1=25</a:t>
            </a:r>
            <a:r>
              <a:rPr lang="en-US" altLang="en-US" sz="2400" dirty="0"/>
              <a:t>.</a:t>
            </a:r>
          </a:p>
          <a:p>
            <a:endParaRPr lang="en-US" altLang="en-US" sz="2400" dirty="0"/>
          </a:p>
          <a:p>
            <a:r>
              <a:rPr lang="en-US" altLang="en-US" sz="2400" dirty="0"/>
              <a:t>For P2, the corresponding values are </a:t>
            </a:r>
            <a:r>
              <a:rPr lang="en-US" altLang="en-US" sz="2400" b="1" dirty="0"/>
              <a:t>p2= 80 and t2= 35</a:t>
            </a:r>
            <a:r>
              <a:rPr lang="en-US" altLang="en-US" sz="2400" dirty="0"/>
              <a:t>.</a:t>
            </a:r>
          </a:p>
          <a:p>
            <a:endParaRPr lang="en-US" altLang="en-US" sz="2400" dirty="0"/>
          </a:p>
          <a:p>
            <a:r>
              <a:rPr lang="en-US" altLang="en-US" sz="2400" dirty="0"/>
              <a:t> </a:t>
            </a:r>
            <a:r>
              <a:rPr lang="en-US" altLang="en-US" sz="2400" b="1" dirty="0"/>
              <a:t>Rate-monotonic scheduling would assign process P1 a higher priority as it has the shorter period.</a:t>
            </a:r>
          </a:p>
          <a:p>
            <a:endParaRPr lang="en-US" altLang="en-US" sz="2400" dirty="0"/>
          </a:p>
          <a:p>
            <a:r>
              <a:rPr lang="en-US" altLang="en-US" sz="2400" dirty="0"/>
              <a:t>The total CPU utilization of the two processes is (25/50)+(35/80)=0.94,  and it therefore seems logical that the two processes could be scheduled an leave the CPU with 6 percent available time. </a:t>
            </a:r>
          </a:p>
        </p:txBody>
      </p:sp>
      <p:pic>
        <p:nvPicPr>
          <p:cNvPr id="5" name="Picture 4" descr="pngfind.com-kingpin-png-4152286 (1).png">
            <a:extLst>
              <a:ext uri="{FF2B5EF4-FFF2-40B4-BE49-F238E27FC236}">
                <a16:creationId xmlns="" xmlns:a16="http://schemas.microsoft.com/office/drawing/2014/main" id="{C83616F4-CED4-4A3C-8DEB-78D4FC1BEE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49220" y="18675"/>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97</a:t>
            </a:fld>
            <a:endParaRPr lang="en-IN" dirty="0"/>
          </a:p>
        </p:txBody>
      </p:sp>
    </p:spTree>
    <p:extLst>
      <p:ext uri="{BB962C8B-B14F-4D97-AF65-F5344CB8AC3E}">
        <p14:creationId xmlns:p14="http://schemas.microsoft.com/office/powerpoint/2010/main" val="170098481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69181" y="194045"/>
            <a:ext cx="7810500" cy="516235"/>
          </a:xfrm>
        </p:spPr>
        <p:txBody>
          <a:bodyPr>
            <a:noAutofit/>
          </a:bodyPr>
          <a:lstStyle/>
          <a:p>
            <a:pPr eaLnBrk="1" hangingPunct="1"/>
            <a:r>
              <a:rPr lang="en-US" altLang="en-US" sz="2800" b="1" dirty="0"/>
              <a:t>Missed Deadlines with Rate Monotonic Scheduling</a:t>
            </a:r>
          </a:p>
        </p:txBody>
      </p:sp>
      <p:sp>
        <p:nvSpPr>
          <p:cNvPr id="44035" name="Rectangle 4"/>
          <p:cNvSpPr>
            <a:spLocks noGrp="1" noChangeArrowheads="1"/>
          </p:cNvSpPr>
          <p:nvPr>
            <p:ph idx="1"/>
          </p:nvPr>
        </p:nvSpPr>
        <p:spPr>
          <a:xfrm>
            <a:off x="0" y="871240"/>
            <a:ext cx="8964488" cy="5986760"/>
          </a:xfrm>
        </p:spPr>
        <p:txBody>
          <a:bodyPr>
            <a:normAutofit/>
          </a:bodyPr>
          <a:lstStyle/>
          <a:p>
            <a:r>
              <a:rPr lang="en-US" altLang="en-US" sz="2000" dirty="0"/>
              <a:t>Below figure shows the scheduling processes P1 and P2. Initially P1, runs until it completes its CPU burst at time 25.</a:t>
            </a:r>
          </a:p>
          <a:p>
            <a:pPr marL="0" indent="0">
              <a:buNone/>
            </a:pPr>
            <a:endParaRPr lang="en-US" altLang="en-US" sz="2000" dirty="0"/>
          </a:p>
          <a:p>
            <a:r>
              <a:rPr lang="en-US" altLang="en-US" sz="2000" dirty="0"/>
              <a:t>Process P2 then begins running and runs until time 50, when it is preempted by P1.</a:t>
            </a:r>
          </a:p>
          <a:p>
            <a:endParaRPr lang="en-US" altLang="en-US" sz="2000" dirty="0"/>
          </a:p>
          <a:p>
            <a:r>
              <a:rPr lang="en-US" altLang="en-US" sz="2000" dirty="0"/>
              <a:t>At this point, P2, still has 10 milliseconds remaining in its CPU burst. Process P1 runs until time 75; consequently, P2 finishes its burst at time 85, after the deadline for completion of its CPU burst at time 80.</a:t>
            </a:r>
          </a:p>
        </p:txBody>
      </p:sp>
      <p:pic>
        <p:nvPicPr>
          <p:cNvPr id="5" name="Picture 4" descr="pngfind.com-kingpin-png-4152286 (1).png">
            <a:extLst>
              <a:ext uri="{FF2B5EF4-FFF2-40B4-BE49-F238E27FC236}">
                <a16:creationId xmlns="" xmlns:a16="http://schemas.microsoft.com/office/drawing/2014/main" id="{C83616F4-CED4-4A3C-8DEB-78D4FC1BEE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49220" y="18675"/>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 xmlns:a16="http://schemas.microsoft.com/office/drawing/2014/main" id="{323825BF-7FCF-4F32-B7C8-17CF6ED697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62" t="40077" r="664" b="40047"/>
          <a:stretch>
            <a:fillRect/>
          </a:stretch>
        </p:blipFill>
        <p:spPr bwMode="auto">
          <a:xfrm>
            <a:off x="251522" y="4691037"/>
            <a:ext cx="8623300" cy="1850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
        <p:nvSpPr>
          <p:cNvPr id="7" name="Rectangle 6">
            <a:extLst>
              <a:ext uri="{FF2B5EF4-FFF2-40B4-BE49-F238E27FC236}">
                <a16:creationId xmlns="" xmlns:a16="http://schemas.microsoft.com/office/drawing/2014/main" id="{75935D53-FD7D-420C-9A4A-74036B803AB3}"/>
              </a:ext>
            </a:extLst>
          </p:cNvPr>
          <p:cNvSpPr/>
          <p:nvPr/>
        </p:nvSpPr>
        <p:spPr>
          <a:xfrm>
            <a:off x="1259634" y="4080466"/>
            <a:ext cx="2967223" cy="369332"/>
          </a:xfrm>
          <a:prstGeom prst="rect">
            <a:avLst/>
          </a:prstGeom>
        </p:spPr>
        <p:txBody>
          <a:bodyPr wrap="none">
            <a:spAutoFit/>
          </a:bodyPr>
          <a:lstStyle/>
          <a:p>
            <a:r>
              <a:rPr lang="en-US" altLang="en-US" dirty="0"/>
              <a:t>p1=50, p2=80      t1=25, t2=35</a:t>
            </a:r>
            <a:endParaRPr lang="en-IN" dirty="0"/>
          </a:p>
        </p:txBody>
      </p:sp>
      <p:sp>
        <p:nvSpPr>
          <p:cNvPr id="8" name="Slide Number Placeholder 7"/>
          <p:cNvSpPr>
            <a:spLocks noGrp="1"/>
          </p:cNvSpPr>
          <p:nvPr>
            <p:ph type="sldNum" sz="quarter" idx="12"/>
          </p:nvPr>
        </p:nvSpPr>
        <p:spPr/>
        <p:txBody>
          <a:bodyPr/>
          <a:lstStyle/>
          <a:p>
            <a:fld id="{E35F382A-8E35-48DB-B4A8-994B0299B22B}" type="slidenum">
              <a:rPr lang="en-IN" smtClean="0"/>
              <a:pPr/>
              <a:t>98</a:t>
            </a:fld>
            <a:endParaRPr lang="en-IN" dirty="0"/>
          </a:p>
        </p:txBody>
      </p:sp>
    </p:spTree>
    <p:extLst>
      <p:ext uri="{BB962C8B-B14F-4D97-AF65-F5344CB8AC3E}">
        <p14:creationId xmlns:p14="http://schemas.microsoft.com/office/powerpoint/2010/main" val="397503488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081089" y="163514"/>
            <a:ext cx="7694612" cy="576262"/>
          </a:xfrm>
        </p:spPr>
        <p:txBody>
          <a:bodyPr/>
          <a:lstStyle/>
          <a:p>
            <a:pPr eaLnBrk="1" hangingPunct="1"/>
            <a:r>
              <a:rPr lang="en-US" altLang="en-US" sz="2800" b="1" dirty="0"/>
              <a:t>Earliest Deadline First Scheduling (EDF)</a:t>
            </a:r>
          </a:p>
        </p:txBody>
      </p:sp>
      <p:sp>
        <p:nvSpPr>
          <p:cNvPr id="46083" name="Rectangle 3"/>
          <p:cNvSpPr>
            <a:spLocks noGrp="1" noChangeArrowheads="1"/>
          </p:cNvSpPr>
          <p:nvPr>
            <p:ph idx="1"/>
          </p:nvPr>
        </p:nvSpPr>
        <p:spPr>
          <a:xfrm>
            <a:off x="0" y="891184"/>
            <a:ext cx="9036496" cy="5966817"/>
          </a:xfrm>
        </p:spPr>
        <p:txBody>
          <a:bodyPr>
            <a:normAutofit fontScale="92500" lnSpcReduction="10000"/>
          </a:bodyPr>
          <a:lstStyle/>
          <a:p>
            <a:pPr>
              <a:buFont typeface="Arial" panose="020B0604020202020204" pitchFamily="34" charset="0"/>
              <a:buChar char="•"/>
            </a:pPr>
            <a:r>
              <a:rPr lang="en-US" altLang="en-US" sz="2400" dirty="0"/>
              <a:t>Earliest-deadline-first (EDF) scheduling dynamically </a:t>
            </a:r>
            <a:r>
              <a:rPr lang="en-US" altLang="en-US" sz="2400" b="1" dirty="0"/>
              <a:t>assigns priorities according to deadline. </a:t>
            </a:r>
          </a:p>
          <a:p>
            <a:pPr marL="0" indent="0">
              <a:buNone/>
            </a:pPr>
            <a:endParaRPr lang="en-US" altLang="en-US" sz="2400" b="1" dirty="0"/>
          </a:p>
          <a:p>
            <a:pPr>
              <a:buFont typeface="Arial" panose="020B0604020202020204" pitchFamily="34" charset="0"/>
              <a:buChar char="•"/>
            </a:pPr>
            <a:r>
              <a:rPr lang="en-US" altLang="en-US" sz="2400" dirty="0"/>
              <a:t>The </a:t>
            </a:r>
            <a:r>
              <a:rPr lang="en-US" altLang="en-US" sz="2400" b="1" dirty="0"/>
              <a:t>earlier the deadline, the higher the priority; the later the deadline, the lower the priority.</a:t>
            </a:r>
          </a:p>
          <a:p>
            <a:pPr>
              <a:buFont typeface="Arial" panose="020B0604020202020204" pitchFamily="34" charset="0"/>
              <a:buChar char="•"/>
            </a:pPr>
            <a:endParaRPr lang="en-US" altLang="en-US" sz="2400" b="1" dirty="0"/>
          </a:p>
          <a:p>
            <a:pPr>
              <a:buFont typeface="Arial" panose="020B0604020202020204" pitchFamily="34" charset="0"/>
              <a:buChar char="•"/>
            </a:pPr>
            <a:r>
              <a:rPr lang="en-US" altLang="en-US" sz="2400" dirty="0"/>
              <a:t> Under the EDF policy, when a process becomes runnable, it must announce its deadline requirements to the system. Priorities may have to be adjusted to reflect the deadline of the newly runnable process.</a:t>
            </a:r>
          </a:p>
          <a:p>
            <a:pPr>
              <a:buFont typeface="Arial" panose="020B0604020202020204" pitchFamily="34" charset="0"/>
              <a:buChar char="•"/>
            </a:pPr>
            <a:endParaRPr lang="en-US" altLang="en-US" sz="2400" dirty="0"/>
          </a:p>
          <a:p>
            <a:pPr>
              <a:buFont typeface="Arial" panose="020B0604020202020204" pitchFamily="34" charset="0"/>
              <a:buChar char="•"/>
            </a:pPr>
            <a:r>
              <a:rPr lang="en-US" altLang="en-US" sz="2400" dirty="0"/>
              <a:t>Note how this differs from </a:t>
            </a:r>
            <a:r>
              <a:rPr lang="en-US" altLang="en-US" sz="2400" b="1" dirty="0"/>
              <a:t>rate-monotonic scheduling, where priorities are fixed.</a:t>
            </a:r>
          </a:p>
          <a:p>
            <a:pPr>
              <a:buFont typeface="Arial" panose="020B0604020202020204" pitchFamily="34" charset="0"/>
              <a:buChar char="•"/>
            </a:pPr>
            <a:endParaRPr lang="en-US" altLang="en-US" sz="2400" dirty="0"/>
          </a:p>
          <a:p>
            <a:pPr>
              <a:buFont typeface="Arial" panose="020B0604020202020204" pitchFamily="34" charset="0"/>
              <a:buChar char="•"/>
            </a:pPr>
            <a:r>
              <a:rPr lang="en-US" altLang="en-US" sz="2400" b="1" dirty="0"/>
              <a:t>To illustrate EDF scheduling</a:t>
            </a:r>
            <a:r>
              <a:rPr lang="en-US" altLang="en-US" sz="2400" dirty="0"/>
              <a:t>, </a:t>
            </a:r>
            <a:r>
              <a:rPr lang="en-US" altLang="en-US" sz="2400" b="1" dirty="0"/>
              <a:t>we again schedule the processes which failed to meet deadline requirement under the rate-monotonic scheduling. </a:t>
            </a:r>
          </a:p>
        </p:txBody>
      </p:sp>
      <p:pic>
        <p:nvPicPr>
          <p:cNvPr id="5" name="Picture 4" descr="pngfind.com-kingpin-png-4152286 (1).png">
            <a:extLst>
              <a:ext uri="{FF2B5EF4-FFF2-40B4-BE49-F238E27FC236}">
                <a16:creationId xmlns="" xmlns:a16="http://schemas.microsoft.com/office/drawing/2014/main" id="{C789D5F6-817C-4C84-9C77-6AED4A391E8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5579" y="260648"/>
            <a:ext cx="162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E35F382A-8E35-48DB-B4A8-994B0299B22B}" type="slidenum">
              <a:rPr lang="en-IN" smtClean="0"/>
              <a:pPr/>
              <a:t>99</a:t>
            </a:fld>
            <a:endParaRPr lang="en-IN" dirty="0"/>
          </a:p>
        </p:txBody>
      </p:sp>
    </p:spTree>
    <p:extLst>
      <p:ext uri="{BB962C8B-B14F-4D97-AF65-F5344CB8AC3E}">
        <p14:creationId xmlns:p14="http://schemas.microsoft.com/office/powerpoint/2010/main" val="4509230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7183</TotalTime>
  <Words>6727</Words>
  <Application>Microsoft Office PowerPoint</Application>
  <PresentationFormat>On-screen Show (4:3)</PresentationFormat>
  <Paragraphs>1482</Paragraphs>
  <Slides>136</Slides>
  <Notes>66</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136</vt:i4>
      </vt:variant>
    </vt:vector>
  </HeadingPairs>
  <TitlesOfParts>
    <vt:vector size="157" baseType="lpstr">
      <vt:lpstr>ＭＳ Ｐゴシック</vt:lpstr>
      <vt:lpstr>ＭＳ Ｐゴシック</vt:lpstr>
      <vt:lpstr>Arial</vt:lpstr>
      <vt:lpstr>Calibri</vt:lpstr>
      <vt:lpstr>Calisto MT</vt:lpstr>
      <vt:lpstr>Cambria Math</vt:lpstr>
      <vt:lpstr>Constantia</vt:lpstr>
      <vt:lpstr>Courier New</vt:lpstr>
      <vt:lpstr>Helvetica</vt:lpstr>
      <vt:lpstr>Helvetica Neue Light</vt:lpstr>
      <vt:lpstr>Lucida Sans Unicode</vt:lpstr>
      <vt:lpstr>Monotype Sorts</vt:lpstr>
      <vt:lpstr>New York</vt:lpstr>
      <vt:lpstr>Symbol</vt:lpstr>
      <vt:lpstr>Times New Roman</vt:lpstr>
      <vt:lpstr>Verdana</vt:lpstr>
      <vt:lpstr>Webdings</vt:lpstr>
      <vt:lpstr>Wingdings</vt:lpstr>
      <vt:lpstr>Wingdings 2</vt:lpstr>
      <vt:lpstr>ヒラギノ角ゴ ProN W3</vt:lpstr>
      <vt:lpstr>Flow</vt:lpstr>
      <vt:lpstr>18CSC205J  OPERATING SYSTEMS  UNIT – II </vt:lpstr>
      <vt:lpstr>    TOPICS COVERED </vt:lpstr>
      <vt:lpstr>                     Process synchronization</vt:lpstr>
      <vt:lpstr>What is Process Synchronization ?</vt:lpstr>
      <vt:lpstr>What is Critical section ?</vt:lpstr>
      <vt:lpstr>Types of solutions to CS problem</vt:lpstr>
      <vt:lpstr>  Software Solution  to CS problem   </vt:lpstr>
      <vt:lpstr>Peterson’s solution</vt:lpstr>
      <vt:lpstr>PowerPoint Presentation</vt:lpstr>
      <vt:lpstr>       Peterson’s sol.. Algorithm   </vt:lpstr>
      <vt:lpstr>Explanation :</vt:lpstr>
      <vt:lpstr>Peterson’s sol. Contd..</vt:lpstr>
      <vt:lpstr>Limitations of Peterson’s sol</vt:lpstr>
      <vt:lpstr>Hardware solution - Overview</vt:lpstr>
      <vt:lpstr>Hardware sol..</vt:lpstr>
      <vt:lpstr>        Hardware solutions to CS problem  (i) TSL (ii) Compare and swap </vt:lpstr>
      <vt:lpstr>PowerPoint Presentation</vt:lpstr>
      <vt:lpstr>(i) Test and set lock (TSL)</vt:lpstr>
      <vt:lpstr>                        (i) TSL  Instruction ( Test and Set Lock)  </vt:lpstr>
      <vt:lpstr>Test and Set Lock Instruction</vt:lpstr>
      <vt:lpstr>General structure of a process using Test and set lock (TSL)</vt:lpstr>
      <vt:lpstr>(ii) Compare and swap</vt:lpstr>
      <vt:lpstr>(ii) Compare and swap Instruction</vt:lpstr>
      <vt:lpstr>Note:</vt:lpstr>
      <vt:lpstr>Data structures used.. (Improved version) TSL</vt:lpstr>
      <vt:lpstr>Bounded waiting Mutual exclusion with Test and set Lock</vt:lpstr>
      <vt:lpstr>Explanation</vt:lpstr>
      <vt:lpstr>Contd..</vt:lpstr>
      <vt:lpstr>Contd..</vt:lpstr>
      <vt:lpstr>              Mutex Locks</vt:lpstr>
      <vt:lpstr>Mutex locks  Contd..</vt:lpstr>
      <vt:lpstr>                       Semaphores</vt:lpstr>
      <vt:lpstr>Semaphore – Contd…</vt:lpstr>
      <vt:lpstr>Operations on semaphores ( wait and signal / Down and Up)</vt:lpstr>
      <vt:lpstr>Semaphore usage</vt:lpstr>
      <vt:lpstr>Example 1:</vt:lpstr>
      <vt:lpstr>Example 2:</vt:lpstr>
      <vt:lpstr>Disadvantages of semaphores</vt:lpstr>
      <vt:lpstr>Semaphore Implementation with no Busy Waiting </vt:lpstr>
      <vt:lpstr>Deadlocks</vt:lpstr>
      <vt:lpstr>Example</vt:lpstr>
      <vt:lpstr>Classical problems of Synchronization</vt:lpstr>
      <vt:lpstr>Bounded-Buffer Producer/Consumer Problem</vt:lpstr>
      <vt:lpstr>Explanation</vt:lpstr>
      <vt:lpstr>PowerPoint Presentation</vt:lpstr>
      <vt:lpstr>Readers-Writers Problem</vt:lpstr>
      <vt:lpstr>Explanation</vt:lpstr>
      <vt:lpstr>PowerPoint Presentation</vt:lpstr>
      <vt:lpstr>PowerPoint Presentation</vt:lpstr>
      <vt:lpstr>Dining-Philosophers Problem</vt:lpstr>
      <vt:lpstr>PowerPoint Presentation</vt:lpstr>
      <vt:lpstr>To avoid deadlock in Dining Philosopher problem</vt:lpstr>
      <vt:lpstr>Monitors </vt:lpstr>
      <vt:lpstr>Variables &amp; Operations</vt:lpstr>
      <vt:lpstr>Monitor with Condition Variables</vt:lpstr>
      <vt:lpstr>Monitor (syntax)</vt:lpstr>
      <vt:lpstr>Monitor solution for  Dining Philosopher problem</vt:lpstr>
      <vt:lpstr>General structure of a Philosopher i using Pickup() and Putdown()</vt:lpstr>
      <vt:lpstr>PROCESS SCHEDULING</vt:lpstr>
      <vt:lpstr>Basic Concepts</vt:lpstr>
      <vt:lpstr>PowerPoint Presentation</vt:lpstr>
      <vt:lpstr>CPU Scheduler</vt:lpstr>
      <vt:lpstr>Dispatcher</vt:lpstr>
      <vt:lpstr>Scheduling Criteria</vt:lpstr>
      <vt:lpstr>Scheduling Algorithms</vt:lpstr>
      <vt:lpstr>First-Come, First-Served (FCFS) Scheduling</vt:lpstr>
      <vt:lpstr>First-Come, First-Served (FCFS)</vt:lpstr>
      <vt:lpstr>First-Come, First-Served (FCFS)</vt:lpstr>
      <vt:lpstr>First-Come, First-Served (FCFS)</vt:lpstr>
      <vt:lpstr>FIFO (First In and First Out) or FCFS </vt:lpstr>
      <vt:lpstr>Shortest-Job-First (SJF) Scheduling (simultaneous  arrival ie. all jobs arrive at the same time)</vt:lpstr>
      <vt:lpstr>Shortest-Job-First (SJF) Scheduling Here come the concept of arrival time.  SJF (non-preemptive, varied arrival times) </vt:lpstr>
      <vt:lpstr>Shortest-remaining time First (SRT) Scheduling Preemptive SJF with varied arrival times </vt:lpstr>
      <vt:lpstr>Shortest-Job-First (SJF) Scheduling Pros and Cons</vt:lpstr>
      <vt:lpstr>Priority Scheduling </vt:lpstr>
      <vt:lpstr> Priority Scheduling (non –Preemptive)</vt:lpstr>
      <vt:lpstr>Priority Scheduling (Preemptive)</vt:lpstr>
      <vt:lpstr>PowerPoint Presentation</vt:lpstr>
      <vt:lpstr>Priority Scheduling Pros and Cons</vt:lpstr>
      <vt:lpstr>Round Robin (RR)  Scheduling</vt:lpstr>
      <vt:lpstr>Example of RR with Time Quantum = 4</vt:lpstr>
      <vt:lpstr>Example of RR with Time Quantum = 20</vt:lpstr>
      <vt:lpstr>Time Quantum and Context Switches</vt:lpstr>
      <vt:lpstr>Round Robin (RR)  Scheduling Pros and Cons</vt:lpstr>
      <vt:lpstr>Multi-level Queue Scheduling</vt:lpstr>
      <vt:lpstr>Multilevel Feedback Queue Scheduling</vt:lpstr>
      <vt:lpstr>Real-Time CPU Scheduling</vt:lpstr>
      <vt:lpstr>Real-Time CPU Scheduling</vt:lpstr>
      <vt:lpstr>       Real-Time CPU Scheduling (Cont.)</vt:lpstr>
      <vt:lpstr>Priority-based Scheduling</vt:lpstr>
      <vt:lpstr>Priority-based Scheduling</vt:lpstr>
      <vt:lpstr>Priority-based Scheduling</vt:lpstr>
      <vt:lpstr>Rate Monotonic Scheduling</vt:lpstr>
      <vt:lpstr>Rate Monotonic Scheduling</vt:lpstr>
      <vt:lpstr>Rate Monotonic Scheduling</vt:lpstr>
      <vt:lpstr>Rate Monotonic Scheduling</vt:lpstr>
      <vt:lpstr>Missed Deadlines with Rate Monotonic Scheduling</vt:lpstr>
      <vt:lpstr>Missed Deadlines with Rate Monotonic Scheduling</vt:lpstr>
      <vt:lpstr>Earliest Deadline First Scheduling (EDF)</vt:lpstr>
      <vt:lpstr>Earliest Deadline First Scheduling (EDF)</vt:lpstr>
      <vt:lpstr>Earliest Deadline First Scheduling (EDF)</vt:lpstr>
      <vt:lpstr>PowerPoint Presentation</vt:lpstr>
      <vt:lpstr>                                                                                     Deadlocks</vt:lpstr>
      <vt:lpstr>System Model</vt:lpstr>
      <vt:lpstr>Deadlock Characterization Repeated University Question</vt:lpstr>
      <vt:lpstr>Resource-Allocation Graph</vt:lpstr>
      <vt:lpstr>Details</vt:lpstr>
      <vt:lpstr>Examples</vt:lpstr>
      <vt:lpstr>PowerPoint Presentation</vt:lpstr>
      <vt:lpstr>PowerPoint Presentation</vt:lpstr>
      <vt:lpstr>PowerPoint Presentation</vt:lpstr>
      <vt:lpstr>Deadlock Avoidance</vt:lpstr>
      <vt:lpstr>PowerPoint Presentation</vt:lpstr>
      <vt:lpstr>Safe State</vt:lpstr>
      <vt:lpstr>PowerPoint Presentation</vt:lpstr>
      <vt:lpstr>Examples</vt:lpstr>
      <vt:lpstr>Avoidance algorithms</vt:lpstr>
      <vt:lpstr>Resource-Allocation Graph</vt:lpstr>
      <vt:lpstr>Resource-Allocation Graph with Claim Edges</vt:lpstr>
      <vt:lpstr>Banker’s Algorithm</vt:lpstr>
      <vt:lpstr>Data Structures for the Banker’s Algorithm </vt:lpstr>
      <vt:lpstr>Safety Algorithm</vt:lpstr>
      <vt:lpstr>Resource-Request Algorithm for Process Pi</vt:lpstr>
      <vt:lpstr>Example of Banker’s Algorithm</vt:lpstr>
      <vt:lpstr>Example (Cont.)</vt:lpstr>
      <vt:lpstr>Example:  P1 Request (1,0,2)</vt:lpstr>
      <vt:lpstr>Deadlock Detection</vt:lpstr>
      <vt:lpstr>Single Instance of Each Resource Type</vt:lpstr>
      <vt:lpstr>Resource-Allocation Graph and Wait-for Graph</vt:lpstr>
      <vt:lpstr>     Several Instances of a Resource Type</vt:lpstr>
      <vt:lpstr>Detection Algorithm</vt:lpstr>
      <vt:lpstr>Example of Detection Algorithm</vt:lpstr>
      <vt:lpstr>Example (Cont.)</vt:lpstr>
      <vt:lpstr>Recovery from Deadlock</vt:lpstr>
      <vt:lpstr>Recovery from Deadlock – Contd…  </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dhaya</dc:creator>
  <cp:lastModifiedBy>Dell</cp:lastModifiedBy>
  <cp:revision>434</cp:revision>
  <dcterms:created xsi:type="dcterms:W3CDTF">2016-01-28T04:32:13Z</dcterms:created>
  <dcterms:modified xsi:type="dcterms:W3CDTF">2023-03-07T10:13:22Z</dcterms:modified>
</cp:coreProperties>
</file>