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7797" y="66084"/>
            <a:ext cx="635640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02888" y="76200"/>
            <a:ext cx="1625599" cy="533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3287" y="66084"/>
            <a:ext cx="742542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17" y="1721383"/>
            <a:ext cx="103377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75491" y="6467728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jpg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jpg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jpg"/><Relationship Id="rId3" Type="http://schemas.openxmlformats.org/officeDocument/2006/relationships/image" Target="../media/image72.jpg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jpg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jpg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jpg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1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jpg"/></Relationships>

</file>

<file path=ppt/slides/_rels/slide1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jpg"/></Relationships>

</file>

<file path=ppt/slides/_rels/slide1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/Relationships>

</file>

<file path=ppt/slides/_rels/slide1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/Relationships>

</file>

<file path=ppt/slides/_rels/slide1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1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jpg"/></Relationships>

</file>

<file path=ppt/slides/_rels/slide1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3.jpg"/></Relationships>

</file>

<file path=ppt/slides/_rels/slide1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jpg"/></Relationships>

</file>

<file path=ppt/slides/_rels/slide1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5.jpg"/></Relationships>

</file>

<file path=ppt/slides/_rels/slide1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/Relationships>

</file>

<file path=ppt/slides/_rels/slide1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/Relationships>

</file>

<file path=ppt/slides/_rels/slide1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jp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jp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6836" y="3386718"/>
            <a:ext cx="2809240" cy="1259840"/>
            <a:chOff x="2116836" y="3386718"/>
            <a:chExt cx="2809240" cy="1259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836" y="3386718"/>
              <a:ext cx="2809239" cy="12598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73986" y="3424817"/>
              <a:ext cx="2694940" cy="1145540"/>
            </a:xfrm>
            <a:custGeom>
              <a:avLst/>
              <a:gdLst/>
              <a:ahLst/>
              <a:cxnLst/>
              <a:rect l="l" t="t" r="r" b="b"/>
              <a:pathLst>
                <a:path w="2694940" h="1145539">
                  <a:moveTo>
                    <a:pt x="2504018" y="1145501"/>
                  </a:moveTo>
                  <a:lnTo>
                    <a:pt x="190920" y="1145501"/>
                  </a:lnTo>
                  <a:lnTo>
                    <a:pt x="147144" y="1140459"/>
                  </a:lnTo>
                  <a:lnTo>
                    <a:pt x="106958" y="1126096"/>
                  </a:lnTo>
                  <a:lnTo>
                    <a:pt x="71509" y="1103558"/>
                  </a:lnTo>
                  <a:lnTo>
                    <a:pt x="41943" y="1073992"/>
                  </a:lnTo>
                  <a:lnTo>
                    <a:pt x="19405" y="1038543"/>
                  </a:lnTo>
                  <a:lnTo>
                    <a:pt x="5042" y="998357"/>
                  </a:lnTo>
                  <a:lnTo>
                    <a:pt x="0" y="954581"/>
                  </a:lnTo>
                  <a:lnTo>
                    <a:pt x="0" y="190920"/>
                  </a:lnTo>
                  <a:lnTo>
                    <a:pt x="5042" y="147144"/>
                  </a:lnTo>
                  <a:lnTo>
                    <a:pt x="19405" y="106958"/>
                  </a:lnTo>
                  <a:lnTo>
                    <a:pt x="41943" y="71509"/>
                  </a:lnTo>
                  <a:lnTo>
                    <a:pt x="71509" y="41943"/>
                  </a:lnTo>
                  <a:lnTo>
                    <a:pt x="106958" y="19405"/>
                  </a:lnTo>
                  <a:lnTo>
                    <a:pt x="147144" y="5042"/>
                  </a:lnTo>
                  <a:lnTo>
                    <a:pt x="190920" y="0"/>
                  </a:lnTo>
                  <a:lnTo>
                    <a:pt x="2504018" y="0"/>
                  </a:lnTo>
                  <a:lnTo>
                    <a:pt x="2577080" y="14532"/>
                  </a:lnTo>
                  <a:lnTo>
                    <a:pt x="2639019" y="55919"/>
                  </a:lnTo>
                  <a:lnTo>
                    <a:pt x="2680405" y="117858"/>
                  </a:lnTo>
                  <a:lnTo>
                    <a:pt x="2694938" y="190920"/>
                  </a:lnTo>
                  <a:lnTo>
                    <a:pt x="2694938" y="954581"/>
                  </a:lnTo>
                  <a:lnTo>
                    <a:pt x="2689896" y="998357"/>
                  </a:lnTo>
                  <a:lnTo>
                    <a:pt x="2675533" y="1038543"/>
                  </a:lnTo>
                  <a:lnTo>
                    <a:pt x="2652995" y="1073992"/>
                  </a:lnTo>
                  <a:lnTo>
                    <a:pt x="2623429" y="1103558"/>
                  </a:lnTo>
                  <a:lnTo>
                    <a:pt x="2587980" y="1126096"/>
                  </a:lnTo>
                  <a:lnTo>
                    <a:pt x="2547794" y="1140459"/>
                  </a:lnTo>
                  <a:lnTo>
                    <a:pt x="2504018" y="1145501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59154" y="3674099"/>
            <a:ext cx="1718945" cy="6064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75285" marR="5080" indent="-363220">
              <a:lnSpc>
                <a:spcPts val="2180"/>
              </a:lnSpc>
              <a:spcBef>
                <a:spcPts val="355"/>
              </a:spcBef>
            </a:pP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dirty="0" sz="20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Learning </a:t>
            </a:r>
            <a:r>
              <a:rPr dirty="0" sz="2000" spc="-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Rationale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05116" y="4523857"/>
            <a:ext cx="2809240" cy="1259840"/>
            <a:chOff x="2105116" y="4523857"/>
            <a:chExt cx="2809240" cy="12598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116" y="4523857"/>
              <a:ext cx="2809239" cy="12598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2266" y="4561957"/>
              <a:ext cx="2694938" cy="114550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06957" y="4811240"/>
            <a:ext cx="1802764" cy="6064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61315" marR="5080" indent="-348615">
              <a:lnSpc>
                <a:spcPts val="2180"/>
              </a:lnSpc>
              <a:spcBef>
                <a:spcPts val="355"/>
              </a:spcBef>
            </a:pPr>
            <a:r>
              <a:rPr dirty="0" sz="2000" spc="-5">
                <a:solidFill>
                  <a:srgbClr val="FFFFFF"/>
                </a:solidFill>
                <a:latin typeface="Cambria"/>
                <a:cs typeface="Cambria"/>
              </a:rPr>
              <a:t>Course</a:t>
            </a:r>
            <a:r>
              <a:rPr dirty="0" sz="20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mbria"/>
                <a:cs typeface="Cambria"/>
              </a:rPr>
              <a:t>Learning </a:t>
            </a:r>
            <a:r>
              <a:rPr dirty="0" sz="2000" spc="-4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mbria"/>
                <a:cs typeface="Cambria"/>
              </a:rPr>
              <a:t>Outcomes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8857" y="3598983"/>
            <a:ext cx="5017770" cy="797560"/>
          </a:xfrm>
          <a:prstGeom prst="rect">
            <a:avLst/>
          </a:prstGeom>
          <a:solidFill>
            <a:srgbClr val="F4B081"/>
          </a:solidFill>
          <a:ln w="12699">
            <a:solidFill>
              <a:srgbClr val="42719B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 marL="1016635" marR="127000" indent="-892175">
              <a:lnSpc>
                <a:spcPct val="100699"/>
              </a:lnSpc>
              <a:spcBef>
                <a:spcPts val="875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Emphasize the importance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Memory Management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concepts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an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8858" y="4736122"/>
            <a:ext cx="5017770" cy="797560"/>
          </a:xfrm>
          <a:prstGeom prst="rect">
            <a:avLst/>
          </a:prstGeom>
          <a:solidFill>
            <a:srgbClr val="A8D08C"/>
          </a:solidFill>
          <a:ln w="12699">
            <a:solidFill>
              <a:srgbClr val="42719B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 marL="991235" marR="393065" indent="-593725">
              <a:lnSpc>
                <a:spcPct val="100699"/>
              </a:lnSpc>
              <a:spcBef>
                <a:spcPts val="875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Understand the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need of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Memory Management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an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72019" y="1060449"/>
            <a:ext cx="6917690" cy="2111375"/>
            <a:chOff x="2772019" y="1060449"/>
            <a:chExt cx="6917690" cy="2111375"/>
          </a:xfrm>
        </p:grpSpPr>
        <p:sp>
          <p:nvSpPr>
            <p:cNvPr id="13" name="object 13"/>
            <p:cNvSpPr/>
            <p:nvPr/>
          </p:nvSpPr>
          <p:spPr>
            <a:xfrm>
              <a:off x="2778369" y="1066799"/>
              <a:ext cx="6904990" cy="2098675"/>
            </a:xfrm>
            <a:custGeom>
              <a:avLst/>
              <a:gdLst/>
              <a:ahLst/>
              <a:cxnLst/>
              <a:rect l="l" t="t" r="r" b="b"/>
              <a:pathLst>
                <a:path w="6904990" h="2098675">
                  <a:moveTo>
                    <a:pt x="6555146" y="2098430"/>
                  </a:moveTo>
                  <a:lnTo>
                    <a:pt x="349745" y="2098430"/>
                  </a:lnTo>
                  <a:lnTo>
                    <a:pt x="302287" y="2095238"/>
                  </a:lnTo>
                  <a:lnTo>
                    <a:pt x="256769" y="2085937"/>
                  </a:lnTo>
                  <a:lnTo>
                    <a:pt x="213608" y="2070946"/>
                  </a:lnTo>
                  <a:lnTo>
                    <a:pt x="173222" y="2050680"/>
                  </a:lnTo>
                  <a:lnTo>
                    <a:pt x="136026" y="2025557"/>
                  </a:lnTo>
                  <a:lnTo>
                    <a:pt x="102438" y="1995992"/>
                  </a:lnTo>
                  <a:lnTo>
                    <a:pt x="72873" y="1962404"/>
                  </a:lnTo>
                  <a:lnTo>
                    <a:pt x="47750" y="1925208"/>
                  </a:lnTo>
                  <a:lnTo>
                    <a:pt x="27484" y="1884822"/>
                  </a:lnTo>
                  <a:lnTo>
                    <a:pt x="12493" y="1841661"/>
                  </a:lnTo>
                  <a:lnTo>
                    <a:pt x="3192" y="1796143"/>
                  </a:lnTo>
                  <a:lnTo>
                    <a:pt x="0" y="1748685"/>
                  </a:lnTo>
                  <a:lnTo>
                    <a:pt x="0" y="349745"/>
                  </a:lnTo>
                  <a:lnTo>
                    <a:pt x="3192" y="302287"/>
                  </a:lnTo>
                  <a:lnTo>
                    <a:pt x="12493" y="256769"/>
                  </a:lnTo>
                  <a:lnTo>
                    <a:pt x="27484" y="213608"/>
                  </a:lnTo>
                  <a:lnTo>
                    <a:pt x="47750" y="173222"/>
                  </a:lnTo>
                  <a:lnTo>
                    <a:pt x="72873" y="136026"/>
                  </a:lnTo>
                  <a:lnTo>
                    <a:pt x="102438" y="102438"/>
                  </a:lnTo>
                  <a:lnTo>
                    <a:pt x="136026" y="72873"/>
                  </a:lnTo>
                  <a:lnTo>
                    <a:pt x="173222" y="47750"/>
                  </a:lnTo>
                  <a:lnTo>
                    <a:pt x="213608" y="27484"/>
                  </a:lnTo>
                  <a:lnTo>
                    <a:pt x="256769" y="12493"/>
                  </a:lnTo>
                  <a:lnTo>
                    <a:pt x="302287" y="3192"/>
                  </a:lnTo>
                  <a:lnTo>
                    <a:pt x="349745" y="0"/>
                  </a:lnTo>
                  <a:lnTo>
                    <a:pt x="6555146" y="0"/>
                  </a:lnTo>
                  <a:lnTo>
                    <a:pt x="6601118" y="3033"/>
                  </a:lnTo>
                  <a:lnTo>
                    <a:pt x="6645913" y="11982"/>
                  </a:lnTo>
                  <a:lnTo>
                    <a:pt x="6688988" y="26622"/>
                  </a:lnTo>
                  <a:lnTo>
                    <a:pt x="6729798" y="46728"/>
                  </a:lnTo>
                  <a:lnTo>
                    <a:pt x="6767802" y="72075"/>
                  </a:lnTo>
                  <a:lnTo>
                    <a:pt x="6802454" y="102438"/>
                  </a:lnTo>
                  <a:lnTo>
                    <a:pt x="6832816" y="137089"/>
                  </a:lnTo>
                  <a:lnTo>
                    <a:pt x="6858163" y="175092"/>
                  </a:lnTo>
                  <a:lnTo>
                    <a:pt x="6878269" y="215903"/>
                  </a:lnTo>
                  <a:lnTo>
                    <a:pt x="6892909" y="258978"/>
                  </a:lnTo>
                  <a:lnTo>
                    <a:pt x="6901858" y="303773"/>
                  </a:lnTo>
                  <a:lnTo>
                    <a:pt x="6904891" y="349745"/>
                  </a:lnTo>
                  <a:lnTo>
                    <a:pt x="6904891" y="1748685"/>
                  </a:lnTo>
                  <a:lnTo>
                    <a:pt x="6901698" y="1796143"/>
                  </a:lnTo>
                  <a:lnTo>
                    <a:pt x="6892398" y="1841661"/>
                  </a:lnTo>
                  <a:lnTo>
                    <a:pt x="6877407" y="1884822"/>
                  </a:lnTo>
                  <a:lnTo>
                    <a:pt x="6857141" y="1925208"/>
                  </a:lnTo>
                  <a:lnTo>
                    <a:pt x="6832017" y="1962404"/>
                  </a:lnTo>
                  <a:lnTo>
                    <a:pt x="6802453" y="1995992"/>
                  </a:lnTo>
                  <a:lnTo>
                    <a:pt x="6768865" y="2025557"/>
                  </a:lnTo>
                  <a:lnTo>
                    <a:pt x="6731669" y="2050680"/>
                  </a:lnTo>
                  <a:lnTo>
                    <a:pt x="6691283" y="2070946"/>
                  </a:lnTo>
                  <a:lnTo>
                    <a:pt x="6648122" y="2085937"/>
                  </a:lnTo>
                  <a:lnTo>
                    <a:pt x="6602604" y="2095238"/>
                  </a:lnTo>
                  <a:lnTo>
                    <a:pt x="6555146" y="2098430"/>
                  </a:lnTo>
                  <a:close/>
                </a:path>
              </a:pathLst>
            </a:custGeom>
            <a:solidFill>
              <a:srgbClr val="9BC1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78369" y="1066799"/>
              <a:ext cx="6904990" cy="2098675"/>
            </a:xfrm>
            <a:custGeom>
              <a:avLst/>
              <a:gdLst/>
              <a:ahLst/>
              <a:cxnLst/>
              <a:rect l="l" t="t" r="r" b="b"/>
              <a:pathLst>
                <a:path w="6904990" h="2098675">
                  <a:moveTo>
                    <a:pt x="0" y="349745"/>
                  </a:moveTo>
                  <a:lnTo>
                    <a:pt x="3192" y="302287"/>
                  </a:lnTo>
                  <a:lnTo>
                    <a:pt x="12493" y="256769"/>
                  </a:lnTo>
                  <a:lnTo>
                    <a:pt x="27484" y="213608"/>
                  </a:lnTo>
                  <a:lnTo>
                    <a:pt x="47750" y="173222"/>
                  </a:lnTo>
                  <a:lnTo>
                    <a:pt x="72873" y="136026"/>
                  </a:lnTo>
                  <a:lnTo>
                    <a:pt x="102438" y="102438"/>
                  </a:lnTo>
                  <a:lnTo>
                    <a:pt x="136026" y="72873"/>
                  </a:lnTo>
                  <a:lnTo>
                    <a:pt x="173222" y="47750"/>
                  </a:lnTo>
                  <a:lnTo>
                    <a:pt x="213608" y="27484"/>
                  </a:lnTo>
                  <a:lnTo>
                    <a:pt x="256769" y="12493"/>
                  </a:lnTo>
                  <a:lnTo>
                    <a:pt x="302287" y="3192"/>
                  </a:lnTo>
                  <a:lnTo>
                    <a:pt x="349745" y="0"/>
                  </a:lnTo>
                  <a:lnTo>
                    <a:pt x="6555146" y="0"/>
                  </a:lnTo>
                  <a:lnTo>
                    <a:pt x="6601118" y="3033"/>
                  </a:lnTo>
                  <a:lnTo>
                    <a:pt x="6645913" y="11982"/>
                  </a:lnTo>
                  <a:lnTo>
                    <a:pt x="6688988" y="26622"/>
                  </a:lnTo>
                  <a:lnTo>
                    <a:pt x="6729798" y="46728"/>
                  </a:lnTo>
                  <a:lnTo>
                    <a:pt x="6767802" y="72075"/>
                  </a:lnTo>
                  <a:lnTo>
                    <a:pt x="6802454" y="102438"/>
                  </a:lnTo>
                  <a:lnTo>
                    <a:pt x="6832816" y="137089"/>
                  </a:lnTo>
                  <a:lnTo>
                    <a:pt x="6858163" y="175092"/>
                  </a:lnTo>
                  <a:lnTo>
                    <a:pt x="6878269" y="215903"/>
                  </a:lnTo>
                  <a:lnTo>
                    <a:pt x="6892909" y="258978"/>
                  </a:lnTo>
                  <a:lnTo>
                    <a:pt x="6901858" y="303773"/>
                  </a:lnTo>
                  <a:lnTo>
                    <a:pt x="6904891" y="349745"/>
                  </a:lnTo>
                  <a:lnTo>
                    <a:pt x="6904891" y="1748685"/>
                  </a:lnTo>
                  <a:lnTo>
                    <a:pt x="6901698" y="1796143"/>
                  </a:lnTo>
                  <a:lnTo>
                    <a:pt x="6892398" y="1841661"/>
                  </a:lnTo>
                  <a:lnTo>
                    <a:pt x="6877407" y="1884822"/>
                  </a:lnTo>
                  <a:lnTo>
                    <a:pt x="6857141" y="1925208"/>
                  </a:lnTo>
                  <a:lnTo>
                    <a:pt x="6832017" y="1962404"/>
                  </a:lnTo>
                  <a:lnTo>
                    <a:pt x="6802453" y="1995992"/>
                  </a:lnTo>
                  <a:lnTo>
                    <a:pt x="6768865" y="2025557"/>
                  </a:lnTo>
                  <a:lnTo>
                    <a:pt x="6731669" y="2050680"/>
                  </a:lnTo>
                  <a:lnTo>
                    <a:pt x="6691283" y="2070946"/>
                  </a:lnTo>
                  <a:lnTo>
                    <a:pt x="6648122" y="2085937"/>
                  </a:lnTo>
                  <a:lnTo>
                    <a:pt x="6602604" y="2095238"/>
                  </a:lnTo>
                  <a:lnTo>
                    <a:pt x="6555146" y="2098430"/>
                  </a:lnTo>
                  <a:lnTo>
                    <a:pt x="349745" y="2098430"/>
                  </a:lnTo>
                  <a:lnTo>
                    <a:pt x="302287" y="2095238"/>
                  </a:lnTo>
                  <a:lnTo>
                    <a:pt x="256769" y="2085937"/>
                  </a:lnTo>
                  <a:lnTo>
                    <a:pt x="213608" y="2070946"/>
                  </a:lnTo>
                  <a:lnTo>
                    <a:pt x="173222" y="2050680"/>
                  </a:lnTo>
                  <a:lnTo>
                    <a:pt x="136026" y="2025557"/>
                  </a:lnTo>
                  <a:lnTo>
                    <a:pt x="102438" y="1995992"/>
                  </a:lnTo>
                  <a:lnTo>
                    <a:pt x="72873" y="1962404"/>
                  </a:lnTo>
                  <a:lnTo>
                    <a:pt x="47750" y="1925208"/>
                  </a:lnTo>
                  <a:lnTo>
                    <a:pt x="27484" y="1884822"/>
                  </a:lnTo>
                  <a:lnTo>
                    <a:pt x="12493" y="1841661"/>
                  </a:lnTo>
                  <a:lnTo>
                    <a:pt x="3192" y="1796143"/>
                  </a:lnTo>
                  <a:lnTo>
                    <a:pt x="0" y="1748685"/>
                  </a:lnTo>
                  <a:lnTo>
                    <a:pt x="0" y="349745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727969" y="1414212"/>
            <a:ext cx="5005070" cy="13627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5265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</a:rPr>
              <a:t>UNIT</a:t>
            </a:r>
            <a:r>
              <a:rPr dirty="0" spc="-5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3</a:t>
            </a:r>
          </a:p>
          <a:p>
            <a:pPr algn="ctr">
              <a:lnSpc>
                <a:spcPts val="5265"/>
              </a:lnSpc>
            </a:pPr>
            <a:r>
              <a:rPr dirty="0" spc="-5">
                <a:solidFill>
                  <a:srgbClr val="FFFFFF"/>
                </a:solidFill>
              </a:rPr>
              <a:t>Memory</a:t>
            </a:r>
            <a:r>
              <a:rPr dirty="0" spc="-85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7684" y="639172"/>
            <a:ext cx="37922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Address</a:t>
            </a:r>
            <a:r>
              <a:rPr dirty="0" spc="-90"/>
              <a:t> </a:t>
            </a:r>
            <a:r>
              <a:rPr dirty="0" spc="-5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441223"/>
            <a:ext cx="10301605" cy="32194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Usually,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resides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disk</a:t>
            </a:r>
            <a:r>
              <a:rPr dirty="0" sz="2800" spc="-5">
                <a:latin typeface="Times New Roman"/>
                <a:cs typeface="Times New Roman"/>
              </a:rPr>
              <a:t> as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binary</a:t>
            </a:r>
            <a:r>
              <a:rPr dirty="0" sz="2800" spc="-5">
                <a:latin typeface="Times New Roman"/>
                <a:cs typeface="Times New Roman"/>
              </a:rPr>
              <a:t> executable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file.</a:t>
            </a:r>
            <a:endParaRPr sz="2800">
              <a:latin typeface="Times New Roman"/>
              <a:cs typeface="Times New Roman"/>
            </a:endParaRPr>
          </a:p>
          <a:p>
            <a:pPr marL="187960" marR="6985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executed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brought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placed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marL="187960" marR="635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  <a:tab pos="1894205" algn="l"/>
                <a:tab pos="2397760" algn="l"/>
                <a:tab pos="2977515" algn="l"/>
                <a:tab pos="4306570" algn="l"/>
                <a:tab pos="6264910" algn="l"/>
                <a:tab pos="6688455" algn="l"/>
                <a:tab pos="7398384" algn="l"/>
                <a:tab pos="7978775" algn="l"/>
                <a:tab pos="9192895" algn="l"/>
                <a:tab pos="9951085" algn="l"/>
              </a:tabLst>
            </a:pPr>
            <a:r>
              <a:rPr dirty="0" sz="2800" spc="-5">
                <a:latin typeface="Times New Roman"/>
                <a:cs typeface="Times New Roman"/>
              </a:rPr>
              <a:t>Dependin</a:t>
            </a:r>
            <a:r>
              <a:rPr dirty="0" sz="2800">
                <a:latin typeface="Times New Roman"/>
                <a:cs typeface="Times New Roman"/>
              </a:rPr>
              <a:t>g	on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memor</a:t>
            </a:r>
            <a:r>
              <a:rPr dirty="0" sz="2800">
                <a:latin typeface="Times New Roman"/>
                <a:cs typeface="Times New Roman"/>
              </a:rPr>
              <a:t>y	</a:t>
            </a:r>
            <a:r>
              <a:rPr dirty="0" sz="2800" spc="-5">
                <a:latin typeface="Times New Roman"/>
                <a:cs typeface="Times New Roman"/>
              </a:rPr>
              <a:t>managemen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use,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process	</a:t>
            </a:r>
            <a:r>
              <a:rPr dirty="0" sz="2800" spc="-5">
                <a:latin typeface="Times New Roman"/>
                <a:cs typeface="Times New Roman"/>
              </a:rPr>
              <a:t>ma</a:t>
            </a:r>
            <a:r>
              <a:rPr dirty="0" sz="2800">
                <a:latin typeface="Times New Roman"/>
                <a:cs typeface="Times New Roman"/>
              </a:rPr>
              <a:t>y	be  </a:t>
            </a:r>
            <a:r>
              <a:rPr dirty="0" sz="2800" spc="-5">
                <a:latin typeface="Times New Roman"/>
                <a:cs typeface="Times New Roman"/>
              </a:rPr>
              <a:t>moved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between disk</a:t>
            </a:r>
            <a:r>
              <a:rPr dirty="0" sz="2800" spc="-5">
                <a:latin typeface="Times New Roman"/>
                <a:cs typeface="Times New Roman"/>
              </a:rPr>
              <a:t> and 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during </a:t>
            </a:r>
            <a:r>
              <a:rPr dirty="0" sz="2800" spc="-5">
                <a:latin typeface="Times New Roman"/>
                <a:cs typeface="Times New Roman"/>
              </a:rPr>
              <a:t>its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execution.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disk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waiting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brought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execution </a:t>
            </a:r>
            <a:r>
              <a:rPr dirty="0" sz="2800">
                <a:latin typeface="Times New Roman"/>
                <a:cs typeface="Times New Roman"/>
              </a:rPr>
              <a:t>form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input </a:t>
            </a:r>
            <a:r>
              <a:rPr dirty="0" sz="2800" b="1">
                <a:latin typeface="Times New Roman"/>
                <a:cs typeface="Times New Roman"/>
              </a:rPr>
              <a:t>queue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777" y="4945487"/>
            <a:ext cx="5292904" cy="123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5491" y="6467728"/>
            <a:ext cx="2311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947" y="405643"/>
            <a:ext cx="10762615" cy="2623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1158240" algn="l"/>
                <a:tab pos="1871345" algn="l"/>
                <a:tab pos="3429000" algn="l"/>
                <a:tab pos="3886200" algn="l"/>
                <a:tab pos="5232400" algn="l"/>
                <a:tab pos="6574790" algn="l"/>
                <a:tab pos="7011034" algn="l"/>
                <a:tab pos="7843520" algn="l"/>
                <a:tab pos="8971915" algn="l"/>
              </a:tabLst>
            </a:pPr>
            <a:r>
              <a:rPr dirty="0" sz="2800" spc="-5">
                <a:latin typeface="Times New Roman"/>
                <a:cs typeface="Times New Roman"/>
              </a:rPr>
              <a:t>Fixe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siz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allocatio</a:t>
            </a:r>
            <a:r>
              <a:rPr dirty="0" sz="2800">
                <a:latin typeface="Times New Roman"/>
                <a:cs typeface="Times New Roman"/>
              </a:rPr>
              <a:t>n	of	physical	</a:t>
            </a:r>
            <a:r>
              <a:rPr dirty="0" sz="2800" spc="-5">
                <a:latin typeface="Times New Roman"/>
                <a:cs typeface="Times New Roman"/>
              </a:rPr>
              <a:t>memor</a:t>
            </a:r>
            <a:r>
              <a:rPr dirty="0" sz="2800">
                <a:latin typeface="Times New Roman"/>
                <a:cs typeface="Times New Roman"/>
              </a:rPr>
              <a:t>y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page	frames	dramatically  </a:t>
            </a:r>
            <a:r>
              <a:rPr dirty="0" sz="2800" spc="-5">
                <a:latin typeface="Times New Roman"/>
                <a:cs typeface="Times New Roman"/>
              </a:rPr>
              <a:t>simplifies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 algorithm.</a:t>
            </a:r>
            <a:endParaRPr sz="2800">
              <a:latin typeface="Times New Roman"/>
              <a:cs typeface="Times New Roman"/>
            </a:endParaRPr>
          </a:p>
          <a:p>
            <a:pPr marL="187960" marR="10795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  <a:tab pos="789940" algn="l"/>
                <a:tab pos="1429385" algn="l"/>
                <a:tab pos="2088514" algn="l"/>
                <a:tab pos="2908300" algn="l"/>
                <a:tab pos="3763645" algn="l"/>
                <a:tab pos="4207510" algn="l"/>
                <a:tab pos="4907915" algn="l"/>
                <a:tab pos="5567680" algn="l"/>
                <a:tab pos="6367780" algn="l"/>
                <a:tab pos="7325359" algn="l"/>
                <a:tab pos="7984490" algn="l"/>
                <a:tab pos="9233535" algn="l"/>
                <a:tab pos="9933940" algn="l"/>
              </a:tabLst>
            </a:pPr>
            <a:r>
              <a:rPr dirty="0" sz="2800" spc="-5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ca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jus</a:t>
            </a:r>
            <a:r>
              <a:rPr dirty="0" sz="2800">
                <a:latin typeface="Times New Roman"/>
                <a:cs typeface="Times New Roman"/>
              </a:rPr>
              <a:t>t	keep	</a:t>
            </a:r>
            <a:r>
              <a:rPr dirty="0" sz="2800" spc="-5">
                <a:latin typeface="Times New Roman"/>
                <a:cs typeface="Times New Roman"/>
              </a:rPr>
              <a:t>trac</a:t>
            </a:r>
            <a:r>
              <a:rPr dirty="0" sz="2800">
                <a:latin typeface="Times New Roman"/>
                <a:cs typeface="Times New Roman"/>
              </a:rPr>
              <a:t>k	of	free	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	used	pages	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allocat</a:t>
            </a:r>
            <a:r>
              <a:rPr dirty="0" sz="2800">
                <a:latin typeface="Times New Roman"/>
                <a:cs typeface="Times New Roman"/>
              </a:rPr>
              <a:t>e	free	pages  </a:t>
            </a:r>
            <a:r>
              <a:rPr dirty="0" sz="2800" spc="-5">
                <a:latin typeface="Times New Roman"/>
                <a:cs typeface="Times New Roman"/>
              </a:rPr>
              <a:t>when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 needs</a:t>
            </a:r>
            <a:r>
              <a:rPr dirty="0" sz="2800" spc="-5">
                <a:latin typeface="Times New Roman"/>
                <a:cs typeface="Times New Roman"/>
              </a:rPr>
              <a:t> memory.</a:t>
            </a:r>
            <a:endParaRPr sz="2800">
              <a:latin typeface="Times New Roman"/>
              <a:cs typeface="Times New Roman"/>
            </a:endParaRPr>
          </a:p>
          <a:p>
            <a:pPr marL="187960" marR="762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There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fragmentation</a:t>
            </a:r>
            <a:r>
              <a:rPr dirty="0" sz="2800" spc="3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3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smaller</a:t>
            </a:r>
            <a:r>
              <a:rPr dirty="0" sz="2800" spc="3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smaller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chunks.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411" y="320076"/>
            <a:ext cx="5102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Effective</a:t>
            </a:r>
            <a:r>
              <a:rPr dirty="0" spc="-50"/>
              <a:t> </a:t>
            </a:r>
            <a:r>
              <a:rPr dirty="0" spc="-5"/>
              <a:t>Access</a:t>
            </a:r>
            <a:r>
              <a:rPr dirty="0" spc="-45"/>
              <a:t> </a:t>
            </a:r>
            <a:r>
              <a:rPr dirty="0" spc="-5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3650" y="6467728"/>
            <a:ext cx="257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101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939" y="1234949"/>
            <a:ext cx="10762615" cy="4503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ts val="3050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Times New Roman"/>
                <a:cs typeface="Times New Roman"/>
              </a:rPr>
              <a:t>Associative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Lookup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ε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time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unit</a:t>
            </a:r>
            <a:endParaRPr sz="2600">
              <a:latin typeface="Times New Roman"/>
              <a:cs typeface="Times New Roman"/>
            </a:endParaRPr>
          </a:p>
          <a:p>
            <a:pPr lvl="1" marL="648970" indent="-179705">
              <a:lnSpc>
                <a:spcPts val="304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600" spc="-15">
                <a:latin typeface="Times New Roman"/>
                <a:cs typeface="Times New Roman"/>
              </a:rPr>
              <a:t>Can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</a:t>
            </a:r>
            <a:r>
              <a:rPr dirty="0" sz="2600" spc="-10">
                <a:latin typeface="Times New Roman"/>
                <a:cs typeface="Times New Roman"/>
              </a:rPr>
              <a:t> &lt;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10% </a:t>
            </a:r>
            <a:r>
              <a:rPr dirty="0" sz="2600" spc="-5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memory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access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  <a:p>
            <a:pPr marL="191770" indent="-179705">
              <a:lnSpc>
                <a:spcPts val="3035"/>
              </a:lnSpc>
              <a:spcBef>
                <a:spcPts val="38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Times New Roman"/>
                <a:cs typeface="Times New Roman"/>
              </a:rPr>
              <a:t>Hit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ratio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α</a:t>
            </a:r>
            <a:endParaRPr sz="2600">
              <a:latin typeface="Times New Roman"/>
              <a:cs typeface="Times New Roman"/>
            </a:endParaRPr>
          </a:p>
          <a:p>
            <a:pPr lvl="1" marL="648970" marR="5080" indent="-179705">
              <a:lnSpc>
                <a:spcPts val="2500"/>
              </a:lnSpc>
              <a:spcBef>
                <a:spcPts val="515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600" spc="-10">
                <a:latin typeface="Times New Roman"/>
                <a:cs typeface="Times New Roman"/>
              </a:rPr>
              <a:t>Hit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ratio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–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percentage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of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times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that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page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number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found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associative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registers;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ratio related </a:t>
            </a:r>
            <a:r>
              <a:rPr dirty="0" sz="2600" spc="-10">
                <a:latin typeface="Times New Roman"/>
                <a:cs typeface="Times New Roman"/>
              </a:rPr>
              <a:t>to number</a:t>
            </a:r>
            <a:r>
              <a:rPr dirty="0" sz="2600" spc="-5">
                <a:latin typeface="Times New Roman"/>
                <a:cs typeface="Times New Roman"/>
              </a:rPr>
              <a:t> of </a:t>
            </a:r>
            <a:r>
              <a:rPr dirty="0" sz="2600" spc="-10">
                <a:latin typeface="Times New Roman"/>
                <a:cs typeface="Times New Roman"/>
              </a:rPr>
              <a:t>associative </a:t>
            </a:r>
            <a:r>
              <a:rPr dirty="0" sz="2600" spc="-5">
                <a:latin typeface="Times New Roman"/>
                <a:cs typeface="Times New Roman"/>
              </a:rPr>
              <a:t>registers</a:t>
            </a:r>
            <a:endParaRPr sz="26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5">
                <a:latin typeface="Times New Roman"/>
                <a:cs typeface="Times New Roman"/>
              </a:rPr>
              <a:t>Consider </a:t>
            </a:r>
            <a:r>
              <a:rPr dirty="0" sz="2600" spc="-10">
                <a:latin typeface="Times New Roman"/>
                <a:cs typeface="Times New Roman"/>
              </a:rPr>
              <a:t>α 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80%,</a:t>
            </a:r>
            <a:r>
              <a:rPr dirty="0" sz="2600" spc="-5">
                <a:latin typeface="Times New Roman"/>
                <a:cs typeface="Times New Roman"/>
              </a:rPr>
              <a:t> ε</a:t>
            </a:r>
            <a:r>
              <a:rPr dirty="0" sz="2600" spc="-10">
                <a:latin typeface="Times New Roman"/>
                <a:cs typeface="Times New Roman"/>
              </a:rPr>
              <a:t> 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20ns for </a:t>
            </a:r>
            <a:r>
              <a:rPr dirty="0" sz="2600" spc="-10">
                <a:latin typeface="Times New Roman"/>
                <a:cs typeface="Times New Roman"/>
              </a:rPr>
              <a:t>TLB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search,</a:t>
            </a:r>
            <a:r>
              <a:rPr dirty="0" sz="2600" spc="-5">
                <a:latin typeface="Times New Roman"/>
                <a:cs typeface="Times New Roman"/>
              </a:rPr>
              <a:t> 100ns for</a:t>
            </a:r>
            <a:r>
              <a:rPr dirty="0" sz="2600" spc="-10">
                <a:latin typeface="Times New Roman"/>
                <a:cs typeface="Times New Roman"/>
              </a:rPr>
              <a:t> memory access</a:t>
            </a:r>
            <a:endParaRPr sz="2600">
              <a:latin typeface="Times New Roman"/>
              <a:cs typeface="Times New Roman"/>
            </a:endParaRPr>
          </a:p>
          <a:p>
            <a:pPr marL="192405" marR="6120765" indent="-192405">
              <a:lnSpc>
                <a:spcPct val="110600"/>
              </a:lnSpc>
              <a:buFont typeface="Arial"/>
              <a:buChar char="•"/>
              <a:tabLst>
                <a:tab pos="192405" algn="l"/>
              </a:tabLst>
            </a:pPr>
            <a:r>
              <a:rPr dirty="0" sz="2600" spc="-15" b="1">
                <a:solidFill>
                  <a:srgbClr val="3366FF"/>
                </a:solidFill>
                <a:latin typeface="Times New Roman"/>
                <a:cs typeface="Times New Roman"/>
              </a:rPr>
              <a:t>Effective</a:t>
            </a:r>
            <a:r>
              <a:rPr dirty="0" sz="2600" spc="-2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3366FF"/>
                </a:solidFill>
                <a:latin typeface="Times New Roman"/>
                <a:cs typeface="Times New Roman"/>
              </a:rPr>
              <a:t>Access</a:t>
            </a:r>
            <a:r>
              <a:rPr dirty="0" sz="2600" spc="-1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3366FF"/>
                </a:solidFill>
                <a:latin typeface="Times New Roman"/>
                <a:cs typeface="Times New Roman"/>
              </a:rPr>
              <a:t>Time</a:t>
            </a:r>
            <a:r>
              <a:rPr dirty="0" sz="2600" spc="4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(</a:t>
            </a:r>
            <a:r>
              <a:rPr dirty="0" sz="2600" spc="-10" b="1">
                <a:solidFill>
                  <a:srgbClr val="3366FF"/>
                </a:solidFill>
                <a:latin typeface="Times New Roman"/>
                <a:cs typeface="Times New Roman"/>
              </a:rPr>
              <a:t>EAT</a:t>
            </a:r>
            <a:r>
              <a:rPr dirty="0" sz="2600" spc="-10">
                <a:latin typeface="Times New Roman"/>
                <a:cs typeface="Times New Roman"/>
              </a:rPr>
              <a:t>)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EAT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(1</a:t>
            </a:r>
            <a:r>
              <a:rPr dirty="0" sz="2600" spc="-10">
                <a:latin typeface="Times New Roman"/>
                <a:cs typeface="Times New Roman"/>
              </a:rPr>
              <a:t> +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ε)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α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+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(2</a:t>
            </a:r>
            <a:r>
              <a:rPr dirty="0" sz="2600" spc="-10">
                <a:latin typeface="Times New Roman"/>
                <a:cs typeface="Times New Roman"/>
              </a:rPr>
              <a:t> +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ε)(1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–</a:t>
            </a:r>
            <a:r>
              <a:rPr dirty="0" sz="2600" spc="-10">
                <a:latin typeface="Times New Roman"/>
                <a:cs typeface="Times New Roman"/>
              </a:rPr>
              <a:t> α)</a:t>
            </a:r>
            <a:endParaRPr sz="2600">
              <a:latin typeface="Times New Roman"/>
              <a:cs typeface="Times New Roman"/>
            </a:endParaRPr>
          </a:p>
          <a:p>
            <a:pPr marL="877569">
              <a:lnSpc>
                <a:spcPct val="100000"/>
              </a:lnSpc>
              <a:spcBef>
                <a:spcPts val="330"/>
              </a:spcBef>
            </a:pPr>
            <a:r>
              <a:rPr dirty="0" sz="2600" spc="-1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2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+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ε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–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α</a:t>
            </a:r>
            <a:endParaRPr sz="2600">
              <a:latin typeface="Times New Roman"/>
              <a:cs typeface="Times New Roman"/>
            </a:endParaRPr>
          </a:p>
          <a:p>
            <a:pPr marL="273685" indent="-261620">
              <a:lnSpc>
                <a:spcPts val="3035"/>
              </a:lnSpc>
              <a:spcBef>
                <a:spcPts val="330"/>
              </a:spcBef>
              <a:buFont typeface="Arial MT"/>
              <a:buChar char="•"/>
              <a:tabLst>
                <a:tab pos="273685" algn="l"/>
                <a:tab pos="274320" algn="l"/>
              </a:tabLst>
            </a:pPr>
            <a:r>
              <a:rPr dirty="0" sz="2600" spc="-15">
                <a:latin typeface="Times New Roman"/>
                <a:cs typeface="Times New Roman"/>
              </a:rPr>
              <a:t>Consider </a:t>
            </a:r>
            <a:r>
              <a:rPr dirty="0" sz="2600" spc="-10">
                <a:latin typeface="Times New Roman"/>
                <a:cs typeface="Times New Roman"/>
              </a:rPr>
              <a:t>α 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80%,</a:t>
            </a:r>
            <a:r>
              <a:rPr dirty="0" sz="2600" spc="-5">
                <a:latin typeface="Times New Roman"/>
                <a:cs typeface="Times New Roman"/>
              </a:rPr>
              <a:t> ε</a:t>
            </a:r>
            <a:r>
              <a:rPr dirty="0" sz="2600" spc="-10">
                <a:latin typeface="Times New Roman"/>
                <a:cs typeface="Times New Roman"/>
              </a:rPr>
              <a:t> 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20ns for </a:t>
            </a:r>
            <a:r>
              <a:rPr dirty="0" sz="2600" spc="-10">
                <a:latin typeface="Times New Roman"/>
                <a:cs typeface="Times New Roman"/>
              </a:rPr>
              <a:t>TLB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search,</a:t>
            </a:r>
            <a:r>
              <a:rPr dirty="0" sz="2600" spc="-5">
                <a:latin typeface="Times New Roman"/>
                <a:cs typeface="Times New Roman"/>
              </a:rPr>
              <a:t> 100ns for</a:t>
            </a:r>
            <a:r>
              <a:rPr dirty="0" sz="2600" spc="-10">
                <a:latin typeface="Times New Roman"/>
                <a:cs typeface="Times New Roman"/>
              </a:rPr>
              <a:t> memory access</a:t>
            </a:r>
            <a:endParaRPr sz="2600">
              <a:latin typeface="Times New Roman"/>
              <a:cs typeface="Times New Roman"/>
            </a:endParaRPr>
          </a:p>
          <a:p>
            <a:pPr lvl="1" marL="648970" indent="-179705">
              <a:lnSpc>
                <a:spcPts val="303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600" spc="-10">
                <a:latin typeface="Times New Roman"/>
                <a:cs typeface="Times New Roman"/>
              </a:rPr>
              <a:t>EAT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0.80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x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100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+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0.20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x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200</a:t>
            </a:r>
            <a:r>
              <a:rPr dirty="0" sz="2600" spc="-10">
                <a:latin typeface="Times New Roman"/>
                <a:cs typeface="Times New Roman"/>
              </a:rPr>
              <a:t> 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120ns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3194" y="639172"/>
            <a:ext cx="43846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Memory</a:t>
            </a:r>
            <a:r>
              <a:rPr dirty="0" spc="-90"/>
              <a:t> </a:t>
            </a:r>
            <a:r>
              <a:rPr dirty="0" spc="-5"/>
              <a:t>Protection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1802663"/>
            <a:ext cx="10365105" cy="300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protected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following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reasons:</a:t>
            </a:r>
            <a:endParaRPr sz="2800">
              <a:latin typeface="Times New Roman"/>
              <a:cs typeface="Times New Roman"/>
            </a:endParaRPr>
          </a:p>
          <a:p>
            <a:pPr marL="698500" marR="5715" indent="-175895">
              <a:lnSpc>
                <a:spcPts val="303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2395220" algn="l"/>
                <a:tab pos="3066415" algn="l"/>
                <a:tab pos="4290060" algn="l"/>
                <a:tab pos="5139055" algn="l"/>
                <a:tab pos="6362700" algn="l"/>
                <a:tab pos="6816725" algn="l"/>
                <a:tab pos="8000365" algn="l"/>
                <a:tab pos="9220200" algn="l"/>
              </a:tabLst>
            </a:pPr>
            <a:r>
              <a:rPr dirty="0" sz="2800" spc="-5">
                <a:latin typeface="Times New Roman"/>
                <a:cs typeface="Times New Roman"/>
              </a:rPr>
              <a:t>Preventin</a:t>
            </a:r>
            <a:r>
              <a:rPr dirty="0" sz="2800">
                <a:latin typeface="Times New Roman"/>
                <a:cs typeface="Times New Roman"/>
              </a:rPr>
              <a:t>g	one	process	from	reading	or	</a:t>
            </a:r>
            <a:r>
              <a:rPr dirty="0" sz="2800" spc="-5">
                <a:latin typeface="Times New Roman"/>
                <a:cs typeface="Times New Roman"/>
              </a:rPr>
              <a:t>writin</a:t>
            </a:r>
            <a:r>
              <a:rPr dirty="0" sz="2800">
                <a:latin typeface="Times New Roman"/>
                <a:cs typeface="Times New Roman"/>
              </a:rPr>
              <a:t>g	</a:t>
            </a:r>
            <a:r>
              <a:rPr dirty="0" sz="2800" spc="-5">
                <a:latin typeface="Times New Roman"/>
                <a:cs typeface="Times New Roman"/>
              </a:rPr>
              <a:t>anothe</a:t>
            </a:r>
            <a:r>
              <a:rPr dirty="0" sz="2800">
                <a:latin typeface="Times New Roman"/>
                <a:cs typeface="Times New Roman"/>
              </a:rPr>
              <a:t>r	process' 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marL="698500" indent="-17589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5">
                <a:latin typeface="Times New Roman"/>
                <a:cs typeface="Times New Roman"/>
              </a:rPr>
              <a:t>Preventing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reading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another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process'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marL="698500" marR="5080" indent="-175895">
              <a:lnSpc>
                <a:spcPts val="302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  <a:tab pos="2419350" algn="l"/>
                <a:tab pos="2758440" algn="l"/>
                <a:tab pos="4006215" algn="l"/>
                <a:tab pos="4879340" algn="l"/>
                <a:tab pos="6127115" algn="l"/>
                <a:tab pos="6605270" algn="l"/>
                <a:tab pos="7813675" algn="l"/>
                <a:tab pos="8745220" algn="l"/>
                <a:tab pos="9223375" algn="l"/>
                <a:tab pos="9738995" algn="l"/>
              </a:tabLst>
            </a:pPr>
            <a:r>
              <a:rPr dirty="0" sz="2800" spc="-5">
                <a:latin typeface="Times New Roman"/>
                <a:cs typeface="Times New Roman"/>
              </a:rPr>
              <a:t>Preventin</a:t>
            </a:r>
            <a:r>
              <a:rPr dirty="0" sz="2800">
                <a:latin typeface="Times New Roman"/>
                <a:cs typeface="Times New Roman"/>
              </a:rPr>
              <a:t>g	a	process	from	reading	or	</a:t>
            </a:r>
            <a:r>
              <a:rPr dirty="0" sz="2800" spc="-5">
                <a:latin typeface="Times New Roman"/>
                <a:cs typeface="Times New Roman"/>
              </a:rPr>
              <a:t>writin</a:t>
            </a:r>
            <a:r>
              <a:rPr dirty="0" sz="2800">
                <a:latin typeface="Times New Roman"/>
                <a:cs typeface="Times New Roman"/>
              </a:rPr>
              <a:t>g	</a:t>
            </a:r>
            <a:r>
              <a:rPr dirty="0" sz="2800" spc="-5">
                <a:latin typeface="Times New Roman"/>
                <a:cs typeface="Times New Roman"/>
              </a:rPr>
              <a:t>som</a:t>
            </a:r>
            <a:r>
              <a:rPr dirty="0" sz="2800">
                <a:latin typeface="Times New Roman"/>
                <a:cs typeface="Times New Roman"/>
              </a:rPr>
              <a:t>e	of	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s	own 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marL="698500" indent="-17589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5">
                <a:latin typeface="Times New Roman"/>
                <a:cs typeface="Times New Roman"/>
              </a:rPr>
              <a:t>Preventing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reading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own</a:t>
            </a:r>
            <a:r>
              <a:rPr dirty="0" sz="2800" spc="-5">
                <a:latin typeface="Times New Roman"/>
                <a:cs typeface="Times New Roman"/>
              </a:rPr>
              <a:t> memory.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3194" y="639172"/>
            <a:ext cx="43846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Memory</a:t>
            </a:r>
            <a:r>
              <a:rPr dirty="0" spc="-90"/>
              <a:t> </a:t>
            </a:r>
            <a:r>
              <a:rPr dirty="0" spc="-5"/>
              <a:t>Protection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250" y="6467728"/>
            <a:ext cx="307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315" y="1198370"/>
            <a:ext cx="10763885" cy="353758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95580" marR="5080" indent="-183515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latin typeface="Times New Roman"/>
                <a:cs typeface="Times New Roman"/>
              </a:rPr>
              <a:t>Memory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protection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implemented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associating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protection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bit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frame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indicate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 </a:t>
            </a:r>
            <a:r>
              <a:rPr dirty="0" sz="2400">
                <a:latin typeface="Times New Roman"/>
                <a:cs typeface="Times New Roman"/>
              </a:rPr>
              <a:t>read-only 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read-write </a:t>
            </a:r>
            <a:r>
              <a:rPr dirty="0" sz="2400" spc="-5">
                <a:latin typeface="Times New Roman"/>
                <a:cs typeface="Times New Roman"/>
              </a:rPr>
              <a:t>access is allowed</a:t>
            </a:r>
            <a:endParaRPr sz="2400">
              <a:latin typeface="Times New Roman"/>
              <a:cs typeface="Times New Roman"/>
            </a:endParaRPr>
          </a:p>
          <a:p>
            <a:pPr lvl="1" marL="652780" indent="-18351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bits</a:t>
            </a:r>
            <a:r>
              <a:rPr dirty="0" sz="2400" spc="-5">
                <a:latin typeface="Times New Roman"/>
                <a:cs typeface="Times New Roman"/>
              </a:rPr>
              <a:t> 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indicate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page</a:t>
            </a:r>
            <a:r>
              <a:rPr dirty="0" sz="2400" spc="-5">
                <a:latin typeface="Times New Roman"/>
                <a:cs typeface="Times New Roman"/>
              </a:rPr>
              <a:t> execute-only,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so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96215" algn="l"/>
              </a:tabLst>
            </a:pP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Valid-invalid</a:t>
            </a:r>
            <a:r>
              <a:rPr dirty="0" sz="2400" spc="-1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bit</a:t>
            </a:r>
            <a:r>
              <a:rPr dirty="0" sz="2400" spc="-5">
                <a:latin typeface="Times New Roman"/>
                <a:cs typeface="Times New Roman"/>
              </a:rPr>
              <a:t> attached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entry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page</a:t>
            </a:r>
            <a:r>
              <a:rPr dirty="0" sz="2400" spc="-5">
                <a:latin typeface="Times New Roman"/>
                <a:cs typeface="Times New Roman"/>
              </a:rPr>
              <a:t> table:</a:t>
            </a:r>
            <a:endParaRPr sz="2400">
              <a:latin typeface="Times New Roman"/>
              <a:cs typeface="Times New Roman"/>
            </a:endParaRPr>
          </a:p>
          <a:p>
            <a:pPr lvl="1" marL="652780" marR="18415" indent="-183515">
              <a:lnSpc>
                <a:spcPts val="2580"/>
              </a:lnSpc>
              <a:spcBef>
                <a:spcPts val="55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400" spc="-5">
                <a:latin typeface="Times New Roman"/>
                <a:cs typeface="Times New Roman"/>
              </a:rPr>
              <a:t>“valid”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indicates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associated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page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process’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logical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address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space,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thus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legal </a:t>
            </a:r>
            <a:r>
              <a:rPr dirty="0" sz="2400"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  <a:p>
            <a:pPr lvl="1" marL="652780" indent="-18351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400" spc="-5">
                <a:latin typeface="Times New Roman"/>
                <a:cs typeface="Times New Roman"/>
              </a:rPr>
              <a:t>“invalid”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indicates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page</a:t>
            </a:r>
            <a:r>
              <a:rPr dirty="0" sz="2400" spc="-5">
                <a:latin typeface="Times New Roman"/>
                <a:cs typeface="Times New Roman"/>
              </a:rPr>
              <a:t> is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5">
                <a:latin typeface="Times New Roman"/>
                <a:cs typeface="Times New Roman"/>
              </a:rPr>
              <a:t> 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process’</a:t>
            </a:r>
            <a:r>
              <a:rPr dirty="0" sz="2400" spc="-5">
                <a:latin typeface="Times New Roman"/>
                <a:cs typeface="Times New Roman"/>
              </a:rPr>
              <a:t> logical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address space</a:t>
            </a:r>
            <a:endParaRPr sz="2400">
              <a:latin typeface="Times New Roman"/>
              <a:cs typeface="Times New Roman"/>
            </a:endParaRPr>
          </a:p>
          <a:p>
            <a:pPr lvl="1" marL="652780" indent="-18351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53415" algn="l"/>
              </a:tabLst>
            </a:pPr>
            <a:r>
              <a:rPr dirty="0" sz="2400" spc="-5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page-table</a:t>
            </a:r>
            <a:r>
              <a:rPr dirty="0" sz="2400" spc="-1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length</a:t>
            </a:r>
            <a:r>
              <a:rPr dirty="0" sz="2400" spc="-1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register</a:t>
            </a:r>
            <a:r>
              <a:rPr dirty="0" sz="2400" spc="4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PTLR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latin typeface="Times New Roman"/>
                <a:cs typeface="Times New Roman"/>
              </a:rPr>
              <a:t>Any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violations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</a:t>
            </a:r>
            <a:r>
              <a:rPr dirty="0" sz="2400" spc="-5">
                <a:latin typeface="Times New Roman"/>
                <a:cs typeface="Times New Roman"/>
              </a:rPr>
              <a:t> 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kernel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0670" y="639172"/>
            <a:ext cx="4229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1655" algn="l"/>
                <a:tab pos="3534410" algn="l"/>
              </a:tabLst>
            </a:pPr>
            <a:r>
              <a:rPr dirty="0" spc="-5"/>
              <a:t>Vali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–	</a:t>
            </a:r>
            <a:r>
              <a:rPr dirty="0" spc="-5"/>
              <a:t>Invali</a:t>
            </a:r>
            <a:r>
              <a:rPr dirty="0"/>
              <a:t>d	</a:t>
            </a:r>
            <a:r>
              <a:rPr dirty="0" spc="-5"/>
              <a:t>Bit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0603" y="1600203"/>
            <a:ext cx="6950791" cy="45259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250" y="6467728"/>
            <a:ext cx="307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802663"/>
            <a:ext cx="10304145" cy="2623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2159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1156970" algn="l"/>
                <a:tab pos="1827530" algn="l"/>
                <a:tab pos="2400300" algn="l"/>
                <a:tab pos="2994660" algn="l"/>
                <a:tab pos="4079240" algn="l"/>
                <a:tab pos="4770120" algn="l"/>
                <a:tab pos="6091555" algn="l"/>
                <a:tab pos="6663690" algn="l"/>
                <a:tab pos="7867015" algn="l"/>
                <a:tab pos="8301990" algn="l"/>
                <a:tab pos="9425305" algn="l"/>
                <a:tab pos="9841230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tha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ar</a:t>
            </a:r>
            <a:r>
              <a:rPr dirty="0" sz="2800">
                <a:latin typeface="Times New Roman"/>
                <a:cs typeface="Times New Roman"/>
              </a:rPr>
              <a:t>e	not	</a:t>
            </a:r>
            <a:r>
              <a:rPr dirty="0" sz="2800" spc="-5">
                <a:latin typeface="Times New Roman"/>
                <a:cs typeface="Times New Roman"/>
              </a:rPr>
              <a:t>loade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int</a:t>
            </a:r>
            <a:r>
              <a:rPr dirty="0" sz="2800">
                <a:latin typeface="Times New Roman"/>
                <a:cs typeface="Times New Roman"/>
              </a:rPr>
              <a:t>o	</a:t>
            </a:r>
            <a:r>
              <a:rPr dirty="0" sz="2800" spc="-5">
                <a:latin typeface="Times New Roman"/>
                <a:cs typeface="Times New Roman"/>
              </a:rPr>
              <a:t>memor</a:t>
            </a:r>
            <a:r>
              <a:rPr dirty="0" sz="2800">
                <a:latin typeface="Times New Roman"/>
                <a:cs typeface="Times New Roman"/>
              </a:rPr>
              <a:t>y	</a:t>
            </a:r>
            <a:r>
              <a:rPr dirty="0" sz="2800" spc="-5">
                <a:latin typeface="Times New Roman"/>
                <a:cs typeface="Times New Roman"/>
              </a:rPr>
              <a:t>ar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marke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invali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the 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table, </a:t>
            </a:r>
            <a:r>
              <a:rPr dirty="0" sz="2800">
                <a:latin typeface="Times New Roman"/>
                <a:cs typeface="Times New Roman"/>
              </a:rPr>
              <a:t>using </a:t>
            </a:r>
            <a:r>
              <a:rPr dirty="0" sz="2800" spc="-5">
                <a:latin typeface="Times New Roman"/>
                <a:cs typeface="Times New Roman"/>
              </a:rPr>
              <a:t>the invalid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bit.</a:t>
            </a:r>
            <a:endParaRPr sz="2800">
              <a:latin typeface="Times New Roman"/>
              <a:cs typeface="Times New Roman"/>
            </a:endParaRPr>
          </a:p>
          <a:p>
            <a:pPr marL="187960" marR="15875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above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example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Page0 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page5</a:t>
            </a:r>
            <a:r>
              <a:rPr dirty="0" sz="2800" spc="-5">
                <a:latin typeface="Times New Roman"/>
                <a:cs typeface="Times New Roman"/>
              </a:rPr>
              <a:t> 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present</a:t>
            </a:r>
            <a:r>
              <a:rPr dirty="0" sz="2800" spc="-5">
                <a:latin typeface="Times New Roman"/>
                <a:cs typeface="Times New Roman"/>
              </a:rPr>
              <a:t> in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.so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corresponding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valid/Invalid bit</a:t>
            </a:r>
            <a:r>
              <a:rPr dirty="0" sz="2800" spc="-5">
                <a:latin typeface="Times New Roman"/>
                <a:cs typeface="Times New Roman"/>
              </a:rPr>
              <a:t> is marked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 V(Valid).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  <a:tab pos="882015" algn="l"/>
                <a:tab pos="1756410" algn="l"/>
                <a:tab pos="2710180" algn="l"/>
                <a:tab pos="3721735" algn="l"/>
                <a:tab pos="4297680" algn="l"/>
                <a:tab pos="4895850" algn="l"/>
                <a:tab pos="5984240" algn="l"/>
                <a:tab pos="6779259" algn="l"/>
                <a:tab pos="7217409" algn="l"/>
                <a:tab pos="8210550" algn="l"/>
                <a:tab pos="8865870" algn="l"/>
                <a:tab pos="9858375" algn="l"/>
              </a:tabLst>
            </a:pP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other	pages	</a:t>
            </a:r>
            <a:r>
              <a:rPr dirty="0" sz="2800" spc="-5">
                <a:latin typeface="Times New Roman"/>
                <a:cs typeface="Times New Roman"/>
              </a:rPr>
              <a:t>whic</a:t>
            </a:r>
            <a:r>
              <a:rPr dirty="0" sz="2800">
                <a:latin typeface="Times New Roman"/>
                <a:cs typeface="Times New Roman"/>
              </a:rPr>
              <a:t>h	</a:t>
            </a:r>
            <a:r>
              <a:rPr dirty="0" sz="2800" spc="-5">
                <a:latin typeface="Times New Roman"/>
                <a:cs typeface="Times New Roman"/>
              </a:rPr>
              <a:t>ar</a:t>
            </a:r>
            <a:r>
              <a:rPr dirty="0" sz="2800">
                <a:latin typeface="Times New Roman"/>
                <a:cs typeface="Times New Roman"/>
              </a:rPr>
              <a:t>e	not	</a:t>
            </a:r>
            <a:r>
              <a:rPr dirty="0" sz="2800" spc="-5">
                <a:latin typeface="Times New Roman"/>
                <a:cs typeface="Times New Roman"/>
              </a:rPr>
              <a:t>loade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suc</a:t>
            </a:r>
            <a:r>
              <a:rPr dirty="0" sz="2800">
                <a:latin typeface="Times New Roman"/>
                <a:cs typeface="Times New Roman"/>
              </a:rPr>
              <a:t>h	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s	page6	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	page7	</a:t>
            </a:r>
            <a:r>
              <a:rPr dirty="0" sz="2800" spc="-5">
                <a:latin typeface="Times New Roman"/>
                <a:cs typeface="Times New Roman"/>
              </a:rPr>
              <a:t>are  </a:t>
            </a:r>
            <a:r>
              <a:rPr dirty="0" sz="2800" spc="-5">
                <a:latin typeface="Times New Roman"/>
                <a:cs typeface="Times New Roman"/>
              </a:rPr>
              <a:t>marked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 </a:t>
            </a:r>
            <a:r>
              <a:rPr dirty="0" sz="2800">
                <a:latin typeface="Times New Roman"/>
                <a:cs typeface="Times New Roman"/>
              </a:rPr>
              <a:t>I(Invalid)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034" y="639172"/>
            <a:ext cx="22599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PageFault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1802663"/>
            <a:ext cx="10368915" cy="3646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330200" algn="l"/>
              </a:tabLst>
            </a:pPr>
            <a:r>
              <a:rPr dirty="0"/>
              <a:t>	</a:t>
            </a:r>
            <a:r>
              <a:rPr dirty="0" sz="2800" spc="-5">
                <a:latin typeface="Times New Roman"/>
                <a:cs typeface="Times New Roman"/>
              </a:rPr>
              <a:t>if</a:t>
            </a:r>
            <a:r>
              <a:rPr dirty="0" sz="2800">
                <a:latin typeface="Times New Roman"/>
                <a:cs typeface="Times New Roman"/>
              </a:rPr>
              <a:t> a page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needed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originally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loaded</a:t>
            </a:r>
            <a:r>
              <a:rPr dirty="0" sz="2800">
                <a:latin typeface="Times New Roman"/>
                <a:cs typeface="Times New Roman"/>
              </a:rPr>
              <a:t> up,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page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fault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trap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generated</a:t>
            </a:r>
            <a:endParaRPr sz="2800">
              <a:latin typeface="Times New Roman"/>
              <a:cs typeface="Times New Roman"/>
            </a:endParaRPr>
          </a:p>
          <a:p>
            <a:pPr marL="241300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fault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handled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following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steps:</a:t>
            </a:r>
            <a:endParaRPr sz="2800">
              <a:latin typeface="Times New Roman"/>
              <a:cs typeface="Times New Roman"/>
            </a:endParaRPr>
          </a:p>
          <a:p>
            <a:pPr marL="241300" marR="27940" indent="-228600">
              <a:lnSpc>
                <a:spcPts val="3050"/>
              </a:lnSpc>
              <a:spcBef>
                <a:spcPts val="1050"/>
              </a:spcBef>
            </a:pP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1: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requested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first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checked,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make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sure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valid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>
                <a:latin typeface="Times New Roman"/>
                <a:cs typeface="Times New Roman"/>
              </a:rPr>
              <a:t>request.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04"/>
              </a:lnSpc>
              <a:spcBef>
                <a:spcPts val="590"/>
              </a:spcBef>
              <a:tabLst>
                <a:tab pos="890269" algn="l"/>
                <a:tab pos="1413510" algn="l"/>
                <a:tab pos="1896745" algn="l"/>
                <a:tab pos="2576195" algn="l"/>
                <a:tab pos="4144645" algn="l"/>
                <a:tab pos="4943475" algn="l"/>
                <a:tab pos="6261735" algn="l"/>
                <a:tab pos="6941184" algn="l"/>
                <a:tab pos="8253730" algn="l"/>
                <a:tab pos="8736330" algn="l"/>
              </a:tabLst>
            </a:pPr>
            <a:r>
              <a:rPr dirty="0" sz="2800" spc="-5">
                <a:latin typeface="Times New Roman"/>
                <a:cs typeface="Times New Roman"/>
              </a:rPr>
              <a:t>Step	</a:t>
            </a:r>
            <a:r>
              <a:rPr dirty="0" sz="2800">
                <a:latin typeface="Times New Roman"/>
                <a:cs typeface="Times New Roman"/>
              </a:rPr>
              <a:t>2:	If	</a:t>
            </a:r>
            <a:r>
              <a:rPr dirty="0" sz="2800" spc="-5">
                <a:latin typeface="Times New Roman"/>
                <a:cs typeface="Times New Roman"/>
              </a:rPr>
              <a:t>the	</a:t>
            </a:r>
            <a:r>
              <a:rPr dirty="0" sz="2800">
                <a:latin typeface="Times New Roman"/>
                <a:cs typeface="Times New Roman"/>
              </a:rPr>
              <a:t>reference	</a:t>
            </a:r>
            <a:r>
              <a:rPr dirty="0" sz="2800" spc="-5">
                <a:latin typeface="Times New Roman"/>
                <a:cs typeface="Times New Roman"/>
              </a:rPr>
              <a:t>was	invalid,	the	</a:t>
            </a:r>
            <a:r>
              <a:rPr dirty="0" sz="2800">
                <a:latin typeface="Times New Roman"/>
                <a:cs typeface="Times New Roman"/>
              </a:rPr>
              <a:t>process	</a:t>
            </a:r>
            <a:r>
              <a:rPr dirty="0" sz="2800" spc="-5">
                <a:latin typeface="Times New Roman"/>
                <a:cs typeface="Times New Roman"/>
              </a:rPr>
              <a:t>is	terminated.</a:t>
            </a:r>
            <a:endParaRPr sz="2800">
              <a:latin typeface="Times New Roman"/>
              <a:cs typeface="Times New Roman"/>
            </a:endParaRPr>
          </a:p>
          <a:p>
            <a:pPr marL="241300">
              <a:lnSpc>
                <a:spcPts val="3204"/>
              </a:lnSpc>
            </a:pPr>
            <a:r>
              <a:rPr dirty="0" sz="2800" spc="-5">
                <a:latin typeface="Times New Roman"/>
                <a:cs typeface="Times New Roman"/>
              </a:rPr>
              <a:t>Otherwise,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</a:t>
            </a:r>
            <a:r>
              <a:rPr dirty="0" sz="2800" spc="-5">
                <a:latin typeface="Times New Roman"/>
                <a:cs typeface="Times New Roman"/>
              </a:rPr>
              <a:t> 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located,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possibly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free-frame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5" y="1802663"/>
            <a:ext cx="10363200" cy="3004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4: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disk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operation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scheduled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bring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necessary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disk.</a:t>
            </a:r>
            <a:endParaRPr sz="2800">
              <a:latin typeface="Times New Roman"/>
              <a:cs typeface="Times New Roman"/>
            </a:endParaRPr>
          </a:p>
          <a:p>
            <a:pPr algn="just" marL="241300" marR="13335" indent="-228600">
              <a:lnSpc>
                <a:spcPct val="90000"/>
              </a:lnSpc>
              <a:spcBef>
                <a:spcPts val="935"/>
              </a:spcBef>
            </a:pPr>
            <a:r>
              <a:rPr dirty="0" sz="2800" spc="-5">
                <a:latin typeface="Times New Roman"/>
                <a:cs typeface="Times New Roman"/>
              </a:rPr>
              <a:t>Step </a:t>
            </a:r>
            <a:r>
              <a:rPr dirty="0" sz="2800">
                <a:latin typeface="Times New Roman"/>
                <a:cs typeface="Times New Roman"/>
              </a:rPr>
              <a:t>5: </a:t>
            </a:r>
            <a:r>
              <a:rPr dirty="0" sz="2800" spc="-5">
                <a:latin typeface="Times New Roman"/>
                <a:cs typeface="Times New Roman"/>
              </a:rPr>
              <a:t>When the </a:t>
            </a:r>
            <a:r>
              <a:rPr dirty="0" sz="2800">
                <a:latin typeface="Times New Roman"/>
                <a:cs typeface="Times New Roman"/>
              </a:rPr>
              <a:t>I/O operation </a:t>
            </a:r>
            <a:r>
              <a:rPr dirty="0" sz="2800" spc="-5">
                <a:latin typeface="Times New Roman"/>
                <a:cs typeface="Times New Roman"/>
              </a:rPr>
              <a:t>is complete, the </a:t>
            </a:r>
            <a:r>
              <a:rPr dirty="0" sz="2800">
                <a:latin typeface="Times New Roman"/>
                <a:cs typeface="Times New Roman"/>
              </a:rPr>
              <a:t>process's page </a:t>
            </a:r>
            <a:r>
              <a:rPr dirty="0" sz="2800" spc="-5">
                <a:latin typeface="Times New Roman"/>
                <a:cs typeface="Times New Roman"/>
              </a:rPr>
              <a:t>table is </a:t>
            </a:r>
            <a:r>
              <a:rPr dirty="0" sz="2800">
                <a:latin typeface="Times New Roman"/>
                <a:cs typeface="Times New Roman"/>
              </a:rPr>
              <a:t> updated </a:t>
            </a:r>
            <a:r>
              <a:rPr dirty="0" sz="2800" spc="-5">
                <a:latin typeface="Times New Roman"/>
                <a:cs typeface="Times New Roman"/>
              </a:rPr>
              <a:t>with the </a:t>
            </a:r>
            <a:r>
              <a:rPr dirty="0" sz="2800">
                <a:latin typeface="Times New Roman"/>
                <a:cs typeface="Times New Roman"/>
              </a:rPr>
              <a:t>new frame number, </a:t>
            </a:r>
            <a:r>
              <a:rPr dirty="0" sz="2800" spc="-5">
                <a:latin typeface="Times New Roman"/>
                <a:cs typeface="Times New Roman"/>
              </a:rPr>
              <a:t>and the invalid </a:t>
            </a:r>
            <a:r>
              <a:rPr dirty="0" sz="2800">
                <a:latin typeface="Times New Roman"/>
                <a:cs typeface="Times New Roman"/>
              </a:rPr>
              <a:t>bit </a:t>
            </a:r>
            <a:r>
              <a:rPr dirty="0" sz="2800" spc="-5">
                <a:latin typeface="Times New Roman"/>
                <a:cs typeface="Times New Roman"/>
              </a:rPr>
              <a:t>is changed to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indicate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 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now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valid page reference.</a:t>
            </a:r>
            <a:endParaRPr sz="2800">
              <a:latin typeface="Times New Roman"/>
              <a:cs typeface="Times New Roman"/>
            </a:endParaRPr>
          </a:p>
          <a:p>
            <a:pPr algn="just" marL="241300" marR="19050" indent="-228600">
              <a:lnSpc>
                <a:spcPts val="3050"/>
              </a:lnSpc>
              <a:spcBef>
                <a:spcPts val="1000"/>
              </a:spcBef>
            </a:pPr>
            <a:r>
              <a:rPr dirty="0" sz="2800" spc="-5">
                <a:latin typeface="Times New Roman"/>
                <a:cs typeface="Times New Roman"/>
              </a:rPr>
              <a:t>Step </a:t>
            </a:r>
            <a:r>
              <a:rPr dirty="0" sz="2800">
                <a:latin typeface="Times New Roman"/>
                <a:cs typeface="Times New Roman"/>
              </a:rPr>
              <a:t>6: </a:t>
            </a:r>
            <a:r>
              <a:rPr dirty="0" sz="2800" spc="-5">
                <a:latin typeface="Times New Roman"/>
                <a:cs typeface="Times New Roman"/>
              </a:rPr>
              <a:t>The instruction that caused the </a:t>
            </a:r>
            <a:r>
              <a:rPr dirty="0" sz="2800">
                <a:latin typeface="Times New Roman"/>
                <a:cs typeface="Times New Roman"/>
              </a:rPr>
              <a:t>page fault </a:t>
            </a:r>
            <a:r>
              <a:rPr dirty="0" sz="2800" spc="-5">
                <a:latin typeface="Times New Roman"/>
                <a:cs typeface="Times New Roman"/>
              </a:rPr>
              <a:t>must </a:t>
            </a:r>
            <a:r>
              <a:rPr dirty="0" sz="2800">
                <a:latin typeface="Times New Roman"/>
                <a:cs typeface="Times New Roman"/>
              </a:rPr>
              <a:t>now be restarted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the </a:t>
            </a:r>
            <a:r>
              <a:rPr dirty="0" sz="2800">
                <a:latin typeface="Times New Roman"/>
                <a:cs typeface="Times New Roman"/>
              </a:rPr>
              <a:t>beginning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16" y="500043"/>
            <a:ext cx="9448799" cy="5943601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020" y="639172"/>
            <a:ext cx="30194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Shared</a:t>
            </a:r>
            <a:r>
              <a:rPr dirty="0" spc="-90"/>
              <a:t> </a:t>
            </a:r>
            <a:r>
              <a:rPr dirty="0" spc="-5"/>
              <a:t>Pages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250" y="6467728"/>
            <a:ext cx="307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547" y="1768525"/>
            <a:ext cx="10298430" cy="399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ts val="3279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Shared</a:t>
            </a:r>
            <a:r>
              <a:rPr dirty="0" sz="2800" spc="-5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  <a:p>
            <a:pPr lvl="1" marL="645160" marR="16510" indent="-175895">
              <a:lnSpc>
                <a:spcPts val="2730"/>
              </a:lnSpc>
              <a:spcBef>
                <a:spcPts val="535"/>
              </a:spcBef>
              <a:buFont typeface="Arial MT"/>
              <a:buChar char="•"/>
              <a:tabLst>
                <a:tab pos="645795" algn="l"/>
                <a:tab pos="1372235" algn="l"/>
                <a:tab pos="2196465" algn="l"/>
                <a:tab pos="2628265" algn="l"/>
                <a:tab pos="4126229" algn="l"/>
                <a:tab pos="5942965" algn="l"/>
                <a:tab pos="6747509" algn="l"/>
                <a:tab pos="7810500" algn="l"/>
                <a:tab pos="8910955" algn="l"/>
              </a:tabLst>
            </a:pPr>
            <a:r>
              <a:rPr dirty="0" sz="2800" spc="-5">
                <a:latin typeface="Times New Roman"/>
                <a:cs typeface="Times New Roman"/>
              </a:rPr>
              <a:t>On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cop</a:t>
            </a:r>
            <a:r>
              <a:rPr dirty="0" sz="2800">
                <a:latin typeface="Times New Roman"/>
                <a:cs typeface="Times New Roman"/>
              </a:rPr>
              <a:t>y	of	read-only	</a:t>
            </a:r>
            <a:r>
              <a:rPr dirty="0" sz="2800" spc="25">
                <a:latin typeface="Times New Roman"/>
                <a:cs typeface="Times New Roman"/>
              </a:rPr>
              <a:t>(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reentran</a:t>
            </a:r>
            <a:r>
              <a:rPr dirty="0" sz="2800" spc="15" b="1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)	</a:t>
            </a:r>
            <a:r>
              <a:rPr dirty="0" sz="2800" spc="-5">
                <a:latin typeface="Times New Roman"/>
                <a:cs typeface="Times New Roman"/>
              </a:rPr>
              <a:t>cod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share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amon</a:t>
            </a:r>
            <a:r>
              <a:rPr dirty="0" sz="2800">
                <a:latin typeface="Times New Roman"/>
                <a:cs typeface="Times New Roman"/>
              </a:rPr>
              <a:t>g	processes  </a:t>
            </a:r>
            <a:r>
              <a:rPr dirty="0" sz="2800">
                <a:latin typeface="Times New Roman"/>
                <a:cs typeface="Times New Roman"/>
              </a:rPr>
              <a:t>(i.e.,</a:t>
            </a:r>
            <a:r>
              <a:rPr dirty="0" sz="2800" spc="-5">
                <a:latin typeface="Times New Roman"/>
                <a:cs typeface="Times New Roman"/>
              </a:rPr>
              <a:t> text editors,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compilers, window systems)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ts val="3140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Similar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multiple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threads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sharing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lvl="1" marL="645160" marR="5080" indent="-175895">
              <a:lnSpc>
                <a:spcPts val="2730"/>
              </a:lnSpc>
              <a:spcBef>
                <a:spcPts val="55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Also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useful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interprocess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communication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if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sharing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read-write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-5">
                <a:latin typeface="Times New Roman"/>
                <a:cs typeface="Times New Roman"/>
              </a:rPr>
              <a:t> is allowed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ts val="3270"/>
              </a:lnSpc>
              <a:spcBef>
                <a:spcPts val="345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Private</a:t>
            </a:r>
            <a:r>
              <a:rPr dirty="0" sz="2800" spc="-3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code</a:t>
            </a:r>
            <a:r>
              <a:rPr dirty="0" sz="2800" spc="-2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66FF"/>
                </a:solidFill>
                <a:latin typeface="Times New Roman"/>
                <a:cs typeface="Times New Roman"/>
              </a:rPr>
              <a:t>and</a:t>
            </a:r>
            <a:r>
              <a:rPr dirty="0" sz="2800" spc="-2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ts val="3200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keeps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separate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copy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code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lvl="1" marL="645160" marR="8255" indent="-175895">
              <a:lnSpc>
                <a:spcPts val="2730"/>
              </a:lnSpc>
              <a:spcBef>
                <a:spcPts val="55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private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code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appear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anywhere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 space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9679" y="94021"/>
            <a:ext cx="341566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/>
              <a:t>Address</a:t>
            </a:r>
            <a:r>
              <a:rPr dirty="0" sz="3950" spc="-60"/>
              <a:t> </a:t>
            </a:r>
            <a:r>
              <a:rPr dirty="0" sz="3950" spc="-5"/>
              <a:t>Binding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30451" y="978415"/>
            <a:ext cx="10307955" cy="4408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698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may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represented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different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ways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during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execution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the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endParaRPr sz="2800">
              <a:latin typeface="Times New Roman"/>
              <a:cs typeface="Times New Roman"/>
            </a:endParaRPr>
          </a:p>
          <a:p>
            <a:pPr marL="318135" indent="-306070">
              <a:lnSpc>
                <a:spcPts val="3204"/>
              </a:lnSpc>
              <a:spcBef>
                <a:spcPts val="600"/>
              </a:spcBef>
              <a:buFont typeface="Arial MT"/>
              <a:buChar char="•"/>
              <a:tabLst>
                <a:tab pos="318135" algn="l"/>
                <a:tab pos="318770" algn="l"/>
                <a:tab pos="1951355" algn="l"/>
                <a:tab pos="2399030" algn="l"/>
                <a:tab pos="3004185" algn="l"/>
                <a:tab pos="4104004" algn="l"/>
                <a:tab pos="5481320" algn="l"/>
                <a:tab pos="6085840" algn="l"/>
                <a:tab pos="7581265" algn="l"/>
                <a:tab pos="9056370" algn="l"/>
                <a:tab pos="9999345" algn="l"/>
              </a:tabLst>
            </a:pPr>
            <a:r>
              <a:rPr dirty="0" sz="2800" spc="-5">
                <a:latin typeface="Times New Roman"/>
                <a:cs typeface="Times New Roman"/>
              </a:rPr>
              <a:t>Addresse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sourc</a:t>
            </a:r>
            <a:r>
              <a:rPr dirty="0" sz="2800">
                <a:latin typeface="Times New Roman"/>
                <a:cs typeface="Times New Roman"/>
              </a:rPr>
              <a:t>e	program	</a:t>
            </a:r>
            <a:r>
              <a:rPr dirty="0" sz="2800" spc="-5">
                <a:latin typeface="Times New Roman"/>
                <a:cs typeface="Times New Roman"/>
              </a:rPr>
              <a:t>ar</a:t>
            </a:r>
            <a:r>
              <a:rPr dirty="0" sz="2800">
                <a:latin typeface="Times New Roman"/>
                <a:cs typeface="Times New Roman"/>
              </a:rPr>
              <a:t>e	generally	</a:t>
            </a:r>
            <a:r>
              <a:rPr dirty="0" sz="2800" spc="-5">
                <a:latin typeface="Times New Roman"/>
                <a:cs typeface="Times New Roman"/>
              </a:rPr>
              <a:t>symboli</a:t>
            </a:r>
            <a:r>
              <a:rPr dirty="0" sz="2800">
                <a:latin typeface="Times New Roman"/>
                <a:cs typeface="Times New Roman"/>
              </a:rPr>
              <a:t>c	(such	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187960">
              <a:lnSpc>
                <a:spcPts val="3204"/>
              </a:lnSpc>
            </a:pPr>
            <a:r>
              <a:rPr dirty="0" sz="2800" spc="-5" i="1">
                <a:latin typeface="Times New Roman"/>
                <a:cs typeface="Times New Roman"/>
              </a:rPr>
              <a:t>count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algn="just" marL="187960" marR="9525" indent="-175895">
              <a:lnSpc>
                <a:spcPct val="90000"/>
              </a:lnSpc>
              <a:spcBef>
                <a:spcPts val="975"/>
              </a:spcBef>
              <a:buFont typeface="Arial MT"/>
              <a:buChar char="•"/>
              <a:tabLst>
                <a:tab pos="367665" algn="l"/>
              </a:tabLst>
            </a:pPr>
            <a:r>
              <a:rPr dirty="0"/>
              <a:t>	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compiler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will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typically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bind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these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symbolic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6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 relocatable </a:t>
            </a:r>
            <a:r>
              <a:rPr dirty="0" sz="2800" spc="-5">
                <a:latin typeface="Times New Roman"/>
                <a:cs typeface="Times New Roman"/>
              </a:rPr>
              <a:t>addresses </a:t>
            </a:r>
            <a:r>
              <a:rPr dirty="0" sz="2800">
                <a:latin typeface="Times New Roman"/>
                <a:cs typeface="Times New Roman"/>
              </a:rPr>
              <a:t>(such </a:t>
            </a:r>
            <a:r>
              <a:rPr dirty="0" sz="2800" spc="-5">
                <a:latin typeface="Times New Roman"/>
                <a:cs typeface="Times New Roman"/>
              </a:rPr>
              <a:t>as “14 </a:t>
            </a:r>
            <a:r>
              <a:rPr dirty="0" sz="2800">
                <a:latin typeface="Times New Roman"/>
                <a:cs typeface="Times New Roman"/>
              </a:rPr>
              <a:t>bytes from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beginning of </a:t>
            </a:r>
            <a:r>
              <a:rPr dirty="0" sz="2800" spc="-5">
                <a:latin typeface="Times New Roman"/>
                <a:cs typeface="Times New Roman"/>
              </a:rPr>
              <a:t>this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module”)</a:t>
            </a:r>
            <a:endParaRPr sz="2800">
              <a:latin typeface="Times New Roman"/>
              <a:cs typeface="Times New Roman"/>
            </a:endParaRPr>
          </a:p>
          <a:p>
            <a:pPr algn="just" marL="187960" marR="20955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linkage editor </a:t>
            </a:r>
            <a:r>
              <a:rPr dirty="0" sz="2800">
                <a:latin typeface="Times New Roman"/>
                <a:cs typeface="Times New Roman"/>
              </a:rPr>
              <a:t>or </a:t>
            </a:r>
            <a:r>
              <a:rPr dirty="0" sz="2800" spc="-5">
                <a:latin typeface="Times New Roman"/>
                <a:cs typeface="Times New Roman"/>
              </a:rPr>
              <a:t>loader will in turn </a:t>
            </a:r>
            <a:r>
              <a:rPr dirty="0" sz="2800">
                <a:latin typeface="Times New Roman"/>
                <a:cs typeface="Times New Roman"/>
              </a:rPr>
              <a:t>bind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relocatable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absolute addresses </a:t>
            </a:r>
            <a:r>
              <a:rPr dirty="0" sz="2800">
                <a:latin typeface="Times New Roman"/>
                <a:cs typeface="Times New Roman"/>
              </a:rPr>
              <a:t>(such</a:t>
            </a:r>
            <a:r>
              <a:rPr dirty="0" sz="2800" spc="-5">
                <a:latin typeface="Times New Roman"/>
                <a:cs typeface="Times New Roman"/>
              </a:rPr>
              <a:t> as </a:t>
            </a:r>
            <a:r>
              <a:rPr dirty="0" sz="2800">
                <a:latin typeface="Times New Roman"/>
                <a:cs typeface="Times New Roman"/>
              </a:rPr>
              <a:t>74014)</a:t>
            </a:r>
            <a:endParaRPr sz="2800">
              <a:latin typeface="Times New Roman"/>
              <a:cs typeface="Times New Roman"/>
            </a:endParaRPr>
          </a:p>
          <a:p>
            <a:pPr algn="just"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binding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mapping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1325" y="4985886"/>
            <a:ext cx="4928870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another.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4457" y="5096991"/>
            <a:ext cx="6652977" cy="12339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5491" y="6467728"/>
            <a:ext cx="2311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020" y="639172"/>
            <a:ext cx="30194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Shared</a:t>
            </a:r>
            <a:r>
              <a:rPr dirty="0" spc="-90"/>
              <a:t> </a:t>
            </a:r>
            <a:r>
              <a:rPr dirty="0" spc="-5"/>
              <a:t>Pages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476" y="1285859"/>
            <a:ext cx="6953298" cy="52495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250" y="6467728"/>
            <a:ext cx="307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020" y="639172"/>
            <a:ext cx="30194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Shared</a:t>
            </a:r>
            <a:r>
              <a:rPr dirty="0" spc="-90"/>
              <a:t> </a:t>
            </a:r>
            <a:r>
              <a:rPr dirty="0" spc="-5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96525" cy="1728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71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example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figure,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three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ed1,ed2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ed3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shred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three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-5">
                <a:latin typeface="Times New Roman"/>
                <a:cs typeface="Times New Roman"/>
              </a:rPr>
              <a:t> Process1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5">
                <a:latin typeface="Times New Roman"/>
                <a:cs typeface="Times New Roman"/>
              </a:rPr>
              <a:t> Process2, Process3.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  <a:tab pos="185547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loaded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once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corresponding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updated </a:t>
            </a:r>
            <a:r>
              <a:rPr dirty="0" sz="2800" spc="-5">
                <a:latin typeface="Times New Roman"/>
                <a:cs typeface="Times New Roman"/>
              </a:rPr>
              <a:t>in	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5">
                <a:latin typeface="Times New Roman"/>
                <a:cs typeface="Times New Roman"/>
              </a:rPr>
              <a:t>table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the three </a:t>
            </a:r>
            <a:r>
              <a:rPr dirty="0" sz="2800">
                <a:latin typeface="Times New Roman"/>
                <a:cs typeface="Times New Roman"/>
              </a:rPr>
              <a:t>processes.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699" y="1717230"/>
            <a:ext cx="8552815" cy="1758950"/>
          </a:xfrm>
          <a:prstGeom prst="rect"/>
        </p:spPr>
        <p:txBody>
          <a:bodyPr wrap="square" lIns="0" tIns="119380" rIns="0" bIns="0" rtlCol="0" vert="horz">
            <a:spAutoFit/>
          </a:bodyPr>
          <a:lstStyle/>
          <a:p>
            <a:pPr marL="3050540" marR="5080" indent="-3038475">
              <a:lnSpc>
                <a:spcPts val="6450"/>
              </a:lnSpc>
              <a:spcBef>
                <a:spcPts val="940"/>
              </a:spcBef>
            </a:pPr>
            <a:r>
              <a:rPr dirty="0" sz="6000" spc="-5"/>
              <a:t>STRUCTURE</a:t>
            </a:r>
            <a:r>
              <a:rPr dirty="0" sz="6000" spc="-35"/>
              <a:t> </a:t>
            </a:r>
            <a:r>
              <a:rPr dirty="0" sz="6000" spc="-5"/>
              <a:t>OF</a:t>
            </a:r>
            <a:r>
              <a:rPr dirty="0" sz="6000" spc="-35"/>
              <a:t> </a:t>
            </a:r>
            <a:r>
              <a:rPr dirty="0" sz="6000"/>
              <a:t>A</a:t>
            </a:r>
            <a:r>
              <a:rPr dirty="0" sz="6000" spc="-35"/>
              <a:t> </a:t>
            </a:r>
            <a:r>
              <a:rPr dirty="0" sz="6000" spc="-5"/>
              <a:t>PAGE </a:t>
            </a:r>
            <a:r>
              <a:rPr dirty="0" sz="6000" spc="-1485"/>
              <a:t> </a:t>
            </a:r>
            <a:r>
              <a:rPr dirty="0" sz="6000" spc="-5"/>
              <a:t>TABLE</a:t>
            </a:r>
            <a:endParaRPr sz="60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337" y="1095794"/>
            <a:ext cx="10581640" cy="385445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12090" indent="-18732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12725" algn="l"/>
              </a:tabLst>
            </a:pPr>
            <a:r>
              <a:rPr dirty="0" sz="2200" spc="-5">
                <a:latin typeface="Times New Roman"/>
                <a:cs typeface="Times New Roman"/>
              </a:rPr>
              <a:t>Memory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structures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paging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huge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straight-forward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methods</a:t>
            </a:r>
            <a:endParaRPr sz="2200">
              <a:latin typeface="Times New Roman"/>
              <a:cs typeface="Times New Roman"/>
            </a:endParaRPr>
          </a:p>
          <a:p>
            <a:pPr lvl="1" marL="669290" indent="-187325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69925" algn="l"/>
              </a:tabLst>
            </a:pPr>
            <a:r>
              <a:rPr dirty="0" sz="2200" spc="-5">
                <a:latin typeface="Times New Roman"/>
                <a:cs typeface="Times New Roman"/>
              </a:rPr>
              <a:t>Consider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32-bit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logical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address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space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5">
                <a:latin typeface="Times New Roman"/>
                <a:cs typeface="Times New Roman"/>
              </a:rPr>
              <a:t> modern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computers</a:t>
            </a:r>
            <a:endParaRPr sz="2200">
              <a:latin typeface="Times New Roman"/>
              <a:cs typeface="Times New Roman"/>
            </a:endParaRPr>
          </a:p>
          <a:p>
            <a:pPr lvl="1" marL="669290" indent="-18732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69925" algn="l"/>
              </a:tabLst>
            </a:pPr>
            <a:r>
              <a:rPr dirty="0" sz="2200" spc="-5">
                <a:latin typeface="Times New Roman"/>
                <a:cs typeface="Times New Roman"/>
              </a:rPr>
              <a:t>Page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size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4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KB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(2</a:t>
            </a:r>
            <a:r>
              <a:rPr dirty="0" baseline="30651" sz="2175">
                <a:latin typeface="Times New Roman"/>
                <a:cs typeface="Times New Roman"/>
              </a:rPr>
              <a:t>12</a:t>
            </a:r>
            <a:r>
              <a:rPr dirty="0" sz="220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lvl="1" marL="669290" indent="-18732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69925" algn="l"/>
              </a:tabLst>
            </a:pPr>
            <a:r>
              <a:rPr dirty="0" sz="2200" spc="-5">
                <a:latin typeface="Times New Roman"/>
                <a:cs typeface="Times New Roman"/>
              </a:rPr>
              <a:t>Page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table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would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have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5">
                <a:latin typeface="Times New Roman"/>
                <a:cs typeface="Times New Roman"/>
              </a:rPr>
              <a:t> million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entries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(2</a:t>
            </a:r>
            <a:r>
              <a:rPr dirty="0" baseline="30651" sz="2175" spc="30">
                <a:latin typeface="Times New Roman"/>
                <a:cs typeface="Times New Roman"/>
              </a:rPr>
              <a:t>32</a:t>
            </a:r>
            <a:r>
              <a:rPr dirty="0" baseline="30651" sz="2175" spc="262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/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</a:t>
            </a:r>
            <a:r>
              <a:rPr dirty="0" baseline="30651" sz="2175">
                <a:latin typeface="Times New Roman"/>
                <a:cs typeface="Times New Roman"/>
              </a:rPr>
              <a:t>12</a:t>
            </a:r>
            <a:r>
              <a:rPr dirty="0" sz="220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lvl="1" marL="669290" indent="-18732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69925" algn="l"/>
              </a:tabLst>
            </a:pPr>
            <a:r>
              <a:rPr dirty="0" sz="2200">
                <a:latin typeface="Times New Roman"/>
                <a:cs typeface="Times New Roman"/>
              </a:rPr>
              <a:t>If</a:t>
            </a:r>
            <a:r>
              <a:rPr dirty="0" sz="2200" spc="-5">
                <a:latin typeface="Times New Roman"/>
                <a:cs typeface="Times New Roman"/>
              </a:rPr>
              <a:t> each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entry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4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bytes -&gt;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4</a:t>
            </a:r>
            <a:r>
              <a:rPr dirty="0" sz="2200" spc="-5">
                <a:latin typeface="Times New Roman"/>
                <a:cs typeface="Times New Roman"/>
              </a:rPr>
              <a:t> MB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physical</a:t>
            </a:r>
            <a:r>
              <a:rPr dirty="0" sz="2200" spc="-5">
                <a:latin typeface="Times New Roman"/>
                <a:cs typeface="Times New Roman"/>
              </a:rPr>
              <a:t> address space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/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memory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5">
                <a:latin typeface="Times New Roman"/>
                <a:cs typeface="Times New Roman"/>
              </a:rPr>
              <a:t> table alone</a:t>
            </a:r>
            <a:endParaRPr sz="2200">
              <a:latin typeface="Times New Roman"/>
              <a:cs typeface="Times New Roman"/>
            </a:endParaRPr>
          </a:p>
          <a:p>
            <a:pPr lvl="2" marL="1126490" indent="-18732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1127125" algn="l"/>
              </a:tabLst>
            </a:pP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amount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5">
                <a:latin typeface="Times New Roman"/>
                <a:cs typeface="Times New Roman"/>
              </a:rPr>
              <a:t> memory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cost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lot</a:t>
            </a:r>
            <a:endParaRPr sz="2200">
              <a:latin typeface="Times New Roman"/>
              <a:cs typeface="Times New Roman"/>
            </a:endParaRPr>
          </a:p>
          <a:p>
            <a:pPr lvl="2" marL="1126490" indent="-18732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1127125" algn="l"/>
              </a:tabLst>
            </a:pPr>
            <a:r>
              <a:rPr dirty="0" sz="2200" spc="-5">
                <a:latin typeface="Times New Roman"/>
                <a:cs typeface="Times New Roman"/>
              </a:rPr>
              <a:t>Don’t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want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allocate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contiguously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memory</a:t>
            </a:r>
            <a:endParaRPr sz="2200">
              <a:latin typeface="Times New Roman"/>
              <a:cs typeface="Times New Roman"/>
            </a:endParaRPr>
          </a:p>
          <a:p>
            <a:pPr marL="212090" indent="-18732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12725" algn="l"/>
              </a:tabLst>
            </a:pPr>
            <a:r>
              <a:rPr dirty="0" sz="2200" spc="-5">
                <a:latin typeface="Times New Roman"/>
                <a:cs typeface="Times New Roman"/>
              </a:rPr>
              <a:t>Hierarchical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Paging</a:t>
            </a:r>
            <a:endParaRPr sz="2200">
              <a:latin typeface="Times New Roman"/>
              <a:cs typeface="Times New Roman"/>
            </a:endParaRPr>
          </a:p>
          <a:p>
            <a:pPr marL="212090" indent="-18732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12725" algn="l"/>
              </a:tabLst>
            </a:pPr>
            <a:r>
              <a:rPr dirty="0" sz="2200" spc="-5">
                <a:latin typeface="Times New Roman"/>
                <a:cs typeface="Times New Roman"/>
              </a:rPr>
              <a:t>Hashed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Page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Tables</a:t>
            </a:r>
            <a:endParaRPr sz="2200">
              <a:latin typeface="Times New Roman"/>
              <a:cs typeface="Times New Roman"/>
            </a:endParaRPr>
          </a:p>
          <a:p>
            <a:pPr marL="212090" indent="-18732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12725" algn="l"/>
              </a:tabLst>
            </a:pPr>
            <a:r>
              <a:rPr dirty="0" sz="2200">
                <a:latin typeface="Times New Roman"/>
                <a:cs typeface="Times New Roman"/>
              </a:rPr>
              <a:t>Inverted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Page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Tables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1753" y="81959"/>
            <a:ext cx="61315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4160" algn="l"/>
              </a:tabLst>
            </a:pPr>
            <a:r>
              <a:rPr dirty="0" spc="-5"/>
              <a:t>Structure </a:t>
            </a:r>
            <a:r>
              <a:rPr dirty="0"/>
              <a:t>of	</a:t>
            </a:r>
            <a:r>
              <a:rPr dirty="0" spc="-10"/>
              <a:t>the</a:t>
            </a:r>
            <a:r>
              <a:rPr dirty="0" spc="-50"/>
              <a:t> </a:t>
            </a:r>
            <a:r>
              <a:rPr dirty="0" spc="-5"/>
              <a:t>Page</a:t>
            </a:r>
            <a:r>
              <a:rPr dirty="0" spc="-45"/>
              <a:t> </a:t>
            </a:r>
            <a:r>
              <a:rPr dirty="0" spc="-5"/>
              <a:t>Table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908" y="1505051"/>
            <a:ext cx="11601450" cy="528193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37490" marR="53975" indent="-18732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238125" algn="l"/>
              </a:tabLst>
            </a:pPr>
            <a:r>
              <a:rPr dirty="0" sz="2200" spc="-5">
                <a:latin typeface="Times New Roman"/>
                <a:cs typeface="Times New Roman"/>
              </a:rPr>
              <a:t>Simple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solution</a:t>
            </a:r>
            <a:r>
              <a:rPr dirty="0" sz="2200" spc="2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20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this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problem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20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divide</a:t>
            </a:r>
            <a:r>
              <a:rPr dirty="0" sz="2200" spc="2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20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2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table</a:t>
            </a:r>
            <a:r>
              <a:rPr dirty="0" sz="2200" spc="20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into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smaller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pieces</a:t>
            </a:r>
            <a:r>
              <a:rPr dirty="0" sz="2200" spc="2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We</a:t>
            </a:r>
            <a:r>
              <a:rPr dirty="0" sz="2200" spc="20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accomplish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division </a:t>
            </a:r>
            <a:r>
              <a:rPr dirty="0" sz="2200" spc="-5">
                <a:latin typeface="Times New Roman"/>
                <a:cs typeface="Times New Roman"/>
              </a:rPr>
              <a:t>in several ways</a:t>
            </a:r>
            <a:endParaRPr sz="2200">
              <a:latin typeface="Times New Roman"/>
              <a:cs typeface="Times New Roman"/>
            </a:endParaRPr>
          </a:p>
          <a:p>
            <a:pPr marL="237490" indent="-18732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38125" algn="l"/>
              </a:tabLst>
            </a:pP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logical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address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(on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32-bit</a:t>
            </a:r>
            <a:r>
              <a:rPr dirty="0" sz="2200" spc="-5">
                <a:latin typeface="Times New Roman"/>
                <a:cs typeface="Times New Roman"/>
              </a:rPr>
              <a:t> machine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1K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5">
                <a:latin typeface="Times New Roman"/>
                <a:cs typeface="Times New Roman"/>
              </a:rPr>
              <a:t> size)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divided</a:t>
            </a:r>
            <a:r>
              <a:rPr dirty="0" sz="2200" spc="-5">
                <a:latin typeface="Times New Roman"/>
                <a:cs typeface="Times New Roman"/>
              </a:rPr>
              <a:t> into:</a:t>
            </a:r>
            <a:endParaRPr sz="2200">
              <a:latin typeface="Times New Roman"/>
              <a:cs typeface="Times New Roman"/>
            </a:endParaRPr>
          </a:p>
          <a:p>
            <a:pPr lvl="1" marL="635635" indent="-18732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36270" algn="l"/>
              </a:tabLst>
            </a:pP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number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consisting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22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bits</a:t>
            </a:r>
            <a:endParaRPr sz="2200">
              <a:latin typeface="Times New Roman"/>
              <a:cs typeface="Times New Roman"/>
            </a:endParaRPr>
          </a:p>
          <a:p>
            <a:pPr lvl="1" marL="635635" indent="-18732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36270" algn="l"/>
              </a:tabLst>
            </a:pP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offset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consisting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bits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237490" indent="-187325">
              <a:lnSpc>
                <a:spcPct val="100000"/>
              </a:lnSpc>
              <a:buFont typeface="Arial MT"/>
              <a:buChar char="•"/>
              <a:tabLst>
                <a:tab pos="238125" algn="l"/>
              </a:tabLst>
            </a:pPr>
            <a:r>
              <a:rPr dirty="0" sz="2200" spc="-5">
                <a:latin typeface="Times New Roman"/>
                <a:cs typeface="Times New Roman"/>
              </a:rPr>
              <a:t>Since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5">
                <a:latin typeface="Times New Roman"/>
                <a:cs typeface="Times New Roman"/>
              </a:rPr>
              <a:t> table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paged,</a:t>
            </a:r>
            <a:r>
              <a:rPr dirty="0" sz="2200" spc="-5">
                <a:latin typeface="Times New Roman"/>
                <a:cs typeface="Times New Roman"/>
              </a:rPr>
              <a:t> 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number</a:t>
            </a:r>
            <a:r>
              <a:rPr dirty="0" sz="2200" spc="-5">
                <a:latin typeface="Times New Roman"/>
                <a:cs typeface="Times New Roman"/>
              </a:rPr>
              <a:t>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further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divided</a:t>
            </a:r>
            <a:r>
              <a:rPr dirty="0" sz="2200" spc="-5">
                <a:latin typeface="Times New Roman"/>
                <a:cs typeface="Times New Roman"/>
              </a:rPr>
              <a:t> into:</a:t>
            </a:r>
            <a:endParaRPr sz="2200">
              <a:latin typeface="Times New Roman"/>
              <a:cs typeface="Times New Roman"/>
            </a:endParaRPr>
          </a:p>
          <a:p>
            <a:pPr lvl="1" marL="635635" indent="-18732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36270" algn="l"/>
              </a:tabLst>
            </a:pP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12-bit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number</a:t>
            </a:r>
            <a:endParaRPr sz="2200">
              <a:latin typeface="Times New Roman"/>
              <a:cs typeface="Times New Roman"/>
            </a:endParaRPr>
          </a:p>
          <a:p>
            <a:pPr lvl="1" marL="635635" indent="-18732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36270" algn="l"/>
              </a:tabLst>
            </a:pP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10-bit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offset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237490" indent="-187325">
              <a:lnSpc>
                <a:spcPct val="100000"/>
              </a:lnSpc>
              <a:buFont typeface="Arial MT"/>
              <a:buChar char="•"/>
              <a:tabLst>
                <a:tab pos="238125" algn="l"/>
              </a:tabLst>
            </a:pPr>
            <a:r>
              <a:rPr dirty="0" sz="2200" spc="-5">
                <a:latin typeface="Times New Roman"/>
                <a:cs typeface="Times New Roman"/>
              </a:rPr>
              <a:t>Thus,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logical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address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follows: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37490" marR="43180" indent="-187325">
              <a:lnSpc>
                <a:spcPts val="2380"/>
              </a:lnSpc>
              <a:spcBef>
                <a:spcPts val="1645"/>
              </a:spcBef>
              <a:buFont typeface="Arial MT"/>
              <a:buChar char="•"/>
              <a:tabLst>
                <a:tab pos="238125" algn="l"/>
              </a:tabLst>
            </a:pPr>
            <a:r>
              <a:rPr dirty="0" sz="2200" spc="-5">
                <a:latin typeface="Times New Roman"/>
                <a:cs typeface="Times New Roman"/>
              </a:rPr>
              <a:t>where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baseline="-30651" sz="2175" i="1">
                <a:latin typeface="Times New Roman"/>
                <a:cs typeface="Times New Roman"/>
              </a:rPr>
              <a:t>1</a:t>
            </a:r>
            <a:r>
              <a:rPr dirty="0" baseline="-30651" sz="2175" spc="330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index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into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outer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table,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baseline="-30651" sz="2175" i="1">
                <a:latin typeface="Times New Roman"/>
                <a:cs typeface="Times New Roman"/>
              </a:rPr>
              <a:t>2</a:t>
            </a:r>
            <a:r>
              <a:rPr dirty="0" baseline="-30651" sz="2175" spc="330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displacement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within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inner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5">
                <a:latin typeface="Times New Roman"/>
                <a:cs typeface="Times New Roman"/>
              </a:rPr>
              <a:t> 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7272" y="51800"/>
            <a:ext cx="63131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Two-Level</a:t>
            </a:r>
            <a:r>
              <a:rPr dirty="0" spc="-50"/>
              <a:t> </a:t>
            </a:r>
            <a:r>
              <a:rPr dirty="0" spc="-5"/>
              <a:t>Paging</a:t>
            </a:r>
            <a:r>
              <a:rPr dirty="0" spc="-45"/>
              <a:t> </a:t>
            </a:r>
            <a:r>
              <a:rPr dirty="0" spc="-5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8703" y="3410857"/>
            <a:ext cx="4212166" cy="1055686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084" y="1674076"/>
            <a:ext cx="8679815" cy="250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Times New Roman"/>
                <a:cs typeface="Times New Roman"/>
              </a:rPr>
              <a:t>Break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multiple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simple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technique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two-level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6913" y="66084"/>
            <a:ext cx="56362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Hierarchical</a:t>
            </a:r>
            <a:r>
              <a:rPr dirty="0" spc="-50"/>
              <a:t> </a:t>
            </a:r>
            <a:r>
              <a:rPr dirty="0" spc="-5"/>
              <a:t>Page</a:t>
            </a:r>
            <a:r>
              <a:rPr dirty="0" spc="-45"/>
              <a:t> </a:t>
            </a:r>
            <a:r>
              <a:rPr dirty="0" spc="-5"/>
              <a:t>Tables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4575" y="66084"/>
            <a:ext cx="70897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Two-Level</a:t>
            </a:r>
            <a:r>
              <a:rPr dirty="0" spc="-50"/>
              <a:t> </a:t>
            </a:r>
            <a:r>
              <a:rPr dirty="0" spc="-5"/>
              <a:t>Page-Table</a:t>
            </a:r>
            <a:r>
              <a:rPr dirty="0" spc="-45"/>
              <a:t> </a:t>
            </a:r>
            <a:r>
              <a:rPr dirty="0" spc="-5"/>
              <a:t>Scheme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167" y="1268416"/>
            <a:ext cx="5664200" cy="4492624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584" y="453857"/>
            <a:ext cx="8733155" cy="1296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ts val="5000"/>
              </a:lnSpc>
              <a:spcBef>
                <a:spcPts val="100"/>
              </a:spcBef>
            </a:pPr>
            <a:r>
              <a:rPr dirty="0" spc="-5"/>
              <a:t>Address-Translation</a:t>
            </a:r>
            <a:r>
              <a:rPr dirty="0" spc="-50"/>
              <a:t> </a:t>
            </a:r>
            <a:r>
              <a:rPr dirty="0" spc="-5"/>
              <a:t>Scheme</a:t>
            </a:r>
          </a:p>
          <a:p>
            <a:pPr algn="ctr">
              <a:lnSpc>
                <a:spcPts val="5005"/>
              </a:lnSpc>
              <a:tabLst>
                <a:tab pos="790575" algn="l"/>
                <a:tab pos="3685540" algn="l"/>
                <a:tab pos="4415155" algn="l"/>
                <a:tab pos="6075680" algn="l"/>
              </a:tabLst>
            </a:pPr>
            <a:r>
              <a:rPr dirty="0" spc="-5"/>
              <a:t>for	</a:t>
            </a:r>
            <a:r>
              <a:rPr dirty="0" spc="-10"/>
              <a:t>two</a:t>
            </a:r>
            <a:r>
              <a:rPr dirty="0" spc="-5"/>
              <a:t> </a:t>
            </a:r>
            <a:r>
              <a:rPr dirty="0" spc="-10"/>
              <a:t>level</a:t>
            </a:r>
            <a:r>
              <a:rPr dirty="0" spc="-5"/>
              <a:t> </a:t>
            </a:r>
            <a:r>
              <a:rPr dirty="0"/>
              <a:t>32	bit	paging	</a:t>
            </a:r>
            <a:r>
              <a:rPr dirty="0" spc="-5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553" y="2492897"/>
            <a:ext cx="8519582" cy="2693986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365" y="1092621"/>
            <a:ext cx="11451590" cy="414972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24790" indent="-18732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25425" algn="l"/>
              </a:tabLst>
            </a:pPr>
            <a:r>
              <a:rPr dirty="0" sz="2200" spc="-5">
                <a:latin typeface="Times New Roman"/>
                <a:cs typeface="Times New Roman"/>
              </a:rPr>
              <a:t>For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 with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64-bit</a:t>
            </a:r>
            <a:r>
              <a:rPr dirty="0" sz="2200" spc="-5">
                <a:latin typeface="Times New Roman"/>
                <a:cs typeface="Times New Roman"/>
              </a:rPr>
              <a:t> logical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address space,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two-level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paging</a:t>
            </a:r>
            <a:r>
              <a:rPr dirty="0" sz="2200" spc="-5">
                <a:latin typeface="Times New Roman"/>
                <a:cs typeface="Times New Roman"/>
              </a:rPr>
              <a:t> scheme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 </a:t>
            </a:r>
            <a:r>
              <a:rPr dirty="0" sz="2200" spc="-5">
                <a:latin typeface="Times New Roman"/>
                <a:cs typeface="Times New Roman"/>
              </a:rPr>
              <a:t>longer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appropriate</a:t>
            </a:r>
            <a:endParaRPr sz="2200">
              <a:latin typeface="Times New Roman"/>
              <a:cs typeface="Times New Roman"/>
            </a:endParaRPr>
          </a:p>
          <a:p>
            <a:pPr marL="224790" indent="-1873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25425" algn="l"/>
              </a:tabLst>
            </a:pPr>
            <a:r>
              <a:rPr dirty="0" sz="2200">
                <a:latin typeface="Times New Roman"/>
                <a:cs typeface="Times New Roman"/>
              </a:rPr>
              <a:t>If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size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4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KB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(2</a:t>
            </a:r>
            <a:r>
              <a:rPr dirty="0" baseline="30651" sz="2175">
                <a:latin typeface="Times New Roman"/>
                <a:cs typeface="Times New Roman"/>
              </a:rPr>
              <a:t>12</a:t>
            </a:r>
            <a:r>
              <a:rPr dirty="0" sz="220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lvl="1" marL="681990" indent="-18732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82625" algn="l"/>
              </a:tabLst>
            </a:pPr>
            <a:r>
              <a:rPr dirty="0" sz="2200" spc="-5">
                <a:latin typeface="Times New Roman"/>
                <a:cs typeface="Times New Roman"/>
              </a:rPr>
              <a:t>Then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table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2</a:t>
            </a:r>
            <a:r>
              <a:rPr dirty="0" baseline="30651" sz="2175" spc="15">
                <a:latin typeface="Times New Roman"/>
                <a:cs typeface="Times New Roman"/>
              </a:rPr>
              <a:t>52</a:t>
            </a:r>
            <a:r>
              <a:rPr dirty="0" baseline="30651" sz="2175" spc="25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entries</a:t>
            </a:r>
            <a:endParaRPr sz="2200">
              <a:latin typeface="Times New Roman"/>
              <a:cs typeface="Times New Roman"/>
            </a:endParaRPr>
          </a:p>
          <a:p>
            <a:pPr lvl="1" marL="681990" indent="-18732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82625" algn="l"/>
              </a:tabLst>
            </a:pPr>
            <a:r>
              <a:rPr dirty="0" sz="2200">
                <a:latin typeface="Times New Roman"/>
                <a:cs typeface="Times New Roman"/>
              </a:rPr>
              <a:t>If</a:t>
            </a:r>
            <a:r>
              <a:rPr dirty="0" sz="2200" spc="-5">
                <a:latin typeface="Times New Roman"/>
                <a:cs typeface="Times New Roman"/>
              </a:rPr>
              <a:t> two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level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scheme,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inner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5">
                <a:latin typeface="Times New Roman"/>
                <a:cs typeface="Times New Roman"/>
              </a:rPr>
              <a:t> tables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could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2</a:t>
            </a:r>
            <a:r>
              <a:rPr dirty="0" baseline="30651" sz="2175" spc="44">
                <a:latin typeface="Times New Roman"/>
                <a:cs typeface="Times New Roman"/>
              </a:rPr>
              <a:t>10</a:t>
            </a:r>
            <a:r>
              <a:rPr dirty="0" baseline="30651" sz="2175" spc="2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4-byte</a:t>
            </a:r>
            <a:r>
              <a:rPr dirty="0" sz="2200" spc="-5">
                <a:latin typeface="Times New Roman"/>
                <a:cs typeface="Times New Roman"/>
              </a:rPr>
              <a:t> entries</a:t>
            </a:r>
            <a:endParaRPr sz="2200">
              <a:latin typeface="Times New Roman"/>
              <a:cs typeface="Times New Roman"/>
            </a:endParaRPr>
          </a:p>
          <a:p>
            <a:pPr lvl="1" marL="681990" indent="-18732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82625" algn="l"/>
              </a:tabLst>
            </a:pPr>
            <a:r>
              <a:rPr dirty="0" sz="2200" spc="-5">
                <a:latin typeface="Times New Roman"/>
                <a:cs typeface="Times New Roman"/>
              </a:rPr>
              <a:t>Address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would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look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like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lvl="1" marL="681990" indent="-187325">
              <a:lnSpc>
                <a:spcPct val="100000"/>
              </a:lnSpc>
              <a:buFont typeface="Arial MT"/>
              <a:buChar char="•"/>
              <a:tabLst>
                <a:tab pos="682625" algn="l"/>
              </a:tabLst>
            </a:pPr>
            <a:r>
              <a:rPr dirty="0" sz="2200" spc="-5">
                <a:latin typeface="Times New Roman"/>
                <a:cs typeface="Times New Roman"/>
              </a:rPr>
              <a:t>Outer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table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2</a:t>
            </a:r>
            <a:r>
              <a:rPr dirty="0" baseline="30651" sz="2175" spc="15">
                <a:latin typeface="Times New Roman"/>
                <a:cs typeface="Times New Roman"/>
              </a:rPr>
              <a:t>42</a:t>
            </a:r>
            <a:r>
              <a:rPr dirty="0" baseline="30651" sz="2175" spc="25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entries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2</a:t>
            </a:r>
            <a:r>
              <a:rPr dirty="0" baseline="30651" sz="2175" spc="15">
                <a:latin typeface="Times New Roman"/>
                <a:cs typeface="Times New Roman"/>
              </a:rPr>
              <a:t>44</a:t>
            </a:r>
            <a:r>
              <a:rPr dirty="0" baseline="30651" sz="2175" spc="25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bytes</a:t>
            </a:r>
            <a:endParaRPr sz="2200">
              <a:latin typeface="Times New Roman"/>
              <a:cs typeface="Times New Roman"/>
            </a:endParaRPr>
          </a:p>
          <a:p>
            <a:pPr lvl="1" marL="681990" indent="-18732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82625" algn="l"/>
              </a:tabLst>
            </a:pPr>
            <a:r>
              <a:rPr dirty="0" sz="2200" spc="-5">
                <a:latin typeface="Times New Roman"/>
                <a:cs typeface="Times New Roman"/>
              </a:rPr>
              <a:t>One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solution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2</a:t>
            </a:r>
            <a:r>
              <a:rPr dirty="0" baseline="30651" sz="2175" spc="22">
                <a:latin typeface="Times New Roman"/>
                <a:cs typeface="Times New Roman"/>
              </a:rPr>
              <a:t>nd</a:t>
            </a:r>
            <a:r>
              <a:rPr dirty="0" baseline="30651" sz="2175" spc="262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outer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page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lvl="1" marL="681990" indent="-18732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82625" algn="l"/>
              </a:tabLst>
            </a:pPr>
            <a:r>
              <a:rPr dirty="0" sz="2200" spc="-5">
                <a:latin typeface="Times New Roman"/>
                <a:cs typeface="Times New Roman"/>
              </a:rPr>
              <a:t>But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>
                <a:latin typeface="Times New Roman"/>
                <a:cs typeface="Times New Roman"/>
              </a:rPr>
              <a:t>following</a:t>
            </a:r>
            <a:r>
              <a:rPr dirty="0" sz="2200" spc="-5">
                <a:latin typeface="Times New Roman"/>
                <a:cs typeface="Times New Roman"/>
              </a:rPr>
              <a:t> example 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2</a:t>
            </a:r>
            <a:r>
              <a:rPr dirty="0" baseline="30651" sz="2175" spc="37">
                <a:latin typeface="Times New Roman"/>
                <a:cs typeface="Times New Roman"/>
              </a:rPr>
              <a:t>nd</a:t>
            </a:r>
            <a:r>
              <a:rPr dirty="0" baseline="30651" sz="2175" spc="2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outer page</a:t>
            </a:r>
            <a:r>
              <a:rPr dirty="0" sz="2200" spc="-5">
                <a:latin typeface="Times New Roman"/>
                <a:cs typeface="Times New Roman"/>
              </a:rPr>
              <a:t> table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still </a:t>
            </a:r>
            <a:r>
              <a:rPr dirty="0" sz="2200" spc="10">
                <a:latin typeface="Times New Roman"/>
                <a:cs typeface="Times New Roman"/>
              </a:rPr>
              <a:t>2</a:t>
            </a:r>
            <a:r>
              <a:rPr dirty="0" baseline="30651" sz="2175" spc="15">
                <a:latin typeface="Times New Roman"/>
                <a:cs typeface="Times New Roman"/>
              </a:rPr>
              <a:t>34</a:t>
            </a:r>
            <a:r>
              <a:rPr dirty="0" baseline="30651" sz="2175" spc="2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bytes</a:t>
            </a:r>
            <a:r>
              <a:rPr dirty="0" sz="2200" spc="-5">
                <a:latin typeface="Times New Roman"/>
                <a:cs typeface="Times New Roman"/>
              </a:rPr>
              <a:t> in size</a:t>
            </a:r>
            <a:endParaRPr sz="2200">
              <a:latin typeface="Times New Roman"/>
              <a:cs typeface="Times New Roman"/>
            </a:endParaRPr>
          </a:p>
          <a:p>
            <a:pPr lvl="2" marL="1139190" indent="-18732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1139825" algn="l"/>
              </a:tabLst>
            </a:pP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possibly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4</a:t>
            </a:r>
            <a:r>
              <a:rPr dirty="0" sz="2200" spc="-5">
                <a:latin typeface="Times New Roman"/>
                <a:cs typeface="Times New Roman"/>
              </a:rPr>
              <a:t> memory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access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get</a:t>
            </a:r>
            <a:r>
              <a:rPr dirty="0" sz="2200" spc="-5">
                <a:latin typeface="Times New Roman"/>
                <a:cs typeface="Times New Roman"/>
              </a:rPr>
              <a:t> 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physical</a:t>
            </a:r>
            <a:r>
              <a:rPr dirty="0" sz="2200" spc="-5">
                <a:latin typeface="Times New Roman"/>
                <a:cs typeface="Times New Roman"/>
              </a:rPr>
              <a:t> memory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location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6621" y="66084"/>
            <a:ext cx="66433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</a:pPr>
            <a:r>
              <a:rPr dirty="0"/>
              <a:t>64-bit	</a:t>
            </a:r>
            <a:r>
              <a:rPr dirty="0" spc="-10"/>
              <a:t>Logical</a:t>
            </a:r>
            <a:r>
              <a:rPr dirty="0" spc="-50"/>
              <a:t> </a:t>
            </a:r>
            <a:r>
              <a:rPr dirty="0" spc="-5"/>
              <a:t>Address</a:t>
            </a:r>
            <a:r>
              <a:rPr dirty="0" spc="-45"/>
              <a:t> </a:t>
            </a:r>
            <a:r>
              <a:rPr dirty="0" spc="-5"/>
              <a:t>Space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084" y="3284983"/>
            <a:ext cx="4298100" cy="1133238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802663"/>
            <a:ext cx="10304780" cy="2871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We can </a:t>
            </a:r>
            <a:r>
              <a:rPr dirty="0" sz="2800">
                <a:latin typeface="Times New Roman"/>
                <a:cs typeface="Times New Roman"/>
              </a:rPr>
              <a:t>divide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outer page </a:t>
            </a:r>
            <a:r>
              <a:rPr dirty="0" sz="2800" spc="-5">
                <a:latin typeface="Times New Roman"/>
                <a:cs typeface="Times New Roman"/>
              </a:rPr>
              <a:t>table in </a:t>
            </a:r>
            <a:r>
              <a:rPr dirty="0" sz="2800">
                <a:latin typeface="Times New Roman"/>
                <a:cs typeface="Times New Roman"/>
              </a:rPr>
              <a:t>various </a:t>
            </a:r>
            <a:r>
              <a:rPr dirty="0" sz="2800" spc="-5">
                <a:latin typeface="Times New Roman"/>
                <a:cs typeface="Times New Roman"/>
              </a:rPr>
              <a:t>ways. For example, we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outer page </a:t>
            </a:r>
            <a:r>
              <a:rPr dirty="0" sz="2800" spc="-5">
                <a:latin typeface="Times New Roman"/>
                <a:cs typeface="Times New Roman"/>
              </a:rPr>
              <a:t>table, </a:t>
            </a:r>
            <a:r>
              <a:rPr dirty="0" sz="2800">
                <a:latin typeface="Times New Roman"/>
                <a:cs typeface="Times New Roman"/>
              </a:rPr>
              <a:t>giving us a </a:t>
            </a:r>
            <a:r>
              <a:rPr dirty="0" sz="2800" spc="-5">
                <a:latin typeface="Times New Roman"/>
                <a:cs typeface="Times New Roman"/>
              </a:rPr>
              <a:t>three-level </a:t>
            </a:r>
            <a:r>
              <a:rPr dirty="0" sz="2800">
                <a:latin typeface="Times New Roman"/>
                <a:cs typeface="Times New Roman"/>
              </a:rPr>
              <a:t>paging </a:t>
            </a:r>
            <a:r>
              <a:rPr dirty="0" sz="2800" spc="-5">
                <a:latin typeface="Times New Roman"/>
                <a:cs typeface="Times New Roman"/>
              </a:rPr>
              <a:t>scheme.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Suppose that the </a:t>
            </a:r>
            <a:r>
              <a:rPr dirty="0" sz="2800">
                <a:latin typeface="Times New Roman"/>
                <a:cs typeface="Times New Roman"/>
              </a:rPr>
              <a:t>outer page </a:t>
            </a:r>
            <a:r>
              <a:rPr dirty="0" sz="2800" spc="-5">
                <a:latin typeface="Times New Roman"/>
                <a:cs typeface="Times New Roman"/>
              </a:rPr>
              <a:t>table is made </a:t>
            </a:r>
            <a:r>
              <a:rPr dirty="0" sz="2800">
                <a:latin typeface="Times New Roman"/>
                <a:cs typeface="Times New Roman"/>
              </a:rPr>
              <a:t>up of </a:t>
            </a:r>
            <a:r>
              <a:rPr dirty="0" sz="2800" spc="-5">
                <a:latin typeface="Times New Roman"/>
                <a:cs typeface="Times New Roman"/>
              </a:rPr>
              <a:t>standard-size </a:t>
            </a:r>
            <a:r>
              <a:rPr dirty="0" sz="2800">
                <a:latin typeface="Times New Roman"/>
                <a:cs typeface="Times New Roman"/>
              </a:rPr>
              <a:t>pages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(210 </a:t>
            </a:r>
            <a:r>
              <a:rPr dirty="0" sz="2800" spc="-5">
                <a:latin typeface="Times New Roman"/>
                <a:cs typeface="Times New Roman"/>
              </a:rPr>
              <a:t>entries, </a:t>
            </a:r>
            <a:r>
              <a:rPr dirty="0" sz="2800">
                <a:latin typeface="Times New Roman"/>
                <a:cs typeface="Times New Roman"/>
              </a:rPr>
              <a:t>or 212 bytes). In </a:t>
            </a:r>
            <a:r>
              <a:rPr dirty="0" sz="2800" spc="-5">
                <a:latin typeface="Times New Roman"/>
                <a:cs typeface="Times New Roman"/>
              </a:rPr>
              <a:t>this case, </a:t>
            </a:r>
            <a:r>
              <a:rPr dirty="0" sz="2800">
                <a:latin typeface="Times New Roman"/>
                <a:cs typeface="Times New Roman"/>
              </a:rPr>
              <a:t>a 64-bit </a:t>
            </a:r>
            <a:r>
              <a:rPr dirty="0" sz="2800" spc="-5">
                <a:latin typeface="Times New Roman"/>
                <a:cs typeface="Times New Roman"/>
              </a:rPr>
              <a:t>address space is still </a:t>
            </a:r>
            <a:r>
              <a:rPr dirty="0" sz="2800">
                <a:latin typeface="Times New Roman"/>
                <a:cs typeface="Times New Roman"/>
              </a:rPr>
              <a:t> daunting</a:t>
            </a:r>
            <a:endParaRPr sz="2800">
              <a:latin typeface="Times New Roman"/>
              <a:cs typeface="Times New Roman"/>
            </a:endParaRPr>
          </a:p>
          <a:p>
            <a:pPr algn="just" marL="187960" marR="5715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313690" algn="l"/>
              </a:tabLst>
            </a:pPr>
            <a:r>
              <a:rPr dirty="0"/>
              <a:t>	</a:t>
            </a:r>
            <a:r>
              <a:rPr dirty="0" sz="2800" spc="-5">
                <a:latin typeface="Times New Roman"/>
                <a:cs typeface="Times New Roman"/>
              </a:rPr>
              <a:t>This </a:t>
            </a:r>
            <a:r>
              <a:rPr dirty="0" sz="2800">
                <a:latin typeface="Times New Roman"/>
                <a:cs typeface="Times New Roman"/>
              </a:rPr>
              <a:t>keeps growing </a:t>
            </a:r>
            <a:r>
              <a:rPr dirty="0" sz="2800" spc="-5">
                <a:latin typeface="Times New Roman"/>
                <a:cs typeface="Times New Roman"/>
              </a:rPr>
              <a:t>that is the </a:t>
            </a:r>
            <a:r>
              <a:rPr dirty="0" sz="2800">
                <a:latin typeface="Times New Roman"/>
                <a:cs typeface="Times New Roman"/>
              </a:rPr>
              <a:t>reason hierarchical page </a:t>
            </a:r>
            <a:r>
              <a:rPr dirty="0" sz="2800" spc="-5">
                <a:latin typeface="Times New Roman"/>
                <a:cs typeface="Times New Roman"/>
              </a:rPr>
              <a:t>tables are </a:t>
            </a:r>
            <a:r>
              <a:rPr dirty="0" sz="2800">
                <a:latin typeface="Times New Roman"/>
                <a:cs typeface="Times New Roman"/>
              </a:rPr>
              <a:t> generally</a:t>
            </a:r>
            <a:r>
              <a:rPr dirty="0" sz="2800" spc="-5">
                <a:latin typeface="Times New Roman"/>
                <a:cs typeface="Times New Roman"/>
              </a:rPr>
              <a:t> considered inappropriate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24" y="639172"/>
            <a:ext cx="99758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0160" algn="l"/>
                <a:tab pos="5328285" algn="l"/>
              </a:tabLst>
            </a:pPr>
            <a:r>
              <a:rPr dirty="0" spc="-10"/>
              <a:t>Binding</a:t>
            </a:r>
            <a:r>
              <a:rPr dirty="0" spc="-5"/>
              <a:t> </a:t>
            </a:r>
            <a:r>
              <a:rPr dirty="0"/>
              <a:t>of	</a:t>
            </a:r>
            <a:r>
              <a:rPr dirty="0" spc="-5"/>
              <a:t>Instructions	</a:t>
            </a:r>
            <a:r>
              <a:rPr dirty="0" spc="-10"/>
              <a:t>and</a:t>
            </a:r>
            <a:r>
              <a:rPr dirty="0" spc="-40"/>
              <a:t> </a:t>
            </a:r>
            <a:r>
              <a:rPr dirty="0" spc="-5"/>
              <a:t>Data</a:t>
            </a:r>
            <a:r>
              <a:rPr dirty="0" spc="-30"/>
              <a:t> </a:t>
            </a:r>
            <a:r>
              <a:rPr dirty="0" spc="-5"/>
              <a:t>to</a:t>
            </a:r>
            <a:r>
              <a:rPr dirty="0" spc="-40"/>
              <a:t> </a:t>
            </a:r>
            <a:r>
              <a:rPr dirty="0" spc="-5"/>
              <a:t>Memory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5491" y="6467728"/>
            <a:ext cx="2311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190" y="1813178"/>
            <a:ext cx="7103745" cy="1337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5595" marR="977900" indent="-303530">
              <a:lnSpc>
                <a:spcPct val="108000"/>
              </a:lnSpc>
              <a:spcBef>
                <a:spcPts val="95"/>
              </a:spcBef>
              <a:buFont typeface="Arial MT"/>
              <a:buChar char="•"/>
              <a:tabLst>
                <a:tab pos="314960" algn="l"/>
                <a:tab pos="316230" algn="l"/>
              </a:tabLst>
            </a:pPr>
            <a:r>
              <a:rPr dirty="0" sz="2200" spc="-5">
                <a:latin typeface="Times New Roman"/>
                <a:cs typeface="Times New Roman"/>
              </a:rPr>
              <a:t>Address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binding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instructions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memory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addresses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happen</a:t>
            </a:r>
            <a:r>
              <a:rPr dirty="0" sz="2200" spc="-5">
                <a:latin typeface="Times New Roman"/>
                <a:cs typeface="Times New Roman"/>
              </a:rPr>
              <a:t> at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three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different</a:t>
            </a:r>
            <a:r>
              <a:rPr dirty="0" sz="2200" spc="-5">
                <a:latin typeface="Times New Roman"/>
                <a:cs typeface="Times New Roman"/>
              </a:rPr>
              <a:t> stages</a:t>
            </a:r>
            <a:endParaRPr sz="2200">
              <a:latin typeface="Times New Roman"/>
              <a:cs typeface="Times New Roman"/>
            </a:endParaRPr>
          </a:p>
          <a:p>
            <a:pPr marL="413384">
              <a:lnSpc>
                <a:spcPts val="2160"/>
              </a:lnSpc>
              <a:spcBef>
                <a:spcPts val="320"/>
              </a:spcBef>
              <a:tabLst>
                <a:tab pos="714375" algn="l"/>
              </a:tabLst>
            </a:pPr>
            <a:r>
              <a:rPr dirty="0" sz="2000" b="1">
                <a:latin typeface="Arial"/>
                <a:cs typeface="Arial"/>
              </a:rPr>
              <a:t>–	</a:t>
            </a:r>
            <a:r>
              <a:rPr dirty="0" sz="2000" spc="-5" b="1">
                <a:latin typeface="Times New Roman"/>
                <a:cs typeface="Times New Roman"/>
              </a:rPr>
              <a:t>Compile</a:t>
            </a:r>
            <a:r>
              <a:rPr dirty="0" sz="2000" spc="2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time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memory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known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priori,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66FF"/>
                </a:solidFill>
                <a:latin typeface="Times New Roman"/>
                <a:cs typeface="Times New Roman"/>
              </a:rPr>
              <a:t>absolute</a:t>
            </a:r>
            <a:endParaRPr sz="2000">
              <a:latin typeface="Times New Roman"/>
              <a:cs typeface="Times New Roman"/>
            </a:endParaRPr>
          </a:p>
          <a:p>
            <a:pPr marL="715010">
              <a:lnSpc>
                <a:spcPts val="2160"/>
              </a:lnSpc>
            </a:pPr>
            <a:r>
              <a:rPr dirty="0" sz="2000">
                <a:latin typeface="Times New Roman"/>
                <a:cs typeface="Times New Roman"/>
              </a:rPr>
              <a:t>recompile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starting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changes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8282" y="2577465"/>
            <a:ext cx="3030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3366FF"/>
                </a:solidFill>
                <a:latin typeface="Times New Roman"/>
                <a:cs typeface="Times New Roman"/>
              </a:rPr>
              <a:t>code</a:t>
            </a:r>
            <a:r>
              <a:rPr dirty="0" sz="2000" spc="21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generated;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6283" y="3422015"/>
            <a:ext cx="9849485" cy="1506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313690" algn="l"/>
                <a:tab pos="31432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Load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time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generate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366FF"/>
                </a:solidFill>
                <a:latin typeface="Times New Roman"/>
                <a:cs typeface="Times New Roman"/>
              </a:rPr>
              <a:t>relocatable code</a:t>
            </a:r>
            <a:r>
              <a:rPr dirty="0" sz="2000" spc="3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if memory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 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known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compile time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950">
              <a:latin typeface="Times New Roman"/>
              <a:cs typeface="Times New Roman"/>
            </a:endParaRPr>
          </a:p>
          <a:p>
            <a:pPr marL="313690" marR="635635" indent="-301625">
              <a:lnSpc>
                <a:spcPct val="80000"/>
              </a:lnSpc>
              <a:buFont typeface="Arial"/>
              <a:buChar char="–"/>
              <a:tabLst>
                <a:tab pos="313690" algn="l"/>
                <a:tab pos="314325" algn="l"/>
                <a:tab pos="59315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Execution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time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Binding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delayed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time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	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execution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 one  </a:t>
            </a:r>
            <a:r>
              <a:rPr dirty="0" sz="2000" spc="-5">
                <a:latin typeface="Times New Roman"/>
                <a:cs typeface="Times New Roman"/>
              </a:rPr>
              <a:t>memory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segment to another</a:t>
            </a:r>
            <a:endParaRPr sz="2000">
              <a:latin typeface="Times New Roman"/>
              <a:cs typeface="Times New Roman"/>
            </a:endParaRPr>
          </a:p>
          <a:p>
            <a:pPr lvl="1" marL="713105" indent="-197485">
              <a:lnSpc>
                <a:spcPts val="1995"/>
              </a:lnSpc>
              <a:buFont typeface="Arial MT"/>
              <a:buChar char="•"/>
              <a:tabLst>
                <a:tab pos="713740" algn="l"/>
              </a:tabLst>
            </a:pPr>
            <a:r>
              <a:rPr dirty="0" sz="1700" spc="-5">
                <a:latin typeface="Times New Roman"/>
                <a:cs typeface="Times New Roman"/>
              </a:rPr>
              <a:t>Need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hardware</a:t>
            </a:r>
            <a:r>
              <a:rPr dirty="0" sz="1700" spc="-5">
                <a:latin typeface="Times New Roman"/>
                <a:cs typeface="Times New Roman"/>
              </a:rPr>
              <a:t> support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5">
                <a:latin typeface="Times New Roman"/>
                <a:cs typeface="Times New Roman"/>
              </a:rPr>
              <a:t> address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maps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(e.g.,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base</a:t>
            </a:r>
            <a:r>
              <a:rPr dirty="0" sz="1700" spc="-5">
                <a:latin typeface="Times New Roman"/>
                <a:cs typeface="Times New Roman"/>
              </a:rPr>
              <a:t> 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limit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registers)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116" y="113709"/>
            <a:ext cx="61893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Three-level</a:t>
            </a:r>
            <a:r>
              <a:rPr dirty="0" spc="-50"/>
              <a:t> </a:t>
            </a:r>
            <a:r>
              <a:rPr dirty="0" spc="-5"/>
              <a:t>Paging</a:t>
            </a:r>
            <a:r>
              <a:rPr dirty="0" spc="-45"/>
              <a:t> </a:t>
            </a:r>
            <a:r>
              <a:rPr dirty="0" spc="-5"/>
              <a:t>Scheme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8802" y="1320128"/>
            <a:ext cx="6989232" cy="11420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867" y="3130550"/>
            <a:ext cx="7315200" cy="1045946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86" y="1118451"/>
            <a:ext cx="11338560" cy="32048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71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944880" algn="l"/>
                <a:tab pos="2408555" algn="l"/>
                <a:tab pos="2988945" algn="l"/>
                <a:tab pos="4398645" algn="l"/>
                <a:tab pos="5626100" algn="l"/>
                <a:tab pos="6718934" algn="l"/>
                <a:tab pos="7709534" algn="l"/>
                <a:tab pos="8484870" algn="l"/>
                <a:tab pos="9005570" algn="l"/>
                <a:tab pos="9685020" algn="l"/>
                <a:tab pos="10086340" algn="l"/>
                <a:tab pos="10527030" algn="l"/>
                <a:tab pos="11166475" algn="l"/>
              </a:tabLst>
            </a:pPr>
            <a:r>
              <a:rPr dirty="0" sz="2800" spc="-5">
                <a:latin typeface="Times New Roman"/>
                <a:cs typeface="Times New Roman"/>
              </a:rPr>
              <a:t>On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approac</a:t>
            </a:r>
            <a:r>
              <a:rPr dirty="0" sz="2800">
                <a:latin typeface="Times New Roman"/>
                <a:cs typeface="Times New Roman"/>
              </a:rPr>
              <a:t>h	for	handling	</a:t>
            </a:r>
            <a:r>
              <a:rPr dirty="0" sz="2800" spc="-5">
                <a:latin typeface="Times New Roman"/>
                <a:cs typeface="Times New Roman"/>
              </a:rPr>
              <a:t>addres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large</a:t>
            </a:r>
            <a:r>
              <a:rPr dirty="0" sz="2800">
                <a:latin typeface="Times New Roman"/>
                <a:cs typeface="Times New Roman"/>
              </a:rPr>
              <a:t>r	</a:t>
            </a:r>
            <a:r>
              <a:rPr dirty="0" sz="2800" spc="-5">
                <a:latin typeface="Times New Roman"/>
                <a:cs typeface="Times New Roman"/>
              </a:rPr>
              <a:t>tha</a:t>
            </a:r>
            <a:r>
              <a:rPr dirty="0" sz="2800">
                <a:latin typeface="Times New Roman"/>
                <a:cs typeface="Times New Roman"/>
              </a:rPr>
              <a:t>n	32	bits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use	a  </a:t>
            </a:r>
            <a:r>
              <a:rPr dirty="0" sz="2800">
                <a:latin typeface="Times New Roman"/>
                <a:cs typeface="Times New Roman"/>
              </a:rPr>
              <a:t>hashed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table, with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hash value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being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virtual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number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Times New Roman"/>
                <a:cs typeface="Times New Roman"/>
              </a:rPr>
              <a:t>Common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&gt;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32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bits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virtual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hashed</a:t>
            </a:r>
            <a:r>
              <a:rPr dirty="0" sz="2800" spc="-5">
                <a:latin typeface="Times New Roman"/>
                <a:cs typeface="Times New Roman"/>
              </a:rPr>
              <a:t> into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contains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elements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hashing</a:t>
            </a:r>
            <a:r>
              <a:rPr dirty="0" sz="2800" spc="-5">
                <a:latin typeface="Times New Roman"/>
                <a:cs typeface="Times New Roman"/>
              </a:rPr>
              <a:t> to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location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  <a:tab pos="1083310" algn="l"/>
                <a:tab pos="2392045" algn="l"/>
                <a:tab pos="3759835" algn="l"/>
                <a:tab pos="4361815" algn="l"/>
                <a:tab pos="4981575" algn="l"/>
                <a:tab pos="6097270" algn="l"/>
                <a:tab pos="6955790" algn="l"/>
                <a:tab pos="8229600" algn="l"/>
                <a:tab pos="8831580" algn="l"/>
                <a:tab pos="9451975" algn="l"/>
                <a:tab pos="10408920" algn="l"/>
                <a:tab pos="10892790" algn="l"/>
              </a:tabLst>
            </a:pPr>
            <a:r>
              <a:rPr dirty="0" sz="2800" spc="-5">
                <a:latin typeface="Times New Roman"/>
                <a:cs typeface="Times New Roman"/>
              </a:rPr>
              <a:t>Eac</a:t>
            </a:r>
            <a:r>
              <a:rPr dirty="0" sz="2800">
                <a:latin typeface="Times New Roman"/>
                <a:cs typeface="Times New Roman"/>
              </a:rPr>
              <a:t>h	</a:t>
            </a:r>
            <a:r>
              <a:rPr dirty="0" sz="2800" spc="-5">
                <a:latin typeface="Times New Roman"/>
                <a:cs typeface="Times New Roman"/>
              </a:rPr>
              <a:t>elemen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contain</a:t>
            </a:r>
            <a:r>
              <a:rPr dirty="0" sz="2800">
                <a:latin typeface="Times New Roman"/>
                <a:cs typeface="Times New Roman"/>
              </a:rPr>
              <a:t>s	(1)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virtual	page	number	(2)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value	of	</a:t>
            </a:r>
            <a:r>
              <a:rPr dirty="0" sz="2800" spc="-5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mapped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frame (3)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pointer</a:t>
            </a:r>
            <a:r>
              <a:rPr dirty="0" sz="2800" spc="-5">
                <a:latin typeface="Times New Roman"/>
                <a:cs typeface="Times New Roman"/>
              </a:rPr>
              <a:t> to the </a:t>
            </a:r>
            <a:r>
              <a:rPr dirty="0" sz="2800">
                <a:latin typeface="Times New Roman"/>
                <a:cs typeface="Times New Roman"/>
              </a:rPr>
              <a:t>next</a:t>
            </a:r>
            <a:r>
              <a:rPr dirty="0" sz="2800" spc="-5">
                <a:latin typeface="Times New Roman"/>
                <a:cs typeface="Times New Roman"/>
              </a:rPr>
              <a:t> element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7508" y="66084"/>
            <a:ext cx="45523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Hashed</a:t>
            </a:r>
            <a:r>
              <a:rPr dirty="0" spc="-50"/>
              <a:t> </a:t>
            </a:r>
            <a:r>
              <a:rPr dirty="0" spc="-5"/>
              <a:t>Page</a:t>
            </a:r>
            <a:r>
              <a:rPr dirty="0" spc="-45"/>
              <a:t> </a:t>
            </a:r>
            <a:r>
              <a:rPr dirty="0" spc="-5"/>
              <a:t>Tables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86" y="1118451"/>
            <a:ext cx="11343005" cy="3519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Virtual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numbers</a:t>
            </a:r>
            <a:r>
              <a:rPr dirty="0" sz="2800" spc="-5">
                <a:latin typeface="Times New Roman"/>
                <a:cs typeface="Times New Roman"/>
              </a:rPr>
              <a:t> 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compared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searching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match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match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found,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corresponding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</a:t>
            </a:r>
            <a:r>
              <a:rPr dirty="0" sz="2800" spc="-5">
                <a:latin typeface="Times New Roman"/>
                <a:cs typeface="Times New Roman"/>
              </a:rPr>
              <a:t> 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extracted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Variation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64-bit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clustered</a:t>
            </a:r>
            <a:r>
              <a:rPr dirty="0" sz="2800" spc="-1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page</a:t>
            </a:r>
            <a:r>
              <a:rPr dirty="0" sz="2800" spc="-1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66FF"/>
                </a:solidFill>
                <a:latin typeface="Times New Roman"/>
                <a:cs typeface="Times New Roman"/>
              </a:rPr>
              <a:t>tables</a:t>
            </a:r>
            <a:endParaRPr sz="2800">
              <a:latin typeface="Times New Roman"/>
              <a:cs typeface="Times New Roman"/>
            </a:endParaRPr>
          </a:p>
          <a:p>
            <a:pPr lvl="1" marL="645160" marR="5080" indent="-175895">
              <a:lnSpc>
                <a:spcPts val="3020"/>
              </a:lnSpc>
              <a:spcBef>
                <a:spcPts val="57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Similar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hashed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entry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refers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several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(such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16)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rather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lvl="1" marL="645160" marR="8890" indent="-175895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Especially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useful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sparse</a:t>
            </a:r>
            <a:r>
              <a:rPr dirty="0" sz="2800" spc="7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spaces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(where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references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non-contiguous</a:t>
            </a:r>
            <a:r>
              <a:rPr dirty="0" sz="2800" spc="-5">
                <a:latin typeface="Times New Roman"/>
                <a:cs typeface="Times New Roman"/>
              </a:rPr>
              <a:t> and scattered)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8494" y="66084"/>
            <a:ext cx="62877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Hashed</a:t>
            </a:r>
            <a:r>
              <a:rPr dirty="0" spc="-35"/>
              <a:t> </a:t>
            </a:r>
            <a:r>
              <a:rPr dirty="0" spc="-5"/>
              <a:t>Page</a:t>
            </a:r>
            <a:r>
              <a:rPr dirty="0" spc="-30"/>
              <a:t> </a:t>
            </a:r>
            <a:r>
              <a:rPr dirty="0" spc="-10"/>
              <a:t>Tables</a:t>
            </a:r>
            <a:r>
              <a:rPr dirty="0" spc="-3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928" y="51800"/>
            <a:ext cx="43351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Hashed</a:t>
            </a:r>
            <a:r>
              <a:rPr dirty="0" spc="-50"/>
              <a:t> </a:t>
            </a:r>
            <a:r>
              <a:rPr dirty="0" spc="-5"/>
              <a:t>Page</a:t>
            </a:r>
            <a:r>
              <a:rPr dirty="0" spc="-45"/>
              <a:t> </a:t>
            </a:r>
            <a:r>
              <a:rPr dirty="0" spc="-5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185" y="1274766"/>
            <a:ext cx="8822267" cy="3793673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812" y="1129564"/>
            <a:ext cx="10864850" cy="32715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1290955" algn="l"/>
                <a:tab pos="2060575" algn="l"/>
                <a:tab pos="2868930" algn="l"/>
                <a:tab pos="4095115" algn="l"/>
                <a:tab pos="5222875" algn="l"/>
                <a:tab pos="5539740" algn="l"/>
                <a:tab pos="6370320" algn="l"/>
                <a:tab pos="7218045" algn="l"/>
                <a:tab pos="7889240" algn="l"/>
                <a:tab pos="9174480" algn="l"/>
                <a:tab pos="10041890" algn="l"/>
                <a:tab pos="10497820" algn="l"/>
              </a:tabLst>
            </a:pPr>
            <a:r>
              <a:rPr dirty="0" sz="2800" spc="-10">
                <a:latin typeface="Times New Roman"/>
                <a:cs typeface="Times New Roman"/>
              </a:rPr>
              <a:t>Rathe</a:t>
            </a:r>
            <a:r>
              <a:rPr dirty="0" sz="2800">
                <a:latin typeface="Times New Roman"/>
                <a:cs typeface="Times New Roman"/>
              </a:rPr>
              <a:t>r	</a:t>
            </a:r>
            <a:r>
              <a:rPr dirty="0" sz="2800" spc="-5">
                <a:latin typeface="Times New Roman"/>
                <a:cs typeface="Times New Roman"/>
              </a:rPr>
              <a:t>tha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eac</a:t>
            </a:r>
            <a:r>
              <a:rPr dirty="0" sz="2800">
                <a:latin typeface="Times New Roman"/>
                <a:cs typeface="Times New Roman"/>
              </a:rPr>
              <a:t>h	process	having	a	page	</a:t>
            </a:r>
            <a:r>
              <a:rPr dirty="0" sz="2800" spc="-5">
                <a:latin typeface="Times New Roman"/>
                <a:cs typeface="Times New Roman"/>
              </a:rPr>
              <a:t>tabl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	keeping	</a:t>
            </a:r>
            <a:r>
              <a:rPr dirty="0" sz="2800" spc="-5">
                <a:latin typeface="Times New Roman"/>
                <a:cs typeface="Times New Roman"/>
              </a:rPr>
              <a:t>trac</a:t>
            </a:r>
            <a:r>
              <a:rPr dirty="0" sz="2800">
                <a:latin typeface="Times New Roman"/>
                <a:cs typeface="Times New Roman"/>
              </a:rPr>
              <a:t>k	of	</a:t>
            </a:r>
            <a:r>
              <a:rPr dirty="0" sz="2800" spc="-5">
                <a:latin typeface="Times New Roman"/>
                <a:cs typeface="Times New Roman"/>
              </a:rPr>
              <a:t>all  </a:t>
            </a:r>
            <a:r>
              <a:rPr dirty="0" sz="2800">
                <a:latin typeface="Times New Roman"/>
                <a:cs typeface="Times New Roman"/>
              </a:rPr>
              <a:t>possible</a:t>
            </a:r>
            <a:r>
              <a:rPr dirty="0" sz="2800" spc="-5">
                <a:latin typeface="Times New Roman"/>
                <a:cs typeface="Times New Roman"/>
              </a:rPr>
              <a:t> logical </a:t>
            </a:r>
            <a:r>
              <a:rPr dirty="0" sz="2800">
                <a:latin typeface="Times New Roman"/>
                <a:cs typeface="Times New Roman"/>
              </a:rPr>
              <a:t>pages, </a:t>
            </a:r>
            <a:r>
              <a:rPr dirty="0" sz="2800" spc="-5">
                <a:latin typeface="Times New Roman"/>
                <a:cs typeface="Times New Roman"/>
              </a:rPr>
              <a:t>track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 </a:t>
            </a:r>
            <a:r>
              <a:rPr dirty="0" sz="2800">
                <a:latin typeface="Times New Roman"/>
                <a:cs typeface="Times New Roman"/>
              </a:rPr>
              <a:t>physical pages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One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187960" marR="8255" indent="-175895">
              <a:lnSpc>
                <a:spcPts val="305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Entry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consists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virtual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stored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real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location,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 information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about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owns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6072" y="51800"/>
            <a:ext cx="45218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3585" algn="l"/>
              </a:tabLst>
            </a:pPr>
            <a:r>
              <a:rPr dirty="0" spc="-5"/>
              <a:t>Inverted	Page</a:t>
            </a:r>
            <a:r>
              <a:rPr dirty="0" spc="-95"/>
              <a:t> </a:t>
            </a:r>
            <a:r>
              <a:rPr dirty="0" spc="-5"/>
              <a:t>Table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034" y="293548"/>
            <a:ext cx="7450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3585" algn="l"/>
              </a:tabLst>
            </a:pPr>
            <a:r>
              <a:rPr dirty="0" spc="-5"/>
              <a:t>Inverted	Page</a:t>
            </a:r>
            <a:r>
              <a:rPr dirty="0" spc="-45"/>
              <a:t> </a:t>
            </a:r>
            <a:r>
              <a:rPr dirty="0" spc="-10"/>
              <a:t>Table</a:t>
            </a:r>
            <a:r>
              <a:rPr dirty="0" spc="-50"/>
              <a:t> </a:t>
            </a:r>
            <a:r>
              <a:rPr dirty="0" spc="-5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859" y="1485779"/>
            <a:ext cx="8077200" cy="4189411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160" y="639172"/>
            <a:ext cx="33153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8825" algn="l"/>
              </a:tabLst>
            </a:pPr>
            <a:r>
              <a:rPr dirty="0" spc="-5"/>
              <a:t>Pagin</a:t>
            </a:r>
            <a:r>
              <a:rPr dirty="0"/>
              <a:t>g</a:t>
            </a:r>
            <a:r>
              <a:rPr dirty="0" spc="-5"/>
              <a:t> </a:t>
            </a:r>
            <a:r>
              <a:rPr dirty="0"/>
              <a:t>-	</a:t>
            </a:r>
            <a:r>
              <a:rPr dirty="0" spc="-5"/>
              <a:t>ARM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10295890" cy="28321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paging</a:t>
            </a:r>
            <a:r>
              <a:rPr dirty="0" sz="2800" spc="-5">
                <a:latin typeface="Times New Roman"/>
                <a:cs typeface="Times New Roman"/>
              </a:rPr>
              <a:t> scheme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5">
                <a:latin typeface="Times New Roman"/>
                <a:cs typeface="Times New Roman"/>
              </a:rPr>
              <a:t> ARM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processors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 level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first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16kB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entry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covers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1MB (sections).</a:t>
            </a:r>
            <a:endParaRPr sz="2800">
              <a:latin typeface="Times New Roman"/>
              <a:cs typeface="Times New Roman"/>
            </a:endParaRPr>
          </a:p>
          <a:p>
            <a:pPr marL="187960" marR="635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second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tables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1kB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entry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covers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4KB (pages).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TLB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also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supports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16MB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sections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64kB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160" y="284357"/>
            <a:ext cx="33153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8825" algn="l"/>
              </a:tabLst>
            </a:pPr>
            <a:r>
              <a:rPr dirty="0" spc="-5"/>
              <a:t>Pagin</a:t>
            </a:r>
            <a:r>
              <a:rPr dirty="0"/>
              <a:t>g</a:t>
            </a:r>
            <a:r>
              <a:rPr dirty="0" spc="-5"/>
              <a:t> </a:t>
            </a:r>
            <a:r>
              <a:rPr dirty="0"/>
              <a:t>-	</a:t>
            </a:r>
            <a:r>
              <a:rPr dirty="0" spc="-5"/>
              <a:t>ARM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947" y="1120023"/>
            <a:ext cx="10763885" cy="36525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889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803910" algn="l"/>
                <a:tab pos="2150745" algn="l"/>
                <a:tab pos="2844165" algn="l"/>
                <a:tab pos="4191000" algn="l"/>
                <a:tab pos="5182235" algn="l"/>
                <a:tab pos="6190615" algn="l"/>
                <a:tab pos="6943090" algn="l"/>
                <a:tab pos="7459980" algn="l"/>
                <a:tab pos="8708390" algn="l"/>
                <a:tab pos="9441180" algn="l"/>
                <a:tab pos="10313670" algn="l"/>
              </a:tabLst>
            </a:pPr>
            <a:r>
              <a:rPr dirty="0" sz="2800" spc="-5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ARMv</a:t>
            </a:r>
            <a:r>
              <a:rPr dirty="0" sz="2800">
                <a:latin typeface="Times New Roman"/>
                <a:cs typeface="Times New Roman"/>
              </a:rPr>
              <a:t>4	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ARMv</a:t>
            </a:r>
            <a:r>
              <a:rPr dirty="0" sz="2800">
                <a:latin typeface="Times New Roman"/>
                <a:cs typeface="Times New Roman"/>
              </a:rPr>
              <a:t>5	pages	</a:t>
            </a:r>
            <a:r>
              <a:rPr dirty="0" sz="2800" spc="-5">
                <a:latin typeface="Times New Roman"/>
                <a:cs typeface="Times New Roman"/>
              </a:rPr>
              <a:t>migh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als</a:t>
            </a:r>
            <a:r>
              <a:rPr dirty="0" sz="2800">
                <a:latin typeface="Times New Roman"/>
                <a:cs typeface="Times New Roman"/>
              </a:rPr>
              <a:t>o	be	divided	</a:t>
            </a:r>
            <a:r>
              <a:rPr dirty="0" sz="2800" spc="-5">
                <a:latin typeface="Times New Roman"/>
                <a:cs typeface="Times New Roman"/>
              </a:rPr>
              <a:t>int</a:t>
            </a:r>
            <a:r>
              <a:rPr dirty="0" sz="2800">
                <a:latin typeface="Times New Roman"/>
                <a:cs typeface="Times New Roman"/>
              </a:rPr>
              <a:t>o	</a:t>
            </a:r>
            <a:r>
              <a:rPr dirty="0" sz="2800" spc="-5">
                <a:latin typeface="Times New Roman"/>
                <a:cs typeface="Times New Roman"/>
              </a:rPr>
              <a:t>wha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manual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calls 'subpages‘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Example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4KB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page,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1KB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subpages,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64KB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page,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16KB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subpages.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supports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independent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tables.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first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Times New Roman"/>
                <a:cs typeface="Times New Roman"/>
              </a:rPr>
              <a:t> abbreviated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full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16kB</a:t>
            </a:r>
            <a:endParaRPr sz="2800">
              <a:latin typeface="Times New Roman"/>
              <a:cs typeface="Times New Roman"/>
            </a:endParaRPr>
          </a:p>
          <a:p>
            <a:pPr marL="187960" marR="1524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277495" algn="l"/>
              </a:tabLst>
            </a:pPr>
            <a:r>
              <a:rPr dirty="0"/>
              <a:t>	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second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always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16KB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beyond</a:t>
            </a:r>
            <a:r>
              <a:rPr dirty="0" sz="2800" spc="-5">
                <a:latin typeface="Times New Roman"/>
                <a:cs typeface="Times New Roman"/>
              </a:rPr>
              <a:t> the end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the </a:t>
            </a:r>
            <a:r>
              <a:rPr dirty="0" sz="2800">
                <a:latin typeface="Times New Roman"/>
                <a:cs typeface="Times New Roman"/>
              </a:rPr>
              <a:t>first page </a:t>
            </a:r>
            <a:r>
              <a:rPr dirty="0" sz="2800" spc="-5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315" y="790556"/>
            <a:ext cx="9855199" cy="4810124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110" y="2536381"/>
            <a:ext cx="599249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SEGMENTATION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601" y="16950"/>
            <a:ext cx="89750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7190" algn="l"/>
              </a:tabLst>
            </a:pPr>
            <a:r>
              <a:rPr dirty="0" spc="-5"/>
              <a:t>Multistep Processing</a:t>
            </a:r>
            <a:r>
              <a:rPr dirty="0"/>
              <a:t> of	a</a:t>
            </a:r>
            <a:r>
              <a:rPr dirty="0" spc="-55"/>
              <a:t> </a:t>
            </a:r>
            <a:r>
              <a:rPr dirty="0" spc="-5"/>
              <a:t>User</a:t>
            </a:r>
            <a:r>
              <a:rPr dirty="0" spc="-50"/>
              <a:t> </a:t>
            </a:r>
            <a:r>
              <a:rPr dirty="0" spc="-5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882" y="633948"/>
            <a:ext cx="4481290" cy="5930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12108" y="6573218"/>
            <a:ext cx="33610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0891" y="6429628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841" y="6281146"/>
            <a:ext cx="1812289" cy="394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dirty="0" sz="800" spc="-5">
                <a:latin typeface="Cambria"/>
                <a:cs typeface="Cambria"/>
              </a:rPr>
              <a:t>Courtesy </a:t>
            </a:r>
            <a:r>
              <a:rPr dirty="0" sz="800">
                <a:latin typeface="Cambria"/>
                <a:cs typeface="Cambria"/>
              </a:rPr>
              <a:t>: </a:t>
            </a:r>
            <a:r>
              <a:rPr dirty="0" sz="800" spc="-5">
                <a:latin typeface="Cambria"/>
                <a:cs typeface="Cambria"/>
              </a:rPr>
              <a:t>Abraham Silberschatz, Peter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9967" y="639172"/>
            <a:ext cx="830897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Times New Roman"/>
                <a:cs typeface="Times New Roman"/>
              </a:rPr>
              <a:t>Non-Contiguous</a:t>
            </a:r>
            <a:r>
              <a:rPr dirty="0" sz="4400" spc="-50">
                <a:latin typeface="Times New Roman"/>
                <a:cs typeface="Times New Roman"/>
              </a:rPr>
              <a:t> </a:t>
            </a:r>
            <a:r>
              <a:rPr dirty="0" sz="4400" spc="-5">
                <a:latin typeface="Times New Roman"/>
                <a:cs typeface="Times New Roman"/>
              </a:rPr>
              <a:t>Memory</a:t>
            </a:r>
            <a:r>
              <a:rPr dirty="0" sz="4400" spc="-45">
                <a:latin typeface="Times New Roman"/>
                <a:cs typeface="Times New Roman"/>
              </a:rPr>
              <a:t> </a:t>
            </a:r>
            <a:r>
              <a:rPr dirty="0" sz="4400" spc="-5">
                <a:latin typeface="Times New Roman"/>
                <a:cs typeface="Times New Roman"/>
              </a:rPr>
              <a:t>Allocation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6429628"/>
            <a:ext cx="735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2108" y="6429628"/>
            <a:ext cx="33610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3650" y="6429628"/>
            <a:ext cx="257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89226" y="2616923"/>
            <a:ext cx="10358120" cy="3115945"/>
            <a:chOff x="1189226" y="2616923"/>
            <a:chExt cx="10358120" cy="31159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226" y="2616923"/>
              <a:ext cx="10219444" cy="26043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58052" y="4716135"/>
              <a:ext cx="3182620" cy="1010285"/>
            </a:xfrm>
            <a:custGeom>
              <a:avLst/>
              <a:gdLst/>
              <a:ahLst/>
              <a:cxnLst/>
              <a:rect l="l" t="t" r="r" b="b"/>
              <a:pathLst>
                <a:path w="3182620" h="1010285">
                  <a:moveTo>
                    <a:pt x="1591240" y="1010193"/>
                  </a:moveTo>
                  <a:lnTo>
                    <a:pt x="1522215" y="1009727"/>
                  </a:lnTo>
                  <a:lnTo>
                    <a:pt x="1453942" y="1008339"/>
                  </a:lnTo>
                  <a:lnTo>
                    <a:pt x="1386479" y="1006050"/>
                  </a:lnTo>
                  <a:lnTo>
                    <a:pt x="1319887" y="1002879"/>
                  </a:lnTo>
                  <a:lnTo>
                    <a:pt x="1254224" y="998843"/>
                  </a:lnTo>
                  <a:lnTo>
                    <a:pt x="1189552" y="993962"/>
                  </a:lnTo>
                  <a:lnTo>
                    <a:pt x="1125930" y="988256"/>
                  </a:lnTo>
                  <a:lnTo>
                    <a:pt x="1063417" y="981742"/>
                  </a:lnTo>
                  <a:lnTo>
                    <a:pt x="1002072" y="974441"/>
                  </a:lnTo>
                  <a:lnTo>
                    <a:pt x="941957" y="966370"/>
                  </a:lnTo>
                  <a:lnTo>
                    <a:pt x="883130" y="957550"/>
                  </a:lnTo>
                  <a:lnTo>
                    <a:pt x="825651" y="947998"/>
                  </a:lnTo>
                  <a:lnTo>
                    <a:pt x="769580" y="937734"/>
                  </a:lnTo>
                  <a:lnTo>
                    <a:pt x="714977" y="926776"/>
                  </a:lnTo>
                  <a:lnTo>
                    <a:pt x="661901" y="915145"/>
                  </a:lnTo>
                  <a:lnTo>
                    <a:pt x="610412" y="902858"/>
                  </a:lnTo>
                  <a:lnTo>
                    <a:pt x="560569" y="889934"/>
                  </a:lnTo>
                  <a:lnTo>
                    <a:pt x="512433" y="876393"/>
                  </a:lnTo>
                  <a:lnTo>
                    <a:pt x="466063" y="862254"/>
                  </a:lnTo>
                  <a:lnTo>
                    <a:pt x="421519" y="847535"/>
                  </a:lnTo>
                  <a:lnTo>
                    <a:pt x="378860" y="832255"/>
                  </a:lnTo>
                  <a:lnTo>
                    <a:pt x="338147" y="816434"/>
                  </a:lnTo>
                  <a:lnTo>
                    <a:pt x="299438" y="800090"/>
                  </a:lnTo>
                  <a:lnTo>
                    <a:pt x="262794" y="783243"/>
                  </a:lnTo>
                  <a:lnTo>
                    <a:pt x="228275" y="765910"/>
                  </a:lnTo>
                  <a:lnTo>
                    <a:pt x="165847" y="729867"/>
                  </a:lnTo>
                  <a:lnTo>
                    <a:pt x="112634" y="692112"/>
                  </a:lnTo>
                  <a:lnTo>
                    <a:pt x="69111" y="652797"/>
                  </a:lnTo>
                  <a:lnTo>
                    <a:pt x="35758" y="612073"/>
                  </a:lnTo>
                  <a:lnTo>
                    <a:pt x="13052" y="570092"/>
                  </a:lnTo>
                  <a:lnTo>
                    <a:pt x="1470" y="527006"/>
                  </a:lnTo>
                  <a:lnTo>
                    <a:pt x="0" y="505096"/>
                  </a:lnTo>
                  <a:lnTo>
                    <a:pt x="1470" y="483186"/>
                  </a:lnTo>
                  <a:lnTo>
                    <a:pt x="13052" y="440100"/>
                  </a:lnTo>
                  <a:lnTo>
                    <a:pt x="35758" y="398120"/>
                  </a:lnTo>
                  <a:lnTo>
                    <a:pt x="69111" y="357396"/>
                  </a:lnTo>
                  <a:lnTo>
                    <a:pt x="112634" y="318081"/>
                  </a:lnTo>
                  <a:lnTo>
                    <a:pt x="165847" y="280326"/>
                  </a:lnTo>
                  <a:lnTo>
                    <a:pt x="228275" y="244282"/>
                  </a:lnTo>
                  <a:lnTo>
                    <a:pt x="262794" y="226950"/>
                  </a:lnTo>
                  <a:lnTo>
                    <a:pt x="299438" y="210102"/>
                  </a:lnTo>
                  <a:lnTo>
                    <a:pt x="338147" y="193759"/>
                  </a:lnTo>
                  <a:lnTo>
                    <a:pt x="378860" y="177937"/>
                  </a:lnTo>
                  <a:lnTo>
                    <a:pt x="421519" y="162658"/>
                  </a:lnTo>
                  <a:lnTo>
                    <a:pt x="466063" y="147939"/>
                  </a:lnTo>
                  <a:lnTo>
                    <a:pt x="512433" y="133800"/>
                  </a:lnTo>
                  <a:lnTo>
                    <a:pt x="560569" y="120259"/>
                  </a:lnTo>
                  <a:lnTo>
                    <a:pt x="610412" y="107335"/>
                  </a:lnTo>
                  <a:lnTo>
                    <a:pt x="661901" y="95048"/>
                  </a:lnTo>
                  <a:lnTo>
                    <a:pt x="714977" y="83417"/>
                  </a:lnTo>
                  <a:lnTo>
                    <a:pt x="769580" y="72459"/>
                  </a:lnTo>
                  <a:lnTo>
                    <a:pt x="825651" y="62195"/>
                  </a:lnTo>
                  <a:lnTo>
                    <a:pt x="883130" y="52643"/>
                  </a:lnTo>
                  <a:lnTo>
                    <a:pt x="941957" y="43823"/>
                  </a:lnTo>
                  <a:lnTo>
                    <a:pt x="1002072" y="35752"/>
                  </a:lnTo>
                  <a:lnTo>
                    <a:pt x="1063417" y="28451"/>
                  </a:lnTo>
                  <a:lnTo>
                    <a:pt x="1125930" y="21937"/>
                  </a:lnTo>
                  <a:lnTo>
                    <a:pt x="1189552" y="16231"/>
                  </a:lnTo>
                  <a:lnTo>
                    <a:pt x="1254224" y="11350"/>
                  </a:lnTo>
                  <a:lnTo>
                    <a:pt x="1319887" y="7314"/>
                  </a:lnTo>
                  <a:lnTo>
                    <a:pt x="1386479" y="4143"/>
                  </a:lnTo>
                  <a:lnTo>
                    <a:pt x="1453942" y="1854"/>
                  </a:lnTo>
                  <a:lnTo>
                    <a:pt x="1522215" y="466"/>
                  </a:lnTo>
                  <a:lnTo>
                    <a:pt x="1591240" y="0"/>
                  </a:lnTo>
                  <a:lnTo>
                    <a:pt x="1660265" y="466"/>
                  </a:lnTo>
                  <a:lnTo>
                    <a:pt x="1728538" y="1854"/>
                  </a:lnTo>
                  <a:lnTo>
                    <a:pt x="1796001" y="4143"/>
                  </a:lnTo>
                  <a:lnTo>
                    <a:pt x="1862593" y="7314"/>
                  </a:lnTo>
                  <a:lnTo>
                    <a:pt x="1928256" y="11350"/>
                  </a:lnTo>
                  <a:lnTo>
                    <a:pt x="1992928" y="16231"/>
                  </a:lnTo>
                  <a:lnTo>
                    <a:pt x="2056550" y="21937"/>
                  </a:lnTo>
                  <a:lnTo>
                    <a:pt x="2119064" y="28451"/>
                  </a:lnTo>
                  <a:lnTo>
                    <a:pt x="2180408" y="35752"/>
                  </a:lnTo>
                  <a:lnTo>
                    <a:pt x="2240523" y="43823"/>
                  </a:lnTo>
                  <a:lnTo>
                    <a:pt x="2299350" y="52643"/>
                  </a:lnTo>
                  <a:lnTo>
                    <a:pt x="2356829" y="62195"/>
                  </a:lnTo>
                  <a:lnTo>
                    <a:pt x="2412900" y="72459"/>
                  </a:lnTo>
                  <a:lnTo>
                    <a:pt x="2467503" y="83417"/>
                  </a:lnTo>
                  <a:lnTo>
                    <a:pt x="2520580" y="95048"/>
                  </a:lnTo>
                  <a:lnTo>
                    <a:pt x="2572069" y="107335"/>
                  </a:lnTo>
                  <a:lnTo>
                    <a:pt x="2621911" y="120259"/>
                  </a:lnTo>
                  <a:lnTo>
                    <a:pt x="2670047" y="133800"/>
                  </a:lnTo>
                  <a:lnTo>
                    <a:pt x="2716417" y="147939"/>
                  </a:lnTo>
                  <a:lnTo>
                    <a:pt x="2760962" y="162658"/>
                  </a:lnTo>
                  <a:lnTo>
                    <a:pt x="2803620" y="177937"/>
                  </a:lnTo>
                  <a:lnTo>
                    <a:pt x="2844334" y="193759"/>
                  </a:lnTo>
                  <a:lnTo>
                    <a:pt x="2883043" y="210102"/>
                  </a:lnTo>
                  <a:lnTo>
                    <a:pt x="2919686" y="226950"/>
                  </a:lnTo>
                  <a:lnTo>
                    <a:pt x="2954206" y="244282"/>
                  </a:lnTo>
                  <a:lnTo>
                    <a:pt x="3016634" y="280326"/>
                  </a:lnTo>
                  <a:lnTo>
                    <a:pt x="3069847" y="318081"/>
                  </a:lnTo>
                  <a:lnTo>
                    <a:pt x="3113370" y="357396"/>
                  </a:lnTo>
                  <a:lnTo>
                    <a:pt x="3146723" y="398120"/>
                  </a:lnTo>
                  <a:lnTo>
                    <a:pt x="3169429" y="440100"/>
                  </a:lnTo>
                  <a:lnTo>
                    <a:pt x="3181011" y="483186"/>
                  </a:lnTo>
                  <a:lnTo>
                    <a:pt x="3182481" y="505096"/>
                  </a:lnTo>
                  <a:lnTo>
                    <a:pt x="3181011" y="527006"/>
                  </a:lnTo>
                  <a:lnTo>
                    <a:pt x="3169429" y="570092"/>
                  </a:lnTo>
                  <a:lnTo>
                    <a:pt x="3146723" y="612073"/>
                  </a:lnTo>
                  <a:lnTo>
                    <a:pt x="3113370" y="652797"/>
                  </a:lnTo>
                  <a:lnTo>
                    <a:pt x="3069847" y="692112"/>
                  </a:lnTo>
                  <a:lnTo>
                    <a:pt x="3016634" y="729867"/>
                  </a:lnTo>
                  <a:lnTo>
                    <a:pt x="2954206" y="765910"/>
                  </a:lnTo>
                  <a:lnTo>
                    <a:pt x="2919686" y="783243"/>
                  </a:lnTo>
                  <a:lnTo>
                    <a:pt x="2883043" y="800090"/>
                  </a:lnTo>
                  <a:lnTo>
                    <a:pt x="2844334" y="816434"/>
                  </a:lnTo>
                  <a:lnTo>
                    <a:pt x="2803620" y="832255"/>
                  </a:lnTo>
                  <a:lnTo>
                    <a:pt x="2760962" y="847535"/>
                  </a:lnTo>
                  <a:lnTo>
                    <a:pt x="2716417" y="862254"/>
                  </a:lnTo>
                  <a:lnTo>
                    <a:pt x="2670047" y="876393"/>
                  </a:lnTo>
                  <a:lnTo>
                    <a:pt x="2621911" y="889934"/>
                  </a:lnTo>
                  <a:lnTo>
                    <a:pt x="2572069" y="902858"/>
                  </a:lnTo>
                  <a:lnTo>
                    <a:pt x="2520580" y="915145"/>
                  </a:lnTo>
                  <a:lnTo>
                    <a:pt x="2467503" y="926776"/>
                  </a:lnTo>
                  <a:lnTo>
                    <a:pt x="2412900" y="937734"/>
                  </a:lnTo>
                  <a:lnTo>
                    <a:pt x="2356829" y="947998"/>
                  </a:lnTo>
                  <a:lnTo>
                    <a:pt x="2299350" y="957550"/>
                  </a:lnTo>
                  <a:lnTo>
                    <a:pt x="2240523" y="966370"/>
                  </a:lnTo>
                  <a:lnTo>
                    <a:pt x="2180408" y="974441"/>
                  </a:lnTo>
                  <a:lnTo>
                    <a:pt x="2119064" y="981742"/>
                  </a:lnTo>
                  <a:lnTo>
                    <a:pt x="2056550" y="988256"/>
                  </a:lnTo>
                  <a:lnTo>
                    <a:pt x="1992928" y="993962"/>
                  </a:lnTo>
                  <a:lnTo>
                    <a:pt x="1928256" y="998843"/>
                  </a:lnTo>
                  <a:lnTo>
                    <a:pt x="1862593" y="1002879"/>
                  </a:lnTo>
                  <a:lnTo>
                    <a:pt x="1796001" y="1006050"/>
                  </a:lnTo>
                  <a:lnTo>
                    <a:pt x="1728538" y="1008339"/>
                  </a:lnTo>
                  <a:lnTo>
                    <a:pt x="1660265" y="1009727"/>
                  </a:lnTo>
                  <a:lnTo>
                    <a:pt x="1591240" y="101019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358052" y="4716135"/>
              <a:ext cx="3182620" cy="1010285"/>
            </a:xfrm>
            <a:custGeom>
              <a:avLst/>
              <a:gdLst/>
              <a:ahLst/>
              <a:cxnLst/>
              <a:rect l="l" t="t" r="r" b="b"/>
              <a:pathLst>
                <a:path w="3182620" h="1010285">
                  <a:moveTo>
                    <a:pt x="0" y="505096"/>
                  </a:moveTo>
                  <a:lnTo>
                    <a:pt x="1470" y="483186"/>
                  </a:lnTo>
                  <a:lnTo>
                    <a:pt x="5840" y="461515"/>
                  </a:lnTo>
                  <a:lnTo>
                    <a:pt x="23044" y="418962"/>
                  </a:lnTo>
                  <a:lnTo>
                    <a:pt x="51134" y="377591"/>
                  </a:lnTo>
                  <a:lnTo>
                    <a:pt x="89631" y="337553"/>
                  </a:lnTo>
                  <a:lnTo>
                    <a:pt x="138059" y="298999"/>
                  </a:lnTo>
                  <a:lnTo>
                    <a:pt x="195939" y="262081"/>
                  </a:lnTo>
                  <a:lnTo>
                    <a:pt x="262794" y="226950"/>
                  </a:lnTo>
                  <a:lnTo>
                    <a:pt x="299438" y="210102"/>
                  </a:lnTo>
                  <a:lnTo>
                    <a:pt x="338147" y="193759"/>
                  </a:lnTo>
                  <a:lnTo>
                    <a:pt x="378860" y="177937"/>
                  </a:lnTo>
                  <a:lnTo>
                    <a:pt x="421519" y="162658"/>
                  </a:lnTo>
                  <a:lnTo>
                    <a:pt x="466063" y="147939"/>
                  </a:lnTo>
                  <a:lnTo>
                    <a:pt x="512433" y="133800"/>
                  </a:lnTo>
                  <a:lnTo>
                    <a:pt x="560569" y="120259"/>
                  </a:lnTo>
                  <a:lnTo>
                    <a:pt x="610412" y="107335"/>
                  </a:lnTo>
                  <a:lnTo>
                    <a:pt x="661901" y="95048"/>
                  </a:lnTo>
                  <a:lnTo>
                    <a:pt x="714977" y="83417"/>
                  </a:lnTo>
                  <a:lnTo>
                    <a:pt x="769580" y="72459"/>
                  </a:lnTo>
                  <a:lnTo>
                    <a:pt x="825651" y="62195"/>
                  </a:lnTo>
                  <a:lnTo>
                    <a:pt x="883130" y="52643"/>
                  </a:lnTo>
                  <a:lnTo>
                    <a:pt x="941957" y="43823"/>
                  </a:lnTo>
                  <a:lnTo>
                    <a:pt x="1002072" y="35752"/>
                  </a:lnTo>
                  <a:lnTo>
                    <a:pt x="1063417" y="28451"/>
                  </a:lnTo>
                  <a:lnTo>
                    <a:pt x="1125930" y="21937"/>
                  </a:lnTo>
                  <a:lnTo>
                    <a:pt x="1189552" y="16231"/>
                  </a:lnTo>
                  <a:lnTo>
                    <a:pt x="1254224" y="11350"/>
                  </a:lnTo>
                  <a:lnTo>
                    <a:pt x="1319887" y="7314"/>
                  </a:lnTo>
                  <a:lnTo>
                    <a:pt x="1386479" y="4143"/>
                  </a:lnTo>
                  <a:lnTo>
                    <a:pt x="1453942" y="1854"/>
                  </a:lnTo>
                  <a:lnTo>
                    <a:pt x="1522215" y="466"/>
                  </a:lnTo>
                  <a:lnTo>
                    <a:pt x="1591240" y="0"/>
                  </a:lnTo>
                  <a:lnTo>
                    <a:pt x="1660265" y="466"/>
                  </a:lnTo>
                  <a:lnTo>
                    <a:pt x="1728538" y="1854"/>
                  </a:lnTo>
                  <a:lnTo>
                    <a:pt x="1796001" y="4143"/>
                  </a:lnTo>
                  <a:lnTo>
                    <a:pt x="1862593" y="7314"/>
                  </a:lnTo>
                  <a:lnTo>
                    <a:pt x="1928256" y="11350"/>
                  </a:lnTo>
                  <a:lnTo>
                    <a:pt x="1992928" y="16231"/>
                  </a:lnTo>
                  <a:lnTo>
                    <a:pt x="2056550" y="21937"/>
                  </a:lnTo>
                  <a:lnTo>
                    <a:pt x="2119064" y="28451"/>
                  </a:lnTo>
                  <a:lnTo>
                    <a:pt x="2180408" y="35752"/>
                  </a:lnTo>
                  <a:lnTo>
                    <a:pt x="2240523" y="43823"/>
                  </a:lnTo>
                  <a:lnTo>
                    <a:pt x="2299350" y="52643"/>
                  </a:lnTo>
                  <a:lnTo>
                    <a:pt x="2356829" y="62195"/>
                  </a:lnTo>
                  <a:lnTo>
                    <a:pt x="2412900" y="72459"/>
                  </a:lnTo>
                  <a:lnTo>
                    <a:pt x="2467504" y="83417"/>
                  </a:lnTo>
                  <a:lnTo>
                    <a:pt x="2520580" y="95048"/>
                  </a:lnTo>
                  <a:lnTo>
                    <a:pt x="2572069" y="107335"/>
                  </a:lnTo>
                  <a:lnTo>
                    <a:pt x="2621911" y="120259"/>
                  </a:lnTo>
                  <a:lnTo>
                    <a:pt x="2670047" y="133800"/>
                  </a:lnTo>
                  <a:lnTo>
                    <a:pt x="2716417" y="147939"/>
                  </a:lnTo>
                  <a:lnTo>
                    <a:pt x="2760962" y="162658"/>
                  </a:lnTo>
                  <a:lnTo>
                    <a:pt x="2803620" y="177937"/>
                  </a:lnTo>
                  <a:lnTo>
                    <a:pt x="2844334" y="193759"/>
                  </a:lnTo>
                  <a:lnTo>
                    <a:pt x="2883043" y="210102"/>
                  </a:lnTo>
                  <a:lnTo>
                    <a:pt x="2919686" y="226950"/>
                  </a:lnTo>
                  <a:lnTo>
                    <a:pt x="2954206" y="244282"/>
                  </a:lnTo>
                  <a:lnTo>
                    <a:pt x="3016634" y="280326"/>
                  </a:lnTo>
                  <a:lnTo>
                    <a:pt x="3069847" y="318081"/>
                  </a:lnTo>
                  <a:lnTo>
                    <a:pt x="3113370" y="357396"/>
                  </a:lnTo>
                  <a:lnTo>
                    <a:pt x="3146723" y="398120"/>
                  </a:lnTo>
                  <a:lnTo>
                    <a:pt x="3169429" y="440100"/>
                  </a:lnTo>
                  <a:lnTo>
                    <a:pt x="3181011" y="483186"/>
                  </a:lnTo>
                  <a:lnTo>
                    <a:pt x="3182481" y="505096"/>
                  </a:lnTo>
                  <a:lnTo>
                    <a:pt x="3176641" y="548678"/>
                  </a:lnTo>
                  <a:lnTo>
                    <a:pt x="3159437" y="591230"/>
                  </a:lnTo>
                  <a:lnTo>
                    <a:pt x="3131347" y="632601"/>
                  </a:lnTo>
                  <a:lnTo>
                    <a:pt x="3092850" y="672640"/>
                  </a:lnTo>
                  <a:lnTo>
                    <a:pt x="3044422" y="711194"/>
                  </a:lnTo>
                  <a:lnTo>
                    <a:pt x="2986542" y="748112"/>
                  </a:lnTo>
                  <a:lnTo>
                    <a:pt x="2919686" y="783243"/>
                  </a:lnTo>
                  <a:lnTo>
                    <a:pt x="2883043" y="800090"/>
                  </a:lnTo>
                  <a:lnTo>
                    <a:pt x="2844334" y="816434"/>
                  </a:lnTo>
                  <a:lnTo>
                    <a:pt x="2803620" y="832255"/>
                  </a:lnTo>
                  <a:lnTo>
                    <a:pt x="2760962" y="847535"/>
                  </a:lnTo>
                  <a:lnTo>
                    <a:pt x="2716417" y="862254"/>
                  </a:lnTo>
                  <a:lnTo>
                    <a:pt x="2670047" y="876393"/>
                  </a:lnTo>
                  <a:lnTo>
                    <a:pt x="2621911" y="889934"/>
                  </a:lnTo>
                  <a:lnTo>
                    <a:pt x="2572069" y="902858"/>
                  </a:lnTo>
                  <a:lnTo>
                    <a:pt x="2520580" y="915145"/>
                  </a:lnTo>
                  <a:lnTo>
                    <a:pt x="2467504" y="926776"/>
                  </a:lnTo>
                  <a:lnTo>
                    <a:pt x="2412900" y="937734"/>
                  </a:lnTo>
                  <a:lnTo>
                    <a:pt x="2356829" y="947998"/>
                  </a:lnTo>
                  <a:lnTo>
                    <a:pt x="2299350" y="957550"/>
                  </a:lnTo>
                  <a:lnTo>
                    <a:pt x="2240523" y="966370"/>
                  </a:lnTo>
                  <a:lnTo>
                    <a:pt x="2180408" y="974441"/>
                  </a:lnTo>
                  <a:lnTo>
                    <a:pt x="2119064" y="981742"/>
                  </a:lnTo>
                  <a:lnTo>
                    <a:pt x="2056550" y="988256"/>
                  </a:lnTo>
                  <a:lnTo>
                    <a:pt x="1992928" y="993962"/>
                  </a:lnTo>
                  <a:lnTo>
                    <a:pt x="1928256" y="998843"/>
                  </a:lnTo>
                  <a:lnTo>
                    <a:pt x="1862593" y="1002879"/>
                  </a:lnTo>
                  <a:lnTo>
                    <a:pt x="1796001" y="1006050"/>
                  </a:lnTo>
                  <a:lnTo>
                    <a:pt x="1728538" y="1008339"/>
                  </a:lnTo>
                  <a:lnTo>
                    <a:pt x="1660265" y="1009727"/>
                  </a:lnTo>
                  <a:lnTo>
                    <a:pt x="1591240" y="1010193"/>
                  </a:lnTo>
                  <a:lnTo>
                    <a:pt x="1522215" y="1009727"/>
                  </a:lnTo>
                  <a:lnTo>
                    <a:pt x="1453942" y="1008339"/>
                  </a:lnTo>
                  <a:lnTo>
                    <a:pt x="1386479" y="1006050"/>
                  </a:lnTo>
                  <a:lnTo>
                    <a:pt x="1319887" y="1002879"/>
                  </a:lnTo>
                  <a:lnTo>
                    <a:pt x="1254224" y="998843"/>
                  </a:lnTo>
                  <a:lnTo>
                    <a:pt x="1189552" y="993962"/>
                  </a:lnTo>
                  <a:lnTo>
                    <a:pt x="1125930" y="988256"/>
                  </a:lnTo>
                  <a:lnTo>
                    <a:pt x="1063417" y="981742"/>
                  </a:lnTo>
                  <a:lnTo>
                    <a:pt x="1002072" y="974441"/>
                  </a:lnTo>
                  <a:lnTo>
                    <a:pt x="941957" y="966370"/>
                  </a:lnTo>
                  <a:lnTo>
                    <a:pt x="883130" y="957550"/>
                  </a:lnTo>
                  <a:lnTo>
                    <a:pt x="825651" y="947998"/>
                  </a:lnTo>
                  <a:lnTo>
                    <a:pt x="769580" y="937734"/>
                  </a:lnTo>
                  <a:lnTo>
                    <a:pt x="714977" y="926776"/>
                  </a:lnTo>
                  <a:lnTo>
                    <a:pt x="661901" y="915145"/>
                  </a:lnTo>
                  <a:lnTo>
                    <a:pt x="610412" y="902858"/>
                  </a:lnTo>
                  <a:lnTo>
                    <a:pt x="560569" y="889934"/>
                  </a:lnTo>
                  <a:lnTo>
                    <a:pt x="512433" y="876393"/>
                  </a:lnTo>
                  <a:lnTo>
                    <a:pt x="466063" y="862254"/>
                  </a:lnTo>
                  <a:lnTo>
                    <a:pt x="421519" y="847535"/>
                  </a:lnTo>
                  <a:lnTo>
                    <a:pt x="378860" y="832255"/>
                  </a:lnTo>
                  <a:lnTo>
                    <a:pt x="338147" y="816434"/>
                  </a:lnTo>
                  <a:lnTo>
                    <a:pt x="299438" y="800090"/>
                  </a:lnTo>
                  <a:lnTo>
                    <a:pt x="262794" y="783243"/>
                  </a:lnTo>
                  <a:lnTo>
                    <a:pt x="228275" y="765910"/>
                  </a:lnTo>
                  <a:lnTo>
                    <a:pt x="165847" y="729867"/>
                  </a:lnTo>
                  <a:lnTo>
                    <a:pt x="112634" y="692112"/>
                  </a:lnTo>
                  <a:lnTo>
                    <a:pt x="69111" y="652797"/>
                  </a:lnTo>
                  <a:lnTo>
                    <a:pt x="35758" y="612073"/>
                  </a:lnTo>
                  <a:lnTo>
                    <a:pt x="13052" y="570092"/>
                  </a:lnTo>
                  <a:lnTo>
                    <a:pt x="1470" y="527006"/>
                  </a:lnTo>
                  <a:lnTo>
                    <a:pt x="0" y="505096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973181" y="4957641"/>
            <a:ext cx="20891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Segmentation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729" y="1134326"/>
            <a:ext cx="11378565" cy="224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Memory-management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scheme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supports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view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9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Segmentation </a:t>
            </a:r>
            <a:r>
              <a:rPr dirty="0" sz="2800">
                <a:latin typeface="Times New Roman"/>
                <a:cs typeface="Times New Roman"/>
              </a:rPr>
              <a:t>overcomes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problem of dealing </a:t>
            </a:r>
            <a:r>
              <a:rPr dirty="0" sz="2800" spc="-5">
                <a:latin typeface="Times New Roman"/>
                <a:cs typeface="Times New Roman"/>
              </a:rPr>
              <a:t>with memory in terms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its </a:t>
            </a:r>
            <a:r>
              <a:rPr dirty="0" sz="2800">
                <a:latin typeface="Times New Roman"/>
                <a:cs typeface="Times New Roman"/>
              </a:rPr>
              <a:t> physical properties </a:t>
            </a:r>
            <a:r>
              <a:rPr dirty="0" sz="2800" spc="-5">
                <a:latin typeface="Times New Roman"/>
                <a:cs typeface="Times New Roman"/>
              </a:rPr>
              <a:t>which is inconvenient to </a:t>
            </a:r>
            <a:r>
              <a:rPr dirty="0" sz="2800">
                <a:latin typeface="Times New Roman"/>
                <a:cs typeface="Times New Roman"/>
              </a:rPr>
              <a:t>both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operating </a:t>
            </a:r>
            <a:r>
              <a:rPr dirty="0" sz="2800" spc="-5">
                <a:latin typeface="Times New Roman"/>
                <a:cs typeface="Times New Roman"/>
              </a:rPr>
              <a:t>system and 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programmer.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729" y="3947376"/>
            <a:ext cx="7595234" cy="1868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freedom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manage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187960" marR="15240" indent="-175895">
              <a:lnSpc>
                <a:spcPts val="3050"/>
              </a:lnSpc>
              <a:buFont typeface="Arial MT"/>
              <a:buChar char="•"/>
              <a:tabLst>
                <a:tab pos="188595" algn="l"/>
                <a:tab pos="1006475" algn="l"/>
                <a:tab pos="3032125" algn="l"/>
                <a:tab pos="4189095" algn="l"/>
                <a:tab pos="4891405" algn="l"/>
                <a:tab pos="5494020" algn="l"/>
                <a:tab pos="72961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programmer	</a:t>
            </a:r>
            <a:r>
              <a:rPr dirty="0" sz="2800" spc="-5">
                <a:latin typeface="Times New Roman"/>
                <a:cs typeface="Times New Roman"/>
              </a:rPr>
              <a:t>woul</a:t>
            </a:r>
            <a:r>
              <a:rPr dirty="0" sz="2800">
                <a:latin typeface="Times New Roman"/>
                <a:cs typeface="Times New Roman"/>
              </a:rPr>
              <a:t>d	get	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experienc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to  </a:t>
            </a:r>
            <a:r>
              <a:rPr dirty="0" sz="2800">
                <a:latin typeface="Times New Roman"/>
                <a:cs typeface="Times New Roman"/>
              </a:rPr>
              <a:t>programming</a:t>
            </a:r>
            <a:r>
              <a:rPr dirty="0" sz="2800" spc="-5">
                <a:latin typeface="Times New Roman"/>
                <a:cs typeface="Times New Roman"/>
              </a:rPr>
              <a:t> environment.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9850" y="4976076"/>
            <a:ext cx="355155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919" algn="l"/>
                <a:tab pos="1554480" algn="l"/>
                <a:tab pos="2550795" algn="l"/>
              </a:tabLst>
            </a:pPr>
            <a:r>
              <a:rPr dirty="0" sz="2800" spc="-5">
                <a:latin typeface="Times New Roman"/>
                <a:cs typeface="Times New Roman"/>
              </a:rPr>
              <a:t>wor</a:t>
            </a:r>
            <a:r>
              <a:rPr dirty="0" sz="2800">
                <a:latin typeface="Times New Roman"/>
                <a:cs typeface="Times New Roman"/>
              </a:rPr>
              <a:t>k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mor</a:t>
            </a:r>
            <a:r>
              <a:rPr dirty="0" sz="2800">
                <a:latin typeface="Times New Roman"/>
                <a:cs typeface="Times New Roman"/>
              </a:rPr>
              <a:t>e	natural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7145" y="81959"/>
            <a:ext cx="30975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Segmentation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655" y="639172"/>
            <a:ext cx="49872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Program</a:t>
            </a:r>
            <a:r>
              <a:rPr dirty="0" spc="-45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-5"/>
              <a:t>Segment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7164070" cy="41700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collection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unit</a:t>
            </a:r>
            <a:r>
              <a:rPr dirty="0" sz="2800" spc="-5">
                <a:latin typeface="Times New Roman"/>
                <a:cs typeface="Times New Roman"/>
              </a:rPr>
              <a:t> which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consists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following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 spc="-5">
                <a:latin typeface="Times New Roman"/>
                <a:cs typeface="Times New Roman"/>
              </a:rPr>
              <a:t>main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>
                <a:latin typeface="Times New Roman"/>
                <a:cs typeface="Times New Roman"/>
              </a:rPr>
              <a:t>procedure</a:t>
            </a:r>
            <a:endParaRPr sz="20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 spc="-5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 spc="-5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 spc="-5">
                <a:latin typeface="Times New Roman"/>
                <a:cs typeface="Times New Roman"/>
              </a:rPr>
              <a:t>Object</a:t>
            </a:r>
            <a:endParaRPr sz="20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 spc="-5">
                <a:latin typeface="Times New Roman"/>
                <a:cs typeface="Times New Roman"/>
              </a:rPr>
              <a:t>local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endParaRPr sz="20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 spc="-5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 spc="-5">
                <a:latin typeface="Times New Roman"/>
                <a:cs typeface="Times New Roman"/>
              </a:rPr>
              <a:t>symbol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  <a:p>
            <a:pPr lvl="1" marL="1559560" indent="-1911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560195" algn="l"/>
              </a:tabLst>
            </a:pPr>
            <a:r>
              <a:rPr dirty="0" sz="2000" spc="-5">
                <a:latin typeface="Times New Roman"/>
                <a:cs typeface="Times New Roman"/>
              </a:rPr>
              <a:t>arrays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0745" y="1802663"/>
            <a:ext cx="29229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225" y="6429628"/>
            <a:ext cx="735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29628"/>
            <a:ext cx="33610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3650" y="6429628"/>
            <a:ext cx="257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132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939" y="81959"/>
            <a:ext cx="58883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4254" algn="l"/>
              </a:tabLst>
            </a:pPr>
            <a:r>
              <a:rPr dirty="0" spc="-5"/>
              <a:t>User’s View</a:t>
            </a:r>
            <a:r>
              <a:rPr dirty="0"/>
              <a:t> of	a</a:t>
            </a:r>
            <a:r>
              <a:rPr dirty="0" spc="-100"/>
              <a:t> </a:t>
            </a:r>
            <a:r>
              <a:rPr dirty="0" spc="-5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5802" y="1799545"/>
            <a:ext cx="3216002" cy="3157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892" y="990158"/>
            <a:ext cx="6826250" cy="55479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64160" marR="5080" indent="-252095">
              <a:lnSpc>
                <a:spcPct val="100699"/>
              </a:lnSpc>
              <a:spcBef>
                <a:spcPts val="85"/>
              </a:spcBef>
              <a:buFont typeface="Arial MT"/>
              <a:buChar char="•"/>
              <a:tabLst>
                <a:tab pos="2647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Most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programmers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prefer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view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memory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collection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dirty="0" sz="1800" spc="-43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variable-sized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segments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no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necessary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ordering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among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800" spc="-43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algn="just" marL="264160" marR="12065" indent="-252095">
              <a:lnSpc>
                <a:spcPct val="100699"/>
              </a:lnSpc>
              <a:buFont typeface="Arial MT"/>
              <a:buChar char="•"/>
              <a:tabLst>
                <a:tab pos="264795" algn="l"/>
              </a:tabLst>
            </a:pPr>
            <a:r>
              <a:rPr dirty="0" sz="1800" spc="-5">
                <a:latin typeface="Calibri"/>
                <a:cs typeface="Calibri"/>
              </a:rPr>
              <a:t>From programmer point of view </a:t>
            </a:r>
            <a:r>
              <a:rPr dirty="0" sz="1800">
                <a:latin typeface="Calibri"/>
                <a:cs typeface="Calibri"/>
              </a:rPr>
              <a:t>, a </a:t>
            </a:r>
            <a:r>
              <a:rPr dirty="0" sz="1800" spc="-5">
                <a:latin typeface="Calibri"/>
                <a:cs typeface="Calibri"/>
              </a:rPr>
              <a:t>program will </a:t>
            </a:r>
            <a:r>
              <a:rPr dirty="0" sz="1800">
                <a:latin typeface="Calibri"/>
                <a:cs typeface="Calibri"/>
              </a:rPr>
              <a:t>appear as a </a:t>
            </a:r>
            <a:r>
              <a:rPr dirty="0" sz="1800" spc="-5">
                <a:latin typeface="Calibri"/>
                <a:cs typeface="Calibri"/>
              </a:rPr>
              <a:t>main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program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3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methods,</a:t>
            </a:r>
            <a:r>
              <a:rPr dirty="0" sz="1800" spc="3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procedures,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functions.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Program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includes the following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 structures:</a:t>
            </a:r>
            <a:endParaRPr sz="1800">
              <a:latin typeface="Calibri"/>
              <a:cs typeface="Calibri"/>
            </a:endParaRPr>
          </a:p>
          <a:p>
            <a:pPr lvl="1" marL="72136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  <a:p>
            <a:pPr lvl="1" marL="72136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Calibri"/>
                <a:cs typeface="Calibri"/>
              </a:rPr>
              <a:t>Arrays</a:t>
            </a:r>
            <a:endParaRPr sz="1800">
              <a:latin typeface="Calibri"/>
              <a:cs typeface="Calibri"/>
            </a:endParaRPr>
          </a:p>
          <a:p>
            <a:pPr lvl="1" marL="72136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Calibri"/>
                <a:cs typeface="Calibri"/>
              </a:rPr>
              <a:t>Stacks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lvl="1" marL="72136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Calibri"/>
                <a:cs typeface="Calibri"/>
              </a:rPr>
              <a:t>Modules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referred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750">
              <a:latin typeface="Calibri"/>
              <a:cs typeface="Calibri"/>
            </a:endParaRPr>
          </a:p>
          <a:p>
            <a:pPr algn="just" marL="264160" marR="12065" indent="-252095">
              <a:lnSpc>
                <a:spcPct val="100699"/>
              </a:lnSpc>
              <a:spcBef>
                <a:spcPts val="5"/>
              </a:spcBef>
              <a:buFont typeface="Arial MT"/>
              <a:buChar char="•"/>
              <a:tabLst>
                <a:tab pos="264795" algn="l"/>
              </a:tabLst>
            </a:pPr>
            <a:r>
              <a:rPr dirty="0" sz="1800" spc="-5">
                <a:latin typeface="Calibri"/>
                <a:cs typeface="Calibri"/>
              </a:rPr>
              <a:t>The programmer talks </a:t>
            </a:r>
            <a:r>
              <a:rPr dirty="0" sz="1800">
                <a:latin typeface="Calibri"/>
                <a:cs typeface="Calibri"/>
              </a:rPr>
              <a:t>about </a:t>
            </a:r>
            <a:r>
              <a:rPr dirty="0" sz="1800" spc="-5">
                <a:latin typeface="Calibri"/>
                <a:cs typeface="Calibri"/>
              </a:rPr>
              <a:t>“the stack,” “the math library,”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“the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program”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without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caring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what</a:t>
            </a:r>
            <a:r>
              <a:rPr dirty="0" sz="1800">
                <a:latin typeface="Calibri"/>
                <a:cs typeface="Calibri"/>
              </a:rPr>
              <a:t> addresses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memory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these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occupy.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750">
              <a:latin typeface="Calibri"/>
              <a:cs typeface="Calibri"/>
            </a:endParaRPr>
          </a:p>
          <a:p>
            <a:pPr algn="just" marL="264160" marR="16510" indent="-252095">
              <a:lnSpc>
                <a:spcPct val="100699"/>
              </a:lnSpc>
              <a:buFont typeface="Arial MT"/>
              <a:buChar char="•"/>
              <a:tabLst>
                <a:tab pos="264795" algn="l"/>
              </a:tabLst>
            </a:pPr>
            <a:r>
              <a:rPr dirty="0" sz="1800" spc="-5">
                <a:latin typeface="Calibri"/>
                <a:cs typeface="Calibri"/>
              </a:rPr>
              <a:t>Programmer is not concerned with whether the stack is stored before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5">
                <a:latin typeface="Calibri"/>
                <a:cs typeface="Calibri"/>
              </a:rPr>
              <a:t> the Sqrt() function.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414" y="35923"/>
            <a:ext cx="68916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6825" algn="l"/>
              </a:tabLst>
            </a:pPr>
            <a:r>
              <a:rPr dirty="0" spc="-10"/>
              <a:t>Logical </a:t>
            </a:r>
            <a:r>
              <a:rPr dirty="0" spc="-5"/>
              <a:t>View</a:t>
            </a:r>
            <a:r>
              <a:rPr dirty="0"/>
              <a:t> of	</a:t>
            </a:r>
            <a:r>
              <a:rPr dirty="0" spc="-5"/>
              <a:t>Segmentation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634023" y="1211037"/>
            <a:ext cx="3860800" cy="3962400"/>
          </a:xfrm>
          <a:custGeom>
            <a:avLst/>
            <a:gdLst/>
            <a:ahLst/>
            <a:cxnLst/>
            <a:rect l="l" t="t" r="r" b="b"/>
            <a:pathLst>
              <a:path w="3860800" h="3962400">
                <a:moveTo>
                  <a:pt x="0" y="1981199"/>
                </a:moveTo>
                <a:lnTo>
                  <a:pt x="575" y="1932347"/>
                </a:lnTo>
                <a:lnTo>
                  <a:pt x="2292" y="1883785"/>
                </a:lnTo>
                <a:lnTo>
                  <a:pt x="5138" y="1835526"/>
                </a:lnTo>
                <a:lnTo>
                  <a:pt x="9100" y="1787586"/>
                </a:lnTo>
                <a:lnTo>
                  <a:pt x="14164" y="1739976"/>
                </a:lnTo>
                <a:lnTo>
                  <a:pt x="20317" y="1692711"/>
                </a:lnTo>
                <a:lnTo>
                  <a:pt x="27546" y="1645805"/>
                </a:lnTo>
                <a:lnTo>
                  <a:pt x="35838" y="1599270"/>
                </a:lnTo>
                <a:lnTo>
                  <a:pt x="45179" y="1553121"/>
                </a:lnTo>
                <a:lnTo>
                  <a:pt x="55556" y="1507371"/>
                </a:lnTo>
                <a:lnTo>
                  <a:pt x="66957" y="1462033"/>
                </a:lnTo>
                <a:lnTo>
                  <a:pt x="79367" y="1417122"/>
                </a:lnTo>
                <a:lnTo>
                  <a:pt x="92774" y="1372650"/>
                </a:lnTo>
                <a:lnTo>
                  <a:pt x="107164" y="1328631"/>
                </a:lnTo>
                <a:lnTo>
                  <a:pt x="122524" y="1285079"/>
                </a:lnTo>
                <a:lnTo>
                  <a:pt x="138842" y="1242007"/>
                </a:lnTo>
                <a:lnTo>
                  <a:pt x="156103" y="1199430"/>
                </a:lnTo>
                <a:lnTo>
                  <a:pt x="174295" y="1157359"/>
                </a:lnTo>
                <a:lnTo>
                  <a:pt x="193404" y="1115810"/>
                </a:lnTo>
                <a:lnTo>
                  <a:pt x="213417" y="1074796"/>
                </a:lnTo>
                <a:lnTo>
                  <a:pt x="234321" y="1034329"/>
                </a:lnTo>
                <a:lnTo>
                  <a:pt x="256102" y="994424"/>
                </a:lnTo>
                <a:lnTo>
                  <a:pt x="278749" y="955095"/>
                </a:lnTo>
                <a:lnTo>
                  <a:pt x="302246" y="916354"/>
                </a:lnTo>
                <a:lnTo>
                  <a:pt x="326581" y="878216"/>
                </a:lnTo>
                <a:lnTo>
                  <a:pt x="351742" y="840694"/>
                </a:lnTo>
                <a:lnTo>
                  <a:pt x="377713" y="803801"/>
                </a:lnTo>
                <a:lnTo>
                  <a:pt x="404484" y="767551"/>
                </a:lnTo>
                <a:lnTo>
                  <a:pt x="432039" y="731958"/>
                </a:lnTo>
                <a:lnTo>
                  <a:pt x="460366" y="697036"/>
                </a:lnTo>
                <a:lnTo>
                  <a:pt x="489453" y="662797"/>
                </a:lnTo>
                <a:lnTo>
                  <a:pt x="519284" y="629255"/>
                </a:lnTo>
                <a:lnTo>
                  <a:pt x="549848" y="596424"/>
                </a:lnTo>
                <a:lnTo>
                  <a:pt x="581131" y="564318"/>
                </a:lnTo>
                <a:lnTo>
                  <a:pt x="613120" y="532949"/>
                </a:lnTo>
                <a:lnTo>
                  <a:pt x="645802" y="502333"/>
                </a:lnTo>
                <a:lnTo>
                  <a:pt x="679163" y="472481"/>
                </a:lnTo>
                <a:lnTo>
                  <a:pt x="713190" y="443408"/>
                </a:lnTo>
                <a:lnTo>
                  <a:pt x="747871" y="415128"/>
                </a:lnTo>
                <a:lnTo>
                  <a:pt x="783191" y="387653"/>
                </a:lnTo>
                <a:lnTo>
                  <a:pt x="819138" y="360998"/>
                </a:lnTo>
                <a:lnTo>
                  <a:pt x="855698" y="335176"/>
                </a:lnTo>
                <a:lnTo>
                  <a:pt x="892858" y="310200"/>
                </a:lnTo>
                <a:lnTo>
                  <a:pt x="930605" y="286084"/>
                </a:lnTo>
                <a:lnTo>
                  <a:pt x="968926" y="262842"/>
                </a:lnTo>
                <a:lnTo>
                  <a:pt x="1007808" y="240487"/>
                </a:lnTo>
                <a:lnTo>
                  <a:pt x="1047237" y="219033"/>
                </a:lnTo>
                <a:lnTo>
                  <a:pt x="1087200" y="198493"/>
                </a:lnTo>
                <a:lnTo>
                  <a:pt x="1127684" y="178881"/>
                </a:lnTo>
                <a:lnTo>
                  <a:pt x="1168675" y="160211"/>
                </a:lnTo>
                <a:lnTo>
                  <a:pt x="1210161" y="142496"/>
                </a:lnTo>
                <a:lnTo>
                  <a:pt x="1252128" y="125749"/>
                </a:lnTo>
                <a:lnTo>
                  <a:pt x="1294564" y="109984"/>
                </a:lnTo>
                <a:lnTo>
                  <a:pt x="1337454" y="95215"/>
                </a:lnTo>
                <a:lnTo>
                  <a:pt x="1380785" y="81456"/>
                </a:lnTo>
                <a:lnTo>
                  <a:pt x="1424546" y="68719"/>
                </a:lnTo>
                <a:lnTo>
                  <a:pt x="1468721" y="57018"/>
                </a:lnTo>
                <a:lnTo>
                  <a:pt x="1513298" y="46368"/>
                </a:lnTo>
                <a:lnTo>
                  <a:pt x="1558264" y="36781"/>
                </a:lnTo>
                <a:lnTo>
                  <a:pt x="1603605" y="28271"/>
                </a:lnTo>
                <a:lnTo>
                  <a:pt x="1649309" y="20852"/>
                </a:lnTo>
                <a:lnTo>
                  <a:pt x="1695362" y="14537"/>
                </a:lnTo>
                <a:lnTo>
                  <a:pt x="1741751" y="9339"/>
                </a:lnTo>
                <a:lnTo>
                  <a:pt x="1788462" y="5274"/>
                </a:lnTo>
                <a:lnTo>
                  <a:pt x="1835483" y="2353"/>
                </a:lnTo>
                <a:lnTo>
                  <a:pt x="1882800" y="590"/>
                </a:lnTo>
                <a:lnTo>
                  <a:pt x="1930400" y="0"/>
                </a:lnTo>
                <a:lnTo>
                  <a:pt x="1979877" y="650"/>
                </a:lnTo>
                <a:lnTo>
                  <a:pt x="2029201" y="2594"/>
                </a:lnTo>
                <a:lnTo>
                  <a:pt x="2078350" y="5822"/>
                </a:lnTo>
                <a:lnTo>
                  <a:pt x="2127304" y="10327"/>
                </a:lnTo>
                <a:lnTo>
                  <a:pt x="2176039" y="16097"/>
                </a:lnTo>
                <a:lnTo>
                  <a:pt x="2224535" y="23125"/>
                </a:lnTo>
                <a:lnTo>
                  <a:pt x="2272770" y="31400"/>
                </a:lnTo>
                <a:lnTo>
                  <a:pt x="2320721" y="40913"/>
                </a:lnTo>
                <a:lnTo>
                  <a:pt x="2368367" y="51656"/>
                </a:lnTo>
                <a:lnTo>
                  <a:pt x="2415686" y="63619"/>
                </a:lnTo>
                <a:lnTo>
                  <a:pt x="2462657" y="76793"/>
                </a:lnTo>
                <a:lnTo>
                  <a:pt x="2509258" y="91168"/>
                </a:lnTo>
                <a:lnTo>
                  <a:pt x="2555467" y="106736"/>
                </a:lnTo>
                <a:lnTo>
                  <a:pt x="2601262" y="123486"/>
                </a:lnTo>
                <a:lnTo>
                  <a:pt x="2646622" y="141410"/>
                </a:lnTo>
                <a:lnTo>
                  <a:pt x="2691524" y="160499"/>
                </a:lnTo>
                <a:lnTo>
                  <a:pt x="2735948" y="180743"/>
                </a:lnTo>
                <a:lnTo>
                  <a:pt x="2779870" y="202132"/>
                </a:lnTo>
                <a:lnTo>
                  <a:pt x="2823270" y="224659"/>
                </a:lnTo>
                <a:lnTo>
                  <a:pt x="2866126" y="248313"/>
                </a:lnTo>
                <a:lnTo>
                  <a:pt x="2908416" y="273086"/>
                </a:lnTo>
                <a:lnTo>
                  <a:pt x="2950118" y="298967"/>
                </a:lnTo>
                <a:lnTo>
                  <a:pt x="2991211" y="325948"/>
                </a:lnTo>
                <a:lnTo>
                  <a:pt x="3031672" y="354020"/>
                </a:lnTo>
                <a:lnTo>
                  <a:pt x="3071481" y="383173"/>
                </a:lnTo>
                <a:lnTo>
                  <a:pt x="3110614" y="413398"/>
                </a:lnTo>
                <a:lnTo>
                  <a:pt x="3149051" y="444686"/>
                </a:lnTo>
                <a:lnTo>
                  <a:pt x="3186770" y="477027"/>
                </a:lnTo>
                <a:lnTo>
                  <a:pt x="3223748" y="510413"/>
                </a:lnTo>
                <a:lnTo>
                  <a:pt x="3259965" y="544833"/>
                </a:lnTo>
                <a:lnTo>
                  <a:pt x="3295398" y="580279"/>
                </a:lnTo>
                <a:lnTo>
                  <a:pt x="3329936" y="616645"/>
                </a:lnTo>
                <a:lnTo>
                  <a:pt x="3363474" y="653815"/>
                </a:lnTo>
                <a:lnTo>
                  <a:pt x="3396003" y="691767"/>
                </a:lnTo>
                <a:lnTo>
                  <a:pt x="3427515" y="730478"/>
                </a:lnTo>
                <a:lnTo>
                  <a:pt x="3458001" y="769927"/>
                </a:lnTo>
                <a:lnTo>
                  <a:pt x="3487451" y="810090"/>
                </a:lnTo>
                <a:lnTo>
                  <a:pt x="3515856" y="850946"/>
                </a:lnTo>
                <a:lnTo>
                  <a:pt x="3543208" y="892472"/>
                </a:lnTo>
                <a:lnTo>
                  <a:pt x="3569498" y="934646"/>
                </a:lnTo>
                <a:lnTo>
                  <a:pt x="3594716" y="977445"/>
                </a:lnTo>
                <a:lnTo>
                  <a:pt x="3618853" y="1020848"/>
                </a:lnTo>
                <a:lnTo>
                  <a:pt x="3641901" y="1064832"/>
                </a:lnTo>
                <a:lnTo>
                  <a:pt x="3663850" y="1109374"/>
                </a:lnTo>
                <a:lnTo>
                  <a:pt x="3684691" y="1154453"/>
                </a:lnTo>
                <a:lnTo>
                  <a:pt x="3704416" y="1200045"/>
                </a:lnTo>
                <a:lnTo>
                  <a:pt x="3723015" y="1246129"/>
                </a:lnTo>
                <a:lnTo>
                  <a:pt x="3740480" y="1292682"/>
                </a:lnTo>
                <a:lnTo>
                  <a:pt x="3756801" y="1339683"/>
                </a:lnTo>
                <a:lnTo>
                  <a:pt x="3771969" y="1387108"/>
                </a:lnTo>
                <a:lnTo>
                  <a:pt x="3785975" y="1434935"/>
                </a:lnTo>
                <a:lnTo>
                  <a:pt x="3798811" y="1483142"/>
                </a:lnTo>
                <a:lnTo>
                  <a:pt x="3810468" y="1531707"/>
                </a:lnTo>
                <a:lnTo>
                  <a:pt x="3820935" y="1580607"/>
                </a:lnTo>
                <a:lnTo>
                  <a:pt x="3830205" y="1629820"/>
                </a:lnTo>
                <a:lnTo>
                  <a:pt x="3838268" y="1679324"/>
                </a:lnTo>
                <a:lnTo>
                  <a:pt x="3845115" y="1729096"/>
                </a:lnTo>
                <a:lnTo>
                  <a:pt x="3850738" y="1779114"/>
                </a:lnTo>
                <a:lnTo>
                  <a:pt x="3855126" y="1829355"/>
                </a:lnTo>
                <a:lnTo>
                  <a:pt x="3858272" y="1879799"/>
                </a:lnTo>
                <a:lnTo>
                  <a:pt x="3860167" y="1930421"/>
                </a:lnTo>
                <a:lnTo>
                  <a:pt x="3860800" y="1981199"/>
                </a:lnTo>
                <a:lnTo>
                  <a:pt x="3860225" y="2030052"/>
                </a:lnTo>
                <a:lnTo>
                  <a:pt x="3858507" y="2078614"/>
                </a:lnTo>
                <a:lnTo>
                  <a:pt x="3855661" y="2126873"/>
                </a:lnTo>
                <a:lnTo>
                  <a:pt x="3851699" y="2174813"/>
                </a:lnTo>
                <a:lnTo>
                  <a:pt x="3846636" y="2222423"/>
                </a:lnTo>
                <a:lnTo>
                  <a:pt x="3840482" y="2269687"/>
                </a:lnTo>
                <a:lnTo>
                  <a:pt x="3833253" y="2316594"/>
                </a:lnTo>
                <a:lnTo>
                  <a:pt x="3824962" y="2363129"/>
                </a:lnTo>
                <a:lnTo>
                  <a:pt x="3815621" y="2409278"/>
                </a:lnTo>
                <a:lnTo>
                  <a:pt x="3805243" y="2455028"/>
                </a:lnTo>
                <a:lnTo>
                  <a:pt x="3793843" y="2500366"/>
                </a:lnTo>
                <a:lnTo>
                  <a:pt x="3781433" y="2545277"/>
                </a:lnTo>
                <a:lnTo>
                  <a:pt x="3768026" y="2589749"/>
                </a:lnTo>
                <a:lnTo>
                  <a:pt x="3753636" y="2633768"/>
                </a:lnTo>
                <a:lnTo>
                  <a:pt x="3738275" y="2677320"/>
                </a:lnTo>
                <a:lnTo>
                  <a:pt x="3721958" y="2720392"/>
                </a:lnTo>
                <a:lnTo>
                  <a:pt x="3704697" y="2762969"/>
                </a:lnTo>
                <a:lnTo>
                  <a:pt x="3686505" y="2805040"/>
                </a:lnTo>
                <a:lnTo>
                  <a:pt x="3667396" y="2846589"/>
                </a:lnTo>
                <a:lnTo>
                  <a:pt x="3647383" y="2887603"/>
                </a:lnTo>
                <a:lnTo>
                  <a:pt x="3626479" y="2928070"/>
                </a:lnTo>
                <a:lnTo>
                  <a:pt x="3604697" y="2967975"/>
                </a:lnTo>
                <a:lnTo>
                  <a:pt x="3582051" y="3007304"/>
                </a:lnTo>
                <a:lnTo>
                  <a:pt x="3558554" y="3046045"/>
                </a:lnTo>
                <a:lnTo>
                  <a:pt x="3534218" y="3084183"/>
                </a:lnTo>
                <a:lnTo>
                  <a:pt x="3509058" y="3121705"/>
                </a:lnTo>
                <a:lnTo>
                  <a:pt x="3483086" y="3158598"/>
                </a:lnTo>
                <a:lnTo>
                  <a:pt x="3456316" y="3194848"/>
                </a:lnTo>
                <a:lnTo>
                  <a:pt x="3428761" y="3230441"/>
                </a:lnTo>
                <a:lnTo>
                  <a:pt x="3400433" y="3265363"/>
                </a:lnTo>
                <a:lnTo>
                  <a:pt x="3371347" y="3299602"/>
                </a:lnTo>
                <a:lnTo>
                  <a:pt x="3341515" y="3333144"/>
                </a:lnTo>
                <a:lnTo>
                  <a:pt x="3310951" y="3365975"/>
                </a:lnTo>
                <a:lnTo>
                  <a:pt x="3279668" y="3398081"/>
                </a:lnTo>
                <a:lnTo>
                  <a:pt x="3247679" y="3429449"/>
                </a:lnTo>
                <a:lnTo>
                  <a:pt x="3214998" y="3460066"/>
                </a:lnTo>
                <a:lnTo>
                  <a:pt x="3181637" y="3489918"/>
                </a:lnTo>
                <a:lnTo>
                  <a:pt x="3147609" y="3518990"/>
                </a:lnTo>
                <a:lnTo>
                  <a:pt x="3112929" y="3547271"/>
                </a:lnTo>
                <a:lnTo>
                  <a:pt x="3077609" y="3574746"/>
                </a:lnTo>
                <a:lnTo>
                  <a:pt x="3041662" y="3601401"/>
                </a:lnTo>
                <a:lnTo>
                  <a:pt x="3005102" y="3627223"/>
                </a:lnTo>
                <a:lnTo>
                  <a:pt x="2967942" y="3652199"/>
                </a:lnTo>
                <a:lnTo>
                  <a:pt x="2930194" y="3676315"/>
                </a:lnTo>
                <a:lnTo>
                  <a:pt x="2891873" y="3699557"/>
                </a:lnTo>
                <a:lnTo>
                  <a:pt x="2852992" y="3721912"/>
                </a:lnTo>
                <a:lnTo>
                  <a:pt x="2813563" y="3743366"/>
                </a:lnTo>
                <a:lnTo>
                  <a:pt x="2773600" y="3763906"/>
                </a:lnTo>
                <a:lnTo>
                  <a:pt x="2733116" y="3783518"/>
                </a:lnTo>
                <a:lnTo>
                  <a:pt x="2692125" y="3802188"/>
                </a:lnTo>
                <a:lnTo>
                  <a:pt x="2650639" y="3819903"/>
                </a:lnTo>
                <a:lnTo>
                  <a:pt x="2608671" y="3836650"/>
                </a:lnTo>
                <a:lnTo>
                  <a:pt x="2566236" y="3852415"/>
                </a:lnTo>
                <a:lnTo>
                  <a:pt x="2523346" y="3867184"/>
                </a:lnTo>
                <a:lnTo>
                  <a:pt x="2480014" y="3880943"/>
                </a:lnTo>
                <a:lnTo>
                  <a:pt x="2436254" y="3893680"/>
                </a:lnTo>
                <a:lnTo>
                  <a:pt x="2392079" y="3905381"/>
                </a:lnTo>
                <a:lnTo>
                  <a:pt x="2347502" y="3916031"/>
                </a:lnTo>
                <a:lnTo>
                  <a:pt x="2302536" y="3925618"/>
                </a:lnTo>
                <a:lnTo>
                  <a:pt x="2257195" y="3934128"/>
                </a:lnTo>
                <a:lnTo>
                  <a:pt x="2211491" y="3941547"/>
                </a:lnTo>
                <a:lnTo>
                  <a:pt x="2165438" y="3947862"/>
                </a:lnTo>
                <a:lnTo>
                  <a:pt x="2119049" y="3953059"/>
                </a:lnTo>
                <a:lnTo>
                  <a:pt x="2072338" y="3957125"/>
                </a:lnTo>
                <a:lnTo>
                  <a:pt x="2025317" y="3960046"/>
                </a:lnTo>
                <a:lnTo>
                  <a:pt x="1978000" y="3961809"/>
                </a:lnTo>
                <a:lnTo>
                  <a:pt x="1930400" y="3962399"/>
                </a:lnTo>
                <a:lnTo>
                  <a:pt x="1882800" y="3961809"/>
                </a:lnTo>
                <a:lnTo>
                  <a:pt x="1835483" y="3960046"/>
                </a:lnTo>
                <a:lnTo>
                  <a:pt x="1788462" y="3957125"/>
                </a:lnTo>
                <a:lnTo>
                  <a:pt x="1741751" y="3953059"/>
                </a:lnTo>
                <a:lnTo>
                  <a:pt x="1695362" y="3947862"/>
                </a:lnTo>
                <a:lnTo>
                  <a:pt x="1649309" y="3941547"/>
                </a:lnTo>
                <a:lnTo>
                  <a:pt x="1603605" y="3934128"/>
                </a:lnTo>
                <a:lnTo>
                  <a:pt x="1558264" y="3925618"/>
                </a:lnTo>
                <a:lnTo>
                  <a:pt x="1513298" y="3916031"/>
                </a:lnTo>
                <a:lnTo>
                  <a:pt x="1468721" y="3905381"/>
                </a:lnTo>
                <a:lnTo>
                  <a:pt x="1424546" y="3893680"/>
                </a:lnTo>
                <a:lnTo>
                  <a:pt x="1380785" y="3880943"/>
                </a:lnTo>
                <a:lnTo>
                  <a:pt x="1337454" y="3867184"/>
                </a:lnTo>
                <a:lnTo>
                  <a:pt x="1294564" y="3852415"/>
                </a:lnTo>
                <a:lnTo>
                  <a:pt x="1252128" y="3836650"/>
                </a:lnTo>
                <a:lnTo>
                  <a:pt x="1210161" y="3819903"/>
                </a:lnTo>
                <a:lnTo>
                  <a:pt x="1168675" y="3802188"/>
                </a:lnTo>
                <a:lnTo>
                  <a:pt x="1127684" y="3783518"/>
                </a:lnTo>
                <a:lnTo>
                  <a:pt x="1087200" y="3763906"/>
                </a:lnTo>
                <a:lnTo>
                  <a:pt x="1047237" y="3743366"/>
                </a:lnTo>
                <a:lnTo>
                  <a:pt x="1007808" y="3721912"/>
                </a:lnTo>
                <a:lnTo>
                  <a:pt x="968926" y="3699557"/>
                </a:lnTo>
                <a:lnTo>
                  <a:pt x="930605" y="3676315"/>
                </a:lnTo>
                <a:lnTo>
                  <a:pt x="892858" y="3652199"/>
                </a:lnTo>
                <a:lnTo>
                  <a:pt x="855698" y="3627223"/>
                </a:lnTo>
                <a:lnTo>
                  <a:pt x="819138" y="3601401"/>
                </a:lnTo>
                <a:lnTo>
                  <a:pt x="783191" y="3574746"/>
                </a:lnTo>
                <a:lnTo>
                  <a:pt x="747871" y="3547271"/>
                </a:lnTo>
                <a:lnTo>
                  <a:pt x="713190" y="3518990"/>
                </a:lnTo>
                <a:lnTo>
                  <a:pt x="679163" y="3489918"/>
                </a:lnTo>
                <a:lnTo>
                  <a:pt x="645802" y="3460066"/>
                </a:lnTo>
                <a:lnTo>
                  <a:pt x="613120" y="3429449"/>
                </a:lnTo>
                <a:lnTo>
                  <a:pt x="581131" y="3398081"/>
                </a:lnTo>
                <a:lnTo>
                  <a:pt x="549848" y="3365975"/>
                </a:lnTo>
                <a:lnTo>
                  <a:pt x="519284" y="3333144"/>
                </a:lnTo>
                <a:lnTo>
                  <a:pt x="489453" y="3299602"/>
                </a:lnTo>
                <a:lnTo>
                  <a:pt x="460366" y="3265363"/>
                </a:lnTo>
                <a:lnTo>
                  <a:pt x="432039" y="3230441"/>
                </a:lnTo>
                <a:lnTo>
                  <a:pt x="404484" y="3194848"/>
                </a:lnTo>
                <a:lnTo>
                  <a:pt x="377713" y="3158598"/>
                </a:lnTo>
                <a:lnTo>
                  <a:pt x="351742" y="3121705"/>
                </a:lnTo>
                <a:lnTo>
                  <a:pt x="326581" y="3084183"/>
                </a:lnTo>
                <a:lnTo>
                  <a:pt x="302246" y="3046045"/>
                </a:lnTo>
                <a:lnTo>
                  <a:pt x="278749" y="3007304"/>
                </a:lnTo>
                <a:lnTo>
                  <a:pt x="256102" y="2967975"/>
                </a:lnTo>
                <a:lnTo>
                  <a:pt x="234321" y="2928070"/>
                </a:lnTo>
                <a:lnTo>
                  <a:pt x="213417" y="2887603"/>
                </a:lnTo>
                <a:lnTo>
                  <a:pt x="193404" y="2846589"/>
                </a:lnTo>
                <a:lnTo>
                  <a:pt x="174295" y="2805040"/>
                </a:lnTo>
                <a:lnTo>
                  <a:pt x="156103" y="2762969"/>
                </a:lnTo>
                <a:lnTo>
                  <a:pt x="138842" y="2720392"/>
                </a:lnTo>
                <a:lnTo>
                  <a:pt x="122524" y="2677320"/>
                </a:lnTo>
                <a:lnTo>
                  <a:pt x="107164" y="2633768"/>
                </a:lnTo>
                <a:lnTo>
                  <a:pt x="92774" y="2589749"/>
                </a:lnTo>
                <a:lnTo>
                  <a:pt x="79367" y="2545277"/>
                </a:lnTo>
                <a:lnTo>
                  <a:pt x="66957" y="2500366"/>
                </a:lnTo>
                <a:lnTo>
                  <a:pt x="55556" y="2455028"/>
                </a:lnTo>
                <a:lnTo>
                  <a:pt x="45179" y="2409278"/>
                </a:lnTo>
                <a:lnTo>
                  <a:pt x="35838" y="2363129"/>
                </a:lnTo>
                <a:lnTo>
                  <a:pt x="27546" y="2316594"/>
                </a:lnTo>
                <a:lnTo>
                  <a:pt x="20317" y="2269687"/>
                </a:lnTo>
                <a:lnTo>
                  <a:pt x="14164" y="2222423"/>
                </a:lnTo>
                <a:lnTo>
                  <a:pt x="9100" y="2174813"/>
                </a:lnTo>
                <a:lnTo>
                  <a:pt x="5138" y="2126873"/>
                </a:lnTo>
                <a:lnTo>
                  <a:pt x="2292" y="2078614"/>
                </a:lnTo>
                <a:lnTo>
                  <a:pt x="575" y="2030052"/>
                </a:lnTo>
                <a:lnTo>
                  <a:pt x="0" y="1981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57382" y="2123258"/>
            <a:ext cx="1320800" cy="5334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7382" y="3114675"/>
            <a:ext cx="1219200" cy="9144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1874" y="2797832"/>
            <a:ext cx="12192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6582" y="4183062"/>
            <a:ext cx="1219200" cy="5334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161044" y="1166812"/>
          <a:ext cx="1538605" cy="397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</a:tblGrid>
              <a:tr h="533399"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399">
                <a:tc>
                  <a:txBody>
                    <a:bodyPr/>
                    <a:lstStyle/>
                    <a:p>
                      <a:pPr marL="6496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64960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496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172548" y="5376072"/>
            <a:ext cx="970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3050" y="5356605"/>
            <a:ext cx="2168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physical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memory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092" y="1213094"/>
            <a:ext cx="482854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64160" marR="5080" indent="-252095">
              <a:lnSpc>
                <a:spcPct val="100699"/>
              </a:lnSpc>
              <a:spcBef>
                <a:spcPts val="85"/>
              </a:spcBef>
              <a:buFont typeface="Arial MT"/>
              <a:buChar char="•"/>
              <a:tabLst>
                <a:tab pos="263525" algn="l"/>
                <a:tab pos="264795" algn="l"/>
                <a:tab pos="584200" algn="l"/>
                <a:tab pos="1036955" algn="l"/>
                <a:tab pos="1780539" algn="l"/>
                <a:tab pos="2360295" algn="l"/>
                <a:tab pos="2906395" algn="l"/>
                <a:tab pos="3578860" algn="l"/>
                <a:tab pos="4072254" algn="l"/>
              </a:tabLst>
            </a:pP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	</a:t>
            </a:r>
            <a:r>
              <a:rPr dirty="0" sz="1800" spc="-5">
                <a:latin typeface="Calibri"/>
                <a:cs typeface="Calibri"/>
              </a:rPr>
              <a:t>th</a:t>
            </a:r>
            <a:r>
              <a:rPr dirty="0" sz="1800">
                <a:latin typeface="Calibri"/>
                <a:cs typeface="Calibri"/>
              </a:rPr>
              <a:t>e	</a:t>
            </a:r>
            <a:r>
              <a:rPr dirty="0" sz="1800" spc="-5">
                <a:latin typeface="Calibri"/>
                <a:cs typeface="Calibri"/>
              </a:rPr>
              <a:t>figure</a:t>
            </a:r>
            <a:r>
              <a:rPr dirty="0" sz="1800">
                <a:latin typeface="Calibri"/>
                <a:cs typeface="Calibri"/>
              </a:rPr>
              <a:t>,	</a:t>
            </a:r>
            <a:r>
              <a:rPr dirty="0" sz="1800" spc="-5">
                <a:latin typeface="Calibri"/>
                <a:cs typeface="Calibri"/>
              </a:rPr>
              <a:t>bot</a:t>
            </a:r>
            <a:r>
              <a:rPr dirty="0" sz="1800">
                <a:latin typeface="Calibri"/>
                <a:cs typeface="Calibri"/>
              </a:rPr>
              <a:t>h	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>
                <a:latin typeface="Calibri"/>
                <a:cs typeface="Calibri"/>
              </a:rPr>
              <a:t>r	</a:t>
            </a:r>
            <a:r>
              <a:rPr dirty="0" sz="1800" spc="-5">
                <a:latin typeface="Calibri"/>
                <a:cs typeface="Calibri"/>
              </a:rPr>
              <a:t>spac</a:t>
            </a:r>
            <a:r>
              <a:rPr dirty="0" sz="1800">
                <a:latin typeface="Calibri"/>
                <a:cs typeface="Calibri"/>
              </a:rPr>
              <a:t>e	and	</a:t>
            </a:r>
            <a:r>
              <a:rPr dirty="0" sz="1800" spc="-5">
                <a:latin typeface="Calibri"/>
                <a:cs typeface="Calibri"/>
              </a:rPr>
              <a:t>physical  </a:t>
            </a:r>
            <a:r>
              <a:rPr dirty="0" sz="1800" spc="-5">
                <a:latin typeface="Calibri"/>
                <a:cs typeface="Calibri"/>
              </a:rPr>
              <a:t>memory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space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given.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092" y="2041769"/>
            <a:ext cx="4825365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64160" marR="5080" indent="-252095">
              <a:lnSpc>
                <a:spcPct val="100699"/>
              </a:lnSpc>
              <a:spcBef>
                <a:spcPts val="85"/>
              </a:spcBef>
              <a:buFont typeface="Arial MT"/>
              <a:buChar char="•"/>
              <a:tabLst>
                <a:tab pos="264795" algn="l"/>
              </a:tabLst>
            </a:pPr>
            <a:r>
              <a:rPr dirty="0" sz="1800" spc="-5">
                <a:latin typeface="Calibri"/>
                <a:cs typeface="Calibri"/>
              </a:rPr>
              <a:t>Segments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vary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length,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length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each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intrinsically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purpose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program.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092" y="3146669"/>
            <a:ext cx="394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Calibri"/>
                <a:cs typeface="Calibri"/>
              </a:rPr>
              <a:t>Segments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numbered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1,2,3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4.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092" y="3699119"/>
            <a:ext cx="140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  <a:tab pos="652145" algn="l"/>
              </a:tabLst>
            </a:pP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	</a:t>
            </a:r>
            <a:r>
              <a:rPr dirty="0" sz="1800" spc="-5">
                <a:latin typeface="Calibri"/>
                <a:cs typeface="Calibri"/>
              </a:rPr>
              <a:t>Physical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3282" y="3699119"/>
            <a:ext cx="3236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3935" algn="l"/>
                <a:tab pos="1801495" algn="l"/>
                <a:tab pos="2920365" algn="l"/>
              </a:tabLst>
            </a:pPr>
            <a:r>
              <a:rPr dirty="0" sz="1800" spc="-5">
                <a:latin typeface="Calibri"/>
                <a:cs typeface="Calibri"/>
              </a:rPr>
              <a:t>memor</a:t>
            </a:r>
            <a:r>
              <a:rPr dirty="0" sz="1800">
                <a:latin typeface="Calibri"/>
                <a:cs typeface="Calibri"/>
              </a:rPr>
              <a:t>y	</a:t>
            </a:r>
            <a:r>
              <a:rPr dirty="0" sz="1800" spc="-5">
                <a:latin typeface="Calibri"/>
                <a:cs typeface="Calibri"/>
              </a:rPr>
              <a:t>space</a:t>
            </a:r>
            <a:r>
              <a:rPr dirty="0" sz="1800">
                <a:latin typeface="Calibri"/>
                <a:cs typeface="Calibri"/>
              </a:rPr>
              <a:t>,	</a:t>
            </a:r>
            <a:r>
              <a:rPr dirty="0" sz="1800" spc="-5">
                <a:latin typeface="Calibri"/>
                <a:cs typeface="Calibri"/>
              </a:rPr>
              <a:t>Segment</a:t>
            </a:r>
            <a:r>
              <a:rPr dirty="0" sz="1800">
                <a:latin typeface="Calibri"/>
                <a:cs typeface="Calibri"/>
              </a:rPr>
              <a:t>s	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575" y="3975344"/>
            <a:ext cx="3928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allocated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different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092" y="4527794"/>
            <a:ext cx="4829175" cy="168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416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4795" algn="l"/>
              </a:tabLst>
            </a:pPr>
            <a:r>
              <a:rPr dirty="0" sz="1800" spc="-5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algn="just" marL="435609" marR="5080">
              <a:lnSpc>
                <a:spcPct val="100699"/>
              </a:lnSpc>
            </a:pPr>
            <a:r>
              <a:rPr dirty="0" sz="1800" spc="-5">
                <a:latin typeface="Calibri"/>
                <a:cs typeface="Calibri"/>
              </a:rPr>
              <a:t>Elements</a:t>
            </a:r>
            <a:r>
              <a:rPr dirty="0" sz="1800" spc="3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within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segment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identified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their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offset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beginning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segment: the first statement of the program,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seventh stack frame entry in the stack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fifth instruction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Sqrt()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479" y="473709"/>
            <a:ext cx="84950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0795" algn="l"/>
                <a:tab pos="6077585" algn="l"/>
              </a:tabLst>
            </a:pPr>
            <a:r>
              <a:rPr dirty="0" spc="-10"/>
              <a:t>Example</a:t>
            </a:r>
            <a:r>
              <a:rPr dirty="0" spc="-5"/>
              <a:t> </a:t>
            </a:r>
            <a:r>
              <a:rPr dirty="0"/>
              <a:t>–	</a:t>
            </a:r>
            <a:r>
              <a:rPr dirty="0" spc="-10"/>
              <a:t>Compilation </a:t>
            </a:r>
            <a:r>
              <a:rPr dirty="0"/>
              <a:t>of	C</a:t>
            </a:r>
            <a:r>
              <a:rPr dirty="0" spc="-100"/>
              <a:t> </a:t>
            </a:r>
            <a:r>
              <a:rPr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6429628"/>
            <a:ext cx="735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2108" y="6429628"/>
            <a:ext cx="33610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3650" y="6429628"/>
            <a:ext cx="257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1954" y="1905074"/>
            <a:ext cx="8072120" cy="36144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64160" marR="675005" indent="-252095">
              <a:lnSpc>
                <a:spcPct val="100699"/>
              </a:lnSpc>
              <a:spcBef>
                <a:spcPts val="85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Normally, when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a program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is compiled, the compiler automatically constructs </a:t>
            </a:r>
            <a:r>
              <a:rPr dirty="0" sz="1800" spc="-43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segments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reflecting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 input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“C”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compiler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might</a:t>
            </a:r>
            <a:r>
              <a:rPr dirty="0" sz="1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create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separate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segments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following: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80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Global</a:t>
            </a:r>
            <a:r>
              <a:rPr dirty="0" sz="180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heap,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dirty="0" sz="1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memory</a:t>
            </a:r>
            <a:r>
              <a:rPr dirty="0" sz="1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1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allocated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stacks</a:t>
            </a:r>
            <a:r>
              <a:rPr dirty="0" sz="1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used</a:t>
            </a:r>
            <a:r>
              <a:rPr dirty="0" sz="1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dirty="0" sz="1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thread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standard</a:t>
            </a:r>
            <a:r>
              <a:rPr dirty="0" sz="180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180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library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Libraries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linked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during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compile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time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might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assigned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separate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loader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would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take all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these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segments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and assign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them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numbers.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244" y="989546"/>
            <a:ext cx="11280140" cy="47625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consists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tuple:</a:t>
            </a:r>
            <a:endParaRPr sz="280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  <a:spcBef>
                <a:spcPts val="640"/>
              </a:spcBef>
            </a:pPr>
            <a:r>
              <a:rPr dirty="0" sz="2800" spc="-5" b="1">
                <a:latin typeface="Times New Roman"/>
                <a:cs typeface="Times New Roman"/>
              </a:rPr>
              <a:t>&lt;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segment-number,</a:t>
            </a:r>
            <a:r>
              <a:rPr dirty="0" sz="2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E4E78"/>
                </a:solidFill>
                <a:latin typeface="Times New Roman"/>
                <a:cs typeface="Times New Roman"/>
              </a:rPr>
              <a:t>offset</a:t>
            </a:r>
            <a:r>
              <a:rPr dirty="0" sz="2800" spc="-5" b="1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  <a:tab pos="639064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2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consists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parts:</a:t>
            </a:r>
            <a:r>
              <a:rPr dirty="0" sz="2800" spc="2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	</a:t>
            </a:r>
            <a:r>
              <a:rPr dirty="0" sz="2800" spc="-5">
                <a:solidFill>
                  <a:srgbClr val="C00000"/>
                </a:solidFill>
                <a:latin typeface="Times New Roman"/>
                <a:cs typeface="Times New Roman"/>
              </a:rPr>
              <a:t>segment</a:t>
            </a:r>
            <a:r>
              <a:rPr dirty="0" sz="2800" spc="27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00000"/>
                </a:solidFill>
                <a:latin typeface="Times New Roman"/>
                <a:cs typeface="Times New Roman"/>
              </a:rPr>
              <a:t>number,</a:t>
            </a:r>
            <a:r>
              <a:rPr dirty="0" sz="2800" spc="28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2800" spc="-5" i="1">
                <a:latin typeface="Times New Roman"/>
                <a:cs typeface="Times New Roman"/>
              </a:rPr>
              <a:t>,</a:t>
            </a:r>
            <a:r>
              <a:rPr dirty="0" sz="2800" spc="27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2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 spc="29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E4E78"/>
                </a:solidFill>
                <a:latin typeface="Times New Roman"/>
                <a:cs typeface="Times New Roman"/>
              </a:rPr>
              <a:t>offset </a:t>
            </a:r>
            <a:r>
              <a:rPr dirty="0" sz="2800" spc="-685">
                <a:solidFill>
                  <a:srgbClr val="1E4E78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 segment,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1E4E78"/>
                </a:solidFill>
                <a:latin typeface="Times New Roman"/>
                <a:cs typeface="Times New Roman"/>
              </a:rPr>
              <a:t>d</a:t>
            </a:r>
            <a:r>
              <a:rPr dirty="0" sz="2800" spc="-5" i="1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Times New Roman"/>
                <a:cs typeface="Times New Roman"/>
              </a:rPr>
              <a:t>segment</a:t>
            </a:r>
            <a:r>
              <a:rPr dirty="0" sz="2800" spc="-1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00000"/>
                </a:solidFill>
                <a:latin typeface="Times New Roman"/>
                <a:cs typeface="Times New Roman"/>
              </a:rPr>
              <a:t>number</a:t>
            </a:r>
            <a:r>
              <a:rPr dirty="0" sz="2800" spc="-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5">
                <a:latin typeface="Times New Roman"/>
                <a:cs typeface="Times New Roman"/>
              </a:rPr>
              <a:t> 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index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segment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E4E78"/>
                </a:solidFill>
                <a:latin typeface="Times New Roman"/>
                <a:cs typeface="Times New Roman"/>
              </a:rPr>
              <a:t>offset</a:t>
            </a:r>
            <a:r>
              <a:rPr dirty="0" sz="2800" spc="-10">
                <a:solidFill>
                  <a:srgbClr val="1E4E78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1E4E78"/>
                </a:solidFill>
                <a:latin typeface="Times New Roman"/>
                <a:cs typeface="Times New Roman"/>
              </a:rPr>
              <a:t>d</a:t>
            </a:r>
            <a:r>
              <a:rPr dirty="0" sz="2800" spc="-10" i="1">
                <a:solidFill>
                  <a:srgbClr val="1E4E7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the logical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between 0</a:t>
            </a:r>
            <a:r>
              <a:rPr dirty="0" sz="2800" spc="-5">
                <a:latin typeface="Times New Roman"/>
                <a:cs typeface="Times New Roman"/>
              </a:rPr>
              <a:t> 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 limit.</a:t>
            </a:r>
            <a:endParaRPr sz="2800">
              <a:latin typeface="Times New Roman"/>
              <a:cs typeface="Times New Roman"/>
            </a:endParaRPr>
          </a:p>
          <a:p>
            <a:pPr marL="187960" marR="15875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Times New Roman"/>
                <a:cs typeface="Times New Roman"/>
              </a:rPr>
              <a:t>trap</a:t>
            </a:r>
            <a:r>
              <a:rPr dirty="0" sz="2800" spc="2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sent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operating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(logical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addressing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attempt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beyond</a:t>
            </a:r>
            <a:r>
              <a:rPr dirty="0" sz="2800" spc="-5">
                <a:latin typeface="Times New Roman"/>
                <a:cs typeface="Times New Roman"/>
              </a:rPr>
              <a:t> end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segment).</a:t>
            </a:r>
            <a:endParaRPr sz="2800">
              <a:latin typeface="Times New Roman"/>
              <a:cs typeface="Times New Roman"/>
            </a:endParaRPr>
          </a:p>
          <a:p>
            <a:pPr marL="187960" marR="29845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  <a:tab pos="1172845" algn="l"/>
                <a:tab pos="1649095" algn="l"/>
                <a:tab pos="2597150" algn="l"/>
                <a:tab pos="3051810" algn="l"/>
                <a:tab pos="3425825" algn="l"/>
                <a:tab pos="4340860" algn="l"/>
                <a:tab pos="4675505" algn="l"/>
                <a:tab pos="5050155" algn="l"/>
                <a:tab pos="6034405" algn="l"/>
                <a:tab pos="6447790" algn="l"/>
                <a:tab pos="7019290" algn="l"/>
                <a:tab pos="8341359" algn="l"/>
                <a:tab pos="9111615" algn="l"/>
                <a:tab pos="9525635" algn="l"/>
                <a:tab pos="10808970" algn="l"/>
              </a:tabLst>
            </a:pPr>
            <a:r>
              <a:rPr dirty="0" sz="2800" spc="-5">
                <a:latin typeface="Times New Roman"/>
                <a:cs typeface="Times New Roman"/>
              </a:rPr>
              <a:t>Whe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>
                <a:solidFill>
                  <a:srgbClr val="1E4E78"/>
                </a:solidFill>
                <a:latin typeface="Times New Roman"/>
                <a:cs typeface="Times New Roman"/>
              </a:rPr>
              <a:t>offset	</a:t>
            </a:r>
            <a:r>
              <a:rPr dirty="0" sz="2800" i="1">
                <a:solidFill>
                  <a:srgbClr val="1E4E78"/>
                </a:solidFill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legal</a:t>
            </a:r>
            <a:r>
              <a:rPr dirty="0" sz="2800">
                <a:latin typeface="Times New Roman"/>
                <a:cs typeface="Times New Roman"/>
              </a:rPr>
              <a:t>,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adde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segmen</a:t>
            </a:r>
            <a:r>
              <a:rPr dirty="0" sz="2800">
                <a:latin typeface="Times New Roman"/>
                <a:cs typeface="Times New Roman"/>
              </a:rPr>
              <a:t>t	base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produce	</a:t>
            </a:r>
            <a:r>
              <a:rPr dirty="0" sz="2800" spc="-5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physical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desired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byte.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159" y="66084"/>
            <a:ext cx="60261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Segmentation</a:t>
            </a:r>
            <a:r>
              <a:rPr dirty="0" spc="-90"/>
              <a:t> </a:t>
            </a:r>
            <a:r>
              <a:rPr dirty="0" spc="-5"/>
              <a:t>Architecture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84" y="1777456"/>
            <a:ext cx="11232515" cy="34861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96215" algn="l"/>
              </a:tabLst>
            </a:pP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Segment</a:t>
            </a:r>
            <a:r>
              <a:rPr dirty="0" sz="2400" spc="-1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66FF"/>
                </a:solidFill>
                <a:latin typeface="Times New Roman"/>
                <a:cs typeface="Times New Roman"/>
              </a:rPr>
              <a:t>table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maps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two-dimensional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physical</a:t>
            </a:r>
            <a:r>
              <a:rPr dirty="0" sz="2400" spc="-5">
                <a:latin typeface="Times New Roman"/>
                <a:cs typeface="Times New Roman"/>
              </a:rPr>
              <a:t> addresses;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table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entry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has:</a:t>
            </a:r>
            <a:endParaRPr sz="2400">
              <a:latin typeface="Times New Roman"/>
              <a:cs typeface="Times New Roman"/>
            </a:endParaRPr>
          </a:p>
          <a:p>
            <a:pPr lvl="1" marL="652780" indent="-18351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53415" algn="l"/>
              </a:tabLst>
            </a:pP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base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contains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starting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physical </a:t>
            </a:r>
            <a:r>
              <a:rPr dirty="0" sz="2400" spc="-5">
                <a:latin typeface="Times New Roman"/>
                <a:cs typeface="Times New Roman"/>
              </a:rPr>
              <a:t>address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segments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reside</a:t>
            </a:r>
            <a:r>
              <a:rPr dirty="0" sz="2400" spc="-5">
                <a:latin typeface="Times New Roman"/>
                <a:cs typeface="Times New Roman"/>
              </a:rPr>
              <a:t> in memory</a:t>
            </a:r>
            <a:endParaRPr sz="2400">
              <a:latin typeface="Times New Roman"/>
              <a:cs typeface="Times New Roman"/>
            </a:endParaRPr>
          </a:p>
          <a:p>
            <a:pPr lvl="1" marL="652780" indent="-18351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53415" algn="l"/>
              </a:tabLst>
            </a:pP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limit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specifies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length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segment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66FF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buFont typeface="Arial"/>
              <a:buChar char="•"/>
              <a:tabLst>
                <a:tab pos="196215" algn="l"/>
              </a:tabLst>
            </a:pP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Segment-table</a:t>
            </a:r>
            <a:r>
              <a:rPr dirty="0" sz="2400" spc="-1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base</a:t>
            </a:r>
            <a:r>
              <a:rPr dirty="0" sz="2400" spc="-1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register</a:t>
            </a:r>
            <a:r>
              <a:rPr dirty="0" sz="2400" spc="-1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66FF"/>
                </a:solidFill>
                <a:latin typeface="Times New Roman"/>
                <a:cs typeface="Times New Roman"/>
              </a:rPr>
              <a:t>(STBR)</a:t>
            </a:r>
            <a:r>
              <a:rPr dirty="0" sz="2400" spc="4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points</a:t>
            </a:r>
            <a:r>
              <a:rPr dirty="0" sz="2400" spc="-5">
                <a:latin typeface="Times New Roman"/>
                <a:cs typeface="Times New Roman"/>
              </a:rPr>
              <a:t> 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segment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table’s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location 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66FF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96215" marR="5080" indent="-196215">
              <a:lnSpc>
                <a:spcPct val="125000"/>
              </a:lnSpc>
              <a:buFont typeface="Arial"/>
              <a:buChar char="•"/>
              <a:tabLst>
                <a:tab pos="196215" algn="l"/>
              </a:tabLst>
            </a:pPr>
            <a:r>
              <a:rPr dirty="0" sz="2400" spc="-5" b="1">
                <a:solidFill>
                  <a:srgbClr val="3366FF"/>
                </a:solidFill>
                <a:latin typeface="Times New Roman"/>
                <a:cs typeface="Times New Roman"/>
              </a:rPr>
              <a:t>Segment-table length register </a:t>
            </a:r>
            <a:r>
              <a:rPr dirty="0" sz="2400" b="1">
                <a:solidFill>
                  <a:srgbClr val="3366FF"/>
                </a:solidFill>
                <a:latin typeface="Times New Roman"/>
                <a:cs typeface="Times New Roman"/>
              </a:rPr>
              <a:t>(STLR) </a:t>
            </a:r>
            <a:r>
              <a:rPr dirty="0" sz="2400" spc="-5">
                <a:latin typeface="Times New Roman"/>
                <a:cs typeface="Times New Roman"/>
              </a:rPr>
              <a:t>indicates </a:t>
            </a:r>
            <a:r>
              <a:rPr dirty="0" sz="2400">
                <a:latin typeface="Times New Roman"/>
                <a:cs typeface="Times New Roman"/>
              </a:rPr>
              <a:t>number of </a:t>
            </a:r>
            <a:r>
              <a:rPr dirty="0" sz="2400" spc="-5">
                <a:latin typeface="Times New Roman"/>
                <a:cs typeface="Times New Roman"/>
              </a:rPr>
              <a:t>segments </a:t>
            </a:r>
            <a:r>
              <a:rPr dirty="0" sz="2400">
                <a:latin typeface="Times New Roman"/>
                <a:cs typeface="Times New Roman"/>
              </a:rPr>
              <a:t>used by a program;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segment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dirty="0" sz="2400" spc="-5">
                <a:latin typeface="Times New Roman"/>
                <a:cs typeface="Times New Roman"/>
              </a:rPr>
              <a:t>is legal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dirty="0" sz="2400">
                <a:latin typeface="Times New Roman"/>
                <a:cs typeface="Times New Roman"/>
              </a:rPr>
              <a:t>&lt;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STLR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6145" y="192693"/>
            <a:ext cx="7764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Segmentation</a:t>
            </a:r>
            <a:r>
              <a:rPr dirty="0" spc="-50"/>
              <a:t> </a:t>
            </a:r>
            <a:r>
              <a:rPr dirty="0" spc="-5"/>
              <a:t>Architecture</a:t>
            </a:r>
            <a:r>
              <a:rPr dirty="0" spc="-4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86" y="1645526"/>
            <a:ext cx="11266170" cy="319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Protection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associate:</a:t>
            </a:r>
            <a:endParaRPr sz="2800">
              <a:latin typeface="Times New Roman"/>
              <a:cs typeface="Times New Roman"/>
            </a:endParaRPr>
          </a:p>
          <a:p>
            <a:pPr lvl="2" marL="1102360" indent="-17589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1102995" algn="l"/>
              </a:tabLst>
            </a:pPr>
            <a:r>
              <a:rPr dirty="0" sz="2800">
                <a:latin typeface="Times New Roman"/>
                <a:cs typeface="Times New Roman"/>
              </a:rPr>
              <a:t>validation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MS UI Gothic"/>
                <a:cs typeface="MS UI Gothic"/>
              </a:rPr>
              <a:t>⇒</a:t>
            </a:r>
            <a:r>
              <a:rPr dirty="0" sz="2800" spc="-165">
                <a:latin typeface="MS UI Gothic"/>
                <a:cs typeface="MS UI Gothic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illegal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endParaRPr sz="2800">
              <a:latin typeface="Times New Roman"/>
              <a:cs typeface="Times New Roman"/>
            </a:endParaRPr>
          </a:p>
          <a:p>
            <a:pPr lvl="2" marL="1102360" indent="-17589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1102995" algn="l"/>
              </a:tabLst>
            </a:pPr>
            <a:r>
              <a:rPr dirty="0" sz="2800">
                <a:latin typeface="Times New Roman"/>
                <a:cs typeface="Times New Roman"/>
              </a:rPr>
              <a:t>read/write/execute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privileges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Protection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bits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associated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segments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code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sharing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occurs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Since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varies</a:t>
            </a:r>
            <a:r>
              <a:rPr dirty="0" sz="2800" spc="-5">
                <a:latin typeface="Times New Roman"/>
                <a:cs typeface="Times New Roman"/>
              </a:rPr>
              <a:t> 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length,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dynamic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2276" y="469396"/>
            <a:ext cx="7764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Segmentation</a:t>
            </a:r>
            <a:r>
              <a:rPr dirty="0" spc="-50"/>
              <a:t> </a:t>
            </a:r>
            <a:r>
              <a:rPr dirty="0" spc="-5"/>
              <a:t>Architecture</a:t>
            </a:r>
            <a:r>
              <a:rPr dirty="0" spc="-4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138" y="66084"/>
            <a:ext cx="54381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Segmentation</a:t>
            </a:r>
            <a:r>
              <a:rPr dirty="0" spc="-90"/>
              <a:t> </a:t>
            </a:r>
            <a:r>
              <a:rPr dirty="0" spc="-5"/>
              <a:t>Hardware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392" y="1254125"/>
            <a:ext cx="9233158" cy="48592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880" y="639172"/>
            <a:ext cx="4349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Program</a:t>
            </a:r>
            <a:r>
              <a:rPr dirty="0" spc="-90"/>
              <a:t> </a:t>
            </a:r>
            <a:r>
              <a:rPr dirty="0" spc="-5"/>
              <a:t>Execution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669692"/>
            <a:ext cx="3192439" cy="4280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838" y="0"/>
            <a:ext cx="52190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Segmentation</a:t>
            </a:r>
            <a:r>
              <a:rPr dirty="0" spc="-90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6775" y="642962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140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3126" y="1105989"/>
            <a:ext cx="5056607" cy="49839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3382" y="865697"/>
            <a:ext cx="6343650" cy="4693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dirty="0" sz="1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dirty="0" sz="1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Five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Segments</a:t>
            </a:r>
            <a:r>
              <a:rPr dirty="0" sz="1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numbered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through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4.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31F20"/>
              </a:buClr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algn="just" marL="264160" marR="407034" indent="-252095">
              <a:lnSpc>
                <a:spcPct val="107600"/>
              </a:lnSpc>
              <a:buFont typeface="Arial MT"/>
              <a:buChar char="•"/>
              <a:tabLst>
                <a:tab pos="2647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 segments are stored in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physical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memory as shown in the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diagram.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31F20"/>
              </a:buClr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algn="just" marL="264160" marR="403860" indent="-252095">
              <a:lnSpc>
                <a:spcPct val="107600"/>
              </a:lnSpc>
              <a:buFont typeface="Arial MT"/>
              <a:buChar char="•"/>
              <a:tabLst>
                <a:tab pos="264795" algn="l"/>
              </a:tabLst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 segment table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has a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separate entry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each segment,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giving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beginning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address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of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 physical </a:t>
            </a:r>
            <a:r>
              <a:rPr dirty="0" sz="1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memory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(or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base)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and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length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that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(or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limit).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08585" marR="8890">
              <a:lnSpc>
                <a:spcPct val="107600"/>
              </a:lnSpc>
            </a:pP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800" spc="2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example,</a:t>
            </a:r>
            <a:r>
              <a:rPr dirty="0" sz="1800" spc="2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</a:t>
            </a:r>
            <a:r>
              <a:rPr dirty="0" sz="1800" spc="2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r>
              <a:rPr dirty="0" sz="1800" spc="2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1800" spc="2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400</a:t>
            </a:r>
            <a:r>
              <a:rPr dirty="0" sz="1800" spc="2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bytes</a:t>
            </a:r>
            <a:r>
              <a:rPr dirty="0" sz="1800" spc="2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long</a:t>
            </a:r>
            <a:r>
              <a:rPr dirty="0" sz="1800" spc="2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800" spc="2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begins</a:t>
            </a:r>
            <a:r>
              <a:rPr dirty="0" sz="1800" spc="2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at</a:t>
            </a:r>
            <a:r>
              <a:rPr dirty="0" sz="1800" spc="2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location </a:t>
            </a:r>
            <a:r>
              <a:rPr dirty="0" sz="1800" spc="-43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4300.</a:t>
            </a:r>
            <a:endParaRPr sz="1800">
              <a:latin typeface="Times New Roman"/>
              <a:cs typeface="Times New Roman"/>
            </a:endParaRPr>
          </a:p>
          <a:p>
            <a:pPr marL="108585" marR="5715">
              <a:lnSpc>
                <a:spcPct val="107600"/>
              </a:lnSpc>
            </a:pP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8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reference</a:t>
            </a:r>
            <a:r>
              <a:rPr dirty="0" sz="18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8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byte</a:t>
            </a:r>
            <a:r>
              <a:rPr dirty="0" sz="18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53</a:t>
            </a:r>
            <a:r>
              <a:rPr dirty="0" sz="18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8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</a:t>
            </a:r>
            <a:r>
              <a:rPr dirty="0" sz="18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r>
              <a:rPr dirty="0" sz="1800" spc="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1800" spc="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mapped</a:t>
            </a:r>
            <a:r>
              <a:rPr dirty="0" sz="1800" spc="48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onto</a:t>
            </a:r>
            <a:r>
              <a:rPr dirty="0" sz="1800" spc="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location </a:t>
            </a:r>
            <a:r>
              <a:rPr dirty="0" sz="1800" spc="-43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4300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+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53 =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4353.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08585" marR="5080">
              <a:lnSpc>
                <a:spcPct val="107600"/>
              </a:lnSpc>
            </a:pP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8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reference</a:t>
            </a:r>
            <a:r>
              <a:rPr dirty="0" sz="18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8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</a:t>
            </a:r>
            <a:r>
              <a:rPr dirty="0" sz="18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3,</a:t>
            </a:r>
            <a:r>
              <a:rPr dirty="0" sz="18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byte</a:t>
            </a:r>
            <a:r>
              <a:rPr dirty="0" sz="18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852,</a:t>
            </a:r>
            <a:r>
              <a:rPr dirty="0" sz="18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18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mapped</a:t>
            </a:r>
            <a:r>
              <a:rPr dirty="0" sz="18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8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3200</a:t>
            </a:r>
            <a:r>
              <a:rPr dirty="0" sz="18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(the</a:t>
            </a:r>
            <a:r>
              <a:rPr dirty="0" sz="18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base</a:t>
            </a:r>
            <a:r>
              <a:rPr dirty="0" sz="18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800" spc="-43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3) +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852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=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4052.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483" y="5849812"/>
            <a:ext cx="7292975" cy="7886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047115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8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reference</a:t>
            </a:r>
            <a:r>
              <a:rPr dirty="0" sz="18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8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byte</a:t>
            </a:r>
            <a:r>
              <a:rPr dirty="0" sz="18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1222</a:t>
            </a:r>
            <a:r>
              <a:rPr dirty="0" sz="18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8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</a:t>
            </a:r>
            <a:r>
              <a:rPr dirty="0" sz="18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r>
              <a:rPr dirty="0" sz="18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would</a:t>
            </a:r>
            <a:r>
              <a:rPr dirty="0" sz="18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result</a:t>
            </a:r>
            <a:r>
              <a:rPr dirty="0" sz="18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8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800" spc="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00000"/>
                </a:solidFill>
                <a:latin typeface="Times New Roman"/>
                <a:cs typeface="Times New Roman"/>
              </a:rPr>
              <a:t>trap</a:t>
            </a:r>
            <a:r>
              <a:rPr dirty="0" sz="1800" spc="4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8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800" spc="-43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operating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system,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as this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segment</a:t>
            </a:r>
            <a:r>
              <a:rPr dirty="0" sz="1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31F20"/>
                </a:solidFill>
                <a:latin typeface="Times New Roman"/>
                <a:cs typeface="Times New Roman"/>
              </a:rPr>
              <a:t>1,000 bytes</a:t>
            </a:r>
            <a:r>
              <a:rPr dirty="0" sz="1800" spc="-5">
                <a:solidFill>
                  <a:srgbClr val="231F20"/>
                </a:solidFill>
                <a:latin typeface="Times New Roman"/>
                <a:cs typeface="Times New Roman"/>
              </a:rPr>
              <a:t> long.</a:t>
            </a:r>
            <a:endParaRPr sz="18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  <a:spcBef>
                <a:spcPts val="229"/>
              </a:spcBef>
              <a:tabLst>
                <a:tab pos="3911600" algn="l"/>
              </a:tabLst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29-03-2021	18CSC205J</a:t>
            </a:r>
            <a:r>
              <a:rPr dirty="0" sz="1200" spc="-2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Times New Roman"/>
                <a:cs typeface="Times New Roman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Times New Roman"/>
                <a:cs typeface="Times New Roman"/>
              </a:rPr>
              <a:t>Systems-</a:t>
            </a:r>
            <a:r>
              <a:rPr dirty="0" sz="1200" spc="-25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Times New Roman"/>
                <a:cs typeface="Times New Roman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4618" y="639172"/>
            <a:ext cx="46018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Paged</a:t>
            </a:r>
            <a:r>
              <a:rPr dirty="0" spc="-90"/>
              <a:t> </a:t>
            </a:r>
            <a:r>
              <a:rPr dirty="0" spc="-5"/>
              <a:t>Segmentation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22479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26060" algn="l"/>
              </a:tabLst>
            </a:pPr>
            <a:r>
              <a:rPr dirty="0" spc="-5"/>
              <a:t>Paging</a:t>
            </a:r>
            <a:r>
              <a:rPr dirty="0" spc="-35"/>
              <a:t> </a:t>
            </a:r>
            <a:r>
              <a:rPr dirty="0"/>
              <a:t>+</a:t>
            </a:r>
            <a:r>
              <a:rPr dirty="0" spc="-40"/>
              <a:t> </a:t>
            </a:r>
            <a:r>
              <a:rPr dirty="0" spc="-5"/>
              <a:t>Segmentation</a:t>
            </a:r>
          </a:p>
          <a:p>
            <a:pPr marL="22479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26060" algn="l"/>
              </a:tabLst>
            </a:pPr>
            <a:r>
              <a:rPr dirty="0" spc="-5"/>
              <a:t>Takes</a:t>
            </a:r>
            <a:r>
              <a:rPr dirty="0" spc="-20"/>
              <a:t> </a:t>
            </a:r>
            <a:r>
              <a:rPr dirty="0" spc="-5"/>
              <a:t>advantage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both</a:t>
            </a:r>
            <a:r>
              <a:rPr dirty="0" spc="-15"/>
              <a:t> </a:t>
            </a:r>
            <a:r>
              <a:rPr dirty="0"/>
              <a:t>paging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segmentation</a:t>
            </a:r>
          </a:p>
          <a:p>
            <a:pPr marL="224790" marR="508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226060" algn="l"/>
              </a:tabLst>
            </a:pPr>
            <a:r>
              <a:rPr dirty="0"/>
              <a:t>Implementation:</a:t>
            </a:r>
            <a:r>
              <a:rPr dirty="0" spc="85"/>
              <a:t> </a:t>
            </a:r>
            <a:r>
              <a:rPr dirty="0" spc="-5"/>
              <a:t>Treat</a:t>
            </a:r>
            <a:r>
              <a:rPr dirty="0" spc="80"/>
              <a:t> </a:t>
            </a:r>
            <a:r>
              <a:rPr dirty="0" spc="-5"/>
              <a:t>each</a:t>
            </a:r>
            <a:r>
              <a:rPr dirty="0" spc="80"/>
              <a:t> </a:t>
            </a:r>
            <a:r>
              <a:rPr dirty="0" spc="-5"/>
              <a:t>segment</a:t>
            </a:r>
            <a:r>
              <a:rPr dirty="0" spc="80"/>
              <a:t> </a:t>
            </a:r>
            <a:r>
              <a:rPr dirty="0" spc="-5"/>
              <a:t>independently.</a:t>
            </a:r>
            <a:r>
              <a:rPr dirty="0" spc="80"/>
              <a:t> </a:t>
            </a:r>
            <a:r>
              <a:rPr dirty="0" spc="-5"/>
              <a:t>Each</a:t>
            </a:r>
            <a:r>
              <a:rPr dirty="0" spc="80"/>
              <a:t> </a:t>
            </a:r>
            <a:r>
              <a:rPr dirty="0" spc="-5"/>
              <a:t>segment</a:t>
            </a:r>
            <a:r>
              <a:rPr dirty="0" spc="80"/>
              <a:t> </a:t>
            </a:r>
            <a:r>
              <a:rPr dirty="0"/>
              <a:t>has </a:t>
            </a:r>
            <a:r>
              <a:rPr dirty="0" spc="-68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page </a:t>
            </a:r>
            <a:r>
              <a:rPr dirty="0" spc="-5"/>
              <a:t>table</a:t>
            </a:r>
          </a:p>
          <a:p>
            <a:pPr marL="22479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26060" algn="l"/>
              </a:tabLst>
            </a:pPr>
            <a:r>
              <a:rPr dirty="0" spc="-5"/>
              <a:t>Logical</a:t>
            </a:r>
            <a:r>
              <a:rPr dirty="0" spc="-20"/>
              <a:t> </a:t>
            </a:r>
            <a:r>
              <a:rPr dirty="0" spc="-5"/>
              <a:t>address</a:t>
            </a:r>
            <a:r>
              <a:rPr dirty="0" spc="-15"/>
              <a:t> </a:t>
            </a:r>
            <a:r>
              <a:rPr dirty="0"/>
              <a:t>now</a:t>
            </a:r>
            <a:r>
              <a:rPr dirty="0" spc="-10"/>
              <a:t> </a:t>
            </a:r>
            <a:r>
              <a:rPr dirty="0" spc="-5"/>
              <a:t>consists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3</a:t>
            </a:r>
            <a:r>
              <a:rPr dirty="0" spc="-10"/>
              <a:t> </a:t>
            </a:r>
            <a:r>
              <a:rPr dirty="0"/>
              <a:t>parts:</a:t>
            </a:r>
          </a:p>
          <a:p>
            <a:pPr lvl="1" marL="681990" indent="-17653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83260" algn="l"/>
              </a:tabLst>
            </a:pP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endParaRPr sz="2800">
              <a:latin typeface="Times New Roman"/>
              <a:cs typeface="Times New Roman"/>
            </a:endParaRPr>
          </a:p>
          <a:p>
            <a:pPr lvl="1" marL="681990" indent="-17653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83260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endParaRPr sz="2800">
              <a:latin typeface="Times New Roman"/>
              <a:cs typeface="Times New Roman"/>
            </a:endParaRPr>
          </a:p>
          <a:p>
            <a:pPr lvl="1" marL="681990" indent="-17653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83260" algn="l"/>
              </a:tabLst>
            </a:pPr>
            <a:r>
              <a:rPr dirty="0" sz="2800" spc="-5">
                <a:latin typeface="Times New Roman"/>
                <a:cs typeface="Times New Roman"/>
              </a:rPr>
              <a:t>Offset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6062" y="639172"/>
            <a:ext cx="82784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Paged</a:t>
            </a:r>
            <a:r>
              <a:rPr dirty="0" spc="-50"/>
              <a:t> </a:t>
            </a:r>
            <a:r>
              <a:rPr dirty="0" spc="-5"/>
              <a:t>Segmentation</a:t>
            </a:r>
            <a:r>
              <a:rPr dirty="0" spc="-45"/>
              <a:t> </a:t>
            </a:r>
            <a:r>
              <a:rPr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6698615" cy="20701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Look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</a:t>
            </a:r>
            <a:r>
              <a:rPr dirty="0" sz="2800" spc="-10">
                <a:latin typeface="Times New Roman"/>
                <a:cs typeface="Times New Roman"/>
              </a:rPr>
              <a:t> &lt;page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offset&gt;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Get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return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Examples: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MULTICS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386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262" y="639172"/>
            <a:ext cx="10098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Combined</a:t>
            </a:r>
            <a:r>
              <a:rPr dirty="0" spc="-30"/>
              <a:t> </a:t>
            </a:r>
            <a:r>
              <a:rPr dirty="0" spc="-5"/>
              <a:t>Paging</a:t>
            </a:r>
            <a:r>
              <a:rPr dirty="0" spc="-20"/>
              <a:t> </a:t>
            </a:r>
            <a:r>
              <a:rPr dirty="0" spc="-10"/>
              <a:t>and</a:t>
            </a:r>
            <a:r>
              <a:rPr dirty="0" spc="-25"/>
              <a:t> </a:t>
            </a:r>
            <a:r>
              <a:rPr dirty="0" spc="-5"/>
              <a:t>Segmentation</a:t>
            </a:r>
            <a:r>
              <a:rPr dirty="0" spc="-25"/>
              <a:t> </a:t>
            </a:r>
            <a:r>
              <a:rPr dirty="0" spc="-5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307955" cy="1728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825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combined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paging/segmentation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system,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user’s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broken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</a:t>
            </a:r>
            <a:r>
              <a:rPr dirty="0" sz="2800" spc="-5">
                <a:latin typeface="Times New Roman"/>
                <a:cs typeface="Times New Roman"/>
              </a:rPr>
              <a:t> into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segments.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broken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fixed-sized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equal in length 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main memory </a:t>
            </a:r>
            <a:r>
              <a:rPr dirty="0" sz="2800">
                <a:latin typeface="Times New Roman"/>
                <a:cs typeface="Times New Roman"/>
              </a:rPr>
              <a:t>frame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5718" y="639172"/>
            <a:ext cx="45351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Address</a:t>
            </a:r>
            <a:r>
              <a:rPr dirty="0" spc="-90"/>
              <a:t> </a:t>
            </a:r>
            <a:r>
              <a:rPr dirty="0" spc="-5"/>
              <a:t>Translation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170" y="1825625"/>
            <a:ext cx="7864158" cy="4583863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150" y="639172"/>
            <a:ext cx="76339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3440" algn="l"/>
              </a:tabLst>
            </a:pPr>
            <a:r>
              <a:rPr dirty="0" spc="-5"/>
              <a:t>Advantages </a:t>
            </a:r>
            <a:r>
              <a:rPr dirty="0"/>
              <a:t>of	</a:t>
            </a:r>
            <a:r>
              <a:rPr dirty="0" spc="-10"/>
              <a:t>Combined</a:t>
            </a:r>
            <a:r>
              <a:rPr dirty="0" spc="-90"/>
              <a:t> </a:t>
            </a:r>
            <a:r>
              <a:rPr dirty="0" spc="-5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6" y="1768524"/>
            <a:ext cx="10562590" cy="4643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ts val="3279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Times New Roman"/>
                <a:cs typeface="Times New Roman"/>
              </a:rPr>
              <a:t>Reduces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opposed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pure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paging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ts val="3215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limited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ts val="3295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</a:t>
            </a:r>
            <a:r>
              <a:rPr dirty="0" sz="2800" spc="-5">
                <a:latin typeface="Times New Roman"/>
                <a:cs typeface="Times New Roman"/>
              </a:rPr>
              <a:t> actual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Share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individual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copying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entries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ct val="7960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  <a:tab pos="1148715" algn="l"/>
                <a:tab pos="2168525" algn="l"/>
                <a:tab pos="3642995" algn="l"/>
                <a:tab pos="4150360" algn="l"/>
                <a:tab pos="5348605" algn="l"/>
                <a:tab pos="6684645" algn="l"/>
                <a:tab pos="7524750" algn="l"/>
                <a:tab pos="8708390" algn="l"/>
                <a:tab pos="9728835" algn="l"/>
                <a:tab pos="10116185" algn="l"/>
              </a:tabLst>
            </a:pPr>
            <a:r>
              <a:rPr dirty="0" sz="2800" spc="-5">
                <a:latin typeface="Times New Roman"/>
                <a:cs typeface="Times New Roman"/>
              </a:rPr>
              <a:t>Shar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whol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>
                <a:latin typeface="Times New Roman"/>
                <a:cs typeface="Times New Roman"/>
              </a:rPr>
              <a:t>s	by	</a:t>
            </a:r>
            <a:r>
              <a:rPr dirty="0" sz="2800" spc="-5">
                <a:latin typeface="Times New Roman"/>
                <a:cs typeface="Times New Roman"/>
              </a:rPr>
              <a:t>sharin</a:t>
            </a:r>
            <a:r>
              <a:rPr dirty="0" sz="2800">
                <a:latin typeface="Times New Roman"/>
                <a:cs typeface="Times New Roman"/>
              </a:rPr>
              <a:t>g	</a:t>
            </a:r>
            <a:r>
              <a:rPr dirty="0" sz="2800" spc="-5">
                <a:latin typeface="Times New Roman"/>
                <a:cs typeface="Times New Roman"/>
              </a:rPr>
              <a:t>segmen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tabl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entries</a:t>
            </a:r>
            <a:r>
              <a:rPr dirty="0" sz="2800">
                <a:latin typeface="Times New Roman"/>
                <a:cs typeface="Times New Roman"/>
              </a:rPr>
              <a:t>,	</a:t>
            </a:r>
            <a:r>
              <a:rPr dirty="0" sz="2800" spc="-5">
                <a:latin typeface="Times New Roman"/>
                <a:cs typeface="Times New Roman"/>
              </a:rPr>
              <a:t>whic</a:t>
            </a:r>
            <a:r>
              <a:rPr dirty="0" sz="2800">
                <a:latin typeface="Times New Roman"/>
                <a:cs typeface="Times New Roman"/>
              </a:rPr>
              <a:t>h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 sharing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5">
                <a:latin typeface="Times New Roman"/>
                <a:cs typeface="Times New Roman"/>
              </a:rPr>
              <a:t>table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ts val="3265"/>
              </a:lnSpc>
              <a:spcBef>
                <a:spcPts val="3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Most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advantages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still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hold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ts val="3200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Simplifies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ts val="3290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Eliminates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external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fragmentation</a:t>
            </a:r>
            <a:endParaRPr sz="2800">
              <a:latin typeface="Times New Roman"/>
              <a:cs typeface="Times New Roman"/>
            </a:endParaRPr>
          </a:p>
          <a:p>
            <a:pPr marL="187960" marR="9525" indent="-175895">
              <a:lnSpc>
                <a:spcPct val="7960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  <a:tab pos="1007110" algn="l"/>
                <a:tab pos="2183765" algn="l"/>
                <a:tab pos="3731260" algn="l"/>
                <a:tab pos="4353560" algn="l"/>
                <a:tab pos="5958205" algn="l"/>
                <a:tab pos="6423025" algn="l"/>
                <a:tab pos="7580630" algn="l"/>
                <a:tab pos="8401685" algn="l"/>
                <a:tab pos="100330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syste</a:t>
            </a:r>
            <a:r>
              <a:rPr dirty="0" sz="2800">
                <a:latin typeface="Times New Roman"/>
                <a:cs typeface="Times New Roman"/>
              </a:rPr>
              <a:t>m	</a:t>
            </a:r>
            <a:r>
              <a:rPr dirty="0" sz="2800" spc="-5">
                <a:latin typeface="Times New Roman"/>
                <a:cs typeface="Times New Roman"/>
              </a:rPr>
              <a:t>combine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efficienc</a:t>
            </a:r>
            <a:r>
              <a:rPr dirty="0" sz="2800">
                <a:latin typeface="Times New Roman"/>
                <a:cs typeface="Times New Roman"/>
              </a:rPr>
              <a:t>y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paging	</a:t>
            </a:r>
            <a:r>
              <a:rPr dirty="0" sz="2800" spc="-5">
                <a:latin typeface="Times New Roman"/>
                <a:cs typeface="Times New Roman"/>
              </a:rPr>
              <a:t>wit</a:t>
            </a:r>
            <a:r>
              <a:rPr dirty="0" sz="2800">
                <a:latin typeface="Times New Roman"/>
                <a:cs typeface="Times New Roman"/>
              </a:rPr>
              <a:t>h	protection	</a:t>
            </a:r>
            <a:r>
              <a:rPr dirty="0" sz="2800" spc="-5">
                <a:latin typeface="Times New Roman"/>
                <a:cs typeface="Times New Roman"/>
              </a:rPr>
              <a:t>and  </a:t>
            </a:r>
            <a:r>
              <a:rPr dirty="0" sz="2800" spc="-5">
                <a:latin typeface="Times New Roman"/>
                <a:cs typeface="Times New Roman"/>
              </a:rPr>
              <a:t>sharing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capabilities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segmentation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968" y="639172"/>
            <a:ext cx="3065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Disadvantage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49091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Internal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fragmentation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still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exists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406" y="2596468"/>
            <a:ext cx="5499754" cy="2299897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448" y="339134"/>
            <a:ext cx="7445375" cy="129603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2223770" marR="5080" indent="-2211705">
              <a:lnSpc>
                <a:spcPts val="4730"/>
              </a:lnSpc>
              <a:spcBef>
                <a:spcPts val="715"/>
              </a:spcBef>
              <a:tabLst>
                <a:tab pos="4455160" algn="l"/>
                <a:tab pos="5153660" algn="l"/>
              </a:tabLst>
            </a:pPr>
            <a:r>
              <a:rPr dirty="0" spc="-10"/>
              <a:t>Example:</a:t>
            </a:r>
            <a:r>
              <a:rPr dirty="0" spc="-5"/>
              <a:t> </a:t>
            </a:r>
            <a:r>
              <a:rPr dirty="0" spc="-10"/>
              <a:t>The</a:t>
            </a:r>
            <a:r>
              <a:rPr dirty="0"/>
              <a:t> </a:t>
            </a:r>
            <a:r>
              <a:rPr dirty="0" spc="-5"/>
              <a:t>Intel	</a:t>
            </a:r>
            <a:r>
              <a:rPr dirty="0"/>
              <a:t>32	</a:t>
            </a:r>
            <a:r>
              <a:rPr dirty="0" spc="-10"/>
              <a:t>and</a:t>
            </a:r>
            <a:r>
              <a:rPr dirty="0" spc="-100"/>
              <a:t> </a:t>
            </a:r>
            <a:r>
              <a:rPr dirty="0"/>
              <a:t>64-bit </a:t>
            </a:r>
            <a:r>
              <a:rPr dirty="0" spc="-1085"/>
              <a:t> </a:t>
            </a:r>
            <a:r>
              <a:rPr dirty="0" spc="-5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402" y="2065902"/>
            <a:ext cx="9610725" cy="318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0"/>
              </a:spcBef>
              <a:buSzPct val="107142"/>
              <a:buChar char="•"/>
              <a:tabLst>
                <a:tab pos="300990" algn="l"/>
              </a:tabLst>
            </a:pPr>
            <a:r>
              <a:rPr dirty="0" sz="2800" spc="-5">
                <a:latin typeface="Arial MT"/>
                <a:cs typeface="Arial MT"/>
              </a:rPr>
              <a:t>Dominant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industry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chips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050">
              <a:latin typeface="Arial MT"/>
              <a:cs typeface="Arial MT"/>
            </a:endParaRPr>
          </a:p>
          <a:p>
            <a:pPr marL="300355" indent="-288290">
              <a:lnSpc>
                <a:spcPct val="100000"/>
              </a:lnSpc>
              <a:buSzPct val="107142"/>
              <a:buChar char="•"/>
              <a:tabLst>
                <a:tab pos="300990" algn="l"/>
                <a:tab pos="7087234" algn="l"/>
              </a:tabLst>
            </a:pPr>
            <a:r>
              <a:rPr dirty="0" sz="2800" spc="-10">
                <a:latin typeface="Arial MT"/>
                <a:cs typeface="Arial MT"/>
              </a:rPr>
              <a:t>Pentium </a:t>
            </a:r>
            <a:r>
              <a:rPr dirty="0" sz="2800" spc="-5">
                <a:latin typeface="Arial MT"/>
                <a:cs typeface="Arial MT"/>
              </a:rPr>
              <a:t>CPUs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32-bit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called </a:t>
            </a:r>
            <a:r>
              <a:rPr dirty="0" sz="2800" spc="-5">
                <a:latin typeface="Arial MT"/>
                <a:cs typeface="Arial MT"/>
              </a:rPr>
              <a:t>IA-32	architecture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50">
              <a:latin typeface="Arial MT"/>
              <a:cs typeface="Arial MT"/>
            </a:endParaRPr>
          </a:p>
          <a:p>
            <a:pPr marL="300355" indent="-288290">
              <a:lnSpc>
                <a:spcPct val="100000"/>
              </a:lnSpc>
              <a:buSzPct val="107142"/>
              <a:buChar char="•"/>
              <a:tabLst>
                <a:tab pos="300990" algn="l"/>
                <a:tab pos="7740015" algn="l"/>
              </a:tabLst>
            </a:pPr>
            <a:r>
              <a:rPr dirty="0" sz="2800" spc="-5">
                <a:latin typeface="Arial MT"/>
                <a:cs typeface="Arial MT"/>
              </a:rPr>
              <a:t>Current Intel CPUs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64-bit and</a:t>
            </a:r>
            <a:r>
              <a:rPr dirty="0" sz="2800">
                <a:latin typeface="Arial MT"/>
                <a:cs typeface="Arial MT"/>
              </a:rPr>
              <a:t> called </a:t>
            </a:r>
            <a:r>
              <a:rPr dirty="0" sz="2800" spc="-5">
                <a:latin typeface="Arial MT"/>
                <a:cs typeface="Arial MT"/>
              </a:rPr>
              <a:t>IA-64	architecture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450">
              <a:latin typeface="Arial MT"/>
              <a:cs typeface="Arial MT"/>
            </a:endParaRPr>
          </a:p>
          <a:p>
            <a:pPr marL="300355" indent="-288290">
              <a:lnSpc>
                <a:spcPct val="100000"/>
              </a:lnSpc>
              <a:buSzPct val="107142"/>
              <a:buChar char="•"/>
              <a:tabLst>
                <a:tab pos="300990" algn="l"/>
              </a:tabLst>
            </a:pPr>
            <a:r>
              <a:rPr dirty="0" sz="2800">
                <a:latin typeface="Arial MT"/>
                <a:cs typeface="Arial MT"/>
              </a:rPr>
              <a:t>Many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variations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chips,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cover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main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ideas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here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179" y="639172"/>
            <a:ext cx="8733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5160" algn="l"/>
                <a:tab pos="5929630" algn="l"/>
              </a:tabLst>
            </a:pPr>
            <a:r>
              <a:rPr dirty="0" spc="-10"/>
              <a:t>Example:</a:t>
            </a:r>
            <a:r>
              <a:rPr dirty="0" spc="-5"/>
              <a:t> </a:t>
            </a:r>
            <a:r>
              <a:rPr dirty="0" spc="-10"/>
              <a:t>The</a:t>
            </a:r>
            <a:r>
              <a:rPr dirty="0"/>
              <a:t> </a:t>
            </a:r>
            <a:r>
              <a:rPr dirty="0" spc="-5"/>
              <a:t>Intel	IA-32	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245" y="1594421"/>
            <a:ext cx="9583420" cy="403161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296545" indent="-283845">
              <a:lnSpc>
                <a:spcPct val="100000"/>
              </a:lnSpc>
              <a:spcBef>
                <a:spcPts val="1530"/>
              </a:spcBef>
              <a:buSzPct val="123076"/>
              <a:buChar char="•"/>
              <a:tabLst>
                <a:tab pos="296545" algn="l"/>
              </a:tabLst>
            </a:pPr>
            <a:r>
              <a:rPr dirty="0" sz="2600">
                <a:latin typeface="Arial MT"/>
                <a:cs typeface="Arial MT"/>
              </a:rPr>
              <a:t>Memory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management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is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divided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as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–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Segmentation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and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Paging</a:t>
            </a:r>
            <a:endParaRPr sz="2600">
              <a:latin typeface="Arial MT"/>
              <a:cs typeface="Arial MT"/>
            </a:endParaRPr>
          </a:p>
          <a:p>
            <a:pPr marL="296545" indent="-283845">
              <a:lnSpc>
                <a:spcPct val="100000"/>
              </a:lnSpc>
              <a:spcBef>
                <a:spcPts val="2360"/>
              </a:spcBef>
              <a:buSzPct val="123076"/>
              <a:buChar char="•"/>
              <a:tabLst>
                <a:tab pos="296545" algn="l"/>
              </a:tabLst>
            </a:pPr>
            <a:r>
              <a:rPr dirty="0" sz="2600" spc="-5">
                <a:latin typeface="Arial MT"/>
                <a:cs typeface="Arial MT"/>
              </a:rPr>
              <a:t>CPU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generates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logical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address</a:t>
            </a:r>
            <a:endParaRPr sz="2600">
              <a:latin typeface="Arial MT"/>
              <a:cs typeface="Arial MT"/>
            </a:endParaRPr>
          </a:p>
          <a:p>
            <a:pPr lvl="1" marL="866140" indent="-404495">
              <a:lnSpc>
                <a:spcPct val="100000"/>
              </a:lnSpc>
              <a:spcBef>
                <a:spcPts val="805"/>
              </a:spcBef>
              <a:buChar char="•"/>
              <a:tabLst>
                <a:tab pos="865505" algn="l"/>
                <a:tab pos="866140" algn="l"/>
              </a:tabLst>
            </a:pPr>
            <a:r>
              <a:rPr dirty="0" sz="2800" spc="-10">
                <a:latin typeface="Arial MT"/>
                <a:cs typeface="Arial MT"/>
              </a:rPr>
              <a:t>Selector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given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segmentation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unit</a:t>
            </a:r>
            <a:endParaRPr sz="2800">
              <a:latin typeface="Arial MT"/>
              <a:cs typeface="Arial MT"/>
            </a:endParaRPr>
          </a:p>
          <a:p>
            <a:pPr lvl="2" marL="1096010" indent="-184785">
              <a:lnSpc>
                <a:spcPct val="100000"/>
              </a:lnSpc>
              <a:spcBef>
                <a:spcPts val="630"/>
              </a:spcBef>
              <a:buChar char="•"/>
              <a:tabLst>
                <a:tab pos="1096010" algn="l"/>
              </a:tabLst>
            </a:pPr>
            <a:r>
              <a:rPr dirty="0" sz="2400" spc="-5">
                <a:latin typeface="Arial MT"/>
                <a:cs typeface="Arial MT"/>
              </a:rPr>
              <a:t>Which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produces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linear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addresses</a:t>
            </a:r>
            <a:endParaRPr sz="2400">
              <a:latin typeface="Arial MT"/>
              <a:cs typeface="Arial MT"/>
            </a:endParaRPr>
          </a:p>
          <a:p>
            <a:pPr lvl="1" marL="866140" indent="-404495">
              <a:lnSpc>
                <a:spcPct val="100000"/>
              </a:lnSpc>
              <a:spcBef>
                <a:spcPts val="15"/>
              </a:spcBef>
              <a:buChar char="•"/>
              <a:tabLst>
                <a:tab pos="865505" algn="l"/>
                <a:tab pos="866140" algn="l"/>
              </a:tabLst>
            </a:pPr>
            <a:r>
              <a:rPr dirty="0" sz="2800" spc="-5">
                <a:latin typeface="Arial MT"/>
                <a:cs typeface="Arial MT"/>
              </a:rPr>
              <a:t>Linear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address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given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paging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unit</a:t>
            </a:r>
            <a:endParaRPr sz="2800">
              <a:latin typeface="Arial MT"/>
              <a:cs typeface="Arial MT"/>
            </a:endParaRPr>
          </a:p>
          <a:p>
            <a:pPr lvl="2" marL="1096010" indent="-184785">
              <a:lnSpc>
                <a:spcPct val="100000"/>
              </a:lnSpc>
              <a:spcBef>
                <a:spcPts val="645"/>
              </a:spcBef>
              <a:buChar char="•"/>
              <a:tabLst>
                <a:tab pos="1096010" algn="l"/>
              </a:tabLst>
            </a:pPr>
            <a:r>
              <a:rPr dirty="0" sz="2400" spc="-5">
                <a:latin typeface="Arial MT"/>
                <a:cs typeface="Arial MT"/>
              </a:rPr>
              <a:t>Which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generates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physical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address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main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memory</a:t>
            </a:r>
            <a:endParaRPr sz="2400">
              <a:latin typeface="Arial MT"/>
              <a:cs typeface="Arial MT"/>
            </a:endParaRPr>
          </a:p>
          <a:p>
            <a:pPr lvl="2" marL="1096010" indent="-184785">
              <a:lnSpc>
                <a:spcPct val="100000"/>
              </a:lnSpc>
              <a:spcBef>
                <a:spcPts val="610"/>
              </a:spcBef>
              <a:buChar char="•"/>
              <a:tabLst>
                <a:tab pos="1096010" algn="l"/>
              </a:tabLst>
            </a:pPr>
            <a:r>
              <a:rPr dirty="0" sz="2400" spc="-5">
                <a:latin typeface="Arial MT"/>
                <a:cs typeface="Arial MT"/>
              </a:rPr>
              <a:t>Paging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units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form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equivalent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MMU</a:t>
            </a:r>
            <a:endParaRPr sz="2400">
              <a:latin typeface="Arial MT"/>
              <a:cs typeface="Arial MT"/>
            </a:endParaRPr>
          </a:p>
          <a:p>
            <a:pPr lvl="2" marL="1096010" indent="-184785">
              <a:lnSpc>
                <a:spcPct val="100000"/>
              </a:lnSpc>
              <a:spcBef>
                <a:spcPts val="565"/>
              </a:spcBef>
              <a:buChar char="•"/>
              <a:tabLst>
                <a:tab pos="1096010" algn="l"/>
              </a:tabLst>
            </a:pPr>
            <a:r>
              <a:rPr dirty="0" sz="2400" spc="-5">
                <a:latin typeface="Arial MT"/>
                <a:cs typeface="Arial MT"/>
              </a:rPr>
              <a:t>Pages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sizes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4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KB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4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MB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832" y="5649249"/>
            <a:ext cx="9157646" cy="1055427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275" y="639172"/>
            <a:ext cx="67411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1860" algn="l"/>
                <a:tab pos="3655695" algn="l"/>
              </a:tabLst>
            </a:pPr>
            <a:r>
              <a:rPr dirty="0" spc="-10"/>
              <a:t>The</a:t>
            </a:r>
            <a:r>
              <a:rPr dirty="0" spc="-5"/>
              <a:t> Intel	IA-32	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245" y="1798573"/>
            <a:ext cx="10281285" cy="385699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96545" indent="-28384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96545" algn="l"/>
              </a:tabLst>
            </a:pPr>
            <a:r>
              <a:rPr dirty="0" sz="3200" spc="-5">
                <a:latin typeface="Times New Roman"/>
                <a:cs typeface="Times New Roman"/>
              </a:rPr>
              <a:t>Supports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both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segmentation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and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paging</a:t>
            </a:r>
            <a:endParaRPr sz="3200">
              <a:latin typeface="Times New Roman"/>
              <a:cs typeface="Times New Roman"/>
            </a:endParaRPr>
          </a:p>
          <a:p>
            <a:pPr lvl="1" marL="753745" indent="-283845">
              <a:lnSpc>
                <a:spcPct val="100000"/>
              </a:lnSpc>
              <a:spcBef>
                <a:spcPts val="484"/>
              </a:spcBef>
              <a:buSzPct val="106666"/>
              <a:buFont typeface="Arial MT"/>
              <a:buChar char="•"/>
              <a:tabLst>
                <a:tab pos="753745" algn="l"/>
              </a:tabLst>
            </a:pPr>
            <a:r>
              <a:rPr dirty="0" sz="3000" spc="-5">
                <a:latin typeface="Times New Roman"/>
                <a:cs typeface="Times New Roman"/>
              </a:rPr>
              <a:t>Each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segment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can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4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GB</a:t>
            </a:r>
            <a:endParaRPr sz="3000">
              <a:latin typeface="Times New Roman"/>
              <a:cs typeface="Times New Roman"/>
            </a:endParaRPr>
          </a:p>
          <a:p>
            <a:pPr lvl="1" marL="753745" indent="-283845">
              <a:lnSpc>
                <a:spcPct val="100000"/>
              </a:lnSpc>
              <a:spcBef>
                <a:spcPts val="525"/>
              </a:spcBef>
              <a:buSzPct val="106666"/>
              <a:buFont typeface="Arial MT"/>
              <a:buChar char="•"/>
              <a:tabLst>
                <a:tab pos="753745" algn="l"/>
              </a:tabLst>
            </a:pPr>
            <a:r>
              <a:rPr dirty="0" sz="3000" spc="-5">
                <a:latin typeface="Times New Roman"/>
                <a:cs typeface="Times New Roman"/>
              </a:rPr>
              <a:t>Up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to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16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K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segments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per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process</a:t>
            </a:r>
            <a:endParaRPr sz="3000">
              <a:latin typeface="Times New Roman"/>
              <a:cs typeface="Times New Roman"/>
            </a:endParaRPr>
          </a:p>
          <a:p>
            <a:pPr lvl="1" marL="753745" indent="-283845">
              <a:lnSpc>
                <a:spcPct val="100000"/>
              </a:lnSpc>
              <a:spcBef>
                <a:spcPts val="525"/>
              </a:spcBef>
              <a:buSzPct val="106666"/>
              <a:buFont typeface="Arial MT"/>
              <a:buChar char="•"/>
              <a:tabLst>
                <a:tab pos="753745" algn="l"/>
              </a:tabLst>
            </a:pPr>
            <a:r>
              <a:rPr dirty="0" sz="3000" spc="-5">
                <a:latin typeface="Times New Roman"/>
                <a:cs typeface="Times New Roman"/>
              </a:rPr>
              <a:t>Divided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into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two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partitions</a:t>
            </a:r>
            <a:endParaRPr sz="3000">
              <a:latin typeface="Times New Roman"/>
              <a:cs typeface="Times New Roman"/>
            </a:endParaRPr>
          </a:p>
          <a:p>
            <a:pPr lvl="2" marL="1096010" marR="471170" indent="-184150">
              <a:lnSpc>
                <a:spcPts val="3060"/>
              </a:lnSpc>
              <a:spcBef>
                <a:spcPts val="1040"/>
              </a:spcBef>
              <a:buSzPct val="85714"/>
              <a:buFont typeface="Arial MT"/>
              <a:buChar char="•"/>
              <a:tabLst>
                <a:tab pos="1096010" algn="l"/>
                <a:tab pos="4814570" algn="l"/>
                <a:tab pos="7238365" algn="l"/>
              </a:tabLst>
            </a:pPr>
            <a:r>
              <a:rPr dirty="0" sz="2800" spc="-5">
                <a:latin typeface="Times New Roman"/>
                <a:cs typeface="Times New Roman"/>
              </a:rPr>
              <a:t>First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8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segments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	</a:t>
            </a:r>
            <a:r>
              <a:rPr dirty="0" sz="2800">
                <a:latin typeface="Times New Roman"/>
                <a:cs typeface="Times New Roman"/>
              </a:rPr>
              <a:t>private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(kept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local descriptor	</a:t>
            </a:r>
            <a:r>
              <a:rPr dirty="0" sz="2800" b="1">
                <a:solidFill>
                  <a:srgbClr val="3366FF"/>
                </a:solidFill>
                <a:latin typeface="Times New Roman"/>
                <a:cs typeface="Times New Roman"/>
              </a:rPr>
              <a:t>table</a:t>
            </a:r>
            <a:r>
              <a:rPr dirty="0" sz="2800" spc="2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LDT</a:t>
            </a:r>
            <a:r>
              <a:rPr dirty="0" sz="2800" spc="-5">
                <a:latin typeface="Times New Roman"/>
                <a:cs typeface="Times New Roman"/>
              </a:rPr>
              <a:t>))</a:t>
            </a:r>
            <a:endParaRPr sz="2800">
              <a:latin typeface="Times New Roman"/>
              <a:cs typeface="Times New Roman"/>
            </a:endParaRPr>
          </a:p>
          <a:p>
            <a:pPr lvl="2" marL="1096010" marR="5080" indent="-184150">
              <a:lnSpc>
                <a:spcPts val="3020"/>
              </a:lnSpc>
              <a:spcBef>
                <a:spcPts val="545"/>
              </a:spcBef>
              <a:buSzPct val="85714"/>
              <a:buFont typeface="Arial MT"/>
              <a:buChar char="•"/>
              <a:tabLst>
                <a:tab pos="1096010" algn="l"/>
                <a:tab pos="2341245" algn="l"/>
                <a:tab pos="3745229" algn="l"/>
                <a:tab pos="4240530" algn="l"/>
                <a:tab pos="4794885" algn="l"/>
                <a:tab pos="5269865" algn="l"/>
                <a:tab pos="5903595" algn="l"/>
                <a:tab pos="6486525" algn="l"/>
                <a:tab pos="7425055" algn="l"/>
                <a:tab pos="8750935" algn="l"/>
                <a:tab pos="9914255" algn="l"/>
              </a:tabLst>
            </a:pPr>
            <a:r>
              <a:rPr dirty="0" sz="2800" spc="-5">
                <a:latin typeface="Times New Roman"/>
                <a:cs typeface="Times New Roman"/>
              </a:rPr>
              <a:t>Secon</a:t>
            </a:r>
            <a:r>
              <a:rPr dirty="0" sz="2800">
                <a:latin typeface="Times New Roman"/>
                <a:cs typeface="Times New Roman"/>
              </a:rPr>
              <a:t>d	partition	of	up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8K	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share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amon</a:t>
            </a:r>
            <a:r>
              <a:rPr dirty="0" sz="2800">
                <a:latin typeface="Times New Roman"/>
                <a:cs typeface="Times New Roman"/>
              </a:rPr>
              <a:t>g	</a:t>
            </a:r>
            <a:r>
              <a:rPr dirty="0" sz="2800" spc="-5">
                <a:latin typeface="Times New Roman"/>
                <a:cs typeface="Times New Roman"/>
              </a:rPr>
              <a:t>all  </a:t>
            </a:r>
            <a:r>
              <a:rPr dirty="0" sz="2800">
                <a:latin typeface="Times New Roman"/>
                <a:cs typeface="Times New Roman"/>
              </a:rPr>
              <a:t>processes (kept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66FF"/>
                </a:solidFill>
                <a:latin typeface="Times New Roman"/>
                <a:cs typeface="Times New Roman"/>
              </a:rPr>
              <a:t>global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descriptor	</a:t>
            </a:r>
            <a:r>
              <a:rPr dirty="0" sz="2800" b="1">
                <a:solidFill>
                  <a:srgbClr val="3366FF"/>
                </a:solidFill>
                <a:latin typeface="Times New Roman"/>
                <a:cs typeface="Times New Roman"/>
              </a:rPr>
              <a:t>table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GDT</a:t>
            </a:r>
            <a:r>
              <a:rPr dirty="0" sz="2800" spc="-5">
                <a:latin typeface="Times New Roman"/>
                <a:cs typeface="Times New Roman"/>
              </a:rPr>
              <a:t>))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548" y="639172"/>
            <a:ext cx="2813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Compilation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979" y="2178868"/>
            <a:ext cx="6572442" cy="38152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23040" y="5905716"/>
            <a:ext cx="1188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Source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7432938" y="3990995"/>
            <a:ext cx="1410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Compiled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415" y="639172"/>
            <a:ext cx="5735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2649855" algn="l"/>
              </a:tabLst>
            </a:pPr>
            <a:r>
              <a:rPr dirty="0" spc="-5"/>
              <a:t>Intel	IA-32	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301605" cy="43002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698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pair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(selector,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offset),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where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selector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16-bit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designates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i="1">
                <a:latin typeface="Times New Roman"/>
                <a:cs typeface="Times New Roman"/>
              </a:rPr>
              <a:t>g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indicates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GDT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LDT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i="1">
                <a:latin typeface="Times New Roman"/>
                <a:cs typeface="Times New Roman"/>
              </a:rPr>
              <a:t>p</a:t>
            </a:r>
            <a:r>
              <a:rPr dirty="0" sz="2800" spc="-3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deals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protection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  <a:tab pos="1243965" algn="l"/>
                <a:tab pos="1647825" algn="l"/>
                <a:tab pos="1973580" algn="l"/>
                <a:tab pos="2990850" algn="l"/>
                <a:tab pos="4245610" algn="l"/>
                <a:tab pos="4925060" algn="l"/>
                <a:tab pos="5289550" algn="l"/>
                <a:tab pos="6701155" algn="l"/>
                <a:tab pos="7301865" algn="l"/>
                <a:tab pos="8610600" algn="l"/>
                <a:tab pos="9075420" algn="l"/>
                <a:tab pos="9676130" algn="l"/>
              </a:tabLst>
            </a:pPr>
            <a:r>
              <a:rPr dirty="0" sz="2800" spc="-5">
                <a:latin typeface="Times New Roman"/>
                <a:cs typeface="Times New Roman"/>
              </a:rPr>
              <a:t>Offse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a	32-bit	number	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specifie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locatio</a:t>
            </a:r>
            <a:r>
              <a:rPr dirty="0" sz="2800">
                <a:latin typeface="Times New Roman"/>
                <a:cs typeface="Times New Roman"/>
              </a:rPr>
              <a:t>n	of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byte  </a:t>
            </a:r>
            <a:r>
              <a:rPr dirty="0" sz="2800" spc="-5">
                <a:latin typeface="Times New Roman"/>
                <a:cs typeface="Times New Roman"/>
              </a:rPr>
              <a:t>within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863" y="2664762"/>
            <a:ext cx="3590410" cy="88007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415" y="639172"/>
            <a:ext cx="5735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2649855" algn="l"/>
              </a:tabLst>
            </a:pPr>
            <a:r>
              <a:rPr dirty="0" spc="-5"/>
              <a:t>Intel	IA-32	Segmentation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2573" y="1825625"/>
            <a:ext cx="6946711" cy="4131769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415" y="639172"/>
            <a:ext cx="5735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2649855" algn="l"/>
              </a:tabLst>
            </a:pPr>
            <a:r>
              <a:rPr dirty="0" spc="-5"/>
              <a:t>Intel	IA-32	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302240" cy="40303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698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There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six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registers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–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six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segments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addressed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  <a:tab pos="1179830" algn="l"/>
                <a:tab pos="1778635" algn="l"/>
                <a:tab pos="2359660" algn="l"/>
                <a:tab pos="3434715" algn="l"/>
                <a:tab pos="5628005" algn="l"/>
                <a:tab pos="6998970" algn="l"/>
                <a:tab pos="7440930" algn="l"/>
                <a:tab pos="8239759" algn="l"/>
                <a:tab pos="9095740" algn="l"/>
                <a:tab pos="955802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Ther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ar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si</a:t>
            </a:r>
            <a:r>
              <a:rPr dirty="0" sz="2800">
                <a:latin typeface="Times New Roman"/>
                <a:cs typeface="Times New Roman"/>
              </a:rPr>
              <a:t>x	8-byte	</a:t>
            </a:r>
            <a:r>
              <a:rPr dirty="0" sz="2800" spc="-5">
                <a:latin typeface="Times New Roman"/>
                <a:cs typeface="Times New Roman"/>
              </a:rPr>
              <a:t>microprogra</a:t>
            </a:r>
            <a:r>
              <a:rPr dirty="0" sz="2800">
                <a:latin typeface="Times New Roman"/>
                <a:cs typeface="Times New Roman"/>
              </a:rPr>
              <a:t>m	registers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hold	</a:t>
            </a:r>
            <a:r>
              <a:rPr dirty="0" sz="2800" spc="-5">
                <a:latin typeface="Times New Roman"/>
                <a:cs typeface="Times New Roman"/>
              </a:rPr>
              <a:t>LD</a:t>
            </a:r>
            <a:r>
              <a:rPr dirty="0" sz="2800">
                <a:latin typeface="Times New Roman"/>
                <a:cs typeface="Times New Roman"/>
              </a:rPr>
              <a:t>T	or	</a:t>
            </a:r>
            <a:r>
              <a:rPr dirty="0" sz="2800" spc="-5">
                <a:latin typeface="Times New Roman"/>
                <a:cs typeface="Times New Roman"/>
              </a:rPr>
              <a:t>GDT  </a:t>
            </a:r>
            <a:r>
              <a:rPr dirty="0" sz="2800">
                <a:latin typeface="Times New Roman"/>
                <a:cs typeface="Times New Roman"/>
              </a:rPr>
              <a:t>descriptors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Linear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32-bits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long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10">
                <a:latin typeface="Times New Roman"/>
                <a:cs typeface="Times New Roman"/>
              </a:rPr>
              <a:t>Base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limit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segment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generate</a:t>
            </a:r>
            <a:r>
              <a:rPr dirty="0" sz="2800" spc="-5">
                <a:latin typeface="Times New Roman"/>
                <a:cs typeface="Times New Roman"/>
              </a:rPr>
              <a:t> linear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Limit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check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validity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>
                <a:latin typeface="Times New Roman"/>
                <a:cs typeface="Times New Roman"/>
              </a:rPr>
              <a:t>Invalid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results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trap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Value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offset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results</a:t>
            </a:r>
            <a:r>
              <a:rPr dirty="0" sz="2800" spc="-5">
                <a:latin typeface="Times New Roman"/>
                <a:cs typeface="Times New Roman"/>
              </a:rPr>
              <a:t> 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32-bit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0334" y="639172"/>
            <a:ext cx="30518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</a:pPr>
            <a:r>
              <a:rPr dirty="0" spc="-5"/>
              <a:t>IA-3</a:t>
            </a:r>
            <a:r>
              <a:rPr dirty="0"/>
              <a:t>2	</a:t>
            </a:r>
            <a:r>
              <a:rPr dirty="0" spc="-5"/>
              <a:t>Paging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590408"/>
            <a:ext cx="10313670" cy="45116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4KB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4MB</a:t>
            </a:r>
            <a:r>
              <a:rPr dirty="0" sz="2800" spc="-5">
                <a:latin typeface="Times New Roman"/>
                <a:cs typeface="Times New Roman"/>
              </a:rPr>
              <a:t> 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IA-32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4KB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two-level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scheme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187960" marR="5080" indent="-175895">
              <a:lnSpc>
                <a:spcPct val="796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10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higher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order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bits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reference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33C0B"/>
                </a:solidFill>
                <a:latin typeface="Times New Roman"/>
                <a:cs typeface="Times New Roman"/>
              </a:rPr>
              <a:t>page</a:t>
            </a:r>
            <a:r>
              <a:rPr dirty="0" sz="2800" spc="40">
                <a:solidFill>
                  <a:srgbClr val="833C0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33C0B"/>
                </a:solidFill>
                <a:latin typeface="Times New Roman"/>
                <a:cs typeface="Times New Roman"/>
              </a:rPr>
              <a:t>directory</a:t>
            </a:r>
            <a:r>
              <a:rPr dirty="0" sz="2800" spc="45">
                <a:solidFill>
                  <a:srgbClr val="833C0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33C0B"/>
                </a:solidFill>
                <a:latin typeface="Times New Roman"/>
                <a:cs typeface="Times New Roman"/>
              </a:rPr>
              <a:t>–</a:t>
            </a:r>
            <a:r>
              <a:rPr dirty="0" sz="2800" spc="40">
                <a:solidFill>
                  <a:srgbClr val="833C0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outermost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innermost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10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refer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inner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Lower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order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12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refer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offset</a:t>
            </a:r>
            <a:r>
              <a:rPr dirty="0" sz="2800" spc="-5">
                <a:latin typeface="Times New Roman"/>
                <a:cs typeface="Times New Roman"/>
              </a:rPr>
              <a:t> 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ts val="3265"/>
              </a:lnSpc>
              <a:spcBef>
                <a:spcPts val="31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directory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Page-Size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flag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ts val="3265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set,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indicates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4MB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rather</a:t>
            </a:r>
            <a:r>
              <a:rPr dirty="0" sz="2800" spc="-5">
                <a:latin typeface="Times New Roman"/>
                <a:cs typeface="Times New Roman"/>
              </a:rPr>
              <a:t> than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default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4KB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1767" y="2521544"/>
            <a:ext cx="4297331" cy="102741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810" y="639172"/>
            <a:ext cx="71456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2649855" algn="l"/>
              </a:tabLst>
            </a:pPr>
            <a:r>
              <a:rPr dirty="0" spc="-5"/>
              <a:t>Intel	IA-32	Paging</a:t>
            </a:r>
            <a:r>
              <a:rPr dirty="0" spc="-90"/>
              <a:t> </a:t>
            </a:r>
            <a:r>
              <a:rPr dirty="0" spc="-5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1201" y="1521198"/>
            <a:ext cx="5401921" cy="4961486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376" y="639172"/>
            <a:ext cx="83064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2649855" algn="l"/>
              </a:tabLst>
            </a:pPr>
            <a:r>
              <a:rPr dirty="0" spc="-5"/>
              <a:t>Intel	IA-32	Page</a:t>
            </a:r>
            <a:r>
              <a:rPr dirty="0" spc="-50"/>
              <a:t> </a:t>
            </a:r>
            <a:r>
              <a:rPr dirty="0" spc="-5"/>
              <a:t>Address</a:t>
            </a:r>
            <a:r>
              <a:rPr dirty="0" spc="-45"/>
              <a:t> </a:t>
            </a:r>
            <a:r>
              <a:rPr dirty="0" spc="-5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381" y="1633588"/>
            <a:ext cx="10650855" cy="428117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marR="20955" indent="-175895">
              <a:lnSpc>
                <a:spcPts val="27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  <a:tab pos="1179195" algn="l"/>
                <a:tab pos="2383790" algn="l"/>
                <a:tab pos="3332479" algn="l"/>
                <a:tab pos="3907790" algn="l"/>
                <a:tab pos="4701540" algn="l"/>
                <a:tab pos="5118735" algn="l"/>
                <a:tab pos="6106160" algn="l"/>
                <a:tab pos="6919595" algn="l"/>
                <a:tab pos="8124190" algn="l"/>
                <a:tab pos="9624060" algn="l"/>
              </a:tabLst>
            </a:pPr>
            <a:r>
              <a:rPr dirty="0" sz="2800">
                <a:latin typeface="Times New Roman"/>
                <a:cs typeface="Times New Roman"/>
              </a:rPr>
              <a:t>32-bit	</a:t>
            </a:r>
            <a:r>
              <a:rPr dirty="0" sz="2800" spc="-5">
                <a:latin typeface="Times New Roman"/>
                <a:cs typeface="Times New Roman"/>
              </a:rPr>
              <a:t>addres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limit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le</a:t>
            </a:r>
            <a:r>
              <a:rPr dirty="0" sz="2800">
                <a:latin typeface="Times New Roman"/>
                <a:cs typeface="Times New Roman"/>
              </a:rPr>
              <a:t>d	Intel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</a:t>
            </a:r>
            <a:r>
              <a:rPr dirty="0" sz="2800" spc="-5">
                <a:latin typeface="Times New Roman"/>
                <a:cs typeface="Times New Roman"/>
              </a:rPr>
              <a:t>creat</a:t>
            </a:r>
            <a:r>
              <a:rPr dirty="0" sz="2800">
                <a:latin typeface="Times New Roman"/>
                <a:cs typeface="Times New Roman"/>
              </a:rPr>
              <a:t>e	page	</a:t>
            </a:r>
            <a:r>
              <a:rPr dirty="0" sz="2800" spc="-5">
                <a:latin typeface="Times New Roman"/>
                <a:cs typeface="Times New Roman"/>
              </a:rPr>
              <a:t>addres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extensio</a:t>
            </a:r>
            <a:r>
              <a:rPr dirty="0" sz="2800">
                <a:latin typeface="Times New Roman"/>
                <a:cs typeface="Times New Roman"/>
              </a:rPr>
              <a:t>n	(PAE),  </a:t>
            </a:r>
            <a:r>
              <a:rPr dirty="0" sz="2800" spc="-5">
                <a:latin typeface="Times New Roman"/>
                <a:cs typeface="Times New Roman"/>
              </a:rPr>
              <a:t>allowing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32-bit</a:t>
            </a:r>
            <a:r>
              <a:rPr dirty="0" sz="2800" spc="-5">
                <a:latin typeface="Times New Roman"/>
                <a:cs typeface="Times New Roman"/>
              </a:rPr>
              <a:t> apps access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more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than </a:t>
            </a:r>
            <a:r>
              <a:rPr dirty="0" sz="2800">
                <a:latin typeface="Times New Roman"/>
                <a:cs typeface="Times New Roman"/>
              </a:rPr>
              <a:t>4GB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Paging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3-level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scheme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Top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refer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directory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pointer</a:t>
            </a:r>
            <a:r>
              <a:rPr dirty="0" sz="2800" spc="-5">
                <a:latin typeface="Times New Roman"/>
                <a:cs typeface="Times New Roman"/>
              </a:rPr>
              <a:t> table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Page-directory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page-table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entries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moved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64-bits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endParaRPr sz="2800">
              <a:latin typeface="Times New Roman"/>
              <a:cs typeface="Times New Roman"/>
            </a:endParaRPr>
          </a:p>
          <a:p>
            <a:pPr marL="187960" marR="15240" indent="-175895">
              <a:lnSpc>
                <a:spcPct val="7960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  <a:tab pos="861060" algn="l"/>
                <a:tab pos="1826895" algn="l"/>
                <a:tab pos="2223135" algn="l"/>
                <a:tab pos="3839210" algn="l"/>
                <a:tab pos="5061585" algn="l"/>
                <a:tab pos="6010910" algn="l"/>
                <a:tab pos="6447155" algn="l"/>
                <a:tab pos="6962775" algn="l"/>
                <a:tab pos="7637145" algn="l"/>
                <a:tab pos="7974965" algn="l"/>
                <a:tab pos="8985250" algn="l"/>
                <a:tab pos="9441815" algn="l"/>
              </a:tabLst>
            </a:pPr>
            <a:r>
              <a:rPr dirty="0" sz="2800" spc="-5">
                <a:latin typeface="Times New Roman"/>
                <a:cs typeface="Times New Roman"/>
              </a:rPr>
              <a:t>Ne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effec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increasin</a:t>
            </a:r>
            <a:r>
              <a:rPr dirty="0" sz="2800">
                <a:latin typeface="Times New Roman"/>
                <a:cs typeface="Times New Roman"/>
              </a:rPr>
              <a:t>g	</a:t>
            </a:r>
            <a:r>
              <a:rPr dirty="0" sz="2800" spc="-5">
                <a:latin typeface="Times New Roman"/>
                <a:cs typeface="Times New Roman"/>
              </a:rPr>
              <a:t>addres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spac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36	bits	–	64GB	of	physical 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Linux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MAC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support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PAE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ct val="7960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Times New Roman"/>
                <a:cs typeface="Times New Roman"/>
              </a:rPr>
              <a:t>But,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32-bit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versions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Windows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desktop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operating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systems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still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support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 4</a:t>
            </a:r>
            <a:r>
              <a:rPr dirty="0" sz="2800" spc="-5">
                <a:latin typeface="Times New Roman"/>
                <a:cs typeface="Times New Roman"/>
              </a:rPr>
              <a:t> GB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5">
                <a:latin typeface="Times New Roman"/>
                <a:cs typeface="Times New Roman"/>
              </a:rPr>
              <a:t> memory, even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if PAE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enabled.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376" y="639172"/>
            <a:ext cx="83064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2649855" algn="l"/>
              </a:tabLst>
            </a:pPr>
            <a:r>
              <a:rPr dirty="0" spc="-5"/>
              <a:t>Intel	IA-32	Page</a:t>
            </a:r>
            <a:r>
              <a:rPr dirty="0" spc="-50"/>
              <a:t> </a:t>
            </a:r>
            <a:r>
              <a:rPr dirty="0" spc="-5"/>
              <a:t>Address</a:t>
            </a:r>
            <a:r>
              <a:rPr dirty="0" spc="-45"/>
              <a:t> </a:t>
            </a:r>
            <a:r>
              <a:rPr dirty="0" spc="-5"/>
              <a:t>Extensions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2448" y="2063313"/>
            <a:ext cx="7893050" cy="3723640"/>
            <a:chOff x="1842448" y="2063313"/>
            <a:chExt cx="7893050" cy="3723640"/>
          </a:xfrm>
        </p:grpSpPr>
        <p:sp>
          <p:nvSpPr>
            <p:cNvPr id="4" name="object 4"/>
            <p:cNvSpPr/>
            <p:nvPr/>
          </p:nvSpPr>
          <p:spPr>
            <a:xfrm>
              <a:off x="4297845" y="3675189"/>
              <a:ext cx="777240" cy="1489075"/>
            </a:xfrm>
            <a:custGeom>
              <a:avLst/>
              <a:gdLst/>
              <a:ahLst/>
              <a:cxnLst/>
              <a:rect l="l" t="t" r="r" b="b"/>
              <a:pathLst>
                <a:path w="777239" h="1489075">
                  <a:moveTo>
                    <a:pt x="776922" y="662190"/>
                  </a:moveTo>
                  <a:lnTo>
                    <a:pt x="0" y="662190"/>
                  </a:lnTo>
                  <a:lnTo>
                    <a:pt x="0" y="1488935"/>
                  </a:lnTo>
                  <a:lnTo>
                    <a:pt x="776922" y="1488935"/>
                  </a:lnTo>
                  <a:lnTo>
                    <a:pt x="776922" y="662190"/>
                  </a:lnTo>
                  <a:close/>
                </a:path>
                <a:path w="777239" h="1489075">
                  <a:moveTo>
                    <a:pt x="776922" y="0"/>
                  </a:moveTo>
                  <a:lnTo>
                    <a:pt x="0" y="0"/>
                  </a:lnTo>
                  <a:lnTo>
                    <a:pt x="0" y="374700"/>
                  </a:lnTo>
                  <a:lnTo>
                    <a:pt x="776922" y="374700"/>
                  </a:lnTo>
                  <a:lnTo>
                    <a:pt x="776922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97856" y="3675172"/>
              <a:ext cx="777240" cy="1489075"/>
            </a:xfrm>
            <a:custGeom>
              <a:avLst/>
              <a:gdLst/>
              <a:ahLst/>
              <a:cxnLst/>
              <a:rect l="l" t="t" r="r" b="b"/>
              <a:pathLst>
                <a:path w="777239" h="1489075">
                  <a:moveTo>
                    <a:pt x="776920" y="1488935"/>
                  </a:moveTo>
                  <a:lnTo>
                    <a:pt x="0" y="1488935"/>
                  </a:lnTo>
                  <a:lnTo>
                    <a:pt x="0" y="0"/>
                  </a:lnTo>
                  <a:lnTo>
                    <a:pt x="776920" y="0"/>
                  </a:lnTo>
                  <a:lnTo>
                    <a:pt x="776920" y="1488935"/>
                  </a:lnTo>
                  <a:close/>
                </a:path>
              </a:pathLst>
            </a:custGeom>
            <a:ln w="952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73634" y="3675189"/>
              <a:ext cx="775335" cy="1489075"/>
            </a:xfrm>
            <a:custGeom>
              <a:avLst/>
              <a:gdLst/>
              <a:ahLst/>
              <a:cxnLst/>
              <a:rect l="l" t="t" r="r" b="b"/>
              <a:pathLst>
                <a:path w="775334" h="1489075">
                  <a:moveTo>
                    <a:pt x="775068" y="662190"/>
                  </a:moveTo>
                  <a:lnTo>
                    <a:pt x="0" y="662190"/>
                  </a:lnTo>
                  <a:lnTo>
                    <a:pt x="0" y="1488935"/>
                  </a:lnTo>
                  <a:lnTo>
                    <a:pt x="775068" y="1488935"/>
                  </a:lnTo>
                  <a:lnTo>
                    <a:pt x="775068" y="662190"/>
                  </a:lnTo>
                  <a:close/>
                </a:path>
                <a:path w="775334" h="1489075">
                  <a:moveTo>
                    <a:pt x="775068" y="0"/>
                  </a:moveTo>
                  <a:lnTo>
                    <a:pt x="0" y="0"/>
                  </a:lnTo>
                  <a:lnTo>
                    <a:pt x="0" y="374700"/>
                  </a:lnTo>
                  <a:lnTo>
                    <a:pt x="775068" y="374700"/>
                  </a:lnTo>
                  <a:lnTo>
                    <a:pt x="775068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73653" y="3675172"/>
              <a:ext cx="775335" cy="1489075"/>
            </a:xfrm>
            <a:custGeom>
              <a:avLst/>
              <a:gdLst/>
              <a:ahLst/>
              <a:cxnLst/>
              <a:rect l="l" t="t" r="r" b="b"/>
              <a:pathLst>
                <a:path w="775334" h="1489075">
                  <a:moveTo>
                    <a:pt x="775068" y="1488935"/>
                  </a:moveTo>
                  <a:lnTo>
                    <a:pt x="0" y="1488935"/>
                  </a:lnTo>
                  <a:lnTo>
                    <a:pt x="0" y="0"/>
                  </a:lnTo>
                  <a:lnTo>
                    <a:pt x="775068" y="0"/>
                  </a:lnTo>
                  <a:lnTo>
                    <a:pt x="775068" y="1488935"/>
                  </a:lnTo>
                  <a:close/>
                </a:path>
              </a:pathLst>
            </a:custGeom>
            <a:ln w="952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12851" y="3928970"/>
              <a:ext cx="775335" cy="1235710"/>
            </a:xfrm>
            <a:custGeom>
              <a:avLst/>
              <a:gdLst/>
              <a:ahLst/>
              <a:cxnLst/>
              <a:rect l="l" t="t" r="r" b="b"/>
              <a:pathLst>
                <a:path w="775334" h="1235710">
                  <a:moveTo>
                    <a:pt x="775067" y="1235140"/>
                  </a:moveTo>
                  <a:lnTo>
                    <a:pt x="0" y="1235140"/>
                  </a:lnTo>
                  <a:lnTo>
                    <a:pt x="0" y="0"/>
                  </a:lnTo>
                  <a:lnTo>
                    <a:pt x="775067" y="0"/>
                  </a:lnTo>
                  <a:lnTo>
                    <a:pt x="775067" y="123514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12851" y="3928970"/>
              <a:ext cx="775335" cy="1235710"/>
            </a:xfrm>
            <a:custGeom>
              <a:avLst/>
              <a:gdLst/>
              <a:ahLst/>
              <a:cxnLst/>
              <a:rect l="l" t="t" r="r" b="b"/>
              <a:pathLst>
                <a:path w="775334" h="1235710">
                  <a:moveTo>
                    <a:pt x="775067" y="1235140"/>
                  </a:moveTo>
                  <a:lnTo>
                    <a:pt x="0" y="1235140"/>
                  </a:lnTo>
                  <a:lnTo>
                    <a:pt x="0" y="0"/>
                  </a:lnTo>
                  <a:lnTo>
                    <a:pt x="775067" y="0"/>
                  </a:lnTo>
                  <a:lnTo>
                    <a:pt x="775067" y="1235140"/>
                  </a:lnTo>
                  <a:close/>
                </a:path>
              </a:pathLst>
            </a:custGeom>
            <a:ln w="952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537" y="4309624"/>
              <a:ext cx="448222" cy="1685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1486" y="4636758"/>
              <a:ext cx="441273" cy="18040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10688" y="3928986"/>
              <a:ext cx="775335" cy="1235710"/>
            </a:xfrm>
            <a:custGeom>
              <a:avLst/>
              <a:gdLst/>
              <a:ahLst/>
              <a:cxnLst/>
              <a:rect l="l" t="t" r="r" b="b"/>
              <a:pathLst>
                <a:path w="775335" h="1235710">
                  <a:moveTo>
                    <a:pt x="775081" y="606666"/>
                  </a:moveTo>
                  <a:lnTo>
                    <a:pt x="0" y="606666"/>
                  </a:lnTo>
                  <a:lnTo>
                    <a:pt x="0" y="1235138"/>
                  </a:lnTo>
                  <a:lnTo>
                    <a:pt x="775081" y="1235138"/>
                  </a:lnTo>
                  <a:lnTo>
                    <a:pt x="775081" y="606666"/>
                  </a:lnTo>
                  <a:close/>
                </a:path>
                <a:path w="775335" h="1235710">
                  <a:moveTo>
                    <a:pt x="775081" y="0"/>
                  </a:moveTo>
                  <a:lnTo>
                    <a:pt x="0" y="0"/>
                  </a:lnTo>
                  <a:lnTo>
                    <a:pt x="0" y="319189"/>
                  </a:lnTo>
                  <a:lnTo>
                    <a:pt x="775081" y="319189"/>
                  </a:lnTo>
                  <a:lnTo>
                    <a:pt x="775081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42143" y="2231860"/>
              <a:ext cx="7488555" cy="2932430"/>
            </a:xfrm>
            <a:custGeom>
              <a:avLst/>
              <a:gdLst/>
              <a:ahLst/>
              <a:cxnLst/>
              <a:rect l="l" t="t" r="r" b="b"/>
              <a:pathLst>
                <a:path w="7488555" h="2932429">
                  <a:moveTo>
                    <a:pt x="943632" y="2932250"/>
                  </a:moveTo>
                  <a:lnTo>
                    <a:pt x="168563" y="2932250"/>
                  </a:lnTo>
                  <a:lnTo>
                    <a:pt x="168563" y="1697109"/>
                  </a:lnTo>
                  <a:lnTo>
                    <a:pt x="943632" y="1697109"/>
                  </a:lnTo>
                  <a:lnTo>
                    <a:pt x="943632" y="2932250"/>
                  </a:lnTo>
                  <a:close/>
                </a:path>
                <a:path w="7488555" h="2932429">
                  <a:moveTo>
                    <a:pt x="0" y="0"/>
                  </a:moveTo>
                  <a:lnTo>
                    <a:pt x="0" y="132880"/>
                  </a:lnTo>
                  <a:lnTo>
                    <a:pt x="7488140" y="132880"/>
                  </a:lnTo>
                  <a:lnTo>
                    <a:pt x="7488140" y="0"/>
                  </a:lnTo>
                </a:path>
                <a:path w="7488555" h="2932429">
                  <a:moveTo>
                    <a:pt x="406644" y="132880"/>
                  </a:moveTo>
                  <a:lnTo>
                    <a:pt x="406644" y="132880"/>
                  </a:lnTo>
                  <a:lnTo>
                    <a:pt x="406644" y="0"/>
                  </a:lnTo>
                </a:path>
                <a:path w="7488555" h="2932429">
                  <a:moveTo>
                    <a:pt x="2896799" y="132880"/>
                  </a:moveTo>
                  <a:lnTo>
                    <a:pt x="2896799" y="132880"/>
                  </a:lnTo>
                  <a:lnTo>
                    <a:pt x="2896799" y="0"/>
                  </a:lnTo>
                </a:path>
                <a:path w="7488555" h="2932429">
                  <a:moveTo>
                    <a:pt x="5284546" y="132880"/>
                  </a:moveTo>
                  <a:lnTo>
                    <a:pt x="5284546" y="132880"/>
                  </a:lnTo>
                  <a:lnTo>
                    <a:pt x="5284546" y="0"/>
                  </a:lnTo>
                </a:path>
              </a:pathLst>
            </a:custGeom>
            <a:ln w="952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9867" y="2109016"/>
              <a:ext cx="441504" cy="178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2718" y="2065426"/>
              <a:ext cx="439652" cy="1743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9310" y="2063313"/>
              <a:ext cx="495477" cy="1764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3228" y="2109016"/>
              <a:ext cx="441411" cy="178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9461" y="2065426"/>
              <a:ext cx="95435" cy="1743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22674" y="2065438"/>
              <a:ext cx="17780" cy="170815"/>
            </a:xfrm>
            <a:custGeom>
              <a:avLst/>
              <a:gdLst/>
              <a:ahLst/>
              <a:cxnLst/>
              <a:rect l="l" t="t" r="r" b="b"/>
              <a:pathLst>
                <a:path w="17779" h="170814">
                  <a:moveTo>
                    <a:pt x="17373" y="47548"/>
                  </a:moveTo>
                  <a:lnTo>
                    <a:pt x="0" y="47548"/>
                  </a:lnTo>
                  <a:lnTo>
                    <a:pt x="0" y="170408"/>
                  </a:lnTo>
                  <a:lnTo>
                    <a:pt x="17373" y="170408"/>
                  </a:lnTo>
                  <a:lnTo>
                    <a:pt x="17373" y="47548"/>
                  </a:lnTo>
                  <a:close/>
                </a:path>
                <a:path w="17779" h="170814">
                  <a:moveTo>
                    <a:pt x="17373" y="0"/>
                  </a:moveTo>
                  <a:lnTo>
                    <a:pt x="0" y="0"/>
                  </a:lnTo>
                  <a:lnTo>
                    <a:pt x="0" y="23787"/>
                  </a:lnTo>
                  <a:lnTo>
                    <a:pt x="17373" y="23787"/>
                  </a:lnTo>
                  <a:lnTo>
                    <a:pt x="1737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9718" y="2077314"/>
              <a:ext cx="618709" cy="2081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8484" y="2454033"/>
              <a:ext cx="215494" cy="17039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9997" y="2454033"/>
              <a:ext cx="217190" cy="17039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29817" y="2364742"/>
              <a:ext cx="370205" cy="1481455"/>
            </a:xfrm>
            <a:custGeom>
              <a:avLst/>
              <a:gdLst/>
              <a:ahLst/>
              <a:cxnLst/>
              <a:rect l="l" t="t" r="r" b="b"/>
              <a:pathLst>
                <a:path w="370205" h="1481454">
                  <a:moveTo>
                    <a:pt x="370160" y="1480960"/>
                  </a:moveTo>
                  <a:lnTo>
                    <a:pt x="370160" y="911944"/>
                  </a:lnTo>
                  <a:lnTo>
                    <a:pt x="0" y="911944"/>
                  </a:lnTo>
                  <a:lnTo>
                    <a:pt x="0" y="0"/>
                  </a:lnTo>
                </a:path>
              </a:pathLst>
            </a:custGeom>
            <a:ln w="1617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53048" y="3802059"/>
              <a:ext cx="90805" cy="121285"/>
            </a:xfrm>
            <a:custGeom>
              <a:avLst/>
              <a:gdLst/>
              <a:ahLst/>
              <a:cxnLst/>
              <a:rect l="l" t="t" r="r" b="b"/>
              <a:pathLst>
                <a:path w="90805" h="121285">
                  <a:moveTo>
                    <a:pt x="45192" y="120941"/>
                  </a:moveTo>
                  <a:lnTo>
                    <a:pt x="0" y="0"/>
                  </a:lnTo>
                  <a:lnTo>
                    <a:pt x="45192" y="21820"/>
                  </a:lnTo>
                  <a:lnTo>
                    <a:pt x="90361" y="0"/>
                  </a:lnTo>
                  <a:lnTo>
                    <a:pt x="45192" y="120941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4523" y="2454033"/>
              <a:ext cx="98909" cy="16431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36557" y="2454033"/>
              <a:ext cx="52705" cy="164465"/>
            </a:xfrm>
            <a:custGeom>
              <a:avLst/>
              <a:gdLst/>
              <a:ahLst/>
              <a:cxnLst/>
              <a:rect l="l" t="t" r="r" b="b"/>
              <a:pathLst>
                <a:path w="52704" h="164464">
                  <a:moveTo>
                    <a:pt x="52120" y="164318"/>
                  </a:moveTo>
                  <a:lnTo>
                    <a:pt x="32893" y="164318"/>
                  </a:lnTo>
                  <a:lnTo>
                    <a:pt x="32893" y="47551"/>
                  </a:lnTo>
                  <a:lnTo>
                    <a:pt x="0" y="47551"/>
                  </a:lnTo>
                  <a:lnTo>
                    <a:pt x="0" y="31700"/>
                  </a:lnTo>
                  <a:lnTo>
                    <a:pt x="14702" y="29459"/>
                  </a:lnTo>
                  <a:lnTo>
                    <a:pt x="25538" y="24667"/>
                  </a:lnTo>
                  <a:lnTo>
                    <a:pt x="33160" y="15465"/>
                  </a:lnTo>
                  <a:lnTo>
                    <a:pt x="38220" y="0"/>
                  </a:lnTo>
                  <a:lnTo>
                    <a:pt x="52120" y="0"/>
                  </a:lnTo>
                  <a:lnTo>
                    <a:pt x="52120" y="16431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82490" y="2454033"/>
              <a:ext cx="218899" cy="17039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279992" y="2454033"/>
              <a:ext cx="53975" cy="164465"/>
            </a:xfrm>
            <a:custGeom>
              <a:avLst/>
              <a:gdLst/>
              <a:ahLst/>
              <a:cxnLst/>
              <a:rect l="l" t="t" r="r" b="b"/>
              <a:pathLst>
                <a:path w="53975" h="164464">
                  <a:moveTo>
                    <a:pt x="53970" y="164318"/>
                  </a:moveTo>
                  <a:lnTo>
                    <a:pt x="34745" y="164318"/>
                  </a:lnTo>
                  <a:lnTo>
                    <a:pt x="34745" y="47551"/>
                  </a:lnTo>
                  <a:lnTo>
                    <a:pt x="0" y="47551"/>
                  </a:lnTo>
                  <a:lnTo>
                    <a:pt x="0" y="31700"/>
                  </a:lnTo>
                  <a:lnTo>
                    <a:pt x="15773" y="29459"/>
                  </a:lnTo>
                  <a:lnTo>
                    <a:pt x="27158" y="24667"/>
                  </a:lnTo>
                  <a:lnTo>
                    <a:pt x="34984" y="15465"/>
                  </a:lnTo>
                  <a:lnTo>
                    <a:pt x="40073" y="0"/>
                  </a:lnTo>
                  <a:lnTo>
                    <a:pt x="53970" y="0"/>
                  </a:lnTo>
                  <a:lnTo>
                    <a:pt x="53970" y="16431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80756" y="2454033"/>
              <a:ext cx="99140" cy="16431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70229" y="2454046"/>
              <a:ext cx="153035" cy="164465"/>
            </a:xfrm>
            <a:custGeom>
              <a:avLst/>
              <a:gdLst/>
              <a:ahLst/>
              <a:cxnLst/>
              <a:rect l="l" t="t" r="r" b="b"/>
              <a:pathLst>
                <a:path w="153034" h="164464">
                  <a:moveTo>
                    <a:pt x="52108" y="0"/>
                  </a:moveTo>
                  <a:lnTo>
                    <a:pt x="38227" y="0"/>
                  </a:lnTo>
                  <a:lnTo>
                    <a:pt x="33147" y="15468"/>
                  </a:lnTo>
                  <a:lnTo>
                    <a:pt x="25527" y="24676"/>
                  </a:lnTo>
                  <a:lnTo>
                    <a:pt x="14693" y="29464"/>
                  </a:lnTo>
                  <a:lnTo>
                    <a:pt x="0" y="31711"/>
                  </a:lnTo>
                  <a:lnTo>
                    <a:pt x="0" y="47561"/>
                  </a:lnTo>
                  <a:lnTo>
                    <a:pt x="32880" y="47561"/>
                  </a:lnTo>
                  <a:lnTo>
                    <a:pt x="32880" y="164325"/>
                  </a:lnTo>
                  <a:lnTo>
                    <a:pt x="52108" y="164325"/>
                  </a:lnTo>
                  <a:lnTo>
                    <a:pt x="52108" y="0"/>
                  </a:lnTo>
                  <a:close/>
                </a:path>
                <a:path w="153034" h="164464">
                  <a:moveTo>
                    <a:pt x="152882" y="0"/>
                  </a:moveTo>
                  <a:lnTo>
                    <a:pt x="138976" y="0"/>
                  </a:lnTo>
                  <a:lnTo>
                    <a:pt x="134023" y="15468"/>
                  </a:lnTo>
                  <a:lnTo>
                    <a:pt x="126238" y="24676"/>
                  </a:lnTo>
                  <a:lnTo>
                    <a:pt x="114808" y="29464"/>
                  </a:lnTo>
                  <a:lnTo>
                    <a:pt x="98907" y="31711"/>
                  </a:lnTo>
                  <a:lnTo>
                    <a:pt x="98907" y="47561"/>
                  </a:lnTo>
                  <a:lnTo>
                    <a:pt x="133883" y="47561"/>
                  </a:lnTo>
                  <a:lnTo>
                    <a:pt x="133883" y="164325"/>
                  </a:lnTo>
                  <a:lnTo>
                    <a:pt x="152882" y="164325"/>
                  </a:lnTo>
                  <a:lnTo>
                    <a:pt x="15288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93498" y="2454033"/>
              <a:ext cx="100785" cy="17039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322081" y="2454033"/>
              <a:ext cx="53975" cy="164465"/>
            </a:xfrm>
            <a:custGeom>
              <a:avLst/>
              <a:gdLst/>
              <a:ahLst/>
              <a:cxnLst/>
              <a:rect l="l" t="t" r="r" b="b"/>
              <a:pathLst>
                <a:path w="53975" h="164464">
                  <a:moveTo>
                    <a:pt x="53878" y="164318"/>
                  </a:moveTo>
                  <a:lnTo>
                    <a:pt x="34768" y="164318"/>
                  </a:lnTo>
                  <a:lnTo>
                    <a:pt x="34768" y="47551"/>
                  </a:lnTo>
                  <a:lnTo>
                    <a:pt x="0" y="47551"/>
                  </a:lnTo>
                  <a:lnTo>
                    <a:pt x="0" y="31700"/>
                  </a:lnTo>
                  <a:lnTo>
                    <a:pt x="15774" y="29459"/>
                  </a:lnTo>
                  <a:lnTo>
                    <a:pt x="27155" y="24667"/>
                  </a:lnTo>
                  <a:lnTo>
                    <a:pt x="34954" y="15465"/>
                  </a:lnTo>
                  <a:lnTo>
                    <a:pt x="39980" y="0"/>
                  </a:lnTo>
                  <a:lnTo>
                    <a:pt x="53878" y="0"/>
                  </a:lnTo>
                  <a:lnTo>
                    <a:pt x="53878" y="16431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42287" y="5322723"/>
              <a:ext cx="441274" cy="18040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38814" y="5566584"/>
              <a:ext cx="439652" cy="17248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2448" y="2353167"/>
              <a:ext cx="6770403" cy="34334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45" y="639172"/>
            <a:ext cx="27724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</a:tabLst>
            </a:pPr>
            <a:r>
              <a:rPr dirty="0" spc="-5"/>
              <a:t>Inte</a:t>
            </a:r>
            <a:r>
              <a:rPr dirty="0"/>
              <a:t>l	x86-64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47" y="1721383"/>
            <a:ext cx="10352405" cy="38671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133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10">
                <a:latin typeface="Times New Roman"/>
                <a:cs typeface="Times New Roman"/>
              </a:rPr>
              <a:t>Current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x86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architecture</a:t>
            </a:r>
            <a:endParaRPr sz="2800">
              <a:latin typeface="Times New Roman"/>
              <a:cs typeface="Times New Roman"/>
            </a:endParaRPr>
          </a:p>
          <a:p>
            <a:pPr marL="2133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5">
                <a:latin typeface="Times New Roman"/>
                <a:cs typeface="Times New Roman"/>
              </a:rPr>
              <a:t>Support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larger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spaces</a:t>
            </a:r>
            <a:endParaRPr sz="2800">
              <a:latin typeface="Times New Roman"/>
              <a:cs typeface="Times New Roman"/>
            </a:endParaRPr>
          </a:p>
          <a:p>
            <a:pPr marL="2133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>
                <a:latin typeface="Times New Roman"/>
                <a:cs typeface="Times New Roman"/>
              </a:rPr>
              <a:t>64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bit-systems</a:t>
            </a:r>
            <a:r>
              <a:rPr dirty="0" sz="2800" spc="-5">
                <a:latin typeface="Times New Roman"/>
                <a:cs typeface="Times New Roman"/>
              </a:rPr>
              <a:t> can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15">
                <a:latin typeface="Times New Roman"/>
                <a:cs typeface="Times New Roman"/>
              </a:rPr>
              <a:t>2</a:t>
            </a:r>
            <a:r>
              <a:rPr dirty="0" baseline="31531" sz="2775" spc="22">
                <a:latin typeface="Times New Roman"/>
                <a:cs typeface="Times New Roman"/>
              </a:rPr>
              <a:t>64</a:t>
            </a:r>
            <a:r>
              <a:rPr dirty="0" baseline="31531" sz="2775" spc="337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addressable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(16</a:t>
            </a:r>
            <a:r>
              <a:rPr dirty="0" sz="2800" spc="-5">
                <a:latin typeface="Times New Roman"/>
                <a:cs typeface="Times New Roman"/>
              </a:rPr>
              <a:t> exabytes)</a:t>
            </a:r>
            <a:endParaRPr sz="2800">
              <a:latin typeface="Times New Roman"/>
              <a:cs typeface="Times New Roman"/>
            </a:endParaRPr>
          </a:p>
          <a:p>
            <a:pPr marL="2133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practice,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48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addressing</a:t>
            </a:r>
            <a:endParaRPr sz="2800">
              <a:latin typeface="Times New Roman"/>
              <a:cs typeface="Times New Roman"/>
            </a:endParaRPr>
          </a:p>
          <a:p>
            <a:pPr lvl="1" marL="670560" indent="-17653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711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Times New Roman"/>
                <a:cs typeface="Times New Roman"/>
              </a:rPr>
              <a:t> KB,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MB,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GB</a:t>
            </a:r>
            <a:endParaRPr sz="2800">
              <a:latin typeface="Times New Roman"/>
              <a:cs typeface="Times New Roman"/>
            </a:endParaRPr>
          </a:p>
          <a:p>
            <a:pPr lvl="1" marL="670560" indent="-17653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71195" algn="l"/>
              </a:tabLst>
            </a:pPr>
            <a:r>
              <a:rPr dirty="0" sz="2800" spc="-5">
                <a:latin typeface="Times New Roman"/>
                <a:cs typeface="Times New Roman"/>
              </a:rPr>
              <a:t>Four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hierarchy</a:t>
            </a:r>
            <a:endParaRPr sz="2800">
              <a:latin typeface="Times New Roman"/>
              <a:cs typeface="Times New Roman"/>
            </a:endParaRPr>
          </a:p>
          <a:p>
            <a:pPr marL="213360" marR="30480" indent="-175895">
              <a:lnSpc>
                <a:spcPts val="3050"/>
              </a:lnSpc>
              <a:spcBef>
                <a:spcPts val="1025"/>
              </a:spcBef>
              <a:buFont typeface="Arial MT"/>
              <a:buChar char="•"/>
              <a:tabLst>
                <a:tab pos="213995" algn="l"/>
                <a:tab pos="984885" algn="l"/>
                <a:tab pos="1756410" algn="l"/>
                <a:tab pos="2432050" algn="l"/>
                <a:tab pos="3304540" algn="l"/>
                <a:tab pos="3822065" algn="l"/>
                <a:tab pos="4951095" algn="l"/>
                <a:tab pos="6510020" algn="l"/>
                <a:tab pos="7143750" algn="l"/>
                <a:tab pos="7700009" algn="l"/>
                <a:tab pos="8415655" algn="l"/>
                <a:tab pos="9128125" algn="l"/>
              </a:tabLst>
            </a:pPr>
            <a:r>
              <a:rPr dirty="0" sz="2800" spc="-10">
                <a:latin typeface="Times New Roman"/>
                <a:cs typeface="Times New Roman"/>
              </a:rPr>
              <a:t>Ca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als</a:t>
            </a:r>
            <a:r>
              <a:rPr dirty="0" sz="2800">
                <a:latin typeface="Times New Roman"/>
                <a:cs typeface="Times New Roman"/>
              </a:rPr>
              <a:t>o	use	</a:t>
            </a:r>
            <a:r>
              <a:rPr dirty="0" sz="2800" spc="-5">
                <a:latin typeface="Times New Roman"/>
                <a:cs typeface="Times New Roman"/>
              </a:rPr>
              <a:t>PA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o	virtual	</a:t>
            </a:r>
            <a:r>
              <a:rPr dirty="0" sz="2800" spc="-5">
                <a:latin typeface="Times New Roman"/>
                <a:cs typeface="Times New Roman"/>
              </a:rPr>
              <a:t>addresse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ar</a:t>
            </a:r>
            <a:r>
              <a:rPr dirty="0" sz="2800">
                <a:latin typeface="Times New Roman"/>
                <a:cs typeface="Times New Roman"/>
              </a:rPr>
              <a:t>e	48	bits	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	physical 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 </a:t>
            </a:r>
            <a:r>
              <a:rPr dirty="0" sz="2800">
                <a:latin typeface="Times New Roman"/>
                <a:cs typeface="Times New Roman"/>
              </a:rPr>
              <a:t>52 bits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2437" y="5357528"/>
            <a:ext cx="8228965" cy="570230"/>
            <a:chOff x="1902437" y="5357528"/>
            <a:chExt cx="8228965" cy="570230"/>
          </a:xfrm>
        </p:grpSpPr>
        <p:sp>
          <p:nvSpPr>
            <p:cNvPr id="5" name="object 5"/>
            <p:cNvSpPr/>
            <p:nvPr/>
          </p:nvSpPr>
          <p:spPr>
            <a:xfrm>
              <a:off x="1907225" y="5753507"/>
              <a:ext cx="8219440" cy="169545"/>
            </a:xfrm>
            <a:custGeom>
              <a:avLst/>
              <a:gdLst/>
              <a:ahLst/>
              <a:cxnLst/>
              <a:rect l="l" t="t" r="r" b="b"/>
              <a:pathLst>
                <a:path w="8219440" h="169545">
                  <a:moveTo>
                    <a:pt x="0" y="0"/>
                  </a:moveTo>
                  <a:lnTo>
                    <a:pt x="0" y="169399"/>
                  </a:lnTo>
                  <a:lnTo>
                    <a:pt x="8219314" y="169399"/>
                  </a:lnTo>
                </a:path>
                <a:path w="8219440" h="169545">
                  <a:moveTo>
                    <a:pt x="4113847" y="169399"/>
                  </a:moveTo>
                  <a:lnTo>
                    <a:pt x="4113847" y="169399"/>
                  </a:lnTo>
                  <a:lnTo>
                    <a:pt x="4113847" y="0"/>
                  </a:lnTo>
                </a:path>
                <a:path w="8219440" h="169545">
                  <a:moveTo>
                    <a:pt x="1249409" y="169399"/>
                  </a:moveTo>
                  <a:lnTo>
                    <a:pt x="1249409" y="169399"/>
                  </a:lnTo>
                  <a:lnTo>
                    <a:pt x="1249409" y="0"/>
                  </a:lnTo>
                </a:path>
                <a:path w="8219440" h="169545">
                  <a:moveTo>
                    <a:pt x="2632919" y="169399"/>
                  </a:moveTo>
                  <a:lnTo>
                    <a:pt x="2632919" y="169399"/>
                  </a:lnTo>
                  <a:lnTo>
                    <a:pt x="2632919" y="0"/>
                  </a:lnTo>
                </a:path>
                <a:path w="8219440" h="169545">
                  <a:moveTo>
                    <a:pt x="5450369" y="169399"/>
                  </a:moveTo>
                  <a:lnTo>
                    <a:pt x="5450369" y="169399"/>
                  </a:lnTo>
                  <a:lnTo>
                    <a:pt x="5450369" y="0"/>
                  </a:lnTo>
                </a:path>
                <a:path w="8219440" h="169545">
                  <a:moveTo>
                    <a:pt x="6834059" y="169399"/>
                  </a:moveTo>
                  <a:lnTo>
                    <a:pt x="6834059" y="169399"/>
                  </a:lnTo>
                  <a:lnTo>
                    <a:pt x="6834059" y="0"/>
                  </a:lnTo>
                </a:path>
              </a:pathLst>
            </a:custGeom>
            <a:ln w="957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5815" y="5706918"/>
              <a:ext cx="83847" cy="1355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6487" y="5704806"/>
              <a:ext cx="85523" cy="1355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859" y="5706918"/>
              <a:ext cx="83847" cy="1355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4502" y="5658216"/>
              <a:ext cx="305237" cy="1842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0869" y="5662442"/>
              <a:ext cx="347150" cy="1842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9838" y="5662442"/>
              <a:ext cx="19050" cy="180340"/>
            </a:xfrm>
            <a:custGeom>
              <a:avLst/>
              <a:gdLst/>
              <a:ahLst/>
              <a:cxnLst/>
              <a:rect l="l" t="t" r="r" b="b"/>
              <a:pathLst>
                <a:path w="19050" h="180339">
                  <a:moveTo>
                    <a:pt x="18441" y="179989"/>
                  </a:moveTo>
                  <a:lnTo>
                    <a:pt x="0" y="179989"/>
                  </a:lnTo>
                  <a:lnTo>
                    <a:pt x="0" y="0"/>
                  </a:lnTo>
                  <a:lnTo>
                    <a:pt x="18441" y="0"/>
                  </a:lnTo>
                  <a:lnTo>
                    <a:pt x="18441" y="17998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2069" y="5666695"/>
              <a:ext cx="98959" cy="1757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4372" y="5402004"/>
              <a:ext cx="427623" cy="1926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3975" y="5357528"/>
              <a:ext cx="92319" cy="1842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38198" y="5357528"/>
              <a:ext cx="1177141" cy="53783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7310" y="5402004"/>
              <a:ext cx="427623" cy="1926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11223" y="5662442"/>
              <a:ext cx="92319" cy="1842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28562" y="5662460"/>
              <a:ext cx="17145" cy="180340"/>
            </a:xfrm>
            <a:custGeom>
              <a:avLst/>
              <a:gdLst/>
              <a:ahLst/>
              <a:cxnLst/>
              <a:rect l="l" t="t" r="r" b="b"/>
              <a:pathLst>
                <a:path w="17145" h="180339">
                  <a:moveTo>
                    <a:pt x="16764" y="48691"/>
                  </a:moveTo>
                  <a:lnTo>
                    <a:pt x="0" y="48691"/>
                  </a:lnTo>
                  <a:lnTo>
                    <a:pt x="0" y="179984"/>
                  </a:lnTo>
                  <a:lnTo>
                    <a:pt x="16764" y="179984"/>
                  </a:lnTo>
                  <a:lnTo>
                    <a:pt x="16764" y="48691"/>
                  </a:lnTo>
                  <a:close/>
                </a:path>
                <a:path w="17145" h="180339">
                  <a:moveTo>
                    <a:pt x="16764" y="0"/>
                  </a:moveTo>
                  <a:lnTo>
                    <a:pt x="0" y="0"/>
                  </a:lnTo>
                  <a:lnTo>
                    <a:pt x="0" y="25412"/>
                  </a:lnTo>
                  <a:lnTo>
                    <a:pt x="16764" y="25412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5522" y="5675145"/>
              <a:ext cx="424271" cy="1715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23265" y="5706918"/>
              <a:ext cx="149321" cy="1905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37305" y="5402004"/>
              <a:ext cx="427622" cy="1926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33952" y="5662442"/>
              <a:ext cx="268465" cy="18421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24102" y="5662442"/>
              <a:ext cx="134119" cy="1842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00875" y="5656104"/>
              <a:ext cx="479483" cy="186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1303" y="639172"/>
            <a:ext cx="22853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97795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1730375" algn="l"/>
                <a:tab pos="3791585" algn="l"/>
                <a:tab pos="4744720" algn="l"/>
                <a:tab pos="5596255" algn="l"/>
                <a:tab pos="6769100" algn="l"/>
                <a:tab pos="7620634" algn="l"/>
                <a:tab pos="8768715" algn="l"/>
              </a:tabLst>
            </a:pPr>
            <a:r>
              <a:rPr dirty="0" sz="2800" spc="-5">
                <a:latin typeface="Cambria"/>
                <a:cs typeface="Cambria"/>
              </a:rPr>
              <a:t>Abraha</a:t>
            </a:r>
            <a:r>
              <a:rPr dirty="0" sz="2800">
                <a:latin typeface="Cambria"/>
                <a:cs typeface="Cambria"/>
              </a:rPr>
              <a:t>m	</a:t>
            </a:r>
            <a:r>
              <a:rPr dirty="0" sz="2800" spc="-5">
                <a:latin typeface="Cambria"/>
                <a:cs typeface="Cambria"/>
              </a:rPr>
              <a:t>Silberschatz</a:t>
            </a:r>
            <a:r>
              <a:rPr dirty="0" sz="2800">
                <a:latin typeface="Cambria"/>
                <a:cs typeface="Cambria"/>
              </a:rPr>
              <a:t>,	</a:t>
            </a:r>
            <a:r>
              <a:rPr dirty="0" sz="2800" spc="-5">
                <a:latin typeface="Cambria"/>
                <a:cs typeface="Cambria"/>
              </a:rPr>
              <a:t>Pete</a:t>
            </a:r>
            <a:r>
              <a:rPr dirty="0" sz="2800">
                <a:latin typeface="Cambria"/>
                <a:cs typeface="Cambria"/>
              </a:rPr>
              <a:t>r	</a:t>
            </a:r>
            <a:r>
              <a:rPr dirty="0" sz="2800" spc="-5">
                <a:latin typeface="Cambria"/>
                <a:cs typeface="Cambria"/>
              </a:rPr>
              <a:t>Bae</a:t>
            </a:r>
            <a:r>
              <a:rPr dirty="0" sz="2800">
                <a:latin typeface="Cambria"/>
                <a:cs typeface="Cambria"/>
              </a:rPr>
              <a:t>r	</a:t>
            </a:r>
            <a:r>
              <a:rPr dirty="0" sz="2800" spc="-5">
                <a:latin typeface="Cambria"/>
                <a:cs typeface="Cambria"/>
              </a:rPr>
              <a:t>Galvin</a:t>
            </a:r>
            <a:r>
              <a:rPr dirty="0" sz="2800">
                <a:latin typeface="Cambria"/>
                <a:cs typeface="Cambria"/>
              </a:rPr>
              <a:t>,	</a:t>
            </a:r>
            <a:r>
              <a:rPr dirty="0" sz="2800" spc="-5">
                <a:latin typeface="Cambria"/>
                <a:cs typeface="Cambria"/>
              </a:rPr>
              <a:t>Gre</a:t>
            </a:r>
            <a:r>
              <a:rPr dirty="0" sz="2800">
                <a:latin typeface="Cambria"/>
                <a:cs typeface="Cambria"/>
              </a:rPr>
              <a:t>g	</a:t>
            </a:r>
            <a:r>
              <a:rPr dirty="0" sz="2800" spc="-5">
                <a:latin typeface="Cambria"/>
                <a:cs typeface="Cambria"/>
              </a:rPr>
              <a:t>Gagne</a:t>
            </a:r>
            <a:r>
              <a:rPr dirty="0" sz="2800">
                <a:latin typeface="Cambria"/>
                <a:cs typeface="Cambria"/>
              </a:rPr>
              <a:t>,	</a:t>
            </a:r>
            <a:r>
              <a:rPr dirty="0" sz="2800" spc="-5">
                <a:latin typeface="Cambria"/>
                <a:cs typeface="Cambria"/>
              </a:rPr>
              <a:t>Operating  </a:t>
            </a:r>
            <a:r>
              <a:rPr dirty="0" sz="2800" spc="-5">
                <a:latin typeface="Cambria"/>
                <a:cs typeface="Cambria"/>
              </a:rPr>
              <a:t>systems,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9th ed., John Wiley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&amp;</a:t>
            </a:r>
            <a:r>
              <a:rPr dirty="0" sz="2800" spc="-5">
                <a:latin typeface="Cambria"/>
                <a:cs typeface="Cambria"/>
              </a:rPr>
              <a:t> Sons, 2013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8558" y="639172"/>
            <a:ext cx="24149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Assembler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6876" y="2691685"/>
            <a:ext cx="5338681" cy="20315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24586" y="4622116"/>
            <a:ext cx="1434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Assembly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9863" y="3024283"/>
            <a:ext cx="5753346" cy="19404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312" y="2050491"/>
            <a:ext cx="8875382" cy="561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078" y="639172"/>
            <a:ext cx="32467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Linker/Loader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680" y="2143125"/>
            <a:ext cx="5518493" cy="30800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88825" y="3670443"/>
            <a:ext cx="1358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Machine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213" y="141558"/>
            <a:ext cx="7837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8565" algn="l"/>
              </a:tabLst>
            </a:pPr>
            <a:r>
              <a:rPr dirty="0" spc="-10"/>
              <a:t>Logical</a:t>
            </a:r>
            <a:r>
              <a:rPr dirty="0" spc="-5"/>
              <a:t> </a:t>
            </a:r>
            <a:r>
              <a:rPr dirty="0"/>
              <a:t>vs	</a:t>
            </a:r>
            <a:r>
              <a:rPr dirty="0" spc="-5"/>
              <a:t>Physical</a:t>
            </a:r>
            <a:r>
              <a:rPr dirty="0" spc="-50"/>
              <a:t> </a:t>
            </a:r>
            <a:r>
              <a:rPr dirty="0" spc="-5"/>
              <a:t>Address</a:t>
            </a:r>
            <a:r>
              <a:rPr dirty="0" spc="-45"/>
              <a:t> </a:t>
            </a:r>
            <a:r>
              <a:rPr dirty="0" spc="-5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530" y="827044"/>
            <a:ext cx="11680825" cy="506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CPU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commonly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referred</a:t>
            </a:r>
            <a:r>
              <a:rPr dirty="0" sz="2800" spc="-5">
                <a:latin typeface="Times New Roman"/>
                <a:cs typeface="Times New Roman"/>
              </a:rPr>
              <a:t> to 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logical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algn="just" marL="187960" marR="6985" indent="-175895">
              <a:lnSpc>
                <a:spcPct val="9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seen</a:t>
            </a:r>
            <a:r>
              <a:rPr dirty="0" sz="2800">
                <a:latin typeface="Times New Roman"/>
                <a:cs typeface="Times New Roman"/>
              </a:rPr>
              <a:t> by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>
                <a:latin typeface="Times New Roman"/>
                <a:cs typeface="Times New Roman"/>
              </a:rPr>
              <a:t> unit—that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one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loaded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memory-address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register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memory—is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commonly</a:t>
            </a:r>
            <a:r>
              <a:rPr dirty="0" sz="2800">
                <a:latin typeface="Times New Roman"/>
                <a:cs typeface="Times New Roman"/>
              </a:rPr>
              <a:t> referred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>
                <a:latin typeface="Times New Roman"/>
                <a:cs typeface="Times New Roman"/>
              </a:rPr>
              <a:t> a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physical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address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algn="just" marL="187960" marR="19685" indent="-175895">
              <a:lnSpc>
                <a:spcPts val="305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compile-time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load-time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address-binding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</a:t>
            </a:r>
            <a:r>
              <a:rPr dirty="0" sz="2800">
                <a:latin typeface="Times New Roman"/>
                <a:cs typeface="Times New Roman"/>
              </a:rPr>
              <a:t> generate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identical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physical </a:t>
            </a:r>
            <a:r>
              <a:rPr dirty="0" sz="2800" spc="-5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ts val="305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However, the execution-time address </a:t>
            </a:r>
            <a:r>
              <a:rPr dirty="0" sz="2800">
                <a:latin typeface="Times New Roman"/>
                <a:cs typeface="Times New Roman"/>
              </a:rPr>
              <a:t>binding </a:t>
            </a:r>
            <a:r>
              <a:rPr dirty="0" sz="2800" spc="-5">
                <a:latin typeface="Times New Roman"/>
                <a:cs typeface="Times New Roman"/>
              </a:rPr>
              <a:t>scheme </a:t>
            </a:r>
            <a:r>
              <a:rPr dirty="0" sz="2800">
                <a:latin typeface="Times New Roman"/>
                <a:cs typeface="Times New Roman"/>
              </a:rPr>
              <a:t>results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differing </a:t>
            </a:r>
            <a:r>
              <a:rPr dirty="0" sz="2800" spc="-5">
                <a:latin typeface="Times New Roman"/>
                <a:cs typeface="Times New Roman"/>
              </a:rPr>
              <a:t>logical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 </a:t>
            </a:r>
            <a:r>
              <a:rPr dirty="0" sz="2800" spc="-5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2108" y="6429628"/>
            <a:ext cx="33610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0891" y="6429628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841" y="6281146"/>
            <a:ext cx="1710689" cy="2711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dirty="0" sz="800" spc="-5">
                <a:latin typeface="Cambria"/>
                <a:cs typeface="Cambria"/>
              </a:rPr>
              <a:t>Courtesy </a:t>
            </a:r>
            <a:r>
              <a:rPr dirty="0" sz="800">
                <a:latin typeface="Cambria"/>
                <a:cs typeface="Cambria"/>
              </a:rPr>
              <a:t>: </a:t>
            </a:r>
            <a:r>
              <a:rPr dirty="0" sz="800" spc="-5">
                <a:latin typeface="Cambria"/>
                <a:cs typeface="Cambria"/>
              </a:rPr>
              <a:t>Abraham Silberschatz, Peter </a:t>
            </a:r>
            <a:r>
              <a:rPr dirty="0" sz="800" spc="-16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Baer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Galvin,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Greg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Gagne,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Operating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62" y="5695206"/>
            <a:ext cx="6189026" cy="5505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0841" y="6551269"/>
            <a:ext cx="1812289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2997" y="639172"/>
            <a:ext cx="15411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Topics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1510" y="1527865"/>
          <a:ext cx="10165715" cy="516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9178925"/>
              </a:tblGrid>
              <a:tr h="285749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MANAGEMENT: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Management: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Vs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space,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Swapping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285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basics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management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285749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Contiguous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allocation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Fixed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partition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  <a:tr h="285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Getting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know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Partition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memory management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issues: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Internal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fragmentation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and external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fragmentation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problems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285749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Strategies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selecting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free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holes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partition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  <a:tr h="285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allocation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strategies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examples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285749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Paged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management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  <a:tr h="285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Paging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technique.PMT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mechanism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285749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Structure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Table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  <a:tr h="29387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components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PMT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285749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–bit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Architectures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  <a:tr h="285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Paging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architectures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285749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ARM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Architectures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  <a:tr h="285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Paging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respect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ARM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285749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Segmented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management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  <a:tr h="285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memory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respect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memory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285749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spc="-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29-03-2021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Paged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segmentation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Technique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  <a:tr h="285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baseline="1984" sz="2100" spc="-7">
                          <a:latin typeface="Times New Roman"/>
                          <a:cs typeface="Times New Roman"/>
                        </a:rPr>
                        <a:t>Understandin</a:t>
                      </a:r>
                      <a:r>
                        <a:rPr dirty="0" baseline="1984" sz="21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1984" sz="2100" spc="-7">
                          <a:latin typeface="Times New Roman"/>
                          <a:cs typeface="Times New Roman"/>
                        </a:rPr>
                        <a:t> th</a:t>
                      </a:r>
                      <a:r>
                        <a:rPr dirty="0" baseline="1984" sz="21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984" sz="2100" spc="-7">
                          <a:latin typeface="Times New Roman"/>
                          <a:cs typeface="Times New Roman"/>
                        </a:rPr>
                        <a:t> combine</a:t>
                      </a:r>
                      <a:r>
                        <a:rPr dirty="0" baseline="1984" sz="21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1984" sz="2100" spc="-7">
                          <a:latin typeface="Times New Roman"/>
                          <a:cs typeface="Times New Roman"/>
                        </a:rPr>
                        <a:t> schem</a:t>
                      </a:r>
                      <a:r>
                        <a:rPr dirty="0" baseline="1984" sz="21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984" sz="2100" spc="-12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3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1984" sz="21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984" sz="2100" spc="-967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200" spc="-60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1984" sz="21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1984" sz="2100" spc="-3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4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baseline="1984" sz="2100" spc="-434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36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1984" sz="2100" spc="-172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50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baseline="1984" sz="2100" spc="-7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984" sz="2100" spc="-54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54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dirty="0" baseline="1984" sz="2100" spc="-55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24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dirty="0" baseline="1984" sz="2100" spc="-232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3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dirty="0" baseline="1984" sz="2100" spc="-179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68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baseline="1984" sz="2100" spc="-3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61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baseline="1984" sz="21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984" sz="210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47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1984" sz="2100" spc="-93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 spc="-38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1984" sz="2100" spc="-367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6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1984" sz="2100" spc="-81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200" spc="-37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baseline="1984" sz="2100" spc="-39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31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baseline="1984" sz="2100" spc="-179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00" spc="-434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baseline="1984" sz="2100" spc="-284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35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baseline="1984" sz="2100" spc="-11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-14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1984" sz="2100" spc="-73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14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1984" sz="2100" spc="-88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37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baseline="1984" sz="2100" spc="-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Memor</a:t>
                      </a:r>
                      <a:r>
                        <a:rPr dirty="0" sz="120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5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178133" y="6429628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199" y="141558"/>
            <a:ext cx="9575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8565" algn="l"/>
              </a:tabLst>
            </a:pPr>
            <a:r>
              <a:rPr dirty="0" spc="-10"/>
              <a:t>Logical</a:t>
            </a:r>
            <a:r>
              <a:rPr dirty="0" spc="-5"/>
              <a:t> </a:t>
            </a:r>
            <a:r>
              <a:rPr dirty="0"/>
              <a:t>vs	</a:t>
            </a:r>
            <a:r>
              <a:rPr dirty="0" spc="-5"/>
              <a:t>Physical</a:t>
            </a:r>
            <a:r>
              <a:rPr dirty="0" spc="-35"/>
              <a:t> </a:t>
            </a:r>
            <a:r>
              <a:rPr dirty="0" spc="-5"/>
              <a:t>Address</a:t>
            </a:r>
            <a:r>
              <a:rPr dirty="0" spc="-30"/>
              <a:t> </a:t>
            </a:r>
            <a:r>
              <a:rPr dirty="0" spc="-5"/>
              <a:t>Space</a:t>
            </a:r>
            <a:r>
              <a:rPr dirty="0" spc="-35"/>
              <a:t> </a:t>
            </a:r>
            <a:r>
              <a:rPr dirty="0"/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0841" y="6551269"/>
            <a:ext cx="1812289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530" y="827044"/>
            <a:ext cx="11684000" cy="4681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">
                <a:latin typeface="Times New Roman"/>
                <a:cs typeface="Times New Roman"/>
              </a:rPr>
              <a:t> this case,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 </a:t>
            </a:r>
            <a:r>
              <a:rPr dirty="0" sz="2800">
                <a:latin typeface="Times New Roman"/>
                <a:cs typeface="Times New Roman"/>
              </a:rPr>
              <a:t>usually refer</a:t>
            </a:r>
            <a:r>
              <a:rPr dirty="0" sz="2800" spc="-5">
                <a:latin typeface="Times New Roman"/>
                <a:cs typeface="Times New Roman"/>
              </a:rPr>
              <a:t> to the logical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 as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virtual </a:t>
            </a:r>
            <a:r>
              <a:rPr dirty="0" sz="2800" spc="-5" b="1">
                <a:latin typeface="Times New Roman"/>
                <a:cs typeface="Times New Roman"/>
              </a:rPr>
              <a:t>address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187960" marR="20320" indent="-175895">
              <a:lnSpc>
                <a:spcPts val="3050"/>
              </a:lnSpc>
              <a:buFont typeface="Arial MT"/>
              <a:buChar char="•"/>
              <a:tabLst>
                <a:tab pos="188595" algn="l"/>
                <a:tab pos="883919" algn="l"/>
                <a:tab pos="1424305" algn="l"/>
                <a:tab pos="1865630" algn="l"/>
                <a:tab pos="2364740" algn="l"/>
                <a:tab pos="3474085" algn="l"/>
                <a:tab pos="4976495" algn="l"/>
                <a:tab pos="6503670" algn="l"/>
                <a:tab pos="7004684" algn="l"/>
                <a:tab pos="7307580" algn="l"/>
                <a:tab pos="8657590" algn="l"/>
                <a:tab pos="9039225" algn="l"/>
                <a:tab pos="9360535" algn="l"/>
                <a:tab pos="10489565" algn="l"/>
              </a:tabLst>
            </a:pP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se</a:t>
            </a:r>
            <a:r>
              <a:rPr dirty="0" sz="2800">
                <a:latin typeface="Times New Roman"/>
                <a:cs typeface="Times New Roman"/>
              </a:rPr>
              <a:t>t	of	</a:t>
            </a:r>
            <a:r>
              <a:rPr dirty="0" sz="2800" spc="-5">
                <a:latin typeface="Times New Roman"/>
                <a:cs typeface="Times New Roman"/>
              </a:rPr>
              <a:t>al</a:t>
            </a:r>
            <a:r>
              <a:rPr dirty="0" sz="2800">
                <a:latin typeface="Times New Roman"/>
                <a:cs typeface="Times New Roman"/>
              </a:rPr>
              <a:t>l	</a:t>
            </a:r>
            <a:r>
              <a:rPr dirty="0" sz="2800" spc="-5">
                <a:latin typeface="Times New Roman"/>
                <a:cs typeface="Times New Roman"/>
              </a:rPr>
              <a:t>logica</a:t>
            </a:r>
            <a:r>
              <a:rPr dirty="0" sz="2800">
                <a:latin typeface="Times New Roman"/>
                <a:cs typeface="Times New Roman"/>
              </a:rPr>
              <a:t>l	</a:t>
            </a:r>
            <a:r>
              <a:rPr dirty="0" sz="2800" spc="-5">
                <a:latin typeface="Times New Roman"/>
                <a:cs typeface="Times New Roman"/>
              </a:rPr>
              <a:t>addresse</a:t>
            </a:r>
            <a:r>
              <a:rPr dirty="0" sz="2800">
                <a:latin typeface="Times New Roman"/>
                <a:cs typeface="Times New Roman"/>
              </a:rPr>
              <a:t>s	generated	by	a	program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a	</a:t>
            </a:r>
            <a:r>
              <a:rPr dirty="0" sz="2800" spc="-5" b="1">
                <a:latin typeface="Times New Roman"/>
                <a:cs typeface="Times New Roman"/>
              </a:rPr>
              <a:t>logica</a:t>
            </a:r>
            <a:r>
              <a:rPr dirty="0" sz="2800" b="1">
                <a:latin typeface="Times New Roman"/>
                <a:cs typeface="Times New Roman"/>
              </a:rPr>
              <a:t>l	address  </a:t>
            </a:r>
            <a:r>
              <a:rPr dirty="0" sz="2800" spc="-5" b="1">
                <a:latin typeface="Times New Roman"/>
                <a:cs typeface="Times New Roman"/>
              </a:rPr>
              <a:t>space</a:t>
            </a:r>
            <a:r>
              <a:rPr dirty="0" sz="2800" spc="-5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187960" indent="-175895">
              <a:lnSpc>
                <a:spcPts val="3204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set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corresponding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these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87960">
              <a:lnSpc>
                <a:spcPts val="3204"/>
              </a:lnSpc>
            </a:pPr>
            <a:r>
              <a:rPr dirty="0" sz="2800" spc="-5" b="1">
                <a:latin typeface="Times New Roman"/>
                <a:cs typeface="Times New Roman"/>
              </a:rPr>
              <a:t>physical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address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space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5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run-time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mapping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virtual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done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hardware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device</a:t>
            </a:r>
            <a:r>
              <a:rPr dirty="0" sz="2800" spc="-5">
                <a:latin typeface="Times New Roman"/>
                <a:cs typeface="Times New Roman"/>
              </a:rPr>
              <a:t> called the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memory-management</a:t>
            </a:r>
            <a:r>
              <a:rPr dirty="0" sz="2800" spc="-5" b="1">
                <a:latin typeface="Times New Roman"/>
                <a:cs typeface="Times New Roman"/>
              </a:rPr>
              <a:t> unit (MMU)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825" y="6281146"/>
            <a:ext cx="1851025" cy="28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>
              <a:lnSpc>
                <a:spcPts val="765"/>
              </a:lnSpc>
              <a:spcBef>
                <a:spcPts val="100"/>
              </a:spcBef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38100">
              <a:lnSpc>
                <a:spcPts val="1250"/>
              </a:lnSpc>
            </a:pPr>
            <a:r>
              <a:rPr dirty="0" baseline="-27777" sz="1800" spc="-7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baseline="-27777" sz="1800" spc="-765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dirty="0" sz="800" spc="-5">
                <a:latin typeface="Cambria"/>
                <a:cs typeface="Cambria"/>
              </a:rPr>
              <a:t>B</a:t>
            </a:r>
            <a:r>
              <a:rPr dirty="0" sz="800" spc="-375">
                <a:latin typeface="Cambria"/>
                <a:cs typeface="Cambria"/>
              </a:rPr>
              <a:t>a</a:t>
            </a:r>
            <a:r>
              <a:rPr dirty="0" baseline="-27777" sz="1800" spc="-7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dirty="0" baseline="-27777" sz="1800" spc="-907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dirty="0" sz="800" spc="-5">
                <a:latin typeface="Cambria"/>
                <a:cs typeface="Cambria"/>
              </a:rPr>
              <a:t>e</a:t>
            </a:r>
            <a:r>
              <a:rPr dirty="0" sz="800" spc="-120">
                <a:latin typeface="Cambria"/>
                <a:cs typeface="Cambria"/>
              </a:rPr>
              <a:t>r</a:t>
            </a:r>
            <a:r>
              <a:rPr dirty="0" baseline="-27777" sz="1800" spc="-48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dirty="0" sz="800" spc="-175">
                <a:latin typeface="Cambria"/>
                <a:cs typeface="Cambria"/>
              </a:rPr>
              <a:t>G</a:t>
            </a:r>
            <a:r>
              <a:rPr dirty="0" baseline="-27777" sz="1800" spc="-292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dirty="0" sz="800" spc="-200">
                <a:latin typeface="Cambria"/>
                <a:cs typeface="Cambria"/>
              </a:rPr>
              <a:t>a</a:t>
            </a:r>
            <a:r>
              <a:rPr dirty="0" baseline="-27777" sz="1800" spc="-622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z="800" spc="-5">
                <a:latin typeface="Cambria"/>
                <a:cs typeface="Cambria"/>
              </a:rPr>
              <a:t>l</a:t>
            </a:r>
            <a:r>
              <a:rPr dirty="0" sz="800" spc="-210">
                <a:latin typeface="Cambria"/>
                <a:cs typeface="Cambria"/>
              </a:rPr>
              <a:t>v</a:t>
            </a:r>
            <a:r>
              <a:rPr dirty="0" baseline="-27777" sz="1800" spc="-607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dirty="0" sz="800" spc="-5">
                <a:latin typeface="Cambria"/>
                <a:cs typeface="Cambria"/>
              </a:rPr>
              <a:t>i</a:t>
            </a:r>
            <a:r>
              <a:rPr dirty="0" sz="800" spc="-270">
                <a:latin typeface="Cambria"/>
                <a:cs typeface="Cambria"/>
              </a:rPr>
              <a:t>n</a:t>
            </a:r>
            <a:r>
              <a:rPr dirty="0" baseline="-27777" sz="1800" spc="-517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z="800">
                <a:latin typeface="Cambria"/>
                <a:cs typeface="Cambria"/>
              </a:rPr>
              <a:t>,</a:t>
            </a:r>
            <a:r>
              <a:rPr dirty="0" sz="800" spc="-5">
                <a:latin typeface="Cambria"/>
                <a:cs typeface="Cambria"/>
              </a:rPr>
              <a:t> </a:t>
            </a:r>
            <a:r>
              <a:rPr dirty="0" sz="800" spc="-484">
                <a:latin typeface="Cambria"/>
                <a:cs typeface="Cambria"/>
              </a:rPr>
              <a:t>G</a:t>
            </a:r>
            <a:r>
              <a:rPr dirty="0" baseline="-27777" sz="1800" spc="-187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dirty="0" sz="800" spc="-5">
                <a:latin typeface="Cambria"/>
                <a:cs typeface="Cambria"/>
              </a:rPr>
              <a:t>re</a:t>
            </a:r>
            <a:r>
              <a:rPr dirty="0" sz="800">
                <a:latin typeface="Cambria"/>
                <a:cs typeface="Cambria"/>
              </a:rPr>
              <a:t>g</a:t>
            </a:r>
            <a:r>
              <a:rPr dirty="0" sz="800" spc="-5">
                <a:latin typeface="Cambria"/>
                <a:cs typeface="Cambria"/>
              </a:rPr>
              <a:t> Gagne</a:t>
            </a:r>
            <a:r>
              <a:rPr dirty="0" sz="800">
                <a:latin typeface="Cambria"/>
                <a:cs typeface="Cambria"/>
              </a:rPr>
              <a:t>,</a:t>
            </a:r>
            <a:r>
              <a:rPr dirty="0" sz="800" spc="-5">
                <a:latin typeface="Cambria"/>
                <a:cs typeface="Cambria"/>
              </a:rPr>
              <a:t> Operating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29628"/>
            <a:ext cx="33610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0891" y="6429628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36" y="339134"/>
            <a:ext cx="8909050" cy="129603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3534410" marR="5080" indent="-3522345">
              <a:lnSpc>
                <a:spcPts val="4730"/>
              </a:lnSpc>
              <a:spcBef>
                <a:spcPts val="715"/>
              </a:spcBef>
              <a:tabLst>
                <a:tab pos="6099175" algn="l"/>
              </a:tabLst>
            </a:pPr>
            <a:r>
              <a:rPr dirty="0" spc="-5"/>
              <a:t>Dynamic</a:t>
            </a:r>
            <a:r>
              <a:rPr dirty="0"/>
              <a:t> </a:t>
            </a:r>
            <a:r>
              <a:rPr dirty="0" spc="-10"/>
              <a:t>Relocation </a:t>
            </a:r>
            <a:r>
              <a:rPr dirty="0"/>
              <a:t>using	a</a:t>
            </a:r>
            <a:r>
              <a:rPr dirty="0" spc="-105"/>
              <a:t> </a:t>
            </a:r>
            <a:r>
              <a:rPr dirty="0" spc="-10"/>
              <a:t>Relocation </a:t>
            </a:r>
            <a:r>
              <a:rPr dirty="0" spc="-1085"/>
              <a:t> </a:t>
            </a:r>
            <a:r>
              <a:rPr dirty="0" spc="-5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539" y="1774713"/>
            <a:ext cx="5464175" cy="4249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91770" indent="-179705">
              <a:lnSpc>
                <a:spcPts val="2800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Times New Roman"/>
                <a:cs typeface="Times New Roman"/>
              </a:rPr>
              <a:t>The</a:t>
            </a:r>
            <a:r>
              <a:rPr dirty="0" sz="2600" spc="12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base</a:t>
            </a:r>
            <a:r>
              <a:rPr dirty="0" sz="2600" spc="12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register</a:t>
            </a:r>
            <a:r>
              <a:rPr dirty="0" sz="2600" spc="126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is</a:t>
            </a:r>
            <a:r>
              <a:rPr dirty="0" sz="2600" spc="12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now</a:t>
            </a:r>
            <a:r>
              <a:rPr dirty="0" sz="2600" spc="12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called</a:t>
            </a:r>
            <a:r>
              <a:rPr dirty="0" sz="2600" spc="12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algn="just" marL="191770">
              <a:lnSpc>
                <a:spcPts val="2795"/>
              </a:lnSpc>
            </a:pPr>
            <a:r>
              <a:rPr dirty="0" sz="2600" spc="-10" b="1">
                <a:latin typeface="Times New Roman"/>
                <a:cs typeface="Times New Roman"/>
              </a:rPr>
              <a:t>Relocation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Register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algn="just" marL="191770" marR="5080" indent="-179705">
              <a:lnSpc>
                <a:spcPct val="79100"/>
              </a:lnSpc>
              <a:spcBef>
                <a:spcPts val="100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value </a:t>
            </a:r>
            <a:r>
              <a:rPr dirty="0" sz="2600" spc="-10">
                <a:latin typeface="Times New Roman"/>
                <a:cs typeface="Times New Roman"/>
              </a:rPr>
              <a:t>in the </a:t>
            </a:r>
            <a:r>
              <a:rPr dirty="0" sz="2600" spc="-5">
                <a:latin typeface="Times New Roman"/>
                <a:cs typeface="Times New Roman"/>
              </a:rPr>
              <a:t>relocation register </a:t>
            </a:r>
            <a:r>
              <a:rPr dirty="0" sz="2600" spc="-1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added </a:t>
            </a:r>
            <a:r>
              <a:rPr dirty="0" sz="2600" spc="-10">
                <a:latin typeface="Times New Roman"/>
                <a:cs typeface="Times New Roman"/>
              </a:rPr>
              <a:t>to every address </a:t>
            </a:r>
            <a:r>
              <a:rPr dirty="0" sz="2600" spc="-5">
                <a:latin typeface="Times New Roman"/>
                <a:cs typeface="Times New Roman"/>
              </a:rPr>
              <a:t>generated by a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user process </a:t>
            </a:r>
            <a:r>
              <a:rPr dirty="0" sz="2600" spc="-10">
                <a:latin typeface="Times New Roman"/>
                <a:cs typeface="Times New Roman"/>
              </a:rPr>
              <a:t>at the time the address is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sent to </a:t>
            </a:r>
            <a:r>
              <a:rPr dirty="0" sz="2600" spc="-15">
                <a:latin typeface="Times New Roman"/>
                <a:cs typeface="Times New Roman"/>
              </a:rPr>
              <a:t>memory.</a:t>
            </a:r>
            <a:endParaRPr sz="2600">
              <a:latin typeface="Times New Roman"/>
              <a:cs typeface="Times New Roman"/>
            </a:endParaRPr>
          </a:p>
          <a:p>
            <a:pPr algn="just" marL="191770" marR="5080" indent="-179705">
              <a:lnSpc>
                <a:spcPct val="79100"/>
              </a:lnSpc>
              <a:spcBef>
                <a:spcPts val="101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Times New Roman"/>
                <a:cs typeface="Times New Roman"/>
              </a:rPr>
              <a:t>For example, if the </a:t>
            </a:r>
            <a:r>
              <a:rPr dirty="0" sz="2600" spc="-5">
                <a:latin typeface="Times New Roman"/>
                <a:cs typeface="Times New Roman"/>
              </a:rPr>
              <a:t>base </a:t>
            </a:r>
            <a:r>
              <a:rPr dirty="0" sz="2600" spc="-10">
                <a:latin typeface="Times New Roman"/>
                <a:cs typeface="Times New Roman"/>
              </a:rPr>
              <a:t>is at </a:t>
            </a:r>
            <a:r>
              <a:rPr dirty="0" sz="2600" spc="-5">
                <a:latin typeface="Times New Roman"/>
                <a:cs typeface="Times New Roman"/>
              </a:rPr>
              <a:t>14000,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then an attempt </a:t>
            </a:r>
            <a:r>
              <a:rPr dirty="0" sz="2600" spc="-5">
                <a:latin typeface="Times New Roman"/>
                <a:cs typeface="Times New Roman"/>
              </a:rPr>
              <a:t>by </a:t>
            </a:r>
            <a:r>
              <a:rPr dirty="0" sz="2600" spc="-1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user </a:t>
            </a:r>
            <a:r>
              <a:rPr dirty="0" sz="2600" spc="-10">
                <a:latin typeface="Times New Roman"/>
                <a:cs typeface="Times New Roman"/>
              </a:rPr>
              <a:t>to address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location </a:t>
            </a:r>
            <a:r>
              <a:rPr dirty="0" sz="2600" spc="-5">
                <a:latin typeface="Times New Roman"/>
                <a:cs typeface="Times New Roman"/>
              </a:rPr>
              <a:t>0 </a:t>
            </a:r>
            <a:r>
              <a:rPr dirty="0" sz="2600" spc="-1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dynamically relocated </a:t>
            </a:r>
            <a:r>
              <a:rPr dirty="0" sz="2600" spc="-10">
                <a:latin typeface="Times New Roman"/>
                <a:cs typeface="Times New Roman"/>
              </a:rPr>
              <a:t>to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location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14000;</a:t>
            </a:r>
            <a:endParaRPr sz="2600">
              <a:latin typeface="Times New Roman"/>
              <a:cs typeface="Times New Roman"/>
            </a:endParaRPr>
          </a:p>
          <a:p>
            <a:pPr algn="just" marL="191770" marR="13970" indent="-179705">
              <a:lnSpc>
                <a:spcPct val="78500"/>
              </a:lnSpc>
              <a:spcBef>
                <a:spcPts val="102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Times New Roman"/>
                <a:cs typeface="Times New Roman"/>
              </a:rPr>
              <a:t>an access to location </a:t>
            </a:r>
            <a:r>
              <a:rPr dirty="0" sz="2600" spc="-5">
                <a:latin typeface="Times New Roman"/>
                <a:cs typeface="Times New Roman"/>
              </a:rPr>
              <a:t>346 </a:t>
            </a:r>
            <a:r>
              <a:rPr dirty="0" sz="2600" spc="-10">
                <a:latin typeface="Times New Roman"/>
                <a:cs typeface="Times New Roman"/>
              </a:rPr>
              <a:t>is mapped to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location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14346.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9790" y="1977035"/>
            <a:ext cx="4611195" cy="41999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149346"/>
            <a:ext cx="10305415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different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types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addresses: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range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max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ts val="3195"/>
              </a:lnSpc>
              <a:spcBef>
                <a:spcPts val="16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(in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range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R</a:t>
            </a:r>
            <a:r>
              <a:rPr dirty="0" sz="2800" spc="14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R</a:t>
            </a:r>
            <a:r>
              <a:rPr dirty="0" sz="2800" spc="14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max</a:t>
            </a:r>
            <a:r>
              <a:rPr dirty="0" sz="2800" spc="14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645160">
              <a:lnSpc>
                <a:spcPts val="3195"/>
              </a:lnSpc>
            </a:pP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87960" marR="15875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289560" algn="l"/>
                <a:tab pos="290195" algn="l"/>
              </a:tabLst>
            </a:pPr>
            <a:r>
              <a:rPr dirty="0"/>
              <a:t>	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generates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thinks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runs</a:t>
            </a:r>
            <a:r>
              <a:rPr dirty="0" sz="2800" spc="-5">
                <a:latin typeface="Times New Roman"/>
                <a:cs typeface="Times New Roman"/>
              </a:rPr>
              <a:t> in locations </a:t>
            </a:r>
            <a:r>
              <a:rPr dirty="0" sz="2800">
                <a:latin typeface="Times New Roman"/>
                <a:cs typeface="Times New Roman"/>
              </a:rPr>
              <a:t>0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max.</a:t>
            </a:r>
            <a:endParaRPr sz="2800">
              <a:latin typeface="Times New Roman"/>
              <a:cs typeface="Times New Roman"/>
            </a:endParaRPr>
          </a:p>
          <a:p>
            <a:pPr marL="187960" marR="1524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generates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thinks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runs </a:t>
            </a:r>
            <a:r>
              <a:rPr dirty="0" sz="2800" spc="-5">
                <a:latin typeface="Times New Roman"/>
                <a:cs typeface="Times New Roman"/>
              </a:rPr>
              <a:t>in locations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max.</a:t>
            </a:r>
            <a:endParaRPr sz="2800">
              <a:latin typeface="Times New Roman"/>
              <a:cs typeface="Times New Roman"/>
            </a:endParaRPr>
          </a:p>
          <a:p>
            <a:pPr marL="187960" marR="1397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  <a:tab pos="1835150" algn="l"/>
                <a:tab pos="2818765" algn="l"/>
                <a:tab pos="4037965" algn="l"/>
                <a:tab pos="5651500" algn="l"/>
                <a:tab pos="6596380" algn="l"/>
                <a:tab pos="7188200" algn="l"/>
                <a:tab pos="8566150" algn="l"/>
                <a:tab pos="9097645" algn="l"/>
              </a:tabLst>
            </a:pPr>
            <a:r>
              <a:rPr dirty="0" sz="2800" spc="-5">
                <a:latin typeface="Times New Roman"/>
                <a:cs typeface="Times New Roman"/>
              </a:rPr>
              <a:t>However</a:t>
            </a:r>
            <a:r>
              <a:rPr dirty="0" sz="2800">
                <a:latin typeface="Times New Roman"/>
                <a:cs typeface="Times New Roman"/>
              </a:rPr>
              <a:t>,	</a:t>
            </a:r>
            <a:r>
              <a:rPr dirty="0" sz="2800" spc="-5">
                <a:latin typeface="Times New Roman"/>
                <a:cs typeface="Times New Roman"/>
              </a:rPr>
              <a:t>thes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logica</a:t>
            </a:r>
            <a:r>
              <a:rPr dirty="0" sz="2800">
                <a:latin typeface="Times New Roman"/>
                <a:cs typeface="Times New Roman"/>
              </a:rPr>
              <a:t>l	</a:t>
            </a:r>
            <a:r>
              <a:rPr dirty="0" sz="2800" spc="-5">
                <a:latin typeface="Times New Roman"/>
                <a:cs typeface="Times New Roman"/>
              </a:rPr>
              <a:t>addresse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mus</a:t>
            </a:r>
            <a:r>
              <a:rPr dirty="0" sz="2800">
                <a:latin typeface="Times New Roman"/>
                <a:cs typeface="Times New Roman"/>
              </a:rPr>
              <a:t>t	be	</a:t>
            </a:r>
            <a:r>
              <a:rPr dirty="0" sz="2800" spc="-5">
                <a:latin typeface="Times New Roman"/>
                <a:cs typeface="Times New Roman"/>
              </a:rPr>
              <a:t>mappe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physical 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before </a:t>
            </a:r>
            <a:r>
              <a:rPr dirty="0" sz="2800" spc="-5">
                <a:latin typeface="Times New Roman"/>
                <a:cs typeface="Times New Roman"/>
              </a:rPr>
              <a:t>they are </a:t>
            </a:r>
            <a:r>
              <a:rPr dirty="0" sz="2800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5" y="141558"/>
            <a:ext cx="9575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8565" algn="l"/>
              </a:tabLst>
            </a:pPr>
            <a:r>
              <a:rPr dirty="0" spc="-10"/>
              <a:t>Logical</a:t>
            </a:r>
            <a:r>
              <a:rPr dirty="0" spc="-5"/>
              <a:t> </a:t>
            </a:r>
            <a:r>
              <a:rPr dirty="0"/>
              <a:t>vs	</a:t>
            </a:r>
            <a:r>
              <a:rPr dirty="0" spc="-5"/>
              <a:t>Physical</a:t>
            </a:r>
            <a:r>
              <a:rPr dirty="0" spc="-35"/>
              <a:t> </a:t>
            </a:r>
            <a:r>
              <a:rPr dirty="0" spc="-5"/>
              <a:t>Address</a:t>
            </a:r>
            <a:r>
              <a:rPr dirty="0" spc="-30"/>
              <a:t> </a:t>
            </a:r>
            <a:r>
              <a:rPr dirty="0" spc="-5"/>
              <a:t>Space</a:t>
            </a:r>
            <a:r>
              <a:rPr dirty="0" spc="-3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224" y="371340"/>
            <a:ext cx="3863340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b="1">
                <a:solidFill>
                  <a:srgbClr val="003300"/>
                </a:solidFill>
                <a:latin typeface="Times New Roman"/>
                <a:cs typeface="Times New Roman"/>
              </a:rPr>
              <a:t>Dynamic</a:t>
            </a:r>
            <a:r>
              <a:rPr dirty="0" sz="3950" spc="-85" b="1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dirty="0" sz="3950" b="1">
                <a:solidFill>
                  <a:srgbClr val="003300"/>
                </a:solidFill>
                <a:latin typeface="Times New Roman"/>
                <a:cs typeface="Times New Roman"/>
              </a:rPr>
              <a:t>Loading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10846" y="1371601"/>
            <a:ext cx="7849234" cy="4636770"/>
            <a:chOff x="2410846" y="1371601"/>
            <a:chExt cx="7849234" cy="4636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846" y="1639094"/>
              <a:ext cx="5292879" cy="4368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1" y="1371601"/>
              <a:ext cx="3706812" cy="12938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4113" y="258965"/>
            <a:ext cx="397700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3300"/>
                </a:solidFill>
                <a:latin typeface="Times New Roman"/>
                <a:cs typeface="Times New Roman"/>
              </a:rPr>
              <a:t>Dynamic</a:t>
            </a:r>
            <a:r>
              <a:rPr dirty="0" spc="-90" b="1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003300"/>
                </a:solidFill>
                <a:latin typeface="Times New Roman"/>
                <a:cs typeface="Times New Roman"/>
              </a:rPr>
              <a:t>linking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203" y="1030000"/>
            <a:ext cx="8169275" cy="355219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dirty="0" u="heavy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Static</a:t>
            </a:r>
            <a:r>
              <a:rPr dirty="0" u="heavy" sz="2400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linking</a:t>
            </a:r>
            <a:endParaRPr sz="2400">
              <a:latin typeface="Times New Roman"/>
              <a:cs typeface="Times New Roman"/>
            </a:endParaRPr>
          </a:p>
          <a:p>
            <a:pPr marL="309880" indent="-29019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libraries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code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seperately</a:t>
            </a:r>
            <a:endParaRPr sz="2800">
              <a:latin typeface="Times New Roman"/>
              <a:cs typeface="Times New Roman"/>
            </a:endParaRPr>
          </a:p>
          <a:p>
            <a:pPr marL="309880" indent="-29019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dirty="0" sz="2800" spc="-5">
                <a:latin typeface="Times New Roman"/>
                <a:cs typeface="Times New Roman"/>
              </a:rPr>
              <a:t>Some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support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static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linking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95580" indent="-1758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u="heavy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Dynamic</a:t>
            </a:r>
            <a:r>
              <a:rPr dirty="0" u="heavy" sz="2800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linking</a:t>
            </a:r>
            <a:endParaRPr sz="2800">
              <a:latin typeface="Times New Roman"/>
              <a:cs typeface="Times New Roman"/>
            </a:endParaRPr>
          </a:p>
          <a:p>
            <a:pPr marL="309880" indent="-29019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dirty="0" sz="2800" spc="-5">
                <a:latin typeface="Times New Roman"/>
                <a:cs typeface="Times New Roman"/>
              </a:rPr>
              <a:t>Linking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postponed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until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execution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  <a:p>
            <a:pPr marL="309880" marR="5080" indent="-290195">
              <a:lnSpc>
                <a:spcPts val="3020"/>
              </a:lnSpc>
              <a:spcBef>
                <a:spcPts val="545"/>
              </a:spcBef>
              <a:buFont typeface="Arial MT"/>
              <a:buChar char="•"/>
              <a:tabLst>
                <a:tab pos="309245" algn="l"/>
                <a:tab pos="310515" algn="l"/>
                <a:tab pos="1739264" algn="l"/>
                <a:tab pos="2245360" algn="l"/>
                <a:tab pos="3087370" algn="l"/>
                <a:tab pos="3890010" algn="l"/>
                <a:tab pos="4888865" algn="l"/>
                <a:tab pos="5610225" algn="l"/>
                <a:tab pos="6528434" algn="l"/>
                <a:tab pos="7919720" algn="l"/>
              </a:tabLst>
            </a:pPr>
            <a:r>
              <a:rPr dirty="0" sz="2800" spc="-5">
                <a:latin typeface="Times New Roman"/>
                <a:cs typeface="Times New Roman"/>
              </a:rPr>
              <a:t>Wastag</a:t>
            </a:r>
            <a:r>
              <a:rPr dirty="0" sz="2800">
                <a:latin typeface="Times New Roman"/>
                <a:cs typeface="Times New Roman"/>
              </a:rPr>
              <a:t>e	of	both	disk	</a:t>
            </a:r>
            <a:r>
              <a:rPr dirty="0" sz="2800" spc="-5">
                <a:latin typeface="Times New Roman"/>
                <a:cs typeface="Times New Roman"/>
              </a:rPr>
              <a:t>spac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mai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memor</a:t>
            </a:r>
            <a:r>
              <a:rPr dirty="0" sz="2800">
                <a:latin typeface="Times New Roman"/>
                <a:cs typeface="Times New Roman"/>
              </a:rPr>
              <a:t>y	</a:t>
            </a:r>
            <a:r>
              <a:rPr dirty="0" sz="2800" spc="-5">
                <a:latin typeface="Times New Roman"/>
                <a:cs typeface="Times New Roman"/>
              </a:rPr>
              <a:t>is  </a:t>
            </a:r>
            <a:r>
              <a:rPr dirty="0" sz="2800" spc="-5">
                <a:latin typeface="Times New Roman"/>
                <a:cs typeface="Times New Roman"/>
              </a:rPr>
              <a:t>avoided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527" y="4197350"/>
            <a:ext cx="4391024" cy="2514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042" y="257040"/>
            <a:ext cx="214947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b="1">
                <a:solidFill>
                  <a:srgbClr val="003300"/>
                </a:solidFill>
                <a:latin typeface="Times New Roman"/>
                <a:cs typeface="Times New Roman"/>
              </a:rPr>
              <a:t>Swapping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67" y="891438"/>
            <a:ext cx="10913110" cy="21729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swapped</a:t>
            </a:r>
            <a:r>
              <a:rPr dirty="0" sz="2800" spc="1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temporarily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backing</a:t>
            </a:r>
            <a:r>
              <a:rPr dirty="0" sz="2800" spc="1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store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 </a:t>
            </a:r>
            <a:r>
              <a:rPr dirty="0" sz="2800">
                <a:latin typeface="Times New Roman"/>
                <a:cs typeface="Times New Roman"/>
              </a:rPr>
              <a:t>brought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back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continued execution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Total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exceed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5">
                <a:latin typeface="Times New Roman"/>
                <a:cs typeface="Times New Roman"/>
              </a:rPr>
              <a:t> memory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increases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degree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multiprogramming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lvl="2" marL="1102360" indent="-17589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102995" algn="l"/>
              </a:tabLst>
            </a:pPr>
            <a:r>
              <a:rPr dirty="0" sz="2800" spc="-10" b="1">
                <a:solidFill>
                  <a:srgbClr val="002060"/>
                </a:solidFill>
                <a:latin typeface="Times New Roman"/>
                <a:cs typeface="Times New Roman"/>
              </a:rPr>
              <a:t>Backing</a:t>
            </a:r>
            <a:r>
              <a:rPr dirty="0" sz="2800" spc="-25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store</a:t>
            </a:r>
            <a:r>
              <a:rPr dirty="0" sz="2800" spc="25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–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Normally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hard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disk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3581400"/>
            <a:ext cx="3996069" cy="3124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863" y="1717230"/>
            <a:ext cx="8582025" cy="1758950"/>
          </a:xfrm>
          <a:prstGeom prst="rect"/>
        </p:spPr>
        <p:txBody>
          <a:bodyPr wrap="square" lIns="0" tIns="119380" rIns="0" bIns="0" rtlCol="0" vert="horz">
            <a:spAutoFit/>
          </a:bodyPr>
          <a:lstStyle/>
          <a:p>
            <a:pPr marL="1844039" marR="5080" indent="-1831975">
              <a:lnSpc>
                <a:spcPts val="6450"/>
              </a:lnSpc>
              <a:spcBef>
                <a:spcPts val="940"/>
              </a:spcBef>
            </a:pPr>
            <a:r>
              <a:rPr dirty="0" sz="6000" spc="-15"/>
              <a:t>CONTIGUOUS</a:t>
            </a:r>
            <a:r>
              <a:rPr dirty="0" sz="6000" spc="-100"/>
              <a:t> </a:t>
            </a:r>
            <a:r>
              <a:rPr dirty="0" sz="6000" spc="-5"/>
              <a:t>MEMORY </a:t>
            </a:r>
            <a:r>
              <a:rPr dirty="0" sz="6000" spc="-1485"/>
              <a:t> </a:t>
            </a:r>
            <a:r>
              <a:rPr dirty="0" sz="6000" spc="-5"/>
              <a:t>ALLOCATION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189" y="1054951"/>
            <a:ext cx="11405870" cy="21285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915669" algn="l"/>
                <a:tab pos="1800860" algn="l"/>
                <a:tab pos="3159125" algn="l"/>
                <a:tab pos="4025265" algn="l"/>
                <a:tab pos="6169660" algn="l"/>
                <a:tab pos="6978650" algn="l"/>
                <a:tab pos="7587615" algn="l"/>
                <a:tab pos="9107805" algn="l"/>
                <a:tab pos="10271125" algn="l"/>
                <a:tab pos="10959465" algn="l"/>
              </a:tabLst>
            </a:pP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mai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memor</a:t>
            </a:r>
            <a:r>
              <a:rPr dirty="0" sz="2800">
                <a:latin typeface="Times New Roman"/>
                <a:cs typeface="Times New Roman"/>
              </a:rPr>
              <a:t>y	</a:t>
            </a:r>
            <a:r>
              <a:rPr dirty="0" sz="2800" spc="-5">
                <a:latin typeface="Times New Roman"/>
                <a:cs typeface="Times New Roman"/>
              </a:rPr>
              <a:t>mus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accommodat</a:t>
            </a:r>
            <a:r>
              <a:rPr dirty="0" sz="2800">
                <a:latin typeface="Times New Roman"/>
                <a:cs typeface="Times New Roman"/>
              </a:rPr>
              <a:t>e	both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operating	</a:t>
            </a:r>
            <a:r>
              <a:rPr dirty="0" sz="2800" spc="-5">
                <a:latin typeface="Times New Roman"/>
                <a:cs typeface="Times New Roman"/>
              </a:rPr>
              <a:t>syste</a:t>
            </a:r>
            <a:r>
              <a:rPr dirty="0" sz="2800">
                <a:latin typeface="Times New Roman"/>
                <a:cs typeface="Times New Roman"/>
              </a:rPr>
              <a:t>m	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the  </a:t>
            </a:r>
            <a:r>
              <a:rPr dirty="0" sz="2800">
                <a:latin typeface="Times New Roman"/>
                <a:cs typeface="Times New Roman"/>
              </a:rPr>
              <a:t>various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 processes.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usually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divided</a:t>
            </a:r>
            <a:r>
              <a:rPr dirty="0" sz="2800" spc="-5">
                <a:latin typeface="Times New Roman"/>
                <a:cs typeface="Times New Roman"/>
              </a:rPr>
              <a:t> into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partitions:</a:t>
            </a:r>
            <a:endParaRPr sz="2800">
              <a:latin typeface="Times New Roman"/>
              <a:cs typeface="Times New Roman"/>
            </a:endParaRPr>
          </a:p>
          <a:p>
            <a:pPr lvl="1" marL="873760" indent="-537210">
              <a:lnSpc>
                <a:spcPct val="100000"/>
              </a:lnSpc>
              <a:spcBef>
                <a:spcPts val="244"/>
              </a:spcBef>
              <a:buFont typeface="Calibri"/>
              <a:buAutoNum type="arabicPeriod"/>
              <a:tabLst>
                <a:tab pos="873125" algn="l"/>
                <a:tab pos="874394" algn="l"/>
              </a:tabLst>
            </a:pP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resident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lvl="1" marL="873760" indent="-537210">
              <a:lnSpc>
                <a:spcPct val="100000"/>
              </a:lnSpc>
              <a:spcBef>
                <a:spcPts val="195"/>
              </a:spcBef>
              <a:buFont typeface="Calibri"/>
              <a:buAutoNum type="arabicPeriod"/>
              <a:tabLst>
                <a:tab pos="873125" algn="l"/>
                <a:tab pos="874394" algn="l"/>
              </a:tabLst>
            </a:pP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9010" y="66084"/>
            <a:ext cx="5089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Contiguous</a:t>
            </a:r>
            <a:r>
              <a:rPr dirty="0" spc="-90"/>
              <a:t> </a:t>
            </a:r>
            <a:r>
              <a:rPr dirty="0" spc="-5"/>
              <a:t>Allocation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189" y="973671"/>
            <a:ext cx="11404600" cy="27051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just"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Several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-5">
                <a:latin typeface="Times New Roman"/>
                <a:cs typeface="Times New Roman"/>
              </a:rPr>
              <a:t> want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reside</a:t>
            </a:r>
            <a:r>
              <a:rPr dirty="0" sz="2800" spc="-5">
                <a:latin typeface="Times New Roman"/>
                <a:cs typeface="Times New Roman"/>
              </a:rPr>
              <a:t> 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algn="just" marL="187960" marR="10160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Then it is to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considered, </a:t>
            </a:r>
            <a:r>
              <a:rPr dirty="0" sz="2800">
                <a:latin typeface="Times New Roman"/>
                <a:cs typeface="Times New Roman"/>
              </a:rPr>
              <a:t>how </a:t>
            </a:r>
            <a:r>
              <a:rPr dirty="0" sz="2800" spc="-5">
                <a:latin typeface="Times New Roman"/>
                <a:cs typeface="Times New Roman"/>
              </a:rPr>
              <a:t>to allocate available memory to the </a:t>
            </a:r>
            <a:r>
              <a:rPr dirty="0" sz="2800">
                <a:latin typeface="Times New Roman"/>
                <a:cs typeface="Times New Roman"/>
              </a:rPr>
              <a:t>processes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 in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 </a:t>
            </a:r>
            <a:r>
              <a:rPr dirty="0" sz="2800">
                <a:latin typeface="Times New Roman"/>
                <a:cs typeface="Times New Roman"/>
              </a:rPr>
              <a:t>queue </a:t>
            </a:r>
            <a:r>
              <a:rPr dirty="0" sz="2800" spc="-5">
                <a:latin typeface="Times New Roman"/>
                <a:cs typeface="Times New Roman"/>
              </a:rPr>
              <a:t>waiting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be brought</a:t>
            </a:r>
            <a:r>
              <a:rPr dirty="0" sz="2800" spc="-5">
                <a:latin typeface="Times New Roman"/>
                <a:cs typeface="Times New Roman"/>
              </a:rPr>
              <a:t> into memory.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contiguous</a:t>
            </a:r>
            <a:r>
              <a:rPr dirty="0" sz="2800" b="1">
                <a:latin typeface="Times New Roman"/>
                <a:cs typeface="Times New Roman"/>
              </a:rPr>
              <a:t> memory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allocation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>
                <a:latin typeface="Times New Roman"/>
                <a:cs typeface="Times New Roman"/>
              </a:rPr>
              <a:t> process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contained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single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section</a:t>
            </a:r>
            <a:r>
              <a:rPr dirty="0" sz="2800">
                <a:latin typeface="Times New Roman"/>
                <a:cs typeface="Times New Roman"/>
              </a:rPr>
              <a:t> 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contiguous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containing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6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next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9995" y="66084"/>
            <a:ext cx="682688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Contiguous</a:t>
            </a:r>
            <a:r>
              <a:rPr dirty="0" spc="-50"/>
              <a:t> </a:t>
            </a:r>
            <a:r>
              <a:rPr dirty="0" spc="-5"/>
              <a:t>Allocation</a:t>
            </a:r>
            <a:r>
              <a:rPr dirty="0" spc="-4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189" y="973671"/>
            <a:ext cx="11405870" cy="28384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relocation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register</a:t>
            </a:r>
            <a:r>
              <a:rPr dirty="0" sz="2800" spc="-5">
                <a:latin typeface="Times New Roman"/>
                <a:cs typeface="Times New Roman"/>
              </a:rPr>
              <a:t> contains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smallest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address;</a:t>
            </a:r>
            <a:endParaRPr sz="2800">
              <a:latin typeface="Times New Roman"/>
              <a:cs typeface="Times New Roman"/>
            </a:endParaRPr>
          </a:p>
          <a:p>
            <a:pPr marL="187960" marR="5715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  <a:tab pos="946150" algn="l"/>
                <a:tab pos="1823085" algn="l"/>
                <a:tab pos="3096895" algn="l"/>
                <a:tab pos="4484370" algn="l"/>
                <a:tab pos="5125085" algn="l"/>
                <a:tab pos="6122035" algn="l"/>
                <a:tab pos="6626225" algn="l"/>
                <a:tab pos="7797165" algn="l"/>
                <a:tab pos="9362440" algn="l"/>
                <a:tab pos="101028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limi</a:t>
            </a:r>
            <a:r>
              <a:rPr dirty="0" sz="2800">
                <a:latin typeface="Times New Roman"/>
                <a:cs typeface="Times New Roman"/>
              </a:rPr>
              <a:t>t	register	</a:t>
            </a:r>
            <a:r>
              <a:rPr dirty="0" sz="2800" spc="-5">
                <a:latin typeface="Times New Roman"/>
                <a:cs typeface="Times New Roman"/>
              </a:rPr>
              <a:t>contain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range	of	</a:t>
            </a:r>
            <a:r>
              <a:rPr dirty="0" sz="2800" spc="-5">
                <a:latin typeface="Times New Roman"/>
                <a:cs typeface="Times New Roman"/>
              </a:rPr>
              <a:t>logica</a:t>
            </a:r>
            <a:r>
              <a:rPr dirty="0" sz="2800">
                <a:latin typeface="Times New Roman"/>
                <a:cs typeface="Times New Roman"/>
              </a:rPr>
              <a:t>l	</a:t>
            </a:r>
            <a:r>
              <a:rPr dirty="0" sz="2800" spc="-5">
                <a:latin typeface="Times New Roman"/>
                <a:cs typeface="Times New Roman"/>
              </a:rPr>
              <a:t>addresse</a:t>
            </a:r>
            <a:r>
              <a:rPr dirty="0" sz="2800">
                <a:latin typeface="Times New Roman"/>
                <a:cs typeface="Times New Roman"/>
              </a:rPr>
              <a:t>s	(for	</a:t>
            </a:r>
            <a:r>
              <a:rPr dirty="0" sz="2800" spc="-5">
                <a:latin typeface="Times New Roman"/>
                <a:cs typeface="Times New Roman"/>
              </a:rPr>
              <a:t>example,  </a:t>
            </a:r>
            <a:r>
              <a:rPr dirty="0" sz="2800">
                <a:latin typeface="Times New Roman"/>
                <a:cs typeface="Times New Roman"/>
              </a:rPr>
              <a:t>relocation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100040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limit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74600).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fall</a:t>
            </a:r>
            <a:r>
              <a:rPr dirty="0" sz="2800" spc="-5">
                <a:latin typeface="Times New Roman"/>
                <a:cs typeface="Times New Roman"/>
              </a:rPr>
              <a:t> within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range</a:t>
            </a:r>
            <a:r>
              <a:rPr dirty="0" sz="2800" spc="-5">
                <a:latin typeface="Times New Roman"/>
                <a:cs typeface="Times New Roman"/>
              </a:rPr>
              <a:t> specified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limit </a:t>
            </a:r>
            <a:r>
              <a:rPr dirty="0" sz="2800">
                <a:latin typeface="Times New Roman"/>
                <a:cs typeface="Times New Roman"/>
              </a:rPr>
              <a:t>register.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MMU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maps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dynamically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adding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relocation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register.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9995" y="66084"/>
            <a:ext cx="682688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Contiguous</a:t>
            </a:r>
            <a:r>
              <a:rPr dirty="0" spc="-50"/>
              <a:t> </a:t>
            </a:r>
            <a:r>
              <a:rPr dirty="0" spc="-5"/>
              <a:t>Allocation</a:t>
            </a:r>
            <a:r>
              <a:rPr dirty="0" spc="-4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588" y="1717230"/>
            <a:ext cx="5644515" cy="1758950"/>
          </a:xfrm>
          <a:prstGeom prst="rect"/>
        </p:spPr>
        <p:txBody>
          <a:bodyPr wrap="square" lIns="0" tIns="119380" rIns="0" bIns="0" rtlCol="0" vert="horz">
            <a:spAutoFit/>
          </a:bodyPr>
          <a:lstStyle/>
          <a:p>
            <a:pPr marL="838200" marR="5080" indent="-826135">
              <a:lnSpc>
                <a:spcPts val="6450"/>
              </a:lnSpc>
              <a:spcBef>
                <a:spcPts val="940"/>
              </a:spcBef>
              <a:tabLst>
                <a:tab pos="3008630" algn="l"/>
              </a:tabLst>
            </a:pPr>
            <a:r>
              <a:rPr dirty="0" sz="6000" spc="-15"/>
              <a:t>Basic</a:t>
            </a:r>
            <a:r>
              <a:rPr dirty="0" sz="6000"/>
              <a:t>s</a:t>
            </a:r>
            <a:r>
              <a:rPr dirty="0" sz="6000" spc="-15"/>
              <a:t> </a:t>
            </a:r>
            <a:r>
              <a:rPr dirty="0" sz="6000"/>
              <a:t>of	</a:t>
            </a:r>
            <a:r>
              <a:rPr dirty="0" sz="6000" spc="-5"/>
              <a:t>Memory  </a:t>
            </a:r>
            <a:r>
              <a:rPr dirty="0" sz="6000" spc="-5"/>
              <a:t>Management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189" y="1054951"/>
            <a:ext cx="11417935" cy="3004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1143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 mapped address is sent to memory. When the </a:t>
            </a:r>
            <a:r>
              <a:rPr dirty="0" sz="2800" spc="-10">
                <a:latin typeface="Times New Roman"/>
                <a:cs typeface="Times New Roman"/>
              </a:rPr>
              <a:t>CPU </a:t>
            </a:r>
            <a:r>
              <a:rPr dirty="0" sz="2800" spc="-5">
                <a:latin typeface="Times New Roman"/>
                <a:cs typeface="Times New Roman"/>
              </a:rPr>
              <a:t>scheduler selects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 for </a:t>
            </a:r>
            <a:r>
              <a:rPr dirty="0" sz="2800" spc="-5">
                <a:latin typeface="Times New Roman"/>
                <a:cs typeface="Times New Roman"/>
              </a:rPr>
              <a:t>execution, the </a:t>
            </a:r>
            <a:r>
              <a:rPr dirty="0" sz="2800">
                <a:latin typeface="Times New Roman"/>
                <a:cs typeface="Times New Roman"/>
              </a:rPr>
              <a:t>dispatcher </a:t>
            </a:r>
            <a:r>
              <a:rPr dirty="0" sz="2800" spc="-5">
                <a:latin typeface="Times New Roman"/>
                <a:cs typeface="Times New Roman"/>
              </a:rPr>
              <a:t>loads the </a:t>
            </a:r>
            <a:r>
              <a:rPr dirty="0" sz="2800">
                <a:latin typeface="Times New Roman"/>
                <a:cs typeface="Times New Roman"/>
              </a:rPr>
              <a:t>relocation </a:t>
            </a:r>
            <a:r>
              <a:rPr dirty="0" sz="2800" spc="-5">
                <a:latin typeface="Times New Roman"/>
                <a:cs typeface="Times New Roman"/>
              </a:rPr>
              <a:t>and limit </a:t>
            </a:r>
            <a:r>
              <a:rPr dirty="0" sz="2800">
                <a:latin typeface="Times New Roman"/>
                <a:cs typeface="Times New Roman"/>
              </a:rPr>
              <a:t>registers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correct </a:t>
            </a:r>
            <a:r>
              <a:rPr dirty="0" sz="2800">
                <a:latin typeface="Times New Roman"/>
                <a:cs typeface="Times New Roman"/>
              </a:rPr>
              <a:t>values</a:t>
            </a:r>
            <a:r>
              <a:rPr dirty="0" sz="2800" spc="-5">
                <a:latin typeface="Times New Roman"/>
                <a:cs typeface="Times New Roman"/>
              </a:rPr>
              <a:t> as </a:t>
            </a:r>
            <a:r>
              <a:rPr dirty="0" sz="2800">
                <a:latin typeface="Times New Roman"/>
                <a:cs typeface="Times New Roman"/>
              </a:rPr>
              <a:t>part of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context switch.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90000"/>
              </a:lnSpc>
              <a:buFont typeface="Arial MT"/>
              <a:buChar char="•"/>
              <a:tabLst>
                <a:tab pos="281305" algn="l"/>
              </a:tabLst>
            </a:pPr>
            <a:r>
              <a:rPr dirty="0"/>
              <a:t>	</a:t>
            </a:r>
            <a:r>
              <a:rPr dirty="0" sz="2800" spc="-10">
                <a:latin typeface="Times New Roman"/>
                <a:cs typeface="Times New Roman"/>
              </a:rPr>
              <a:t>Because </a:t>
            </a:r>
            <a:r>
              <a:rPr dirty="0" sz="2800" spc="-5">
                <a:latin typeface="Times New Roman"/>
                <a:cs typeface="Times New Roman"/>
              </a:rPr>
              <a:t>every address </a:t>
            </a:r>
            <a:r>
              <a:rPr dirty="0" sz="2800">
                <a:latin typeface="Times New Roman"/>
                <a:cs typeface="Times New Roman"/>
              </a:rPr>
              <a:t>generated by a </a:t>
            </a:r>
            <a:r>
              <a:rPr dirty="0" sz="2800" spc="-10">
                <a:latin typeface="Times New Roman"/>
                <a:cs typeface="Times New Roman"/>
              </a:rPr>
              <a:t>CPU </a:t>
            </a:r>
            <a:r>
              <a:rPr dirty="0" sz="2800" spc="-5">
                <a:latin typeface="Times New Roman"/>
                <a:cs typeface="Times New Roman"/>
              </a:rPr>
              <a:t>is checked against these </a:t>
            </a:r>
            <a:r>
              <a:rPr dirty="0" sz="2800">
                <a:latin typeface="Times New Roman"/>
                <a:cs typeface="Times New Roman"/>
              </a:rPr>
              <a:t>registers,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protect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both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operating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 being</a:t>
            </a:r>
            <a:r>
              <a:rPr dirty="0" sz="2800" spc="-5">
                <a:latin typeface="Times New Roman"/>
                <a:cs typeface="Times New Roman"/>
              </a:rPr>
              <a:t> modified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running process.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9995" y="66084"/>
            <a:ext cx="682688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Contiguous</a:t>
            </a:r>
            <a:r>
              <a:rPr dirty="0" spc="-50"/>
              <a:t> </a:t>
            </a:r>
            <a:r>
              <a:rPr dirty="0" spc="-5"/>
              <a:t>Allocation</a:t>
            </a:r>
            <a:r>
              <a:rPr dirty="0" spc="-4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446" y="394442"/>
            <a:ext cx="9796145" cy="129603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3867785" marR="5080" indent="-3855720">
              <a:lnSpc>
                <a:spcPts val="4730"/>
              </a:lnSpc>
              <a:spcBef>
                <a:spcPts val="715"/>
              </a:spcBef>
              <a:tabLst>
                <a:tab pos="5052695" algn="l"/>
              </a:tabLst>
            </a:pPr>
            <a:r>
              <a:rPr dirty="0" spc="-5"/>
              <a:t>Hardware Support</a:t>
            </a:r>
            <a:r>
              <a:rPr dirty="0"/>
              <a:t> </a:t>
            </a:r>
            <a:r>
              <a:rPr dirty="0" spc="-5"/>
              <a:t>for	</a:t>
            </a:r>
            <a:r>
              <a:rPr dirty="0" spc="-10"/>
              <a:t>Relocation</a:t>
            </a:r>
            <a:r>
              <a:rPr dirty="0" spc="-45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-10"/>
              <a:t>Limit </a:t>
            </a:r>
            <a:r>
              <a:rPr dirty="0" spc="-1085"/>
              <a:t> </a:t>
            </a:r>
            <a:r>
              <a:rPr dirty="0" spc="-5"/>
              <a:t>Registers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569" y="2360662"/>
            <a:ext cx="7793566" cy="28732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189" y="1054951"/>
            <a:ext cx="11419840" cy="2623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relocation-register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scheme</a:t>
            </a:r>
            <a:r>
              <a:rPr dirty="0" sz="2800">
                <a:latin typeface="Times New Roman"/>
                <a:cs typeface="Times New Roman"/>
              </a:rPr>
              <a:t> provides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effective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operating </a:t>
            </a:r>
            <a:r>
              <a:rPr dirty="0" sz="2800" spc="-5">
                <a:latin typeface="Times New Roman"/>
                <a:cs typeface="Times New Roman"/>
              </a:rPr>
              <a:t>system’s size to change </a:t>
            </a:r>
            <a:r>
              <a:rPr dirty="0" sz="2800">
                <a:latin typeface="Times New Roman"/>
                <a:cs typeface="Times New Roman"/>
              </a:rPr>
              <a:t>dynamically. </a:t>
            </a:r>
            <a:r>
              <a:rPr dirty="0" sz="2800" spc="-5">
                <a:latin typeface="Times New Roman"/>
                <a:cs typeface="Times New Roman"/>
              </a:rPr>
              <a:t>This </a:t>
            </a:r>
            <a:r>
              <a:rPr dirty="0" sz="2800">
                <a:latin typeface="Times New Roman"/>
                <a:cs typeface="Times New Roman"/>
              </a:rPr>
              <a:t>flexibility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desirable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situations.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algn="just" marL="187960" marR="10795" indent="-175895">
              <a:lnSpc>
                <a:spcPts val="305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For example, the </a:t>
            </a:r>
            <a:r>
              <a:rPr dirty="0" sz="2800">
                <a:latin typeface="Times New Roman"/>
                <a:cs typeface="Times New Roman"/>
              </a:rPr>
              <a:t>operating </a:t>
            </a:r>
            <a:r>
              <a:rPr dirty="0" sz="2800" spc="-5">
                <a:latin typeface="Times New Roman"/>
                <a:cs typeface="Times New Roman"/>
              </a:rPr>
              <a:t>system contains code and </a:t>
            </a:r>
            <a:r>
              <a:rPr dirty="0" sz="2800">
                <a:latin typeface="Times New Roman"/>
                <a:cs typeface="Times New Roman"/>
              </a:rPr>
              <a:t>buffer </a:t>
            </a:r>
            <a:r>
              <a:rPr dirty="0" sz="2800" spc="-5">
                <a:latin typeface="Times New Roman"/>
                <a:cs typeface="Times New Roman"/>
              </a:rPr>
              <a:t>space </a:t>
            </a:r>
            <a:r>
              <a:rPr dirty="0" sz="2800">
                <a:latin typeface="Times New Roman"/>
                <a:cs typeface="Times New Roman"/>
              </a:rPr>
              <a:t>for device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drivers.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9995" y="66084"/>
            <a:ext cx="682688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Contiguous</a:t>
            </a:r>
            <a:r>
              <a:rPr dirty="0" spc="-50"/>
              <a:t> </a:t>
            </a:r>
            <a:r>
              <a:rPr dirty="0" spc="-5"/>
              <a:t>Allocation</a:t>
            </a:r>
            <a:r>
              <a:rPr dirty="0" spc="-4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189" y="1054951"/>
            <a:ext cx="11423015" cy="3004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device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driver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(or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operating-system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service)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commonly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used,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 </a:t>
            </a:r>
            <a:r>
              <a:rPr dirty="0" sz="2800">
                <a:latin typeface="Times New Roman"/>
                <a:cs typeface="Times New Roman"/>
              </a:rPr>
              <a:t>do not </a:t>
            </a:r>
            <a:r>
              <a:rPr dirty="0" sz="2800" spc="-5">
                <a:latin typeface="Times New Roman"/>
                <a:cs typeface="Times New Roman"/>
              </a:rPr>
              <a:t>want to </a:t>
            </a:r>
            <a:r>
              <a:rPr dirty="0" sz="2800">
                <a:latin typeface="Times New Roman"/>
                <a:cs typeface="Times New Roman"/>
              </a:rPr>
              <a:t>keep </a:t>
            </a:r>
            <a:r>
              <a:rPr dirty="0" sz="2800" spc="-5">
                <a:latin typeface="Times New Roman"/>
                <a:cs typeface="Times New Roman"/>
              </a:rPr>
              <a:t>the code and </a:t>
            </a:r>
            <a:r>
              <a:rPr dirty="0" sz="2800">
                <a:latin typeface="Times New Roman"/>
                <a:cs typeface="Times New Roman"/>
              </a:rPr>
              <a:t>data </a:t>
            </a:r>
            <a:r>
              <a:rPr dirty="0" sz="2800" spc="-5">
                <a:latin typeface="Times New Roman"/>
                <a:cs typeface="Times New Roman"/>
              </a:rPr>
              <a:t>in memory, as we might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able to </a:t>
            </a:r>
            <a:r>
              <a:rPr dirty="0" sz="2800">
                <a:latin typeface="Times New Roman"/>
                <a:cs typeface="Times New Roman"/>
              </a:rPr>
              <a:t> use</a:t>
            </a:r>
            <a:r>
              <a:rPr dirty="0" sz="2800" spc="-5">
                <a:latin typeface="Times New Roman"/>
                <a:cs typeface="Times New Roman"/>
              </a:rPr>
              <a:t> that space </a:t>
            </a:r>
            <a:r>
              <a:rPr dirty="0" sz="2800">
                <a:latin typeface="Times New Roman"/>
                <a:cs typeface="Times New Roman"/>
              </a:rPr>
              <a:t>for other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purposes.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algn="just" marL="187960" marR="13335" indent="-175895">
              <a:lnSpc>
                <a:spcPct val="9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Such code is sometimes called </a:t>
            </a: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transient </a:t>
            </a:r>
            <a:r>
              <a:rPr dirty="0" sz="2800">
                <a:latin typeface="Times New Roman"/>
                <a:cs typeface="Times New Roman"/>
              </a:rPr>
              <a:t>operating-system </a:t>
            </a:r>
            <a:r>
              <a:rPr dirty="0" sz="2800" spc="-5">
                <a:latin typeface="Times New Roman"/>
                <a:cs typeface="Times New Roman"/>
              </a:rPr>
              <a:t>code; it comes and </a:t>
            </a:r>
            <a:r>
              <a:rPr dirty="0" sz="2800">
                <a:latin typeface="Times New Roman"/>
                <a:cs typeface="Times New Roman"/>
              </a:rPr>
              <a:t> goes </a:t>
            </a:r>
            <a:r>
              <a:rPr dirty="0" sz="2800" spc="-5">
                <a:latin typeface="Times New Roman"/>
                <a:cs typeface="Times New Roman"/>
              </a:rPr>
              <a:t>as </a:t>
            </a:r>
            <a:r>
              <a:rPr dirty="0" sz="2800">
                <a:latin typeface="Times New Roman"/>
                <a:cs typeface="Times New Roman"/>
              </a:rPr>
              <a:t>needed. </a:t>
            </a:r>
            <a:r>
              <a:rPr dirty="0" sz="2800" spc="-5">
                <a:latin typeface="Times New Roman"/>
                <a:cs typeface="Times New Roman"/>
              </a:rPr>
              <a:t>Thus, </a:t>
            </a:r>
            <a:r>
              <a:rPr dirty="0" sz="2800">
                <a:latin typeface="Times New Roman"/>
                <a:cs typeface="Times New Roman"/>
              </a:rPr>
              <a:t>using </a:t>
            </a:r>
            <a:r>
              <a:rPr dirty="0" sz="2800" spc="-5">
                <a:latin typeface="Times New Roman"/>
                <a:cs typeface="Times New Roman"/>
              </a:rPr>
              <a:t>this code changes the size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operating </a:t>
            </a:r>
            <a:r>
              <a:rPr dirty="0" sz="2800" spc="-5">
                <a:latin typeface="Times New Roman"/>
                <a:cs typeface="Times New Roman"/>
              </a:rPr>
              <a:t>system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during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 </a:t>
            </a:r>
            <a:r>
              <a:rPr dirty="0" sz="2800" spc="-5">
                <a:latin typeface="Times New Roman"/>
                <a:cs typeface="Times New Roman"/>
              </a:rPr>
              <a:t>execution.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9995" y="66084"/>
            <a:ext cx="682688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Contiguous</a:t>
            </a:r>
            <a:r>
              <a:rPr dirty="0" spc="-50"/>
              <a:t> </a:t>
            </a:r>
            <a:r>
              <a:rPr dirty="0" spc="-5"/>
              <a:t>Allocation</a:t>
            </a:r>
            <a:r>
              <a:rPr dirty="0" spc="-4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0593705" cy="2306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popular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techniques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contiguous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lvl="1" marL="1559560" indent="-264795">
              <a:lnSpc>
                <a:spcPct val="100000"/>
              </a:lnSpc>
              <a:buFont typeface="Arial"/>
              <a:buChar char="□"/>
              <a:tabLst>
                <a:tab pos="1560195" algn="l"/>
              </a:tabLst>
            </a:pP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Fixed</a:t>
            </a:r>
            <a:r>
              <a:rPr dirty="0" sz="2800" spc="-5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Partitioning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70C0"/>
              </a:buClr>
              <a:buFont typeface="Arial"/>
              <a:buChar char="□"/>
            </a:pPr>
            <a:endParaRPr sz="3200">
              <a:latin typeface="Times New Roman"/>
              <a:cs typeface="Times New Roman"/>
            </a:endParaRPr>
          </a:p>
          <a:p>
            <a:pPr lvl="1" marL="1559560" indent="-264795">
              <a:lnSpc>
                <a:spcPct val="100000"/>
              </a:lnSpc>
              <a:buFont typeface="Arial"/>
              <a:buChar char="□"/>
              <a:tabLst>
                <a:tab pos="1560195" algn="l"/>
              </a:tabLst>
            </a:pP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5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Partitioning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254" y="66084"/>
            <a:ext cx="7581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Contiguous</a:t>
            </a:r>
            <a:r>
              <a:rPr dirty="0" spc="-50"/>
              <a:t> </a:t>
            </a:r>
            <a:r>
              <a:rPr dirty="0" spc="-5"/>
              <a:t>Allocation</a:t>
            </a:r>
            <a:r>
              <a:rPr dirty="0" spc="-45"/>
              <a:t> </a:t>
            </a:r>
            <a:r>
              <a:rPr dirty="0" spc="-5"/>
              <a:t>Technique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989546"/>
            <a:ext cx="11437620" cy="34798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Static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fixed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scheme.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ts val="3204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  <a:tab pos="660400" algn="l"/>
                <a:tab pos="1348740" algn="l"/>
                <a:tab pos="3276600" algn="l"/>
                <a:tab pos="4657725" algn="l"/>
                <a:tab pos="5130800" algn="l"/>
                <a:tab pos="6790690" algn="l"/>
                <a:tab pos="9554210" algn="l"/>
                <a:tab pos="10006330" algn="l"/>
                <a:tab pos="10991215" algn="l"/>
              </a:tabLst>
            </a:pPr>
            <a:r>
              <a:rPr dirty="0" sz="2800">
                <a:latin typeface="Times New Roman"/>
                <a:cs typeface="Times New Roman"/>
              </a:rPr>
              <a:t>In	</a:t>
            </a:r>
            <a:r>
              <a:rPr dirty="0" sz="2800" spc="-5">
                <a:latin typeface="Times New Roman"/>
                <a:cs typeface="Times New Roman"/>
              </a:rPr>
              <a:t>thi</a:t>
            </a:r>
            <a:r>
              <a:rPr dirty="0" sz="2800">
                <a:latin typeface="Times New Roman"/>
                <a:cs typeface="Times New Roman"/>
              </a:rPr>
              <a:t>s	partitioning,	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numbe</a:t>
            </a: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r	of	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partition</a:t>
            </a: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s	</a:t>
            </a:r>
            <a:r>
              <a:rPr dirty="0" sz="2800">
                <a:latin typeface="Times New Roman"/>
                <a:cs typeface="Times New Roman"/>
              </a:rPr>
              <a:t>(non-overlapping)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10">
                <a:latin typeface="Times New Roman"/>
                <a:cs typeface="Times New Roman"/>
              </a:rPr>
              <a:t>RA</a:t>
            </a:r>
            <a:r>
              <a:rPr dirty="0" sz="2800">
                <a:latin typeface="Times New Roman"/>
                <a:cs typeface="Times New Roman"/>
              </a:rPr>
              <a:t>M	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  <a:p>
            <a:pPr marL="187960">
              <a:lnSpc>
                <a:spcPts val="3204"/>
              </a:lnSpc>
            </a:pP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fixed</a:t>
            </a:r>
            <a:r>
              <a:rPr dirty="0" sz="2800" spc="-1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size</a:t>
            </a:r>
            <a:r>
              <a:rPr dirty="0" sz="2800" spc="-1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 each</a:t>
            </a:r>
            <a:r>
              <a:rPr dirty="0" sz="2800" spc="-1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partition</a:t>
            </a:r>
            <a:r>
              <a:rPr dirty="0" sz="2800" spc="-1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may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or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may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 not</a:t>
            </a:r>
            <a:r>
              <a:rPr dirty="0" sz="2800" spc="-1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be</a:t>
            </a:r>
            <a:r>
              <a:rPr dirty="0" sz="2800" spc="-1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same.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contiguous</a:t>
            </a:r>
            <a:r>
              <a:rPr dirty="0" sz="2800" spc="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hence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</a:t>
            </a:r>
            <a:r>
              <a:rPr dirty="0" sz="2800" spc="-5">
                <a:latin typeface="Times New Roman"/>
                <a:cs typeface="Times New Roman"/>
              </a:rPr>
              <a:t> spanning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allowed.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Here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</a:t>
            </a:r>
            <a:r>
              <a:rPr dirty="0" sz="2800" spc="-5">
                <a:latin typeface="Times New Roman"/>
                <a:cs typeface="Times New Roman"/>
              </a:rPr>
              <a:t> are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made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before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execution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during</a:t>
            </a:r>
            <a:r>
              <a:rPr dirty="0" sz="2800" spc="-5">
                <a:latin typeface="Times New Roman"/>
                <a:cs typeface="Times New Roman"/>
              </a:rPr>
              <a:t> system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configure.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partitions</a:t>
            </a:r>
            <a:r>
              <a:rPr dirty="0" sz="2800" spc="-5">
                <a:latin typeface="Times New Roman"/>
                <a:cs typeface="Times New Roman"/>
              </a:rPr>
              <a:t> 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-5">
                <a:latin typeface="Times New Roman"/>
                <a:cs typeface="Times New Roman"/>
              </a:rPr>
              <a:t> as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arrive.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1061" y="66084"/>
            <a:ext cx="4074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Fixed</a:t>
            </a:r>
            <a:r>
              <a:rPr dirty="0" spc="-90"/>
              <a:t> </a:t>
            </a:r>
            <a:r>
              <a:rPr dirty="0" spc="-5"/>
              <a:t>Partitioning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989546"/>
            <a:ext cx="11464925" cy="23241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degree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multiprogramming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bound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partitions.</a:t>
            </a:r>
            <a:endParaRPr sz="2800">
              <a:latin typeface="Times New Roman"/>
              <a:cs typeface="Times New Roman"/>
            </a:endParaRPr>
          </a:p>
          <a:p>
            <a:pPr marL="187960" marR="31115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  <a:tab pos="660400" algn="l"/>
                <a:tab pos="1350645" algn="l"/>
                <a:tab pos="2790825" algn="l"/>
                <a:tab pos="4309745" algn="l"/>
                <a:tab pos="5721985" algn="l"/>
                <a:tab pos="6668134" algn="l"/>
                <a:tab pos="7001509" algn="l"/>
                <a:tab pos="8382634" algn="l"/>
                <a:tab pos="8794750" algn="l"/>
                <a:tab pos="9612630" algn="l"/>
                <a:tab pos="9946640" algn="l"/>
                <a:tab pos="11189335" algn="l"/>
              </a:tabLst>
            </a:pPr>
            <a:r>
              <a:rPr dirty="0" sz="2800">
                <a:latin typeface="Times New Roman"/>
                <a:cs typeface="Times New Roman"/>
              </a:rPr>
              <a:t>In	</a:t>
            </a:r>
            <a:r>
              <a:rPr dirty="0" sz="2800" spc="-5">
                <a:latin typeface="Times New Roman"/>
                <a:cs typeface="Times New Roman"/>
              </a:rPr>
              <a:t>thi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multiple	</a:t>
            </a:r>
            <a:r>
              <a:rPr dirty="0" sz="2800" spc="-5" b="1">
                <a:solidFill>
                  <a:srgbClr val="0070C0"/>
                </a:solidFill>
                <a:latin typeface="Times New Roman"/>
                <a:cs typeface="Times New Roman"/>
              </a:rPr>
              <a:t>partitio</a:t>
            </a:r>
            <a:r>
              <a:rPr dirty="0" sz="2800" b="1">
                <a:solidFill>
                  <a:srgbClr val="0070C0"/>
                </a:solidFill>
                <a:latin typeface="Times New Roman"/>
                <a:cs typeface="Times New Roman"/>
              </a:rPr>
              <a:t>n	metho</a:t>
            </a:r>
            <a:r>
              <a:rPr dirty="0" sz="2800" spc="5" b="1">
                <a:solidFill>
                  <a:srgbClr val="0070C0"/>
                </a:solidFill>
                <a:latin typeface="Times New Roman"/>
                <a:cs typeface="Times New Roman"/>
              </a:rPr>
              <a:t>d</a:t>
            </a:r>
            <a:r>
              <a:rPr dirty="0" sz="2800">
                <a:latin typeface="Times New Roman"/>
                <a:cs typeface="Times New Roman"/>
              </a:rPr>
              <a:t>,	</a:t>
            </a:r>
            <a:r>
              <a:rPr dirty="0" sz="2800" spc="-5">
                <a:latin typeface="Times New Roman"/>
                <a:cs typeface="Times New Roman"/>
              </a:rPr>
              <a:t>whe</a:t>
            </a:r>
            <a:r>
              <a:rPr dirty="0" sz="2800">
                <a:latin typeface="Times New Roman"/>
                <a:cs typeface="Times New Roman"/>
              </a:rPr>
              <a:t>n	a	partition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free,	a	process	</a:t>
            </a:r>
            <a:r>
              <a:rPr dirty="0" sz="2800" spc="-5">
                <a:latin typeface="Times New Roman"/>
                <a:cs typeface="Times New Roman"/>
              </a:rPr>
              <a:t>is  </a:t>
            </a:r>
            <a:r>
              <a:rPr dirty="0" sz="2800" spc="-5">
                <a:latin typeface="Times New Roman"/>
                <a:cs typeface="Times New Roman"/>
              </a:rPr>
              <a:t>selected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 </a:t>
            </a:r>
            <a:r>
              <a:rPr dirty="0" sz="2800">
                <a:latin typeface="Times New Roman"/>
                <a:cs typeface="Times New Roman"/>
              </a:rPr>
              <a:t>queue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loaded into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free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  <a:tab pos="1224915" algn="l"/>
                <a:tab pos="1849120" algn="l"/>
                <a:tab pos="3106420" algn="l"/>
                <a:tab pos="4860925" algn="l"/>
                <a:tab pos="5484495" algn="l"/>
                <a:tab pos="6880225" algn="l"/>
                <a:tab pos="8315325" algn="l"/>
                <a:tab pos="9784080" algn="l"/>
                <a:tab pos="10389235" algn="l"/>
              </a:tabLst>
            </a:pPr>
            <a:r>
              <a:rPr dirty="0" sz="2800" spc="-5">
                <a:latin typeface="Times New Roman"/>
                <a:cs typeface="Times New Roman"/>
              </a:rPr>
              <a:t>Whe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process	</a:t>
            </a:r>
            <a:r>
              <a:rPr dirty="0" sz="2800" spc="-5">
                <a:latin typeface="Times New Roman"/>
                <a:cs typeface="Times New Roman"/>
              </a:rPr>
              <a:t>terminates</a:t>
            </a:r>
            <a:r>
              <a:rPr dirty="0" sz="2800">
                <a:latin typeface="Times New Roman"/>
                <a:cs typeface="Times New Roman"/>
              </a:rPr>
              <a:t>,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partition	becomes	</a:t>
            </a:r>
            <a:r>
              <a:rPr dirty="0" sz="2800" spc="-5">
                <a:latin typeface="Times New Roman"/>
                <a:cs typeface="Times New Roman"/>
              </a:rPr>
              <a:t>availabl</a:t>
            </a:r>
            <a:r>
              <a:rPr dirty="0" sz="2800">
                <a:latin typeface="Times New Roman"/>
                <a:cs typeface="Times New Roman"/>
              </a:rPr>
              <a:t>e	for	</a:t>
            </a:r>
            <a:r>
              <a:rPr dirty="0" sz="2800" spc="-5">
                <a:latin typeface="Times New Roman"/>
                <a:cs typeface="Times New Roman"/>
              </a:rPr>
              <a:t>another 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2047" y="66084"/>
            <a:ext cx="5812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Fixed</a:t>
            </a:r>
            <a:r>
              <a:rPr dirty="0" spc="-50"/>
              <a:t> </a:t>
            </a:r>
            <a:r>
              <a:rPr dirty="0" spc="-5"/>
              <a:t>Partitioning</a:t>
            </a:r>
            <a:r>
              <a:rPr dirty="0" spc="-45"/>
              <a:t> </a:t>
            </a:r>
            <a:r>
              <a:rPr dirty="0" spc="-5"/>
              <a:t>(Cont.)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08" y="1070826"/>
            <a:ext cx="1366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Fixed</a:t>
            </a:r>
            <a:r>
              <a:rPr dirty="0" spc="-50"/>
              <a:t> </a:t>
            </a:r>
            <a:r>
              <a:rPr dirty="0" spc="-5"/>
              <a:t>Partitioning</a:t>
            </a:r>
            <a:r>
              <a:rPr dirty="0" spc="-45"/>
              <a:t> </a:t>
            </a:r>
            <a:r>
              <a:rPr dirty="0" spc="-5"/>
              <a:t>(Cont.)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0" y="1524000"/>
            <a:ext cx="7619999" cy="4190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194" y="1553878"/>
            <a:ext cx="11560810" cy="43510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just" marL="273685" marR="5080" indent="-261620">
              <a:lnSpc>
                <a:spcPct val="89700"/>
              </a:lnSpc>
              <a:spcBef>
                <a:spcPts val="409"/>
              </a:spcBef>
              <a:buFont typeface="Arial"/>
              <a:buChar char="□"/>
              <a:tabLst>
                <a:tab pos="274320" algn="l"/>
              </a:tabLst>
            </a:pPr>
            <a:r>
              <a:rPr dirty="0" sz="2600" spc="-15" b="1">
                <a:solidFill>
                  <a:srgbClr val="0070C0"/>
                </a:solidFill>
                <a:latin typeface="Times New Roman"/>
                <a:cs typeface="Times New Roman"/>
              </a:rPr>
              <a:t>Limitation </a:t>
            </a:r>
            <a:r>
              <a:rPr dirty="0" sz="2600" spc="-10" b="1">
                <a:solidFill>
                  <a:srgbClr val="0070C0"/>
                </a:solidFill>
                <a:latin typeface="Times New Roman"/>
                <a:cs typeface="Times New Roman"/>
              </a:rPr>
              <a:t>on </a:t>
            </a:r>
            <a:r>
              <a:rPr dirty="0" sz="2600" spc="-5" b="1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dirty="0" sz="2600" spc="-10" b="1">
                <a:solidFill>
                  <a:srgbClr val="0070C0"/>
                </a:solidFill>
                <a:latin typeface="Times New Roman"/>
                <a:cs typeface="Times New Roman"/>
              </a:rPr>
              <a:t>Size </a:t>
            </a:r>
            <a:r>
              <a:rPr dirty="0" sz="2600" spc="-5" b="1">
                <a:solidFill>
                  <a:srgbClr val="0070C0"/>
                </a:solidFill>
                <a:latin typeface="Times New Roman"/>
                <a:cs typeface="Times New Roman"/>
              </a:rPr>
              <a:t>of the </a:t>
            </a:r>
            <a:r>
              <a:rPr dirty="0" sz="2600" spc="-10" b="1">
                <a:solidFill>
                  <a:srgbClr val="0070C0"/>
                </a:solidFill>
                <a:latin typeface="Times New Roman"/>
                <a:cs typeface="Times New Roman"/>
              </a:rPr>
              <a:t>Process: </a:t>
            </a:r>
            <a:r>
              <a:rPr dirty="0" sz="2600" spc="-5" b="1">
                <a:latin typeface="Times New Roman"/>
                <a:cs typeface="Times New Roman"/>
              </a:rPr>
              <a:t>– </a:t>
            </a:r>
            <a:r>
              <a:rPr dirty="0" sz="2600" spc="-10">
                <a:latin typeface="Times New Roman"/>
                <a:cs typeface="Times New Roman"/>
              </a:rPr>
              <a:t>Sometimes, when the size </a:t>
            </a:r>
            <a:r>
              <a:rPr dirty="0" sz="2600" spc="-5">
                <a:latin typeface="Times New Roman"/>
                <a:cs typeface="Times New Roman"/>
              </a:rPr>
              <a:t>of </a:t>
            </a:r>
            <a:r>
              <a:rPr dirty="0" sz="2600" spc="-1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process </a:t>
            </a:r>
            <a:r>
              <a:rPr dirty="0" sz="2600" spc="-1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larger than the </a:t>
            </a:r>
            <a:r>
              <a:rPr dirty="0" sz="2600" spc="-15">
                <a:latin typeface="Times New Roman"/>
                <a:cs typeface="Times New Roman"/>
              </a:rPr>
              <a:t>maximum </a:t>
            </a:r>
            <a:r>
              <a:rPr dirty="0" sz="2600" spc="-5">
                <a:latin typeface="Times New Roman"/>
                <a:cs typeface="Times New Roman"/>
              </a:rPr>
              <a:t>partition </a:t>
            </a:r>
            <a:r>
              <a:rPr dirty="0" sz="2600" spc="-10">
                <a:latin typeface="Times New Roman"/>
                <a:cs typeface="Times New Roman"/>
              </a:rPr>
              <a:t>size, then we cannot load that </a:t>
            </a:r>
            <a:r>
              <a:rPr dirty="0" sz="2600" spc="-5">
                <a:latin typeface="Times New Roman"/>
                <a:cs typeface="Times New Roman"/>
              </a:rPr>
              <a:t>process </a:t>
            </a:r>
            <a:r>
              <a:rPr dirty="0" sz="2600" spc="-10">
                <a:latin typeface="Times New Roman"/>
                <a:cs typeface="Times New Roman"/>
              </a:rPr>
              <a:t>into the 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memory.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So,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this is the main </a:t>
            </a:r>
            <a:r>
              <a:rPr dirty="0" sz="2600" spc="-5">
                <a:latin typeface="Times New Roman"/>
                <a:cs typeface="Times New Roman"/>
              </a:rPr>
              <a:t>disadvantage of </a:t>
            </a:r>
            <a:r>
              <a:rPr dirty="0" sz="2600" spc="-1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fixed partition.</a:t>
            </a:r>
            <a:endParaRPr sz="2600">
              <a:latin typeface="Times New Roman"/>
              <a:cs typeface="Times New Roman"/>
            </a:endParaRPr>
          </a:p>
          <a:p>
            <a:pPr algn="just" marL="273685" marR="13335" indent="-261620">
              <a:lnSpc>
                <a:spcPct val="89300"/>
              </a:lnSpc>
              <a:spcBef>
                <a:spcPts val="990"/>
              </a:spcBef>
              <a:buFont typeface="Arial"/>
              <a:buChar char="□"/>
              <a:tabLst>
                <a:tab pos="274320" algn="l"/>
              </a:tabLst>
            </a:pPr>
            <a:r>
              <a:rPr dirty="0" sz="2600" spc="-10" b="1">
                <a:solidFill>
                  <a:srgbClr val="0070C0"/>
                </a:solidFill>
                <a:latin typeface="Times New Roman"/>
                <a:cs typeface="Times New Roman"/>
              </a:rPr>
              <a:t>Degree </a:t>
            </a:r>
            <a:r>
              <a:rPr dirty="0" sz="2600" spc="-5" b="1">
                <a:solidFill>
                  <a:srgbClr val="0070C0"/>
                </a:solidFill>
                <a:latin typeface="Times New Roman"/>
                <a:cs typeface="Times New Roman"/>
              </a:rPr>
              <a:t>of </a:t>
            </a:r>
            <a:r>
              <a:rPr dirty="0" sz="2600" spc="-10" b="1">
                <a:solidFill>
                  <a:srgbClr val="0070C0"/>
                </a:solidFill>
                <a:latin typeface="Times New Roman"/>
                <a:cs typeface="Times New Roman"/>
              </a:rPr>
              <a:t>Multiprogramming is </a:t>
            </a:r>
            <a:r>
              <a:rPr dirty="0" sz="2600" spc="-15" b="1">
                <a:solidFill>
                  <a:srgbClr val="0070C0"/>
                </a:solidFill>
                <a:latin typeface="Times New Roman"/>
                <a:cs typeface="Times New Roman"/>
              </a:rPr>
              <a:t>Less: </a:t>
            </a:r>
            <a:r>
              <a:rPr dirty="0" sz="2600" spc="-5" b="1">
                <a:latin typeface="Times New Roman"/>
                <a:cs typeface="Times New Roman"/>
              </a:rPr>
              <a:t>– </a:t>
            </a:r>
            <a:r>
              <a:rPr dirty="0" sz="2600" spc="-10">
                <a:latin typeface="Times New Roman"/>
                <a:cs typeface="Times New Roman"/>
              </a:rPr>
              <a:t>We can </a:t>
            </a:r>
            <a:r>
              <a:rPr dirty="0" sz="2600" spc="-5">
                <a:latin typeface="Times New Roman"/>
                <a:cs typeface="Times New Roman"/>
              </a:rPr>
              <a:t>understand from </a:t>
            </a:r>
            <a:r>
              <a:rPr dirty="0" sz="2600" spc="-1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degree of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multiprogramming that it means at the same time, the </a:t>
            </a:r>
            <a:r>
              <a:rPr dirty="0" sz="2600" spc="-15">
                <a:latin typeface="Times New Roman"/>
                <a:cs typeface="Times New Roman"/>
              </a:rPr>
              <a:t>maximum </a:t>
            </a:r>
            <a:r>
              <a:rPr dirty="0" sz="2600" spc="-10">
                <a:latin typeface="Times New Roman"/>
                <a:cs typeface="Times New Roman"/>
              </a:rPr>
              <a:t>number </a:t>
            </a:r>
            <a:r>
              <a:rPr dirty="0" sz="2600" spc="-5">
                <a:latin typeface="Times New Roman"/>
                <a:cs typeface="Times New Roman"/>
              </a:rPr>
              <a:t>of processes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we can load into the memory. </a:t>
            </a:r>
            <a:r>
              <a:rPr dirty="0" sz="2600" spc="-5">
                <a:latin typeface="Times New Roman"/>
                <a:cs typeface="Times New Roman"/>
              </a:rPr>
              <a:t>In </a:t>
            </a:r>
            <a:r>
              <a:rPr dirty="0" sz="2600" spc="-10">
                <a:latin typeface="Times New Roman"/>
                <a:cs typeface="Times New Roman"/>
              </a:rPr>
              <a:t>Fixed Partitioning, the size </a:t>
            </a:r>
            <a:r>
              <a:rPr dirty="0" sz="2600" spc="-5">
                <a:latin typeface="Times New Roman"/>
                <a:cs typeface="Times New Roman"/>
              </a:rPr>
              <a:t>of </a:t>
            </a:r>
            <a:r>
              <a:rPr dirty="0" sz="2600" spc="-1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partition </a:t>
            </a:r>
            <a:r>
              <a:rPr dirty="0" sz="2600" spc="-1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fixed,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and we cannot </a:t>
            </a:r>
            <a:r>
              <a:rPr dirty="0" sz="2600" spc="-5">
                <a:latin typeface="Times New Roman"/>
                <a:cs typeface="Times New Roman"/>
              </a:rPr>
              <a:t>vary </a:t>
            </a:r>
            <a:r>
              <a:rPr dirty="0" sz="2600" spc="-10">
                <a:latin typeface="Times New Roman"/>
                <a:cs typeface="Times New Roman"/>
              </a:rPr>
              <a:t>it according to the </a:t>
            </a:r>
            <a:r>
              <a:rPr dirty="0" sz="2600" spc="-5">
                <a:latin typeface="Times New Roman"/>
                <a:cs typeface="Times New Roman"/>
              </a:rPr>
              <a:t>process </a:t>
            </a:r>
            <a:r>
              <a:rPr dirty="0" sz="2600" spc="-10">
                <a:latin typeface="Times New Roman"/>
                <a:cs typeface="Times New Roman"/>
              </a:rPr>
              <a:t>size; therefore, in </a:t>
            </a:r>
            <a:r>
              <a:rPr dirty="0" sz="2600" spc="-5">
                <a:latin typeface="Times New Roman"/>
                <a:cs typeface="Times New Roman"/>
              </a:rPr>
              <a:t>fixed partitioning,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degree of </a:t>
            </a:r>
            <a:r>
              <a:rPr dirty="0" sz="2600" spc="-10">
                <a:latin typeface="Times New Roman"/>
                <a:cs typeface="Times New Roman"/>
              </a:rPr>
              <a:t>multiprogramming is less and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fixed.</a:t>
            </a:r>
            <a:endParaRPr sz="2600">
              <a:latin typeface="Times New Roman"/>
              <a:cs typeface="Times New Roman"/>
            </a:endParaRPr>
          </a:p>
          <a:p>
            <a:pPr algn="just" marL="273685" indent="-261620">
              <a:lnSpc>
                <a:spcPct val="100000"/>
              </a:lnSpc>
              <a:spcBef>
                <a:spcPts val="655"/>
              </a:spcBef>
              <a:buFont typeface="Arial"/>
              <a:buChar char="□"/>
              <a:tabLst>
                <a:tab pos="274320" algn="l"/>
              </a:tabLst>
            </a:pPr>
            <a:r>
              <a:rPr dirty="0" sz="2600" spc="-10" b="1">
                <a:solidFill>
                  <a:srgbClr val="0070C0"/>
                </a:solidFill>
                <a:latin typeface="Times New Roman"/>
                <a:cs typeface="Times New Roman"/>
              </a:rPr>
              <a:t>Internal</a:t>
            </a:r>
            <a:r>
              <a:rPr dirty="0" sz="2600" spc="-4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0070C0"/>
                </a:solidFill>
                <a:latin typeface="Times New Roman"/>
                <a:cs typeface="Times New Roman"/>
              </a:rPr>
              <a:t>Fragmentation</a:t>
            </a:r>
            <a:endParaRPr sz="2600">
              <a:latin typeface="Times New Roman"/>
              <a:cs typeface="Times New Roman"/>
            </a:endParaRPr>
          </a:p>
          <a:p>
            <a:pPr marL="45085" marR="5715">
              <a:lnSpc>
                <a:spcPts val="2820"/>
              </a:lnSpc>
              <a:spcBef>
                <a:spcPts val="1050"/>
              </a:spcBef>
              <a:tabLst>
                <a:tab pos="659130" algn="l"/>
                <a:tab pos="1128395" algn="l"/>
                <a:tab pos="1835150" algn="l"/>
                <a:tab pos="2962275" algn="l"/>
                <a:tab pos="3867150" algn="l"/>
                <a:tab pos="4683125" algn="l"/>
                <a:tab pos="5078730" algn="l"/>
                <a:tab pos="7100570" algn="l"/>
                <a:tab pos="7750809" algn="l"/>
                <a:tab pos="8491855" algn="l"/>
                <a:tab pos="9618980" algn="l"/>
                <a:tab pos="10523855" algn="l"/>
              </a:tabLst>
            </a:pPr>
            <a:r>
              <a:rPr dirty="0" sz="2600" spc="-15">
                <a:latin typeface="Times New Roman"/>
                <a:cs typeface="Times New Roman"/>
              </a:rPr>
              <a:t>Le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us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first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discuss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abou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5">
                <a:latin typeface="Times New Roman"/>
                <a:cs typeface="Times New Roman"/>
              </a:rPr>
              <a:t>wha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fragmentation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an</a:t>
            </a:r>
            <a:r>
              <a:rPr dirty="0" sz="2600" spc="-5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discuss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abou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Internal  </a:t>
            </a:r>
            <a:r>
              <a:rPr dirty="0" sz="2600" spc="-10">
                <a:latin typeface="Times New Roman"/>
                <a:cs typeface="Times New Roman"/>
              </a:rPr>
              <a:t>Fragmentation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370" y="297065"/>
            <a:ext cx="8076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3200" algn="l"/>
              </a:tabLst>
            </a:pPr>
            <a:r>
              <a:rPr dirty="0" spc="-5"/>
              <a:t>Disadvantages </a:t>
            </a:r>
            <a:r>
              <a:rPr dirty="0"/>
              <a:t>of	</a:t>
            </a:r>
            <a:r>
              <a:rPr dirty="0" spc="-5"/>
              <a:t>Fixed</a:t>
            </a:r>
            <a:r>
              <a:rPr dirty="0" spc="-85"/>
              <a:t> </a:t>
            </a:r>
            <a:r>
              <a:rPr dirty="0" spc="-5"/>
              <a:t>Partitioning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74450" cy="36747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Fragmentation is an </a:t>
            </a:r>
            <a:r>
              <a:rPr dirty="0" sz="2800">
                <a:latin typeface="Times New Roman"/>
                <a:cs typeface="Times New Roman"/>
              </a:rPr>
              <a:t>unwanted problem </a:t>
            </a:r>
            <a:r>
              <a:rPr dirty="0" sz="2800" spc="-5">
                <a:latin typeface="Times New Roman"/>
                <a:cs typeface="Times New Roman"/>
              </a:rPr>
              <a:t>where the memory </a:t>
            </a:r>
            <a:r>
              <a:rPr dirty="0" sz="2800">
                <a:latin typeface="Times New Roman"/>
                <a:cs typeface="Times New Roman"/>
              </a:rPr>
              <a:t>blocks </a:t>
            </a:r>
            <a:r>
              <a:rPr dirty="0" sz="2800" spc="-5">
                <a:latin typeface="Times New Roman"/>
                <a:cs typeface="Times New Roman"/>
              </a:rPr>
              <a:t>cannot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due</a:t>
            </a:r>
            <a:r>
              <a:rPr dirty="0" sz="2800" spc="-5">
                <a:latin typeface="Times New Roman"/>
                <a:cs typeface="Times New Roman"/>
              </a:rPr>
              <a:t> to their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blocks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remain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unused.</a:t>
            </a:r>
            <a:endParaRPr sz="2800">
              <a:latin typeface="Times New Roman"/>
              <a:cs typeface="Times New Roman"/>
            </a:endParaRPr>
          </a:p>
          <a:p>
            <a:pPr algn="just" marL="187960" marR="5715" indent="-175895">
              <a:lnSpc>
                <a:spcPct val="89800"/>
              </a:lnSpc>
              <a:spcBef>
                <a:spcPts val="9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It </a:t>
            </a:r>
            <a:r>
              <a:rPr dirty="0" sz="2800" spc="-5">
                <a:latin typeface="Times New Roman"/>
                <a:cs typeface="Times New Roman"/>
              </a:rPr>
              <a:t>can also </a:t>
            </a:r>
            <a:r>
              <a:rPr dirty="0" sz="2800">
                <a:latin typeface="Times New Roman"/>
                <a:cs typeface="Times New Roman"/>
              </a:rPr>
              <a:t>be understood </a:t>
            </a:r>
            <a:r>
              <a:rPr dirty="0" sz="2800" spc="-5">
                <a:latin typeface="Times New Roman"/>
                <a:cs typeface="Times New Roman"/>
              </a:rPr>
              <a:t>as when the </a:t>
            </a:r>
            <a:r>
              <a:rPr dirty="0" sz="2800">
                <a:latin typeface="Times New Roman"/>
                <a:cs typeface="Times New Roman"/>
              </a:rPr>
              <a:t>processes </a:t>
            </a:r>
            <a:r>
              <a:rPr dirty="0" sz="2800" spc="-5">
                <a:latin typeface="Times New Roman"/>
                <a:cs typeface="Times New Roman"/>
              </a:rPr>
              <a:t>are loaded and </a:t>
            </a:r>
            <a:r>
              <a:rPr dirty="0" sz="2800">
                <a:latin typeface="Times New Roman"/>
                <a:cs typeface="Times New Roman"/>
              </a:rPr>
              <a:t>removed from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memory they create </a:t>
            </a:r>
            <a:r>
              <a:rPr dirty="0" sz="2800">
                <a:latin typeface="Times New Roman"/>
                <a:cs typeface="Times New Roman"/>
              </a:rPr>
              <a:t>free </a:t>
            </a:r>
            <a:r>
              <a:rPr dirty="0" sz="2800" spc="-5">
                <a:latin typeface="Times New Roman"/>
                <a:cs typeface="Times New Roman"/>
              </a:rPr>
              <a:t>space </a:t>
            </a:r>
            <a:r>
              <a:rPr dirty="0" sz="2800">
                <a:latin typeface="Times New Roman"/>
                <a:cs typeface="Times New Roman"/>
              </a:rPr>
              <a:t>or hole </a:t>
            </a:r>
            <a:r>
              <a:rPr dirty="0" sz="2800" spc="-5">
                <a:latin typeface="Times New Roman"/>
                <a:cs typeface="Times New Roman"/>
              </a:rPr>
              <a:t>in the memory and these small </a:t>
            </a:r>
            <a:r>
              <a:rPr dirty="0" sz="2800">
                <a:latin typeface="Times New Roman"/>
                <a:cs typeface="Times New Roman"/>
              </a:rPr>
              <a:t> blocks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cannot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new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upcoming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results</a:t>
            </a:r>
            <a:r>
              <a:rPr dirty="0" sz="2800" spc="7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inefficient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 of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algn="just" marL="1879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Times New Roman"/>
                <a:cs typeface="Times New Roman"/>
              </a:rPr>
              <a:t>Basically,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types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fragmentation:</a:t>
            </a:r>
            <a:endParaRPr sz="2800">
              <a:latin typeface="Times New Roman"/>
              <a:cs typeface="Times New Roman"/>
            </a:endParaRPr>
          </a:p>
          <a:p>
            <a:pPr algn="just" lvl="1" marL="1102360" indent="-192405">
              <a:lnSpc>
                <a:spcPct val="100000"/>
              </a:lnSpc>
              <a:spcBef>
                <a:spcPts val="300"/>
              </a:spcBef>
              <a:buFont typeface="Lucida Sans Unicode"/>
              <a:buChar char="▪"/>
              <a:tabLst>
                <a:tab pos="1102995" algn="l"/>
              </a:tabLst>
            </a:pP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Fragmentation</a:t>
            </a:r>
            <a:endParaRPr sz="2000">
              <a:latin typeface="Times New Roman"/>
              <a:cs typeface="Times New Roman"/>
            </a:endParaRPr>
          </a:p>
          <a:p>
            <a:pPr algn="just" lvl="1" marL="1102360" indent="-192405">
              <a:lnSpc>
                <a:spcPct val="100000"/>
              </a:lnSpc>
              <a:spcBef>
                <a:spcPts val="225"/>
              </a:spcBef>
              <a:buFont typeface="Lucida Sans Unicode"/>
              <a:buChar char="▪"/>
              <a:tabLst>
                <a:tab pos="1102995" algn="l"/>
              </a:tabLst>
            </a:pPr>
            <a:r>
              <a:rPr dirty="0" sz="2000" spc="-5">
                <a:latin typeface="Times New Roman"/>
                <a:cs typeface="Times New Roman"/>
              </a:rPr>
              <a:t>External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Fragmentation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171" y="66084"/>
            <a:ext cx="3283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Fragmentation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4633" y="205952"/>
            <a:ext cx="38347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Memory</a:t>
            </a:r>
            <a:r>
              <a:rPr dirty="0" spc="-50"/>
              <a:t> </a:t>
            </a:r>
            <a:r>
              <a:rPr dirty="0"/>
              <a:t>:</a:t>
            </a:r>
            <a:r>
              <a:rPr dirty="0" spc="-55"/>
              <a:t> </a:t>
            </a:r>
            <a:r>
              <a:rPr dirty="0" spc="-1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2733" y="646772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547" y="1157888"/>
            <a:ext cx="10299700" cy="48768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just"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central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modern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computer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algn="just" marL="187960" marR="5715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Memory consists </a:t>
            </a:r>
            <a:r>
              <a:rPr dirty="0" sz="2800">
                <a:latin typeface="Times New Roman"/>
                <a:cs typeface="Times New Roman"/>
              </a:rPr>
              <a:t>of a </a:t>
            </a:r>
            <a:r>
              <a:rPr dirty="0" sz="2800" spc="-5">
                <a:latin typeface="Times New Roman"/>
                <a:cs typeface="Times New Roman"/>
              </a:rPr>
              <a:t>large array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words </a:t>
            </a:r>
            <a:r>
              <a:rPr dirty="0" sz="2800">
                <a:latin typeface="Times New Roman"/>
                <a:cs typeface="Times New Roman"/>
              </a:rPr>
              <a:t>or bytes, </a:t>
            </a:r>
            <a:r>
              <a:rPr dirty="0" sz="2800" spc="-5">
                <a:latin typeface="Times New Roman"/>
                <a:cs typeface="Times New Roman"/>
              </a:rPr>
              <a:t>each with its </a:t>
            </a:r>
            <a:r>
              <a:rPr dirty="0" sz="2800">
                <a:latin typeface="Times New Roman"/>
                <a:cs typeface="Times New Roman"/>
              </a:rPr>
              <a:t>own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algn="just" marL="187960" marR="7620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CPU </a:t>
            </a:r>
            <a:r>
              <a:rPr dirty="0" sz="2800">
                <a:latin typeface="Times New Roman"/>
                <a:cs typeface="Times New Roman"/>
              </a:rPr>
              <a:t>fetches </a:t>
            </a:r>
            <a:r>
              <a:rPr dirty="0" sz="2800" spc="-5">
                <a:latin typeface="Times New Roman"/>
                <a:cs typeface="Times New Roman"/>
              </a:rPr>
              <a:t>instructions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5">
                <a:latin typeface="Times New Roman"/>
                <a:cs typeface="Times New Roman"/>
              </a:rPr>
              <a:t>memory according to the </a:t>
            </a:r>
            <a:r>
              <a:rPr dirty="0" sz="2800">
                <a:latin typeface="Times New Roman"/>
                <a:cs typeface="Times New Roman"/>
              </a:rPr>
              <a:t>value of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6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6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counter</a:t>
            </a:r>
            <a:r>
              <a:rPr dirty="0" sz="2800" spc="6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 spc="6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may</a:t>
            </a:r>
            <a:r>
              <a:rPr dirty="0" sz="2800" spc="6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need</a:t>
            </a:r>
            <a:r>
              <a:rPr dirty="0" sz="2800" spc="6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additional</a:t>
            </a:r>
            <a:r>
              <a:rPr dirty="0" sz="2800" spc="6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loading</a:t>
            </a:r>
            <a:r>
              <a:rPr dirty="0" sz="2800" spc="6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6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storing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specific 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 algn="just" marL="187960" marR="10795" indent="-175895">
              <a:lnSpc>
                <a:spcPct val="90000"/>
              </a:lnSpc>
              <a:spcBef>
                <a:spcPts val="97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typical instruction-execution cycle, </a:t>
            </a:r>
            <a:r>
              <a:rPr dirty="0" sz="2800">
                <a:latin typeface="Times New Roman"/>
                <a:cs typeface="Times New Roman"/>
              </a:rPr>
              <a:t>first fetches </a:t>
            </a:r>
            <a:r>
              <a:rPr dirty="0" sz="2800" spc="-5">
                <a:latin typeface="Times New Roman"/>
                <a:cs typeface="Times New Roman"/>
              </a:rPr>
              <a:t>an instruction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instruction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decoded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may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cause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operands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fetched from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After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instruction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been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executed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operands,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results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may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Times New Roman"/>
                <a:cs typeface="Times New Roman"/>
              </a:rPr>
              <a:t> stored </a:t>
            </a:r>
            <a:r>
              <a:rPr dirty="0" sz="2800">
                <a:latin typeface="Times New Roman"/>
                <a:cs typeface="Times New Roman"/>
              </a:rPr>
              <a:t>back </a:t>
            </a:r>
            <a:r>
              <a:rPr dirty="0" sz="2800" spc="-5">
                <a:latin typeface="Times New Roman"/>
                <a:cs typeface="Times New Roman"/>
              </a:rPr>
              <a:t>in memory.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75720" cy="3265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1714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occurs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when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left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inside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after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allocating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called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internally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fragmented</a:t>
            </a:r>
            <a:r>
              <a:rPr dirty="0" sz="2800" spc="-5">
                <a:latin typeface="Times New Roman"/>
                <a:cs typeface="Times New Roman"/>
              </a:rPr>
              <a:t> space.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Times New Roman"/>
                <a:cs typeface="Times New Roman"/>
              </a:rPr>
              <a:t> allocated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because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Fixed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(static)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store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each </a:t>
            </a:r>
            <a:r>
              <a:rPr dirty="0" sz="2800">
                <a:latin typeface="Times New Roman"/>
                <a:cs typeface="Times New Roman"/>
              </a:rPr>
              <a:t>partition.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Internal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Fragmentation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occurs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Fixed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(static)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8729" y="66084"/>
            <a:ext cx="51606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9760" algn="l"/>
              </a:tabLst>
            </a:pPr>
            <a:r>
              <a:rPr dirty="0" spc="-5"/>
              <a:t>Internal	Fragmentation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714" y="66084"/>
            <a:ext cx="6898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9760" algn="l"/>
              </a:tabLst>
            </a:pPr>
            <a:r>
              <a:rPr dirty="0" spc="-5"/>
              <a:t>Internal	Fragmentation</a:t>
            </a:r>
            <a:r>
              <a:rPr dirty="0" spc="-90"/>
              <a:t> </a:t>
            </a:r>
            <a:r>
              <a:rPr dirty="0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185" y="1671166"/>
            <a:ext cx="7669824" cy="37981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78895" cy="2109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 </a:t>
            </a:r>
            <a:r>
              <a:rPr dirty="0" sz="2800">
                <a:latin typeface="Times New Roman"/>
                <a:cs typeface="Times New Roman"/>
              </a:rPr>
              <a:t>problem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occurring because </a:t>
            </a:r>
            <a:r>
              <a:rPr dirty="0" sz="2800" spc="-5">
                <a:latin typeface="Times New Roman"/>
                <a:cs typeface="Times New Roman"/>
              </a:rPr>
              <a:t>we </a:t>
            </a:r>
            <a:r>
              <a:rPr dirty="0" sz="2800">
                <a:latin typeface="Times New Roman"/>
                <a:cs typeface="Times New Roman"/>
              </a:rPr>
              <a:t>have fixed </a:t>
            </a:r>
            <a:r>
              <a:rPr dirty="0" sz="2800" spc="-5">
                <a:latin typeface="Times New Roman"/>
                <a:cs typeface="Times New Roman"/>
              </a:rPr>
              <a:t>the sizes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memory </a:t>
            </a:r>
            <a:r>
              <a:rPr dirty="0" sz="2800">
                <a:latin typeface="Times New Roman"/>
                <a:cs typeface="Times New Roman"/>
              </a:rPr>
              <a:t> blocks.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 problem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removed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if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>
                <a:latin typeface="Times New Roman"/>
                <a:cs typeface="Times New Roman"/>
              </a:rPr>
              <a:t> use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dynamic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 to the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algn="just" marL="187960" marR="1270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 dynamic partitioning,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process </a:t>
            </a:r>
            <a:r>
              <a:rPr dirty="0" sz="2800" spc="-5">
                <a:latin typeface="Times New Roman"/>
                <a:cs typeface="Times New Roman"/>
              </a:rPr>
              <a:t>is allocated </a:t>
            </a:r>
            <a:r>
              <a:rPr dirty="0" sz="2800">
                <a:latin typeface="Times New Roman"/>
                <a:cs typeface="Times New Roman"/>
              </a:rPr>
              <a:t>only </a:t>
            </a:r>
            <a:r>
              <a:rPr dirty="0" sz="2800" spc="-5">
                <a:latin typeface="Times New Roman"/>
                <a:cs typeface="Times New Roman"/>
              </a:rPr>
              <a:t>that much amount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required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5">
                <a:latin typeface="Times New Roman"/>
                <a:cs typeface="Times New Roman"/>
              </a:rPr>
              <a:t> the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r>
              <a:rPr dirty="0" sz="2800" spc="-5">
                <a:latin typeface="Times New Roman"/>
                <a:cs typeface="Times New Roman"/>
              </a:rPr>
              <a:t> So,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 </a:t>
            </a:r>
            <a:r>
              <a:rPr dirty="0" sz="2800" spc="-5">
                <a:latin typeface="Times New Roman"/>
                <a:cs typeface="Times New Roman"/>
              </a:rPr>
              <a:t>internal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fragmentation.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1814" y="56232"/>
            <a:ext cx="7764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4530" algn="l"/>
              </a:tabLst>
            </a:pPr>
            <a:r>
              <a:rPr dirty="0" spc="-5"/>
              <a:t>Solution to Internal	Fragmentation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70640" cy="2750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variable-partition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scheme,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operating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keeps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indicating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parts of</a:t>
            </a:r>
            <a:r>
              <a:rPr dirty="0" sz="2800" spc="-5">
                <a:latin typeface="Times New Roman"/>
                <a:cs typeface="Times New Roman"/>
              </a:rPr>
              <a:t> memory are available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which 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occupied.</a:t>
            </a:r>
            <a:endParaRPr sz="2800">
              <a:latin typeface="Times New Roman"/>
              <a:cs typeface="Times New Roman"/>
            </a:endParaRPr>
          </a:p>
          <a:p>
            <a:pPr marL="187960" marR="1143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Initially,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available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considered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large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available memory,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Eventually,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contains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various</a:t>
            </a:r>
            <a:r>
              <a:rPr dirty="0" sz="2800" spc="-5">
                <a:latin typeface="Times New Roman"/>
                <a:cs typeface="Times New Roman"/>
              </a:rPr>
              <a:t> sizes.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-5">
                <a:latin typeface="Times New Roman"/>
                <a:cs typeface="Times New Roman"/>
              </a:rPr>
              <a:t> enter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put</a:t>
            </a:r>
            <a:r>
              <a:rPr dirty="0" sz="2800" spc="-5">
                <a:latin typeface="Times New Roman"/>
                <a:cs typeface="Times New Roman"/>
              </a:rPr>
              <a:t> into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 input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2880" y="66084"/>
            <a:ext cx="5050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9665" algn="l"/>
              </a:tabLst>
            </a:pPr>
            <a:r>
              <a:rPr dirty="0" spc="-5"/>
              <a:t>Variable </a:t>
            </a:r>
            <a:r>
              <a:rPr dirty="0"/>
              <a:t>-	</a:t>
            </a:r>
            <a:r>
              <a:rPr dirty="0" spc="-5"/>
              <a:t>Partitioning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260">
              <a:lnSpc>
                <a:spcPct val="100000"/>
              </a:lnSpc>
              <a:spcBef>
                <a:spcPts val="100"/>
              </a:spcBef>
              <a:tabLst>
                <a:tab pos="3037205" algn="l"/>
              </a:tabLst>
            </a:pPr>
            <a:r>
              <a:rPr dirty="0" spc="-5"/>
              <a:t>Variable </a:t>
            </a:r>
            <a:r>
              <a:rPr dirty="0"/>
              <a:t>–	</a:t>
            </a:r>
            <a:r>
              <a:rPr dirty="0" spc="-5"/>
              <a:t>Partitioning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4151" y="1747839"/>
            <a:ext cx="6807199" cy="3428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67465" cy="3004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operating </a:t>
            </a:r>
            <a:r>
              <a:rPr dirty="0" sz="2800" spc="-5">
                <a:latin typeface="Times New Roman"/>
                <a:cs typeface="Times New Roman"/>
              </a:rPr>
              <a:t>system takes into account the memory </a:t>
            </a:r>
            <a:r>
              <a:rPr dirty="0" sz="2800">
                <a:latin typeface="Times New Roman"/>
                <a:cs typeface="Times New Roman"/>
              </a:rPr>
              <a:t>requirements of </a:t>
            </a:r>
            <a:r>
              <a:rPr dirty="0" sz="2800" spc="-5">
                <a:latin typeface="Times New Roman"/>
                <a:cs typeface="Times New Roman"/>
              </a:rPr>
              <a:t>each </a:t>
            </a:r>
            <a:r>
              <a:rPr dirty="0" sz="2800">
                <a:latin typeface="Times New Roman"/>
                <a:cs typeface="Times New Roman"/>
              </a:rPr>
              <a:t> process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amount</a:t>
            </a:r>
            <a:r>
              <a:rPr dirty="0" sz="2800">
                <a:latin typeface="Times New Roman"/>
                <a:cs typeface="Times New Roman"/>
              </a:rPr>
              <a:t> 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available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determining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-5">
                <a:latin typeface="Times New Roman"/>
                <a:cs typeface="Times New Roman"/>
              </a:rPr>
              <a:t> are allocated memory.</a:t>
            </a:r>
            <a:endParaRPr sz="2800">
              <a:latin typeface="Times New Roman"/>
              <a:cs typeface="Times New Roman"/>
            </a:endParaRPr>
          </a:p>
          <a:p>
            <a:pPr algn="just" marL="187960" marR="14604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When </a:t>
            </a:r>
            <a:r>
              <a:rPr dirty="0" sz="2800">
                <a:latin typeface="Times New Roman"/>
                <a:cs typeface="Times New Roman"/>
              </a:rPr>
              <a:t>a process </a:t>
            </a:r>
            <a:r>
              <a:rPr dirty="0" sz="2800" spc="-5">
                <a:latin typeface="Times New Roman"/>
                <a:cs typeface="Times New Roman"/>
              </a:rPr>
              <a:t>is allocated space, it is loaded into memory, and it can then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compete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10">
                <a:latin typeface="Times New Roman"/>
                <a:cs typeface="Times New Roman"/>
              </a:rPr>
              <a:t>CPU </a:t>
            </a:r>
            <a:r>
              <a:rPr dirty="0" sz="2800" spc="-5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When </a:t>
            </a:r>
            <a:r>
              <a:rPr dirty="0" sz="2800">
                <a:latin typeface="Times New Roman"/>
                <a:cs typeface="Times New Roman"/>
              </a:rPr>
              <a:t>a process </a:t>
            </a:r>
            <a:r>
              <a:rPr dirty="0" sz="2800" spc="-5">
                <a:latin typeface="Times New Roman"/>
                <a:cs typeface="Times New Roman"/>
              </a:rPr>
              <a:t>terminates, it </a:t>
            </a:r>
            <a:r>
              <a:rPr dirty="0" sz="2800">
                <a:latin typeface="Times New Roman"/>
                <a:cs typeface="Times New Roman"/>
              </a:rPr>
              <a:t>releases </a:t>
            </a:r>
            <a:r>
              <a:rPr dirty="0" sz="2800" spc="-5">
                <a:latin typeface="Times New Roman"/>
                <a:cs typeface="Times New Roman"/>
              </a:rPr>
              <a:t>its memory, which the </a:t>
            </a:r>
            <a:r>
              <a:rPr dirty="0" sz="2800">
                <a:latin typeface="Times New Roman"/>
                <a:cs typeface="Times New Roman"/>
              </a:rPr>
              <a:t>operating </a:t>
            </a:r>
            <a:r>
              <a:rPr dirty="0" sz="2800" spc="-5">
                <a:latin typeface="Times New Roman"/>
                <a:cs typeface="Times New Roman"/>
              </a:rPr>
              <a:t>system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 </a:t>
            </a:r>
            <a:r>
              <a:rPr dirty="0" sz="2800">
                <a:latin typeface="Times New Roman"/>
                <a:cs typeface="Times New Roman"/>
              </a:rPr>
              <a:t>fill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another </a:t>
            </a:r>
            <a:r>
              <a:rPr dirty="0" sz="2800">
                <a:latin typeface="Times New Roman"/>
                <a:cs typeface="Times New Roman"/>
              </a:rPr>
              <a:t>process from</a:t>
            </a:r>
            <a:r>
              <a:rPr dirty="0" sz="2800" spc="-5">
                <a:latin typeface="Times New Roman"/>
                <a:cs typeface="Times New Roman"/>
              </a:rPr>
              <a:t> the input </a:t>
            </a:r>
            <a:r>
              <a:rPr dirty="0" sz="2800"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260">
              <a:lnSpc>
                <a:spcPct val="100000"/>
              </a:lnSpc>
              <a:spcBef>
                <a:spcPts val="100"/>
              </a:spcBef>
              <a:tabLst>
                <a:tab pos="3037205" algn="l"/>
              </a:tabLst>
            </a:pPr>
            <a:r>
              <a:rPr dirty="0" spc="-5"/>
              <a:t>Variable </a:t>
            </a:r>
            <a:r>
              <a:rPr dirty="0"/>
              <a:t>–	</a:t>
            </a:r>
            <a:r>
              <a:rPr dirty="0" spc="-5"/>
              <a:t>Partitioning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73180" cy="1976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At any </a:t>
            </a:r>
            <a:r>
              <a:rPr dirty="0" sz="2800">
                <a:latin typeface="Times New Roman"/>
                <a:cs typeface="Times New Roman"/>
              </a:rPr>
              <a:t>given </a:t>
            </a:r>
            <a:r>
              <a:rPr dirty="0" sz="2800" spc="-5">
                <a:latin typeface="Times New Roman"/>
                <a:cs typeface="Times New Roman"/>
              </a:rPr>
              <a:t>time, then, we </a:t>
            </a:r>
            <a:r>
              <a:rPr dirty="0" sz="2800">
                <a:latin typeface="Times New Roman"/>
                <a:cs typeface="Times New Roman"/>
              </a:rPr>
              <a:t>have a </a:t>
            </a:r>
            <a:r>
              <a:rPr dirty="0" sz="2800" spc="-5">
                <a:latin typeface="Times New Roman"/>
                <a:cs typeface="Times New Roman"/>
              </a:rPr>
              <a:t>list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available </a:t>
            </a:r>
            <a:r>
              <a:rPr dirty="0" sz="2800">
                <a:latin typeface="Times New Roman"/>
                <a:cs typeface="Times New Roman"/>
              </a:rPr>
              <a:t>block </a:t>
            </a:r>
            <a:r>
              <a:rPr dirty="0" sz="2800" spc="-5">
                <a:latin typeface="Times New Roman"/>
                <a:cs typeface="Times New Roman"/>
              </a:rPr>
              <a:t>sizes and an input </a:t>
            </a:r>
            <a:r>
              <a:rPr dirty="0" sz="2800">
                <a:latin typeface="Times New Roman"/>
                <a:cs typeface="Times New Roman"/>
              </a:rPr>
              <a:t> queue.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operating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order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</a:t>
            </a:r>
            <a:r>
              <a:rPr dirty="0" sz="2800">
                <a:latin typeface="Times New Roman"/>
                <a:cs typeface="Times New Roman"/>
              </a:rPr>
              <a:t> queue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according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a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scheduling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algorithm.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processes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until,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finally,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>
                <a:latin typeface="Times New Roman"/>
                <a:cs typeface="Times New Roman"/>
              </a:rPr>
              <a:t>requirements 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next process </a:t>
            </a:r>
            <a:r>
              <a:rPr dirty="0" sz="2800" spc="-5">
                <a:latin typeface="Times New Roman"/>
                <a:cs typeface="Times New Roman"/>
              </a:rPr>
              <a:t>cannot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satisfied </a:t>
            </a:r>
            <a:r>
              <a:rPr dirty="0" sz="2800">
                <a:latin typeface="Times New Roman"/>
                <a:cs typeface="Times New Roman"/>
              </a:rPr>
              <a:t>— </a:t>
            </a:r>
            <a:r>
              <a:rPr dirty="0" sz="2800" spc="-5">
                <a:latin typeface="Times New Roman"/>
                <a:cs typeface="Times New Roman"/>
              </a:rPr>
              <a:t>that is, </a:t>
            </a:r>
            <a:r>
              <a:rPr dirty="0" sz="2800">
                <a:latin typeface="Times New Roman"/>
                <a:cs typeface="Times New Roman"/>
              </a:rPr>
              <a:t>no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(or hole)</a:t>
            </a:r>
            <a:r>
              <a:rPr dirty="0" sz="2800" spc="-5">
                <a:latin typeface="Times New Roman"/>
                <a:cs typeface="Times New Roman"/>
              </a:rPr>
              <a:t> 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large enough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hold</a:t>
            </a:r>
            <a:r>
              <a:rPr dirty="0" sz="2800" spc="-5">
                <a:latin typeface="Times New Roman"/>
                <a:cs typeface="Times New Roman"/>
              </a:rPr>
              <a:t> that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260">
              <a:lnSpc>
                <a:spcPct val="100000"/>
              </a:lnSpc>
              <a:spcBef>
                <a:spcPts val="100"/>
              </a:spcBef>
              <a:tabLst>
                <a:tab pos="3037205" algn="l"/>
              </a:tabLst>
            </a:pPr>
            <a:r>
              <a:rPr dirty="0" spc="-5"/>
              <a:t>Variable </a:t>
            </a:r>
            <a:r>
              <a:rPr dirty="0"/>
              <a:t>–	</a:t>
            </a:r>
            <a:r>
              <a:rPr dirty="0" spc="-5"/>
              <a:t>Partitioning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69370" cy="2871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operating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wait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until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large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enough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available,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skip</a:t>
            </a:r>
            <a:r>
              <a:rPr dirty="0" sz="2800">
                <a:latin typeface="Times New Roman"/>
                <a:cs typeface="Times New Roman"/>
              </a:rPr>
              <a:t> down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</a:t>
            </a:r>
            <a:r>
              <a:rPr dirty="0" sz="2800">
                <a:latin typeface="Times New Roman"/>
                <a:cs typeface="Times New Roman"/>
              </a:rPr>
              <a:t> queue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whether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>
                <a:latin typeface="Times New Roman"/>
                <a:cs typeface="Times New Roman"/>
              </a:rPr>
              <a:t> requirements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some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 </a:t>
            </a:r>
            <a:r>
              <a:rPr dirty="0" sz="2800" spc="-5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Times New Roman"/>
                <a:cs typeface="Times New Roman"/>
              </a:rPr>
              <a:t> met.</a:t>
            </a:r>
            <a:endParaRPr sz="2800">
              <a:latin typeface="Times New Roman"/>
              <a:cs typeface="Times New Roman"/>
            </a:endParaRPr>
          </a:p>
          <a:p>
            <a:pPr algn="just" marL="187960" marR="6985" indent="-175895">
              <a:lnSpc>
                <a:spcPct val="89800"/>
              </a:lnSpc>
              <a:spcBef>
                <a:spcPts val="9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 general, </a:t>
            </a:r>
            <a:r>
              <a:rPr dirty="0" sz="2800" spc="-5">
                <a:latin typeface="Times New Roman"/>
                <a:cs typeface="Times New Roman"/>
              </a:rPr>
              <a:t>as mentioned, the memory </a:t>
            </a:r>
            <a:r>
              <a:rPr dirty="0" sz="2800">
                <a:latin typeface="Times New Roman"/>
                <a:cs typeface="Times New Roman"/>
              </a:rPr>
              <a:t>blocks </a:t>
            </a:r>
            <a:r>
              <a:rPr dirty="0" sz="2800" spc="-5">
                <a:latin typeface="Times New Roman"/>
                <a:cs typeface="Times New Roman"/>
              </a:rPr>
              <a:t>available comprise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set </a:t>
            </a:r>
            <a:r>
              <a:rPr dirty="0" sz="2800">
                <a:latin typeface="Times New Roman"/>
                <a:cs typeface="Times New Roman"/>
              </a:rPr>
              <a:t>of holes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various </a:t>
            </a:r>
            <a:r>
              <a:rPr dirty="0" sz="2800" spc="-5">
                <a:latin typeface="Times New Roman"/>
                <a:cs typeface="Times New Roman"/>
              </a:rPr>
              <a:t>sizes scattered throughout memory. When </a:t>
            </a:r>
            <a:r>
              <a:rPr dirty="0" sz="2800">
                <a:latin typeface="Times New Roman"/>
                <a:cs typeface="Times New Roman"/>
              </a:rPr>
              <a:t>a process </a:t>
            </a:r>
            <a:r>
              <a:rPr dirty="0" sz="2800" spc="-5">
                <a:latin typeface="Times New Roman"/>
                <a:cs typeface="Times New Roman"/>
              </a:rPr>
              <a:t>arrives and </a:t>
            </a:r>
            <a:r>
              <a:rPr dirty="0" sz="2800">
                <a:latin typeface="Times New Roman"/>
                <a:cs typeface="Times New Roman"/>
              </a:rPr>
              <a:t> needs </a:t>
            </a:r>
            <a:r>
              <a:rPr dirty="0" sz="2800" spc="-5">
                <a:latin typeface="Times New Roman"/>
                <a:cs typeface="Times New Roman"/>
              </a:rPr>
              <a:t>memory, the system searches the set </a:t>
            </a:r>
            <a:r>
              <a:rPr dirty="0" sz="2800">
                <a:latin typeface="Times New Roman"/>
                <a:cs typeface="Times New Roman"/>
              </a:rPr>
              <a:t>for a hole </a:t>
            </a:r>
            <a:r>
              <a:rPr dirty="0" sz="2800" spc="-5">
                <a:latin typeface="Times New Roman"/>
                <a:cs typeface="Times New Roman"/>
              </a:rPr>
              <a:t>that is large enough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260">
              <a:lnSpc>
                <a:spcPct val="100000"/>
              </a:lnSpc>
              <a:spcBef>
                <a:spcPts val="100"/>
              </a:spcBef>
              <a:tabLst>
                <a:tab pos="3037205" algn="l"/>
              </a:tabLst>
            </a:pPr>
            <a:r>
              <a:rPr dirty="0" spc="-5"/>
              <a:t>Variable </a:t>
            </a:r>
            <a:r>
              <a:rPr dirty="0"/>
              <a:t>–	</a:t>
            </a:r>
            <a:r>
              <a:rPr dirty="0" spc="-5"/>
              <a:t>Partitioning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70005" cy="3900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14604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hole </a:t>
            </a:r>
            <a:r>
              <a:rPr dirty="0" sz="2800" spc="-5">
                <a:latin typeface="Times New Roman"/>
                <a:cs typeface="Times New Roman"/>
              </a:rPr>
              <a:t>is too large, it is split into two </a:t>
            </a:r>
            <a:r>
              <a:rPr dirty="0" sz="2800">
                <a:latin typeface="Times New Roman"/>
                <a:cs typeface="Times New Roman"/>
              </a:rPr>
              <a:t>parts. </a:t>
            </a:r>
            <a:r>
              <a:rPr dirty="0" sz="2800" spc="-5">
                <a:latin typeface="Times New Roman"/>
                <a:cs typeface="Times New Roman"/>
              </a:rPr>
              <a:t>One </a:t>
            </a:r>
            <a:r>
              <a:rPr dirty="0" sz="2800">
                <a:latin typeface="Times New Roman"/>
                <a:cs typeface="Times New Roman"/>
              </a:rPr>
              <a:t>part </a:t>
            </a:r>
            <a:r>
              <a:rPr dirty="0" sz="2800" spc="-5">
                <a:latin typeface="Times New Roman"/>
                <a:cs typeface="Times New Roman"/>
              </a:rPr>
              <a:t>is allocated to 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arriving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process;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-5">
                <a:latin typeface="Times New Roman"/>
                <a:cs typeface="Times New Roman"/>
              </a:rPr>
              <a:t> is </a:t>
            </a:r>
            <a:r>
              <a:rPr dirty="0" sz="2800">
                <a:latin typeface="Times New Roman"/>
                <a:cs typeface="Times New Roman"/>
              </a:rPr>
              <a:t>returned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set </a:t>
            </a:r>
            <a:r>
              <a:rPr dirty="0" sz="2800">
                <a:latin typeface="Times New Roman"/>
                <a:cs typeface="Times New Roman"/>
              </a:rPr>
              <a:t>of holes.</a:t>
            </a:r>
            <a:endParaRPr sz="2800">
              <a:latin typeface="Times New Roman"/>
              <a:cs typeface="Times New Roman"/>
            </a:endParaRPr>
          </a:p>
          <a:p>
            <a:pPr algn="just" marL="187960" marR="1016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When </a:t>
            </a:r>
            <a:r>
              <a:rPr dirty="0" sz="2800">
                <a:latin typeface="Times New Roman"/>
                <a:cs typeface="Times New Roman"/>
              </a:rPr>
              <a:t>a process </a:t>
            </a:r>
            <a:r>
              <a:rPr dirty="0" sz="2800" spc="-5">
                <a:latin typeface="Times New Roman"/>
                <a:cs typeface="Times New Roman"/>
              </a:rPr>
              <a:t>terminates, it </a:t>
            </a:r>
            <a:r>
              <a:rPr dirty="0" sz="2800">
                <a:latin typeface="Times New Roman"/>
                <a:cs typeface="Times New Roman"/>
              </a:rPr>
              <a:t>releases </a:t>
            </a:r>
            <a:r>
              <a:rPr dirty="0" sz="2800" spc="-5">
                <a:latin typeface="Times New Roman"/>
                <a:cs typeface="Times New Roman"/>
              </a:rPr>
              <a:t>its </a:t>
            </a:r>
            <a:r>
              <a:rPr dirty="0" sz="2800">
                <a:latin typeface="Times New Roman"/>
                <a:cs typeface="Times New Roman"/>
              </a:rPr>
              <a:t>block of </a:t>
            </a:r>
            <a:r>
              <a:rPr dirty="0" sz="2800" spc="-5">
                <a:latin typeface="Times New Roman"/>
                <a:cs typeface="Times New Roman"/>
              </a:rPr>
              <a:t>memory, which is then </a:t>
            </a:r>
            <a:r>
              <a:rPr dirty="0" sz="2800">
                <a:latin typeface="Times New Roman"/>
                <a:cs typeface="Times New Roman"/>
              </a:rPr>
              <a:t> placed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back </a:t>
            </a:r>
            <a:r>
              <a:rPr dirty="0" sz="2800" spc="-5">
                <a:latin typeface="Times New Roman"/>
                <a:cs typeface="Times New Roman"/>
              </a:rPr>
              <a:t>in the set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holes.</a:t>
            </a:r>
            <a:endParaRPr sz="2800">
              <a:latin typeface="Times New Roman"/>
              <a:cs typeface="Times New Roman"/>
            </a:endParaRPr>
          </a:p>
          <a:p>
            <a:pPr algn="just" marL="187960" marR="12065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new hole </a:t>
            </a:r>
            <a:r>
              <a:rPr dirty="0" sz="2800" spc="-5">
                <a:latin typeface="Times New Roman"/>
                <a:cs typeface="Times New Roman"/>
              </a:rPr>
              <a:t>is adjacent to </a:t>
            </a:r>
            <a:r>
              <a:rPr dirty="0" sz="2800">
                <a:latin typeface="Times New Roman"/>
                <a:cs typeface="Times New Roman"/>
              </a:rPr>
              <a:t>other holes, </a:t>
            </a:r>
            <a:r>
              <a:rPr dirty="0" sz="2800" spc="-5">
                <a:latin typeface="Times New Roman"/>
                <a:cs typeface="Times New Roman"/>
              </a:rPr>
              <a:t>these adjacent </a:t>
            </a:r>
            <a:r>
              <a:rPr dirty="0" sz="2800">
                <a:latin typeface="Times New Roman"/>
                <a:cs typeface="Times New Roman"/>
              </a:rPr>
              <a:t>holes </a:t>
            </a:r>
            <a:r>
              <a:rPr dirty="0" sz="2800" spc="-5">
                <a:latin typeface="Times New Roman"/>
                <a:cs typeface="Times New Roman"/>
              </a:rPr>
              <a:t>are merged to </a:t>
            </a:r>
            <a:r>
              <a:rPr dirty="0" sz="2800">
                <a:latin typeface="Times New Roman"/>
                <a:cs typeface="Times New Roman"/>
              </a:rPr>
              <a:t> form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 </a:t>
            </a:r>
            <a:r>
              <a:rPr dirty="0" sz="2800" spc="-5">
                <a:latin typeface="Times New Roman"/>
                <a:cs typeface="Times New Roman"/>
              </a:rPr>
              <a:t>larger </a:t>
            </a:r>
            <a:r>
              <a:rPr dirty="0" sz="2800">
                <a:latin typeface="Times New Roman"/>
                <a:cs typeface="Times New Roman"/>
              </a:rPr>
              <a:t>hole.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 point,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may</a:t>
            </a:r>
            <a:r>
              <a:rPr dirty="0" sz="2800">
                <a:latin typeface="Times New Roman"/>
                <a:cs typeface="Times New Roman"/>
              </a:rPr>
              <a:t> need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check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whether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6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waiting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memory and whether this </a:t>
            </a:r>
            <a:r>
              <a:rPr dirty="0" sz="2800">
                <a:latin typeface="Times New Roman"/>
                <a:cs typeface="Times New Roman"/>
              </a:rPr>
              <a:t>newly freed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recombined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could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satisfy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demands of </a:t>
            </a:r>
            <a:r>
              <a:rPr dirty="0" sz="2800" spc="-5">
                <a:latin typeface="Times New Roman"/>
                <a:cs typeface="Times New Roman"/>
              </a:rPr>
              <a:t>any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these waiting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260">
              <a:lnSpc>
                <a:spcPct val="100000"/>
              </a:lnSpc>
              <a:spcBef>
                <a:spcPts val="100"/>
              </a:spcBef>
              <a:tabLst>
                <a:tab pos="3037205" algn="l"/>
              </a:tabLst>
            </a:pPr>
            <a:r>
              <a:rPr dirty="0" spc="-5"/>
              <a:t>Variable </a:t>
            </a:r>
            <a:r>
              <a:rPr dirty="0"/>
              <a:t>–	</a:t>
            </a:r>
            <a:r>
              <a:rPr dirty="0" spc="-5"/>
              <a:t>Partitioning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260">
              <a:lnSpc>
                <a:spcPct val="100000"/>
              </a:lnSpc>
              <a:spcBef>
                <a:spcPts val="100"/>
              </a:spcBef>
              <a:tabLst>
                <a:tab pos="3037205" algn="l"/>
              </a:tabLst>
            </a:pPr>
            <a:r>
              <a:rPr dirty="0" spc="-5"/>
              <a:t>Variable </a:t>
            </a:r>
            <a:r>
              <a:rPr dirty="0"/>
              <a:t>–	</a:t>
            </a:r>
            <a:r>
              <a:rPr dirty="0" spc="-5"/>
              <a:t>Partitioning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9841" y="1503363"/>
            <a:ext cx="7413255" cy="4252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619" y="205952"/>
            <a:ext cx="55733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Memory</a:t>
            </a:r>
            <a:r>
              <a:rPr dirty="0" spc="-35"/>
              <a:t> </a:t>
            </a:r>
            <a:r>
              <a:rPr dirty="0"/>
              <a:t>:</a:t>
            </a:r>
            <a:r>
              <a:rPr dirty="0" spc="-35"/>
              <a:t> </a:t>
            </a:r>
            <a:r>
              <a:rPr dirty="0" spc="-10"/>
              <a:t>Basics</a:t>
            </a:r>
            <a:r>
              <a:rPr dirty="0" spc="-4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2733" y="646772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547" y="1239168"/>
            <a:ext cx="10302875" cy="3585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Stream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addresses;</a:t>
            </a:r>
            <a:endParaRPr sz="2800">
              <a:latin typeface="Times New Roman"/>
              <a:cs typeface="Times New Roman"/>
            </a:endParaRPr>
          </a:p>
          <a:p>
            <a:pPr lvl="1" marL="645160" marR="5080" indent="-175895">
              <a:lnSpc>
                <a:spcPts val="3030"/>
              </a:lnSpc>
              <a:spcBef>
                <a:spcPts val="540"/>
              </a:spcBef>
              <a:buFont typeface="Arial MT"/>
              <a:buChar char="•"/>
              <a:tabLst>
                <a:tab pos="645795" algn="l"/>
                <a:tab pos="1069340" algn="l"/>
                <a:tab pos="1928495" algn="l"/>
                <a:tab pos="2590165" algn="l"/>
                <a:tab pos="3587750" algn="l"/>
                <a:tab pos="4407535" algn="l"/>
                <a:tab pos="5224780" algn="l"/>
                <a:tab pos="5864225" algn="l"/>
                <a:tab pos="7453630" algn="l"/>
                <a:tab pos="8134984" algn="l"/>
                <a:tab pos="8774430" algn="l"/>
              </a:tabLst>
            </a:pPr>
            <a:r>
              <a:rPr dirty="0" sz="2800">
                <a:latin typeface="Times New Roman"/>
                <a:cs typeface="Times New Roman"/>
              </a:rPr>
              <a:t>It	does	not	know	how	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y	</a:t>
            </a:r>
            <a:r>
              <a:rPr dirty="0" sz="2800" spc="-5">
                <a:latin typeface="Times New Roman"/>
                <a:cs typeface="Times New Roman"/>
              </a:rPr>
              <a:t>ar</a:t>
            </a:r>
            <a:r>
              <a:rPr dirty="0" sz="2800">
                <a:latin typeface="Times New Roman"/>
                <a:cs typeface="Times New Roman"/>
              </a:rPr>
              <a:t>e	generated	(by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instruction  </a:t>
            </a:r>
            <a:r>
              <a:rPr dirty="0" sz="2800" spc="-5">
                <a:latin typeface="Times New Roman"/>
                <a:cs typeface="Times New Roman"/>
              </a:rPr>
              <a:t>counter,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indexing,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indirection,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literal addresses,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 </a:t>
            </a:r>
            <a:r>
              <a:rPr dirty="0" sz="2800">
                <a:latin typeface="Times New Roman"/>
                <a:cs typeface="Times New Roman"/>
              </a:rPr>
              <a:t>on)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 lvl="1" marL="645160" indent="-17653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What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(instructions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data).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Hence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ignore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how</a:t>
            </a:r>
            <a:r>
              <a:rPr dirty="0" sz="2800" spc="-1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187960" marR="14604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interested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sequence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generated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5">
                <a:latin typeface="Times New Roman"/>
                <a:cs typeface="Times New Roman"/>
              </a:rPr>
              <a:t> the </a:t>
            </a:r>
            <a:r>
              <a:rPr dirty="0" sz="2800">
                <a:latin typeface="Times New Roman"/>
                <a:cs typeface="Times New Roman"/>
              </a:rPr>
              <a:t>running program.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71275" cy="3004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1397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1170305" algn="l"/>
                <a:tab pos="2944495" algn="l"/>
                <a:tab pos="3533140" algn="l"/>
                <a:tab pos="4043045" algn="l"/>
                <a:tab pos="5758180" algn="l"/>
                <a:tab pos="7271384" algn="l"/>
                <a:tab pos="7920355" algn="l"/>
                <a:tab pos="8705850" algn="l"/>
                <a:tab pos="1011682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	</a:t>
            </a:r>
            <a:r>
              <a:rPr dirty="0" sz="2800">
                <a:latin typeface="Times New Roman"/>
                <a:cs typeface="Times New Roman"/>
              </a:rPr>
              <a:t>procedure	</a:t>
            </a:r>
            <a:r>
              <a:rPr dirty="0" sz="2800" spc="-5">
                <a:latin typeface="Times New Roman"/>
                <a:cs typeface="Times New Roman"/>
              </a:rPr>
              <a:t>is	</a:t>
            </a:r>
            <a:r>
              <a:rPr dirty="0" sz="2800">
                <a:latin typeface="Times New Roman"/>
                <a:cs typeface="Times New Roman"/>
              </a:rPr>
              <a:t>a	particular	</a:t>
            </a:r>
            <a:r>
              <a:rPr dirty="0" sz="2800" spc="-5">
                <a:latin typeface="Times New Roman"/>
                <a:cs typeface="Times New Roman"/>
              </a:rPr>
              <a:t>instance	</a:t>
            </a:r>
            <a:r>
              <a:rPr dirty="0" sz="2800">
                <a:latin typeface="Times New Roman"/>
                <a:cs typeface="Times New Roman"/>
              </a:rPr>
              <a:t>of	</a:t>
            </a:r>
            <a:r>
              <a:rPr dirty="0" sz="2800" spc="-5">
                <a:latin typeface="Times New Roman"/>
                <a:cs typeface="Times New Roman"/>
              </a:rPr>
              <a:t>the	</a:t>
            </a:r>
            <a:r>
              <a:rPr dirty="0" sz="2800">
                <a:latin typeface="Times New Roman"/>
                <a:cs typeface="Times New Roman"/>
              </a:rPr>
              <a:t>general	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dynamic </a:t>
            </a:r>
            <a:r>
              <a:rPr dirty="0" sz="2800" spc="5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70C0"/>
                </a:solidFill>
                <a:latin typeface="Times New Roman"/>
                <a:cs typeface="Times New Roman"/>
              </a:rPr>
              <a:t>storage-allocation</a:t>
            </a:r>
            <a:r>
              <a:rPr dirty="0" sz="2800" spc="21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problem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concerns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satisfy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request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list </a:t>
            </a:r>
            <a:r>
              <a:rPr dirty="0" sz="2800">
                <a:latin typeface="Times New Roman"/>
                <a:cs typeface="Times New Roman"/>
              </a:rPr>
              <a:t>of free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9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There are many solutions to this </a:t>
            </a:r>
            <a:r>
              <a:rPr dirty="0" sz="2800">
                <a:latin typeface="Times New Roman"/>
                <a:cs typeface="Times New Roman"/>
              </a:rPr>
              <a:t>problem.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first-fit, best-fit, </a:t>
            </a:r>
            <a:r>
              <a:rPr dirty="0" sz="2800" spc="-5">
                <a:solidFill>
                  <a:srgbClr val="0070C0"/>
                </a:solidFill>
                <a:latin typeface="Times New Roman"/>
                <a:cs typeface="Times New Roman"/>
              </a:rPr>
              <a:t>and worst-fit 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strategies are the </a:t>
            </a:r>
            <a:r>
              <a:rPr dirty="0" sz="2800">
                <a:latin typeface="Times New Roman"/>
                <a:cs typeface="Times New Roman"/>
              </a:rPr>
              <a:t>ones </a:t>
            </a:r>
            <a:r>
              <a:rPr dirty="0" sz="2800" spc="-5">
                <a:latin typeface="Times New Roman"/>
                <a:cs typeface="Times New Roman"/>
              </a:rPr>
              <a:t>most commonly </a:t>
            </a:r>
            <a:r>
              <a:rPr dirty="0" sz="2800">
                <a:latin typeface="Times New Roman"/>
                <a:cs typeface="Times New Roman"/>
              </a:rPr>
              <a:t>used </a:t>
            </a:r>
            <a:r>
              <a:rPr dirty="0" sz="2800" spc="-5">
                <a:latin typeface="Times New Roman"/>
                <a:cs typeface="Times New Roman"/>
              </a:rPr>
              <a:t>to select </a:t>
            </a:r>
            <a:r>
              <a:rPr dirty="0" sz="2800">
                <a:latin typeface="Times New Roman"/>
                <a:cs typeface="Times New Roman"/>
              </a:rPr>
              <a:t>a free hole from </a:t>
            </a:r>
            <a:r>
              <a:rPr dirty="0" sz="2800" spc="-5">
                <a:latin typeface="Times New Roman"/>
                <a:cs typeface="Times New Roman"/>
              </a:rPr>
              <a:t>the set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260">
              <a:lnSpc>
                <a:spcPct val="100000"/>
              </a:lnSpc>
              <a:spcBef>
                <a:spcPts val="100"/>
              </a:spcBef>
              <a:tabLst>
                <a:tab pos="3037205" algn="l"/>
              </a:tabLst>
            </a:pPr>
            <a:r>
              <a:rPr dirty="0" spc="-5"/>
              <a:t>Variable </a:t>
            </a:r>
            <a:r>
              <a:rPr dirty="0"/>
              <a:t>–	</a:t>
            </a:r>
            <a:r>
              <a:rPr dirty="0" spc="-5"/>
              <a:t>Partitioning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394" y="228009"/>
            <a:ext cx="69126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Partition</a:t>
            </a:r>
            <a:r>
              <a:rPr dirty="0" spc="-50"/>
              <a:t> </a:t>
            </a:r>
            <a:r>
              <a:rPr dirty="0" spc="-5"/>
              <a:t>Allocation</a:t>
            </a:r>
            <a:r>
              <a:rPr dirty="0" spc="-45"/>
              <a:t> </a:t>
            </a:r>
            <a:r>
              <a:rPr dirty="0" spc="-5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0" y="2543611"/>
            <a:ext cx="8278697" cy="26241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989546"/>
            <a:ext cx="11467465" cy="19367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Allocate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first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enough.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Searching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start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either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beginning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set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holes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location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previous first-fit</a:t>
            </a:r>
            <a:r>
              <a:rPr dirty="0" sz="2800" spc="-5">
                <a:latin typeface="Times New Roman"/>
                <a:cs typeface="Times New Roman"/>
              </a:rPr>
              <a:t> search ended.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stop searching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 soon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 we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large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enough.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603" y="66084"/>
            <a:ext cx="18103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First</a:t>
            </a:r>
            <a:r>
              <a:rPr dirty="0" spc="-90"/>
              <a:t> </a:t>
            </a:r>
            <a:r>
              <a:rPr dirty="0" spc="-5"/>
              <a:t>Fit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810" y="3714497"/>
            <a:ext cx="4187274" cy="21888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989546"/>
            <a:ext cx="9188450" cy="15557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Allocate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smallest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enough.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search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entire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unless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ordered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5">
                <a:latin typeface="Times New Roman"/>
                <a:cs typeface="Times New Roman"/>
              </a:rPr>
              <a:t> size.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strategy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produces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smallest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leftover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9" y="66084"/>
            <a:ext cx="17754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Best</a:t>
            </a:r>
            <a:r>
              <a:rPr dirty="0" spc="-95"/>
              <a:t> </a:t>
            </a:r>
            <a:r>
              <a:rPr dirty="0" spc="-5"/>
              <a:t>Fit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850" y="3425953"/>
            <a:ext cx="5614754" cy="23134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989546"/>
            <a:ext cx="11468100" cy="19431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Allocate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largest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Again,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search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entire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unless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sorted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  <a:tab pos="951230" algn="l"/>
                <a:tab pos="2210435" algn="l"/>
                <a:tab pos="3627754" algn="l"/>
                <a:tab pos="4194810" algn="l"/>
                <a:tab pos="5272405" algn="l"/>
                <a:tab pos="6507480" algn="l"/>
                <a:tab pos="7253605" algn="l"/>
                <a:tab pos="8256270" algn="l"/>
                <a:tab pos="9001125" algn="l"/>
                <a:tab pos="9470390" algn="l"/>
                <a:tab pos="10473690" algn="l"/>
                <a:tab pos="1102233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strateg</a:t>
            </a:r>
            <a:r>
              <a:rPr dirty="0" sz="2800">
                <a:latin typeface="Times New Roman"/>
                <a:cs typeface="Times New Roman"/>
              </a:rPr>
              <a:t>y	produces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larges</a:t>
            </a:r>
            <a:r>
              <a:rPr dirty="0" sz="2800">
                <a:latin typeface="Times New Roman"/>
                <a:cs typeface="Times New Roman"/>
              </a:rPr>
              <a:t>t	</a:t>
            </a:r>
            <a:r>
              <a:rPr dirty="0" sz="2800" spc="-5">
                <a:latin typeface="Times New Roman"/>
                <a:cs typeface="Times New Roman"/>
              </a:rPr>
              <a:t>leftove</a:t>
            </a:r>
            <a:r>
              <a:rPr dirty="0" sz="2800">
                <a:latin typeface="Times New Roman"/>
                <a:cs typeface="Times New Roman"/>
              </a:rPr>
              <a:t>r	hole	</a:t>
            </a:r>
            <a:r>
              <a:rPr dirty="0" sz="2800" spc="-5">
                <a:latin typeface="Times New Roman"/>
                <a:cs typeface="Times New Roman"/>
              </a:rPr>
              <a:t>whic</a:t>
            </a:r>
            <a:r>
              <a:rPr dirty="0" sz="2800">
                <a:latin typeface="Times New Roman"/>
                <a:cs typeface="Times New Roman"/>
              </a:rPr>
              <a:t>h	</a:t>
            </a:r>
            <a:r>
              <a:rPr dirty="0" sz="2800" spc="-5">
                <a:latin typeface="Times New Roman"/>
                <a:cs typeface="Times New Roman"/>
              </a:rPr>
              <a:t>ma</a:t>
            </a:r>
            <a:r>
              <a:rPr dirty="0" sz="2800">
                <a:latin typeface="Times New Roman"/>
                <a:cs typeface="Times New Roman"/>
              </a:rPr>
              <a:t>y	be	useful	for	</a:t>
            </a:r>
            <a:r>
              <a:rPr dirty="0" sz="2800" spc="-5">
                <a:latin typeface="Times New Roman"/>
                <a:cs typeface="Times New Roman"/>
              </a:rPr>
              <a:t>the 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3238" y="66084"/>
            <a:ext cx="21475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Worst</a:t>
            </a:r>
            <a:r>
              <a:rPr dirty="0" spc="-95"/>
              <a:t> </a:t>
            </a:r>
            <a:r>
              <a:rPr dirty="0" spc="-5"/>
              <a:t>Fit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7360" y="3790697"/>
            <a:ext cx="5384799" cy="22006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3397" y="639172"/>
            <a:ext cx="39027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Problem</a:t>
            </a:r>
            <a:r>
              <a:rPr dirty="0" spc="-50"/>
              <a:t> </a:t>
            </a:r>
            <a:r>
              <a:rPr dirty="0" spc="-5"/>
              <a:t>to</a:t>
            </a:r>
            <a:r>
              <a:rPr dirty="0" spc="-55"/>
              <a:t> </a:t>
            </a:r>
            <a:r>
              <a:rPr dirty="0" spc="-5"/>
              <a:t>Solve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1225" y="2148738"/>
            <a:ext cx="10365740" cy="1750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Question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0100"/>
              </a:lnSpc>
            </a:pPr>
            <a:r>
              <a:rPr dirty="0" sz="2000" spc="-5">
                <a:latin typeface="Times New Roman"/>
                <a:cs typeface="Times New Roman"/>
              </a:rPr>
              <a:t>Given </a:t>
            </a:r>
            <a:r>
              <a:rPr dirty="0" sz="2000">
                <a:latin typeface="Times New Roman"/>
                <a:cs typeface="Times New Roman"/>
              </a:rPr>
              <a:t>five </a:t>
            </a:r>
            <a:r>
              <a:rPr dirty="0" sz="2000" spc="-5">
                <a:latin typeface="Times New Roman"/>
                <a:cs typeface="Times New Roman"/>
              </a:rPr>
              <a:t>memory </a:t>
            </a:r>
            <a:r>
              <a:rPr dirty="0" sz="2000">
                <a:latin typeface="Times New Roman"/>
                <a:cs typeface="Times New Roman"/>
              </a:rPr>
              <a:t>partitions of 100Kb, 500Kb, 200Kb, 300Kb, 600Kb (in order), how </a:t>
            </a:r>
            <a:r>
              <a:rPr dirty="0" sz="2000" spc="-5">
                <a:latin typeface="Times New Roman"/>
                <a:cs typeface="Times New Roman"/>
              </a:rPr>
              <a:t>would the </a:t>
            </a:r>
            <a:r>
              <a:rPr dirty="0" sz="2000">
                <a:latin typeface="Times New Roman"/>
                <a:cs typeface="Times New Roman"/>
              </a:rPr>
              <a:t> first-fit, best-fit, </a:t>
            </a:r>
            <a:r>
              <a:rPr dirty="0" sz="2000" spc="-5">
                <a:latin typeface="Times New Roman"/>
                <a:cs typeface="Times New Roman"/>
              </a:rPr>
              <a:t>and worst-fit algorithms </a:t>
            </a:r>
            <a:r>
              <a:rPr dirty="0" sz="2000">
                <a:latin typeface="Times New Roman"/>
                <a:cs typeface="Times New Roman"/>
              </a:rPr>
              <a:t>place processes of 212 </a:t>
            </a:r>
            <a:r>
              <a:rPr dirty="0" sz="2000" spc="-5">
                <a:latin typeface="Times New Roman"/>
                <a:cs typeface="Times New Roman"/>
              </a:rPr>
              <a:t>Kb, </a:t>
            </a:r>
            <a:r>
              <a:rPr dirty="0" sz="2000">
                <a:latin typeface="Times New Roman"/>
                <a:cs typeface="Times New Roman"/>
              </a:rPr>
              <a:t>417 </a:t>
            </a:r>
            <a:r>
              <a:rPr dirty="0" sz="2000" spc="-5">
                <a:latin typeface="Times New Roman"/>
                <a:cs typeface="Times New Roman"/>
              </a:rPr>
              <a:t>Kb, </a:t>
            </a:r>
            <a:r>
              <a:rPr dirty="0" sz="2000">
                <a:latin typeface="Times New Roman"/>
                <a:cs typeface="Times New Roman"/>
              </a:rPr>
              <a:t>112 </a:t>
            </a:r>
            <a:r>
              <a:rPr dirty="0" sz="2000" spc="-5">
                <a:latin typeface="Times New Roman"/>
                <a:cs typeface="Times New Roman"/>
              </a:rPr>
              <a:t>Kb, and </a:t>
            </a:r>
            <a:r>
              <a:rPr dirty="0" sz="2000">
                <a:latin typeface="Times New Roman"/>
                <a:cs typeface="Times New Roman"/>
              </a:rPr>
              <a:t>426 </a:t>
            </a:r>
            <a:r>
              <a:rPr dirty="0" sz="2000" spc="-5">
                <a:latin typeface="Times New Roman"/>
                <a:cs typeface="Times New Roman"/>
              </a:rPr>
              <a:t>Kb </a:t>
            </a:r>
            <a:r>
              <a:rPr dirty="0" sz="2000">
                <a:latin typeface="Times New Roman"/>
                <a:cs typeface="Times New Roman"/>
              </a:rPr>
              <a:t>(in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order)?</a:t>
            </a:r>
            <a:r>
              <a:rPr dirty="0" sz="2000" spc="-5">
                <a:latin typeface="Times New Roman"/>
                <a:cs typeface="Times New Roman"/>
              </a:rPr>
              <a:t> Which algorithm makes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 efficient </a:t>
            </a:r>
            <a:r>
              <a:rPr dirty="0" sz="2000">
                <a:latin typeface="Times New Roman"/>
                <a:cs typeface="Times New Roman"/>
              </a:rPr>
              <a:t>use of </a:t>
            </a:r>
            <a:r>
              <a:rPr dirty="0" sz="2000" spc="-5">
                <a:latin typeface="Times New Roman"/>
                <a:cs typeface="Times New Roman"/>
              </a:rPr>
              <a:t>memory?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75" y="639172"/>
            <a:ext cx="55632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0" algn="l"/>
              </a:tabLst>
            </a:pPr>
            <a:r>
              <a:rPr dirty="0" spc="-5"/>
              <a:t>Steps to Solve </a:t>
            </a:r>
            <a:r>
              <a:rPr dirty="0"/>
              <a:t>–	</a:t>
            </a:r>
            <a:r>
              <a:rPr dirty="0" spc="-5"/>
              <a:t>First</a:t>
            </a:r>
            <a:r>
              <a:rPr dirty="0" spc="-90"/>
              <a:t> </a:t>
            </a:r>
            <a:r>
              <a:rPr dirty="0" spc="-5"/>
              <a:t>Fit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400" y="1447801"/>
            <a:ext cx="8331199" cy="45259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261" y="639172"/>
            <a:ext cx="5528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0" algn="l"/>
              </a:tabLst>
            </a:pPr>
            <a:r>
              <a:rPr dirty="0" spc="-5"/>
              <a:t>Steps to Solve </a:t>
            </a:r>
            <a:r>
              <a:rPr dirty="0"/>
              <a:t>–	</a:t>
            </a:r>
            <a:r>
              <a:rPr dirty="0" spc="-10"/>
              <a:t>Best</a:t>
            </a:r>
            <a:r>
              <a:rPr dirty="0" spc="-90"/>
              <a:t> </a:t>
            </a:r>
            <a:r>
              <a:rPr dirty="0" spc="-5"/>
              <a:t>Fit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1600201"/>
            <a:ext cx="8839199" cy="45259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2209" y="639172"/>
            <a:ext cx="59004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0" algn="l"/>
              </a:tabLst>
            </a:pPr>
            <a:r>
              <a:rPr dirty="0" spc="-5"/>
              <a:t>Steps to Solve </a:t>
            </a:r>
            <a:r>
              <a:rPr dirty="0"/>
              <a:t>–	</a:t>
            </a:r>
            <a:r>
              <a:rPr dirty="0" spc="-10"/>
              <a:t>Worst</a:t>
            </a:r>
            <a:r>
              <a:rPr dirty="0" spc="-90"/>
              <a:t> </a:t>
            </a:r>
            <a:r>
              <a:rPr dirty="0" spc="-5"/>
              <a:t>Fit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400" y="1810936"/>
            <a:ext cx="9143999" cy="41044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409" y="639172"/>
            <a:ext cx="9051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3200" algn="l"/>
                <a:tab pos="6400800" algn="l"/>
              </a:tabLst>
            </a:pPr>
            <a:r>
              <a:rPr dirty="0" spc="-5"/>
              <a:t>Disadvantages </a:t>
            </a:r>
            <a:r>
              <a:rPr dirty="0"/>
              <a:t>of	</a:t>
            </a:r>
            <a:r>
              <a:rPr dirty="0" spc="-5"/>
              <a:t>Variable </a:t>
            </a:r>
            <a:r>
              <a:rPr dirty="0"/>
              <a:t>-	</a:t>
            </a:r>
            <a:r>
              <a:rPr dirty="0" spc="-5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2223034"/>
            <a:ext cx="4401820" cy="105410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Times New Roman"/>
                <a:cs typeface="Times New Roman"/>
              </a:rPr>
              <a:t>Complex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External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Fragmentation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665" y="315423"/>
            <a:ext cx="36023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Basic</a:t>
            </a:r>
            <a:r>
              <a:rPr dirty="0" spc="-95"/>
              <a:t> </a:t>
            </a:r>
            <a:r>
              <a:rPr dirty="0" spc="-5"/>
              <a:t>Hardware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2733" y="646772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190" y="1500402"/>
            <a:ext cx="10603230" cy="405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5595" marR="15875" indent="-303530">
              <a:lnSpc>
                <a:spcPct val="107100"/>
              </a:lnSpc>
              <a:spcBef>
                <a:spcPts val="100"/>
              </a:spcBef>
              <a:buSzPct val="78571"/>
              <a:buFont typeface="Arial MT"/>
              <a:buChar char="•"/>
              <a:tabLst>
                <a:tab pos="314960" algn="l"/>
                <a:tab pos="31623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Program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brought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(from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disk)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placed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within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it to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</a:t>
            </a:r>
            <a:endParaRPr sz="28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240"/>
              </a:spcBef>
              <a:buSzPct val="78571"/>
              <a:buFont typeface="Arial MT"/>
              <a:buChar char="•"/>
              <a:tabLst>
                <a:tab pos="314960" algn="l"/>
                <a:tab pos="316230" algn="l"/>
              </a:tabLst>
            </a:pPr>
            <a:r>
              <a:rPr dirty="0" sz="2800" spc="-5">
                <a:latin typeface="Times New Roman"/>
                <a:cs typeface="Times New Roman"/>
              </a:rPr>
              <a:t>Main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registers</a:t>
            </a:r>
            <a:r>
              <a:rPr dirty="0" sz="2800" spc="-5">
                <a:latin typeface="Times New Roman"/>
                <a:cs typeface="Times New Roman"/>
              </a:rPr>
              <a:t> 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5">
                <a:latin typeface="Times New Roman"/>
                <a:cs typeface="Times New Roman"/>
              </a:rPr>
              <a:t> storage</a:t>
            </a:r>
            <a:r>
              <a:rPr dirty="0" sz="2800" spc="-10">
                <a:latin typeface="Times New Roman"/>
                <a:cs typeface="Times New Roman"/>
              </a:rPr>
              <a:t> CPU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directly</a:t>
            </a:r>
            <a:endParaRPr sz="2800">
              <a:latin typeface="Times New Roman"/>
              <a:cs typeface="Times New Roman"/>
            </a:endParaRPr>
          </a:p>
          <a:p>
            <a:pPr marL="315595" marR="14604" indent="-303530">
              <a:lnSpc>
                <a:spcPct val="107100"/>
              </a:lnSpc>
              <a:buSzPct val="78571"/>
              <a:buFont typeface="Arial MT"/>
              <a:buChar char="•"/>
              <a:tabLst>
                <a:tab pos="314960" algn="l"/>
                <a:tab pos="316230" algn="l"/>
                <a:tab pos="1734185" algn="l"/>
                <a:tab pos="2482215" algn="l"/>
                <a:tab pos="3308985" algn="l"/>
                <a:tab pos="4095750" algn="l"/>
                <a:tab pos="4448175" algn="l"/>
                <a:tab pos="5589905" algn="l"/>
                <a:tab pos="6081395" algn="l"/>
                <a:tab pos="7633334" algn="l"/>
                <a:tab pos="8028305" algn="l"/>
                <a:tab pos="8834755" algn="l"/>
                <a:tab pos="10283825" algn="l"/>
              </a:tabLst>
            </a:pPr>
            <a:r>
              <a:rPr dirty="0" sz="2800" spc="-5">
                <a:latin typeface="Times New Roman"/>
                <a:cs typeface="Times New Roman"/>
              </a:rPr>
              <a:t>Memor</a:t>
            </a:r>
            <a:r>
              <a:rPr dirty="0" sz="2800">
                <a:latin typeface="Times New Roman"/>
                <a:cs typeface="Times New Roman"/>
              </a:rPr>
              <a:t>y	unit	only	</a:t>
            </a:r>
            <a:r>
              <a:rPr dirty="0" sz="2800" spc="-5">
                <a:latin typeface="Times New Roman"/>
                <a:cs typeface="Times New Roman"/>
              </a:rPr>
              <a:t>see</a:t>
            </a:r>
            <a:r>
              <a:rPr dirty="0" sz="2800">
                <a:latin typeface="Times New Roman"/>
                <a:cs typeface="Times New Roman"/>
              </a:rPr>
              <a:t>s	a	</a:t>
            </a:r>
            <a:r>
              <a:rPr dirty="0" sz="2800" spc="-5">
                <a:latin typeface="Times New Roman"/>
                <a:cs typeface="Times New Roman"/>
              </a:rPr>
              <a:t>strea</a:t>
            </a:r>
            <a:r>
              <a:rPr dirty="0" sz="2800">
                <a:latin typeface="Times New Roman"/>
                <a:cs typeface="Times New Roman"/>
              </a:rPr>
              <a:t>m	of	</a:t>
            </a:r>
            <a:r>
              <a:rPr dirty="0" sz="2800" spc="-5">
                <a:latin typeface="Times New Roman"/>
                <a:cs typeface="Times New Roman"/>
              </a:rPr>
              <a:t>addresse</a:t>
            </a:r>
            <a:r>
              <a:rPr dirty="0" sz="2800">
                <a:latin typeface="Times New Roman"/>
                <a:cs typeface="Times New Roman"/>
              </a:rPr>
              <a:t>s	+	read	requests,	or 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 </a:t>
            </a:r>
            <a:r>
              <a:rPr dirty="0" sz="2800" spc="-5">
                <a:latin typeface="Times New Roman"/>
                <a:cs typeface="Times New Roman"/>
              </a:rPr>
              <a:t>and write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requests</a:t>
            </a:r>
            <a:endParaRPr sz="28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240"/>
              </a:spcBef>
              <a:buSzPct val="78571"/>
              <a:buFont typeface="Arial MT"/>
              <a:buChar char="•"/>
              <a:tabLst>
                <a:tab pos="314960" algn="l"/>
                <a:tab pos="316230" algn="l"/>
              </a:tabLst>
            </a:pPr>
            <a:r>
              <a:rPr dirty="0" sz="2800" spc="-10">
                <a:latin typeface="Times New Roman"/>
                <a:cs typeface="Times New Roman"/>
              </a:rPr>
              <a:t>Register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10">
                <a:latin typeface="Times New Roman"/>
                <a:cs typeface="Times New Roman"/>
              </a:rPr>
              <a:t> CPU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clock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(or</a:t>
            </a:r>
            <a:r>
              <a:rPr dirty="0" sz="2800" spc="-5">
                <a:latin typeface="Times New Roman"/>
                <a:cs typeface="Times New Roman"/>
              </a:rPr>
              <a:t> less)</a:t>
            </a:r>
            <a:endParaRPr sz="2800">
              <a:latin typeface="Times New Roman"/>
              <a:cs typeface="Times New Roman"/>
            </a:endParaRPr>
          </a:p>
          <a:p>
            <a:pPr marL="315595" marR="5080" indent="-303530">
              <a:lnSpc>
                <a:spcPct val="100400"/>
              </a:lnSpc>
              <a:spcBef>
                <a:spcPts val="5"/>
              </a:spcBef>
              <a:buSzPct val="78571"/>
              <a:buFont typeface="Arial MT"/>
              <a:buChar char="•"/>
              <a:tabLst>
                <a:tab pos="314960" algn="l"/>
                <a:tab pos="316230" algn="l"/>
              </a:tabLst>
            </a:pPr>
            <a:r>
              <a:rPr dirty="0" sz="2800" spc="-5">
                <a:latin typeface="Times New Roman"/>
                <a:cs typeface="Times New Roman"/>
              </a:rPr>
              <a:t>Main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take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cycles,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causing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stall</a:t>
            </a:r>
            <a:r>
              <a:rPr dirty="0" sz="2800" spc="1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Cache</a:t>
            </a:r>
            <a:r>
              <a:rPr dirty="0" sz="2800" spc="2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sits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between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and </a:t>
            </a:r>
            <a:r>
              <a:rPr dirty="0" sz="2800" spc="-10">
                <a:latin typeface="Times New Roman"/>
                <a:cs typeface="Times New Roman"/>
              </a:rPr>
              <a:t>CPU </a:t>
            </a:r>
            <a:r>
              <a:rPr dirty="0" sz="2800">
                <a:latin typeface="Times New Roman"/>
                <a:cs typeface="Times New Roman"/>
              </a:rPr>
              <a:t>registers</a:t>
            </a:r>
            <a:endParaRPr sz="28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20"/>
              </a:spcBef>
              <a:buSzPct val="78571"/>
              <a:buFont typeface="Arial MT"/>
              <a:buChar char="•"/>
              <a:tabLst>
                <a:tab pos="314960" algn="l"/>
                <a:tab pos="31623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Protection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required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ensure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correct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154" y="639172"/>
            <a:ext cx="66274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Complex</a:t>
            </a:r>
            <a:r>
              <a:rPr dirty="0" spc="-50"/>
              <a:t> </a:t>
            </a:r>
            <a:r>
              <a:rPr dirty="0" spc="-5"/>
              <a:t>Memory</a:t>
            </a:r>
            <a:r>
              <a:rPr dirty="0" spc="-45"/>
              <a:t> </a:t>
            </a:r>
            <a:r>
              <a:rPr dirty="0" spc="-5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302875" cy="2871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task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allocation and </a:t>
            </a:r>
            <a:r>
              <a:rPr dirty="0" sz="2800">
                <a:latin typeface="Times New Roman"/>
                <a:cs typeface="Times New Roman"/>
              </a:rPr>
              <a:t>deallocation </a:t>
            </a:r>
            <a:r>
              <a:rPr dirty="0" sz="2800" spc="-5">
                <a:latin typeface="Times New Roman"/>
                <a:cs typeface="Times New Roman"/>
              </a:rPr>
              <a:t>is tough </a:t>
            </a:r>
            <a:r>
              <a:rPr dirty="0" sz="2800">
                <a:latin typeface="Times New Roman"/>
                <a:cs typeface="Times New Roman"/>
              </a:rPr>
              <a:t>because </a:t>
            </a:r>
            <a:r>
              <a:rPr dirty="0" sz="2800" spc="-5">
                <a:latin typeface="Times New Roman"/>
                <a:cs typeface="Times New Roman"/>
              </a:rPr>
              <a:t>the size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 varies </a:t>
            </a:r>
            <a:r>
              <a:rPr dirty="0" sz="2800" spc="-5">
                <a:latin typeface="Times New Roman"/>
                <a:cs typeface="Times New Roman"/>
              </a:rPr>
              <a:t>whenever the </a:t>
            </a:r>
            <a:r>
              <a:rPr dirty="0" sz="2800">
                <a:latin typeface="Times New Roman"/>
                <a:cs typeface="Times New Roman"/>
              </a:rPr>
              <a:t>partition </a:t>
            </a:r>
            <a:r>
              <a:rPr dirty="0" sz="2800" spc="-5">
                <a:latin typeface="Times New Roman"/>
                <a:cs typeface="Times New Roman"/>
              </a:rPr>
              <a:t>is allocated to the </a:t>
            </a:r>
            <a:r>
              <a:rPr dirty="0" sz="2800">
                <a:latin typeface="Times New Roman"/>
                <a:cs typeface="Times New Roman"/>
              </a:rPr>
              <a:t>new process.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operating</a:t>
            </a:r>
            <a:r>
              <a:rPr dirty="0" sz="2800" spc="-5">
                <a:latin typeface="Times New Roman"/>
                <a:cs typeface="Times New Roman"/>
              </a:rPr>
              <a:t> system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keep </a:t>
            </a:r>
            <a:r>
              <a:rPr dirty="0" sz="2800" spc="-5">
                <a:latin typeface="Times New Roman"/>
                <a:cs typeface="Times New Roman"/>
              </a:rPr>
              <a:t>track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the </a:t>
            </a:r>
            <a:r>
              <a:rPr dirty="0" sz="2800">
                <a:latin typeface="Times New Roman"/>
                <a:cs typeface="Times New Roman"/>
              </a:rPr>
              <a:t>partitions.</a:t>
            </a:r>
            <a:endParaRPr sz="2800">
              <a:latin typeface="Times New Roman"/>
              <a:cs typeface="Times New Roman"/>
            </a:endParaRPr>
          </a:p>
          <a:p>
            <a:pPr algn="just" marL="187960" marR="6985" indent="-175895">
              <a:lnSpc>
                <a:spcPct val="89800"/>
              </a:lnSpc>
              <a:spcBef>
                <a:spcPts val="9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So, </a:t>
            </a:r>
            <a:r>
              <a:rPr dirty="0" sz="2800">
                <a:latin typeface="Times New Roman"/>
                <a:cs typeface="Times New Roman"/>
              </a:rPr>
              <a:t>due </a:t>
            </a:r>
            <a:r>
              <a:rPr dirty="0" sz="2800" spc="-5">
                <a:latin typeface="Times New Roman"/>
                <a:cs typeface="Times New Roman"/>
              </a:rPr>
              <a:t>to the </a:t>
            </a:r>
            <a:r>
              <a:rPr dirty="0" sz="2800">
                <a:latin typeface="Times New Roman"/>
                <a:cs typeface="Times New Roman"/>
              </a:rPr>
              <a:t>difficulty of </a:t>
            </a:r>
            <a:r>
              <a:rPr dirty="0" sz="2800" spc="-5">
                <a:latin typeface="Times New Roman"/>
                <a:cs typeface="Times New Roman"/>
              </a:rPr>
              <a:t>allocation and </a:t>
            </a:r>
            <a:r>
              <a:rPr dirty="0" sz="2800">
                <a:latin typeface="Times New Roman"/>
                <a:cs typeface="Times New Roman"/>
              </a:rPr>
              <a:t>deallocation </a:t>
            </a:r>
            <a:r>
              <a:rPr dirty="0" sz="2800" spc="-5">
                <a:latin typeface="Times New Roman"/>
                <a:cs typeface="Times New Roman"/>
              </a:rPr>
              <a:t>in the </a:t>
            </a:r>
            <a:r>
              <a:rPr dirty="0" sz="2800">
                <a:latin typeface="Times New Roman"/>
                <a:cs typeface="Times New Roman"/>
              </a:rPr>
              <a:t>dynamic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allocation, and every time we </a:t>
            </a:r>
            <a:r>
              <a:rPr dirty="0" sz="2800">
                <a:latin typeface="Times New Roman"/>
                <a:cs typeface="Times New Roman"/>
              </a:rPr>
              <a:t>have </a:t>
            </a:r>
            <a:r>
              <a:rPr dirty="0" sz="2800" spc="-5">
                <a:latin typeface="Times New Roman"/>
                <a:cs typeface="Times New Roman"/>
              </a:rPr>
              <a:t>to change the size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partition;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therefore,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tough</a:t>
            </a:r>
            <a:r>
              <a:rPr dirty="0" sz="2800">
                <a:latin typeface="Times New Roman"/>
                <a:cs typeface="Times New Roman"/>
              </a:rPr>
              <a:t> 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operating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handle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everything.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66830" cy="1855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occurs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when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total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amount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empty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required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store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the main memory.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Times New Roman"/>
                <a:cs typeface="Times New Roman"/>
              </a:rPr>
              <a:t>But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because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5">
                <a:latin typeface="Times New Roman"/>
                <a:cs typeface="Times New Roman"/>
              </a:rPr>
              <a:t> contiguous,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5">
                <a:latin typeface="Times New Roman"/>
                <a:cs typeface="Times New Roman"/>
              </a:rPr>
              <a:t> can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stored.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1116" y="66084"/>
            <a:ext cx="5308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External</a:t>
            </a:r>
            <a:r>
              <a:rPr dirty="0" spc="-90"/>
              <a:t> </a:t>
            </a:r>
            <a:r>
              <a:rPr dirty="0" spc="-5"/>
              <a:t>Fragmentation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1476990" cy="3766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1016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Times New Roman"/>
                <a:cs typeface="Times New Roman"/>
              </a:rPr>
              <a:t>Consider,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three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P1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(1MB),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P2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(3MB),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P3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(1MB),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want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load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various</a:t>
            </a:r>
            <a:r>
              <a:rPr dirty="0" sz="2800" spc="7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partitions of</a:t>
            </a:r>
            <a:r>
              <a:rPr dirty="0" sz="2800" spc="-5">
                <a:latin typeface="Times New Roman"/>
                <a:cs typeface="Times New Roman"/>
              </a:rPr>
              <a:t> the main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89800"/>
              </a:lnSpc>
              <a:spcBef>
                <a:spcPts val="9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Now the </a:t>
            </a:r>
            <a:r>
              <a:rPr dirty="0" sz="2800">
                <a:latin typeface="Times New Roman"/>
                <a:cs typeface="Times New Roman"/>
              </a:rPr>
              <a:t>processes </a:t>
            </a:r>
            <a:r>
              <a:rPr dirty="0" sz="2800" spc="-5">
                <a:latin typeface="Times New Roman"/>
                <a:cs typeface="Times New Roman"/>
              </a:rPr>
              <a:t>P1 and P3 are completed, and space that is assigned to the </a:t>
            </a:r>
            <a:r>
              <a:rPr dirty="0" sz="2800">
                <a:latin typeface="Times New Roman"/>
                <a:cs typeface="Times New Roman"/>
              </a:rPr>
              <a:t> process </a:t>
            </a:r>
            <a:r>
              <a:rPr dirty="0" sz="2800" spc="-5">
                <a:latin typeface="Times New Roman"/>
                <a:cs typeface="Times New Roman"/>
              </a:rPr>
              <a:t>P1 and P3 is </a:t>
            </a:r>
            <a:r>
              <a:rPr dirty="0" sz="2800">
                <a:latin typeface="Times New Roman"/>
                <a:cs typeface="Times New Roman"/>
              </a:rPr>
              <a:t>freed. </a:t>
            </a:r>
            <a:r>
              <a:rPr dirty="0" sz="2800" spc="-5">
                <a:latin typeface="Times New Roman"/>
                <a:cs typeface="Times New Roman"/>
              </a:rPr>
              <a:t>Now we </a:t>
            </a:r>
            <a:r>
              <a:rPr dirty="0" sz="2800">
                <a:latin typeface="Times New Roman"/>
                <a:cs typeface="Times New Roman"/>
              </a:rPr>
              <a:t>have partitions of 1 </a:t>
            </a:r>
            <a:r>
              <a:rPr dirty="0" sz="2800" spc="-5">
                <a:latin typeface="Times New Roman"/>
                <a:cs typeface="Times New Roman"/>
              </a:rPr>
              <a:t>MB each, which are </a:t>
            </a:r>
            <a:r>
              <a:rPr dirty="0" sz="2800">
                <a:latin typeface="Times New Roman"/>
                <a:cs typeface="Times New Roman"/>
              </a:rPr>
              <a:t> unused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present </a:t>
            </a:r>
            <a:r>
              <a:rPr dirty="0" sz="2800" spc="-5">
                <a:latin typeface="Times New Roman"/>
                <a:cs typeface="Times New Roman"/>
              </a:rPr>
              <a:t>in the main memory, </a:t>
            </a:r>
            <a:r>
              <a:rPr dirty="0" sz="2800">
                <a:latin typeface="Times New Roman"/>
                <a:cs typeface="Times New Roman"/>
              </a:rPr>
              <a:t>but </a:t>
            </a:r>
            <a:r>
              <a:rPr dirty="0" sz="2800" spc="-5">
                <a:latin typeface="Times New Roman"/>
                <a:cs typeface="Times New Roman"/>
              </a:rPr>
              <a:t>we cannot </a:t>
            </a:r>
            <a:r>
              <a:rPr dirty="0" sz="2800">
                <a:latin typeface="Times New Roman"/>
                <a:cs typeface="Times New Roman"/>
              </a:rPr>
              <a:t>use </a:t>
            </a:r>
            <a:r>
              <a:rPr dirty="0" sz="2800" spc="-5">
                <a:latin typeface="Times New Roman"/>
                <a:cs typeface="Times New Roman"/>
              </a:rPr>
              <a:t>this space to load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 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 </a:t>
            </a:r>
            <a:r>
              <a:rPr dirty="0" sz="2800" spc="-5">
                <a:latin typeface="Times New Roman"/>
                <a:cs typeface="Times New Roman"/>
              </a:rPr>
              <a:t>MB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>
                <a:latin typeface="Times New Roman"/>
                <a:cs typeface="Times New Roman"/>
              </a:rPr>
              <a:t>because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5">
                <a:latin typeface="Times New Roman"/>
                <a:cs typeface="Times New Roman"/>
              </a:rPr>
              <a:t> contiguous.</a:t>
            </a:r>
            <a:endParaRPr sz="2800">
              <a:latin typeface="Times New Roman"/>
              <a:cs typeface="Times New Roman"/>
            </a:endParaRPr>
          </a:p>
          <a:p>
            <a:pPr algn="just" marL="187960" marR="19050" indent="-175895">
              <a:lnSpc>
                <a:spcPct val="90000"/>
              </a:lnSpc>
              <a:spcBef>
                <a:spcPts val="97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rule </a:t>
            </a:r>
            <a:r>
              <a:rPr dirty="0" sz="2800" spc="-5">
                <a:latin typeface="Times New Roman"/>
                <a:cs typeface="Times New Roman"/>
              </a:rPr>
              <a:t>says that we can load the </a:t>
            </a:r>
            <a:r>
              <a:rPr dirty="0" sz="2800">
                <a:latin typeface="Times New Roman"/>
                <a:cs typeface="Times New Roman"/>
              </a:rPr>
              <a:t>process </a:t>
            </a:r>
            <a:r>
              <a:rPr dirty="0" sz="2800" spc="-5">
                <a:latin typeface="Times New Roman"/>
                <a:cs typeface="Times New Roman"/>
              </a:rPr>
              <a:t>into the memory </a:t>
            </a:r>
            <a:r>
              <a:rPr dirty="0" sz="2800">
                <a:latin typeface="Times New Roman"/>
                <a:cs typeface="Times New Roman"/>
              </a:rPr>
              <a:t>only </a:t>
            </a:r>
            <a:r>
              <a:rPr dirty="0" sz="2800" spc="-5">
                <a:latin typeface="Times New Roman"/>
                <a:cs typeface="Times New Roman"/>
              </a:rPr>
              <a:t>when it is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contiguously </a:t>
            </a:r>
            <a:r>
              <a:rPr dirty="0" sz="2800">
                <a:latin typeface="Times New Roman"/>
                <a:cs typeface="Times New Roman"/>
              </a:rPr>
              <a:t>residing </a:t>
            </a:r>
            <a:r>
              <a:rPr dirty="0" sz="2800" spc="-5">
                <a:latin typeface="Times New Roman"/>
                <a:cs typeface="Times New Roman"/>
              </a:rPr>
              <a:t>in the main memory. So, if we want to avoid external </a:t>
            </a:r>
            <a:r>
              <a:rPr dirty="0" sz="2800">
                <a:latin typeface="Times New Roman"/>
                <a:cs typeface="Times New Roman"/>
              </a:rPr>
              <a:t> fragmentation,</a:t>
            </a:r>
            <a:r>
              <a:rPr dirty="0" sz="2800" spc="-5">
                <a:latin typeface="Times New Roman"/>
                <a:cs typeface="Times New Roman"/>
              </a:rPr>
              <a:t> then we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5">
                <a:latin typeface="Times New Roman"/>
                <a:cs typeface="Times New Roman"/>
              </a:rPr>
              <a:t> to change this </a:t>
            </a:r>
            <a:r>
              <a:rPr dirty="0" sz="2800">
                <a:latin typeface="Times New Roman"/>
                <a:cs typeface="Times New Roman"/>
              </a:rPr>
              <a:t>rule.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2102" y="66084"/>
            <a:ext cx="70459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External</a:t>
            </a:r>
            <a:r>
              <a:rPr dirty="0" spc="-50"/>
              <a:t> </a:t>
            </a:r>
            <a:r>
              <a:rPr dirty="0" spc="-5"/>
              <a:t>Fragmentation</a:t>
            </a:r>
            <a:r>
              <a:rPr dirty="0" spc="-4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430" y="1070826"/>
            <a:ext cx="14630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2102" y="66084"/>
            <a:ext cx="70459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External</a:t>
            </a:r>
            <a:r>
              <a:rPr dirty="0" spc="-50"/>
              <a:t> </a:t>
            </a:r>
            <a:r>
              <a:rPr dirty="0" spc="-5"/>
              <a:t>Fragmentation</a:t>
            </a:r>
            <a:r>
              <a:rPr dirty="0" spc="-45"/>
              <a:t> </a:t>
            </a:r>
            <a:r>
              <a:rPr dirty="0"/>
              <a:t>(Cont.)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9600" y="1524001"/>
            <a:ext cx="7721599" cy="4267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946" y="1131154"/>
            <a:ext cx="11448415" cy="3385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6096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 problem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6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occurring</a:t>
            </a:r>
            <a:r>
              <a:rPr dirty="0" sz="2800" spc="7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because </a:t>
            </a:r>
            <a:r>
              <a:rPr dirty="0" sz="2800" spc="-5" b="1">
                <a:latin typeface="Times New Roman"/>
                <a:cs typeface="Times New Roman"/>
              </a:rPr>
              <a:t>we</a:t>
            </a:r>
            <a:r>
              <a:rPr dirty="0" sz="2800" spc="69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are</a:t>
            </a:r>
            <a:r>
              <a:rPr dirty="0" sz="2800" spc="7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allocating</a:t>
            </a:r>
            <a:r>
              <a:rPr dirty="0" sz="2800" spc="7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memory 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continuously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processes.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if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>
                <a:latin typeface="Times New Roman"/>
                <a:cs typeface="Times New Roman"/>
              </a:rPr>
              <a:t> remove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condition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external </a:t>
            </a:r>
            <a:r>
              <a:rPr dirty="0" sz="2800">
                <a:latin typeface="Times New Roman"/>
                <a:cs typeface="Times New Roman"/>
              </a:rPr>
              <a:t> fragmentation</a:t>
            </a:r>
            <a:r>
              <a:rPr dirty="0" sz="2800" spc="-5">
                <a:latin typeface="Times New Roman"/>
                <a:cs typeface="Times New Roman"/>
              </a:rPr>
              <a:t> can </a:t>
            </a:r>
            <a:r>
              <a:rPr dirty="0" sz="2800">
                <a:latin typeface="Times New Roman"/>
                <a:cs typeface="Times New Roman"/>
              </a:rPr>
              <a:t>be reduced.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89800"/>
              </a:lnSpc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One</a:t>
            </a:r>
            <a:r>
              <a:rPr dirty="0" sz="2800">
                <a:latin typeface="Times New Roman"/>
                <a:cs typeface="Times New Roman"/>
              </a:rPr>
              <a:t> 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remove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external</a:t>
            </a:r>
            <a:r>
              <a:rPr dirty="0" sz="2800">
                <a:latin typeface="Times New Roman"/>
                <a:cs typeface="Times New Roman"/>
              </a:rPr>
              <a:t> fragmentation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5" b="1">
                <a:latin typeface="Times New Roman"/>
                <a:cs typeface="Times New Roman"/>
              </a:rPr>
              <a:t>compaction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When </a:t>
            </a:r>
            <a:r>
              <a:rPr dirty="0" sz="2800">
                <a:latin typeface="Times New Roman"/>
                <a:cs typeface="Times New Roman"/>
              </a:rPr>
              <a:t> dynamic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partitioning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used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 spc="6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external </a:t>
            </a:r>
            <a:r>
              <a:rPr dirty="0" sz="2800">
                <a:latin typeface="Times New Roman"/>
                <a:cs typeface="Times New Roman"/>
              </a:rPr>
              <a:t> fragmentation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45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reduced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b="1">
                <a:latin typeface="Times New Roman"/>
                <a:cs typeface="Times New Roman"/>
              </a:rPr>
              <a:t>merging</a:t>
            </a:r>
            <a:r>
              <a:rPr dirty="0" sz="2800" spc="4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all</a:t>
            </a:r>
            <a:r>
              <a:rPr dirty="0" sz="2800" spc="4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4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free</a:t>
            </a:r>
            <a:r>
              <a:rPr dirty="0" sz="2800" spc="4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memory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together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5">
                <a:latin typeface="Times New Roman"/>
                <a:cs typeface="Times New Roman"/>
              </a:rPr>
              <a:t> large </a:t>
            </a:r>
            <a:r>
              <a:rPr dirty="0" sz="2800">
                <a:latin typeface="Times New Roman"/>
                <a:cs typeface="Times New Roman"/>
              </a:rPr>
              <a:t>block.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4202" y="35925"/>
            <a:ext cx="7912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Solution</a:t>
            </a:r>
            <a:r>
              <a:rPr dirty="0" spc="-35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 spc="-10"/>
              <a:t>External</a:t>
            </a:r>
            <a:r>
              <a:rPr dirty="0" spc="-35"/>
              <a:t> </a:t>
            </a:r>
            <a:r>
              <a:rPr dirty="0" spc="-5"/>
              <a:t>Fragmentation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388" y="174829"/>
            <a:ext cx="96507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Solution</a:t>
            </a:r>
            <a:r>
              <a:rPr dirty="0" spc="-25"/>
              <a:t> </a:t>
            </a:r>
            <a:r>
              <a:rPr dirty="0" spc="-5"/>
              <a:t>to</a:t>
            </a:r>
            <a:r>
              <a:rPr dirty="0" spc="-30"/>
              <a:t> </a:t>
            </a:r>
            <a:r>
              <a:rPr dirty="0" spc="-10"/>
              <a:t>External</a:t>
            </a:r>
            <a:r>
              <a:rPr dirty="0" spc="-30"/>
              <a:t> </a:t>
            </a:r>
            <a:r>
              <a:rPr dirty="0" spc="-5"/>
              <a:t>Fragmentation</a:t>
            </a:r>
            <a:r>
              <a:rPr dirty="0" spc="-25"/>
              <a:t> </a:t>
            </a:r>
            <a:r>
              <a:rPr dirty="0" spc="-5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626" y="1353850"/>
            <a:ext cx="5938783" cy="4267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1218" y="1441995"/>
            <a:ext cx="4433927" cy="41908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825" y="1348639"/>
            <a:ext cx="11508105" cy="3519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24130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 technique is also called </a:t>
            </a:r>
            <a:r>
              <a:rPr dirty="0" sz="2800" spc="-5" b="1">
                <a:latin typeface="Times New Roman"/>
                <a:cs typeface="Times New Roman"/>
              </a:rPr>
              <a:t>defragmentation. </a:t>
            </a:r>
            <a:r>
              <a:rPr dirty="0" sz="2800" spc="-5">
                <a:latin typeface="Times New Roman"/>
                <a:cs typeface="Times New Roman"/>
              </a:rPr>
              <a:t>This larger </a:t>
            </a:r>
            <a:r>
              <a:rPr dirty="0" sz="2800">
                <a:latin typeface="Times New Roman"/>
                <a:cs typeface="Times New Roman"/>
              </a:rPr>
              <a:t>block of </a:t>
            </a:r>
            <a:r>
              <a:rPr dirty="0" sz="2800" spc="-5">
                <a:latin typeface="Times New Roman"/>
                <a:cs typeface="Times New Roman"/>
              </a:rPr>
              <a:t>memory 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allocating space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according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needs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processes.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2800" spc="-5" b="1">
                <a:latin typeface="Times New Roman"/>
                <a:cs typeface="Times New Roman"/>
              </a:rPr>
              <a:t>Problem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with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Compaction</a:t>
            </a:r>
            <a:endParaRPr sz="2800">
              <a:latin typeface="Times New Roman"/>
              <a:cs typeface="Times New Roman"/>
            </a:endParaRPr>
          </a:p>
          <a:p>
            <a:pPr algn="just" marL="241300" marR="1270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Due to compaction, the system efficiency is </a:t>
            </a:r>
            <a:r>
              <a:rPr dirty="0" sz="2800">
                <a:latin typeface="Times New Roman"/>
                <a:cs typeface="Times New Roman"/>
              </a:rPr>
              <a:t>decreased because </a:t>
            </a:r>
            <a:r>
              <a:rPr dirty="0" sz="2800" spc="-5">
                <a:latin typeface="Times New Roman"/>
                <a:cs typeface="Times New Roman"/>
              </a:rPr>
              <a:t>we </a:t>
            </a:r>
            <a:r>
              <a:rPr dirty="0" sz="2800">
                <a:latin typeface="Times New Roman"/>
                <a:cs typeface="Times New Roman"/>
              </a:rPr>
              <a:t>need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 the </a:t>
            </a:r>
            <a:r>
              <a:rPr dirty="0" sz="2800">
                <a:latin typeface="Times New Roman"/>
                <a:cs typeface="Times New Roman"/>
              </a:rPr>
              <a:t>free</a:t>
            </a:r>
            <a:r>
              <a:rPr dirty="0" sz="2800" spc="-5">
                <a:latin typeface="Times New Roman"/>
                <a:cs typeface="Times New Roman"/>
              </a:rPr>
              <a:t> spaces </a:t>
            </a:r>
            <a:r>
              <a:rPr dirty="0" sz="2800">
                <a:latin typeface="Times New Roman"/>
                <a:cs typeface="Times New Roman"/>
              </a:rPr>
              <a:t>from one place</a:t>
            </a:r>
            <a:r>
              <a:rPr dirty="0" sz="2800" spc="-5">
                <a:latin typeface="Times New Roman"/>
                <a:cs typeface="Times New Roman"/>
              </a:rPr>
              <a:t> to </a:t>
            </a:r>
            <a:r>
              <a:rPr dirty="0" sz="2800">
                <a:latin typeface="Times New Roman"/>
                <a:cs typeface="Times New Roman"/>
              </a:rPr>
              <a:t>other.</a:t>
            </a:r>
            <a:endParaRPr sz="2800">
              <a:latin typeface="Times New Roman"/>
              <a:cs typeface="Times New Roman"/>
            </a:endParaRPr>
          </a:p>
          <a:p>
            <a:pPr algn="just" marL="241300" marR="18415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In </a:t>
            </a:r>
            <a:r>
              <a:rPr dirty="0" sz="2800" spc="-5">
                <a:latin typeface="Times New Roman"/>
                <a:cs typeface="Times New Roman"/>
              </a:rPr>
              <a:t>this way, the more amount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time is wasted, and the </a:t>
            </a:r>
            <a:r>
              <a:rPr dirty="0" sz="2800" spc="-10">
                <a:latin typeface="Times New Roman"/>
                <a:cs typeface="Times New Roman"/>
              </a:rPr>
              <a:t>CPU </a:t>
            </a:r>
            <a:r>
              <a:rPr dirty="0" sz="2800">
                <a:latin typeface="Times New Roman"/>
                <a:cs typeface="Times New Roman"/>
              </a:rPr>
              <a:t>remains </a:t>
            </a:r>
            <a:r>
              <a:rPr dirty="0" sz="2800" spc="-5">
                <a:latin typeface="Times New Roman"/>
                <a:cs typeface="Times New Roman"/>
              </a:rPr>
              <a:t>ideal all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time. </a:t>
            </a:r>
            <a:r>
              <a:rPr dirty="0" sz="2800">
                <a:latin typeface="Times New Roman"/>
                <a:cs typeface="Times New Roman"/>
              </a:rPr>
              <a:t>Instead of </a:t>
            </a:r>
            <a:r>
              <a:rPr dirty="0" sz="2800" spc="-5">
                <a:latin typeface="Times New Roman"/>
                <a:cs typeface="Times New Roman"/>
              </a:rPr>
              <a:t>that, with the </a:t>
            </a:r>
            <a:r>
              <a:rPr dirty="0" sz="2800">
                <a:latin typeface="Times New Roman"/>
                <a:cs typeface="Times New Roman"/>
              </a:rPr>
              <a:t>help of </a:t>
            </a:r>
            <a:r>
              <a:rPr dirty="0" sz="2800" spc="-5">
                <a:latin typeface="Times New Roman"/>
                <a:cs typeface="Times New Roman"/>
              </a:rPr>
              <a:t>compaction, we can avoid external </a:t>
            </a:r>
            <a:r>
              <a:rPr dirty="0" sz="2800">
                <a:latin typeface="Times New Roman"/>
                <a:cs typeface="Times New Roman"/>
              </a:rPr>
              <a:t> fragmentation,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but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will make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 inefficient.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5188" y="204198"/>
            <a:ext cx="96507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Solution</a:t>
            </a:r>
            <a:r>
              <a:rPr dirty="0" spc="-25"/>
              <a:t> </a:t>
            </a:r>
            <a:r>
              <a:rPr dirty="0" spc="-5"/>
              <a:t>to</a:t>
            </a:r>
            <a:r>
              <a:rPr dirty="0" spc="-30"/>
              <a:t> </a:t>
            </a:r>
            <a:r>
              <a:rPr dirty="0" spc="-10"/>
              <a:t>External</a:t>
            </a:r>
            <a:r>
              <a:rPr dirty="0" spc="-30"/>
              <a:t> </a:t>
            </a:r>
            <a:r>
              <a:rPr dirty="0" spc="-5"/>
              <a:t>Fragmentation</a:t>
            </a:r>
            <a:r>
              <a:rPr dirty="0" spc="-25"/>
              <a:t> </a:t>
            </a:r>
            <a:r>
              <a:rPr dirty="0" spc="-5"/>
              <a:t>(Cont.)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147" y="1348639"/>
            <a:ext cx="11416665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1524000" algn="l"/>
                <a:tab pos="3494404" algn="l"/>
                <a:tab pos="3962400" algn="l"/>
                <a:tab pos="6150610" algn="l"/>
                <a:tab pos="8653780" algn="l"/>
                <a:tab pos="10006965" algn="l"/>
              </a:tabLst>
            </a:pPr>
            <a:r>
              <a:rPr dirty="0" sz="2800" spc="-5">
                <a:latin typeface="Times New Roman"/>
                <a:cs typeface="Times New Roman"/>
              </a:rPr>
              <a:t>Anothe</a:t>
            </a:r>
            <a:r>
              <a:rPr dirty="0" sz="2800">
                <a:latin typeface="Times New Roman"/>
                <a:cs typeface="Times New Roman"/>
              </a:rPr>
              <a:t>r	</a:t>
            </a:r>
            <a:r>
              <a:rPr dirty="0" sz="2800" spc="-5">
                <a:latin typeface="Times New Roman"/>
                <a:cs typeface="Times New Roman"/>
              </a:rPr>
              <a:t>way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pagin</a:t>
            </a:r>
            <a:r>
              <a:rPr dirty="0" sz="2800" b="1">
                <a:latin typeface="Times New Roman"/>
                <a:cs typeface="Times New Roman"/>
              </a:rPr>
              <a:t>g	&amp;	</a:t>
            </a:r>
            <a:r>
              <a:rPr dirty="0" sz="2800" spc="-5" b="1">
                <a:latin typeface="Times New Roman"/>
                <a:cs typeface="Times New Roman"/>
              </a:rPr>
              <a:t>segmentatio</a:t>
            </a:r>
            <a:r>
              <a:rPr dirty="0" sz="2800" b="1">
                <a:latin typeface="Times New Roman"/>
                <a:cs typeface="Times New Roman"/>
              </a:rPr>
              <a:t>n	</a:t>
            </a:r>
            <a:r>
              <a:rPr dirty="0" sz="2800">
                <a:latin typeface="Times New Roman"/>
                <a:cs typeface="Times New Roman"/>
              </a:rPr>
              <a:t>(non-contiguous	</a:t>
            </a:r>
            <a:r>
              <a:rPr dirty="0" sz="2800" spc="-5">
                <a:latin typeface="Times New Roman"/>
                <a:cs typeface="Times New Roman"/>
              </a:rPr>
              <a:t>memor</a:t>
            </a:r>
            <a:r>
              <a:rPr dirty="0" sz="2800">
                <a:latin typeface="Times New Roman"/>
                <a:cs typeface="Times New Roman"/>
              </a:rPr>
              <a:t>y	</a:t>
            </a:r>
            <a:r>
              <a:rPr dirty="0" sz="2800" spc="-5">
                <a:latin typeface="Times New Roman"/>
                <a:cs typeface="Times New Roman"/>
              </a:rPr>
              <a:t>allocation  </a:t>
            </a:r>
            <a:r>
              <a:rPr dirty="0" sz="2800" spc="-5">
                <a:latin typeface="Times New Roman"/>
                <a:cs typeface="Times New Roman"/>
              </a:rPr>
              <a:t>techniques)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non-contiguously</a:t>
            </a:r>
            <a:r>
              <a:rPr dirty="0" sz="2800" spc="-5">
                <a:latin typeface="Times New Roman"/>
                <a:cs typeface="Times New Roman"/>
              </a:rPr>
              <a:t> to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5188" y="204198"/>
            <a:ext cx="96507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Solution</a:t>
            </a:r>
            <a:r>
              <a:rPr dirty="0" spc="-25"/>
              <a:t> </a:t>
            </a:r>
            <a:r>
              <a:rPr dirty="0" spc="-5"/>
              <a:t>to</a:t>
            </a:r>
            <a:r>
              <a:rPr dirty="0" spc="-30"/>
              <a:t> </a:t>
            </a:r>
            <a:r>
              <a:rPr dirty="0" spc="-10"/>
              <a:t>External</a:t>
            </a:r>
            <a:r>
              <a:rPr dirty="0" spc="-30"/>
              <a:t> </a:t>
            </a:r>
            <a:r>
              <a:rPr dirty="0" spc="-5"/>
              <a:t>Fragmentation</a:t>
            </a:r>
            <a:r>
              <a:rPr dirty="0" spc="-25"/>
              <a:t> </a:t>
            </a:r>
            <a:r>
              <a:rPr dirty="0" spc="-5"/>
              <a:t>(Cont.)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316" y="639172"/>
            <a:ext cx="67722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0575" algn="l"/>
              </a:tabLst>
            </a:pPr>
            <a:r>
              <a:rPr dirty="0" spc="-5"/>
              <a:t>Fixed </a:t>
            </a:r>
            <a:r>
              <a:rPr dirty="0"/>
              <a:t>vs	</a:t>
            </a:r>
            <a:r>
              <a:rPr dirty="0" spc="-5"/>
              <a:t>Variable</a:t>
            </a:r>
            <a:r>
              <a:rPr dirty="0" spc="-85"/>
              <a:t> </a:t>
            </a:r>
            <a:r>
              <a:rPr dirty="0" spc="-5"/>
              <a:t>Partitioning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93826" y="1421672"/>
            <a:ext cx="5334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S.NO.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8726" y="1421672"/>
            <a:ext cx="62611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9775" algn="l"/>
              </a:tabLst>
            </a:pPr>
            <a:r>
              <a:rPr dirty="0" sz="1600" spc="-5">
                <a:latin typeface="Times New Roman"/>
                <a:cs typeface="Times New Roman"/>
              </a:rPr>
              <a:t>Fixed </a:t>
            </a:r>
            <a:r>
              <a:rPr dirty="0" sz="1600">
                <a:latin typeface="Times New Roman"/>
                <a:cs typeface="Times New Roman"/>
              </a:rPr>
              <a:t>partitioning	</a:t>
            </a:r>
            <a:r>
              <a:rPr dirty="0" sz="1600" spc="-5">
                <a:latin typeface="Times New Roman"/>
                <a:cs typeface="Times New Roman"/>
              </a:rPr>
              <a:t>Variable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partitioning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826" y="2087122"/>
            <a:ext cx="177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1.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8726" y="1963297"/>
            <a:ext cx="4173854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>
                <a:latin typeface="Times New Roman"/>
                <a:cs typeface="Times New Roman"/>
              </a:rPr>
              <a:t>In </a:t>
            </a:r>
            <a:r>
              <a:rPr dirty="0" sz="1600" spc="-5">
                <a:latin typeface="Times New Roman"/>
                <a:cs typeface="Times New Roman"/>
              </a:rPr>
              <a:t>multi-programming with </a:t>
            </a:r>
            <a:r>
              <a:rPr dirty="0" sz="1600">
                <a:latin typeface="Times New Roman"/>
                <a:cs typeface="Times New Roman"/>
              </a:rPr>
              <a:t>fixed partitioning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memory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divided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fixed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sized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partitions.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5950" y="1839472"/>
            <a:ext cx="3958590" cy="7645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multi-programming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variable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partitioning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main memory is </a:t>
            </a:r>
            <a:r>
              <a:rPr dirty="0" sz="1600">
                <a:latin typeface="Times New Roman"/>
                <a:cs typeface="Times New Roman"/>
              </a:rPr>
              <a:t>not divided </a:t>
            </a:r>
            <a:r>
              <a:rPr dirty="0" sz="1600" spc="-5">
                <a:latin typeface="Times New Roman"/>
                <a:cs typeface="Times New Roman"/>
              </a:rPr>
              <a:t>into </a:t>
            </a:r>
            <a:r>
              <a:rPr dirty="0" sz="1600">
                <a:latin typeface="Times New Roman"/>
                <a:cs typeface="Times New Roman"/>
              </a:rPr>
              <a:t>fixed </a:t>
            </a:r>
            <a:r>
              <a:rPr dirty="0" sz="1600" spc="-5">
                <a:latin typeface="Times New Roman"/>
                <a:cs typeface="Times New Roman"/>
              </a:rPr>
              <a:t>sized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partitions.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826" y="2926010"/>
            <a:ext cx="177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2.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8726" y="2926010"/>
            <a:ext cx="37306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Only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placed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partition.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5950" y="2802185"/>
            <a:ext cx="401574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variable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partitioning,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allocated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chunk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free</a:t>
            </a:r>
            <a:r>
              <a:rPr dirty="0" sz="1600" spc="-5">
                <a:latin typeface="Times New Roman"/>
                <a:cs typeface="Times New Roman"/>
              </a:rPr>
              <a:t> memory.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3826" y="3574348"/>
            <a:ext cx="177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3.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8726" y="3574348"/>
            <a:ext cx="38900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utilize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main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memory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effectively.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5950" y="3574348"/>
            <a:ext cx="32353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utilizes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memory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effectively.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3826" y="4222685"/>
            <a:ext cx="177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4.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726" y="4098860"/>
            <a:ext cx="386715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latin typeface="Times New Roman"/>
                <a:cs typeface="Times New Roman"/>
              </a:rPr>
              <a:t>There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presence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internal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fragmentation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external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fragmentation.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5950" y="4222685"/>
            <a:ext cx="26269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There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external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fragmentation.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3826" y="4871023"/>
            <a:ext cx="177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5.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8726" y="4871023"/>
            <a:ext cx="3070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Degree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multi-programming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less.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5950" y="4871023"/>
            <a:ext cx="3286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Degree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multi-programming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higher.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3826" y="5374273"/>
            <a:ext cx="177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6.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8726" y="5374273"/>
            <a:ext cx="2501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easier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implement.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5950" y="5374273"/>
            <a:ext cx="23895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less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easier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implement.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3826" y="5877523"/>
            <a:ext cx="177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7.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48726" y="5877523"/>
            <a:ext cx="30727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There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limitation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size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85950" y="5877523"/>
            <a:ext cx="33267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There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limitation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size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397" y="639172"/>
            <a:ext cx="7821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9760" algn="l"/>
                <a:tab pos="2526030" algn="l"/>
              </a:tabLst>
            </a:pPr>
            <a:r>
              <a:rPr dirty="0" spc="-5"/>
              <a:t>Internal	</a:t>
            </a:r>
            <a:r>
              <a:rPr dirty="0"/>
              <a:t>vs	</a:t>
            </a:r>
            <a:r>
              <a:rPr dirty="0" spc="-10"/>
              <a:t>External</a:t>
            </a:r>
            <a:r>
              <a:rPr dirty="0" spc="-90"/>
              <a:t> </a:t>
            </a:r>
            <a:r>
              <a:rPr dirty="0" spc="-5"/>
              <a:t>Fragmentation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5637" y="1791493"/>
          <a:ext cx="8345805" cy="309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5600"/>
                <a:gridCol w="4165600"/>
              </a:tblGrid>
              <a:tr h="34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spc="-5" b="1">
                          <a:solidFill>
                            <a:srgbClr val="636363"/>
                          </a:solidFill>
                          <a:latin typeface="Times New Roman"/>
                          <a:cs typeface="Times New Roman"/>
                        </a:rPr>
                        <a:t>INTERNAL</a:t>
                      </a:r>
                      <a:r>
                        <a:rPr dirty="0" sz="1400" spc="-50" b="1">
                          <a:solidFill>
                            <a:srgbClr val="63636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636363"/>
                          </a:solidFill>
                          <a:latin typeface="Times New Roman"/>
                          <a:cs typeface="Times New Roman"/>
                        </a:rPr>
                        <a:t>FRAGMENTATION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9525">
                      <a:solidFill>
                        <a:srgbClr val="C1C1C1"/>
                      </a:solidFill>
                      <a:prstDash val="solid"/>
                    </a:lnT>
                    <a:lnB w="9525">
                      <a:solidFill>
                        <a:srgbClr val="C1C1C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spc="-5" b="1">
                          <a:solidFill>
                            <a:srgbClr val="636363"/>
                          </a:solidFill>
                          <a:latin typeface="Times New Roman"/>
                          <a:cs typeface="Times New Roman"/>
                        </a:rPr>
                        <a:t>EXTERNAL</a:t>
                      </a:r>
                      <a:r>
                        <a:rPr dirty="0" sz="1400" spc="-50" b="1">
                          <a:solidFill>
                            <a:srgbClr val="63636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636363"/>
                          </a:solidFill>
                          <a:latin typeface="Times New Roman"/>
                          <a:cs typeface="Times New Roman"/>
                        </a:rPr>
                        <a:t>FRAGMENTATION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9525">
                      <a:solidFill>
                        <a:srgbClr val="C1C1C1"/>
                      </a:solidFill>
                      <a:prstDash val="solid"/>
                    </a:lnT>
                    <a:lnB w="9525">
                      <a:solidFill>
                        <a:srgbClr val="C1C1C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028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1450" marR="211454">
                        <a:lnSpc>
                          <a:spcPts val="165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Memory allocated to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 process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slightly larger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than the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requested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memory. The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difference between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numbers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is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internal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fragmentation.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9525">
                      <a:solidFill>
                        <a:srgbClr val="C1C1C1"/>
                      </a:solidFill>
                      <a:prstDash val="solid"/>
                    </a:lnT>
                    <a:lnB w="9525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1450" marR="271145">
                        <a:lnSpc>
                          <a:spcPts val="165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External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fragmentation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exists when there is enough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total memory space to satisfy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 request but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available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spaces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contiguous.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9525">
                      <a:solidFill>
                        <a:srgbClr val="C1C1C1"/>
                      </a:solidFill>
                      <a:prstDash val="solid"/>
                    </a:lnT>
                    <a:lnB w="9525">
                      <a:solidFill>
                        <a:srgbClr val="C1C1C1"/>
                      </a:solidFill>
                      <a:prstDash val="solid"/>
                    </a:lnB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171450" marR="575310">
                        <a:lnSpc>
                          <a:spcPts val="1650"/>
                        </a:lnSpc>
                        <a:spcBef>
                          <a:spcPts val="107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First-fit and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best-fit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memory allocation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does not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suffer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internal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fragmentation.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589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9525">
                      <a:solidFill>
                        <a:srgbClr val="C1C1C1"/>
                      </a:solidFill>
                      <a:prstDash val="solid"/>
                    </a:lnT>
                    <a:lnB w="9525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 marR="299720">
                        <a:lnSpc>
                          <a:spcPts val="1650"/>
                        </a:lnSpc>
                        <a:spcBef>
                          <a:spcPts val="107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First-fit and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best-fit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memory allocation suffers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external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fragmentation.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589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9525">
                      <a:solidFill>
                        <a:srgbClr val="C1C1C1"/>
                      </a:solidFill>
                      <a:prstDash val="solid"/>
                    </a:lnT>
                    <a:lnB w="9525">
                      <a:solidFill>
                        <a:srgbClr val="C1C1C1"/>
                      </a:solidFill>
                      <a:prstDash val="solid"/>
                    </a:lnB>
                  </a:tcPr>
                </a:tc>
              </a:tr>
              <a:tr h="1028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1450" marR="199390">
                        <a:lnSpc>
                          <a:spcPts val="165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Systems with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fixed-sized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allocation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units,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such as the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partitions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scheme and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paging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suffer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internal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fragmentation.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9525">
                      <a:solidFill>
                        <a:srgbClr val="C1C1C1"/>
                      </a:solidFill>
                      <a:prstDash val="solid"/>
                    </a:lnT>
                    <a:lnB w="9525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1450" marR="252729">
                        <a:lnSpc>
                          <a:spcPts val="165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Systems with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variable-sized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allocation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units,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such as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multiple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partitions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scheme and segmentation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suffer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external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fragmentation.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9525">
                      <a:solidFill>
                        <a:srgbClr val="C1C1C1"/>
                      </a:solidFill>
                      <a:prstDash val="solid"/>
                    </a:lnT>
                    <a:lnB w="9525">
                      <a:solidFill>
                        <a:srgbClr val="C1C1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327" y="639172"/>
            <a:ext cx="6355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20"/>
              <a:t> </a:t>
            </a:r>
            <a:r>
              <a:rPr dirty="0" spc="-10"/>
              <a:t>Base</a:t>
            </a:r>
            <a:r>
              <a:rPr dirty="0" spc="-25"/>
              <a:t> </a:t>
            </a:r>
            <a:r>
              <a:rPr dirty="0" spc="-1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10"/>
              <a:t>Limit</a:t>
            </a:r>
            <a:r>
              <a:rPr dirty="0" spc="-25"/>
              <a:t> </a:t>
            </a:r>
            <a:r>
              <a:rPr dirty="0" spc="-5"/>
              <a:t>Register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2733" y="646772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10300335" cy="42418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just"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should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separate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space.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90000"/>
              </a:lnSpc>
              <a:spcBef>
                <a:spcPts val="97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do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>
                <a:latin typeface="Times New Roman"/>
                <a:cs typeface="Times New Roman"/>
              </a:rPr>
              <a:t> need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ability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determine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range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7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legal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 that the </a:t>
            </a:r>
            <a:r>
              <a:rPr dirty="0" sz="2800">
                <a:latin typeface="Times New Roman"/>
                <a:cs typeface="Times New Roman"/>
              </a:rPr>
              <a:t>process </a:t>
            </a:r>
            <a:r>
              <a:rPr dirty="0" sz="2800" spc="-5">
                <a:latin typeface="Times New Roman"/>
                <a:cs typeface="Times New Roman"/>
              </a:rPr>
              <a:t>may access and to ensure that the </a:t>
            </a:r>
            <a:r>
              <a:rPr dirty="0" sz="2800">
                <a:latin typeface="Times New Roman"/>
                <a:cs typeface="Times New Roman"/>
              </a:rPr>
              <a:t>process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access </a:t>
            </a:r>
            <a:r>
              <a:rPr dirty="0" sz="2800">
                <a:latin typeface="Times New Roman"/>
                <a:cs typeface="Times New Roman"/>
              </a:rPr>
              <a:t>only </a:t>
            </a:r>
            <a:r>
              <a:rPr dirty="0" sz="2800" spc="-5">
                <a:latin typeface="Times New Roman"/>
                <a:cs typeface="Times New Roman"/>
              </a:rPr>
              <a:t>these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legal addresses.</a:t>
            </a:r>
            <a:endParaRPr sz="2800">
              <a:latin typeface="Times New Roman"/>
              <a:cs typeface="Times New Roman"/>
            </a:endParaRPr>
          </a:p>
          <a:p>
            <a:pPr algn="just" marL="1879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Operating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protection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using</a:t>
            </a:r>
            <a:r>
              <a:rPr dirty="0" sz="2800" spc="-5">
                <a:latin typeface="Times New Roman"/>
                <a:cs typeface="Times New Roman"/>
              </a:rPr>
              <a:t> two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registers:</a:t>
            </a:r>
            <a:endParaRPr sz="2800">
              <a:latin typeface="Times New Roman"/>
              <a:cs typeface="Times New Roman"/>
            </a:endParaRPr>
          </a:p>
          <a:p>
            <a:pPr algn="just" lvl="1" marL="645160" indent="-17653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algn="just" lvl="1" marL="645160" indent="-17653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limit</a:t>
            </a:r>
            <a:endParaRPr sz="2800">
              <a:latin typeface="Times New Roman"/>
              <a:cs typeface="Times New Roman"/>
            </a:endParaRPr>
          </a:p>
          <a:p>
            <a:pPr algn="just"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5" b="1">
                <a:latin typeface="Times New Roman"/>
                <a:cs typeface="Times New Roman"/>
              </a:rPr>
              <a:t>base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register</a:t>
            </a:r>
            <a:r>
              <a:rPr dirty="0" sz="2800" spc="25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holds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smallest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legal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algn="just" marL="187960" indent="-1758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5" b="1">
                <a:latin typeface="Times New Roman"/>
                <a:cs typeface="Times New Roman"/>
              </a:rPr>
              <a:t>limit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register</a:t>
            </a:r>
            <a:r>
              <a:rPr dirty="0" sz="2800" spc="4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specifies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range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032" y="639172"/>
            <a:ext cx="61906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Non</a:t>
            </a:r>
            <a:r>
              <a:rPr dirty="0" spc="-45"/>
              <a:t> </a:t>
            </a:r>
            <a:r>
              <a:rPr dirty="0" spc="-10"/>
              <a:t>Contiguous</a:t>
            </a:r>
            <a:r>
              <a:rPr dirty="0" spc="-50"/>
              <a:t> </a:t>
            </a:r>
            <a:r>
              <a:rPr dirty="0" spc="-5"/>
              <a:t>Allocation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10307955" cy="19431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Non-contiguous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technique.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single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5">
                <a:latin typeface="Times New Roman"/>
                <a:cs typeface="Times New Roman"/>
              </a:rPr>
              <a:t> 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non-contiguous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fashion.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  <a:tab pos="1138555" algn="l"/>
                <a:tab pos="2516505" algn="l"/>
                <a:tab pos="3361690" algn="l"/>
                <a:tab pos="3811904" algn="l"/>
                <a:tab pos="4398645" algn="l"/>
                <a:tab pos="5283200" algn="l"/>
                <a:tab pos="6503670" algn="l"/>
                <a:tab pos="7148830" algn="l"/>
                <a:tab pos="7638415" algn="l"/>
                <a:tab pos="8660765" algn="l"/>
                <a:tab pos="9070340" algn="l"/>
              </a:tabLst>
            </a:pPr>
            <a:r>
              <a:rPr dirty="0" sz="2800" spc="-5">
                <a:latin typeface="Times New Roman"/>
                <a:cs typeface="Times New Roman"/>
              </a:rPr>
              <a:t>Thus</a:t>
            </a:r>
            <a:r>
              <a:rPr dirty="0" sz="2800">
                <a:latin typeface="Times New Roman"/>
                <a:cs typeface="Times New Roman"/>
              </a:rPr>
              <a:t>,	different	parts	of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sam</a:t>
            </a:r>
            <a:r>
              <a:rPr dirty="0" sz="2800">
                <a:latin typeface="Times New Roman"/>
                <a:cs typeface="Times New Roman"/>
              </a:rPr>
              <a:t>e	process	</a:t>
            </a:r>
            <a:r>
              <a:rPr dirty="0" sz="2800" spc="-5">
                <a:latin typeface="Times New Roman"/>
                <a:cs typeface="Times New Roman"/>
              </a:rPr>
              <a:t>ca</a:t>
            </a:r>
            <a:r>
              <a:rPr dirty="0" sz="2800">
                <a:latin typeface="Times New Roman"/>
                <a:cs typeface="Times New Roman"/>
              </a:rPr>
              <a:t>n	be	</a:t>
            </a:r>
            <a:r>
              <a:rPr dirty="0" sz="2800" spc="-5">
                <a:latin typeface="Times New Roman"/>
                <a:cs typeface="Times New Roman"/>
              </a:rPr>
              <a:t>store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t	different  </a:t>
            </a:r>
            <a:r>
              <a:rPr dirty="0" sz="2800">
                <a:latin typeface="Times New Roman"/>
                <a:cs typeface="Times New Roman"/>
              </a:rPr>
              <a:t>places</a:t>
            </a:r>
            <a:r>
              <a:rPr dirty="0" sz="2800" spc="-5">
                <a:latin typeface="Times New Roman"/>
                <a:cs typeface="Times New Roman"/>
              </a:rPr>
              <a:t> in the main memory.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5669" y="639172"/>
            <a:ext cx="25965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Techniques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13" y="2285992"/>
            <a:ext cx="10219444" cy="26043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945" y="2536381"/>
            <a:ext cx="29038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PAGING</a:t>
            </a:r>
            <a:endParaRPr sz="6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311" y="639172"/>
            <a:ext cx="15773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306685" cy="3004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1905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Paging is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memory management scheme that eliminates the </a:t>
            </a:r>
            <a:r>
              <a:rPr dirty="0" sz="2800">
                <a:latin typeface="Times New Roman"/>
                <a:cs typeface="Times New Roman"/>
              </a:rPr>
              <a:t>need for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contiguous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allocation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Paging </a:t>
            </a:r>
            <a:r>
              <a:rPr dirty="0" sz="2800">
                <a:latin typeface="Times New Roman"/>
                <a:cs typeface="Times New Roman"/>
              </a:rPr>
              <a:t>permits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physical </a:t>
            </a:r>
            <a:r>
              <a:rPr dirty="0" sz="2800" spc="-5">
                <a:latin typeface="Times New Roman"/>
                <a:cs typeface="Times New Roman"/>
              </a:rPr>
              <a:t>address space </a:t>
            </a:r>
            <a:r>
              <a:rPr dirty="0" sz="2800">
                <a:latin typeface="Times New Roman"/>
                <a:cs typeface="Times New Roman"/>
              </a:rPr>
              <a:t>of a process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be non –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contiguous.</a:t>
            </a:r>
            <a:endParaRPr sz="2800">
              <a:latin typeface="Times New Roman"/>
              <a:cs typeface="Times New Roman"/>
            </a:endParaRPr>
          </a:p>
          <a:p>
            <a:pPr algn="just" marL="187960" marR="8255" indent="-175895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mapping </a:t>
            </a:r>
            <a:r>
              <a:rPr dirty="0" sz="2800">
                <a:latin typeface="Times New Roman"/>
                <a:cs typeface="Times New Roman"/>
              </a:rPr>
              <a:t>from virtual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physical </a:t>
            </a:r>
            <a:r>
              <a:rPr dirty="0" sz="2800" spc="-5">
                <a:latin typeface="Times New Roman"/>
                <a:cs typeface="Times New Roman"/>
              </a:rPr>
              <a:t>address is </a:t>
            </a:r>
            <a:r>
              <a:rPr dirty="0" sz="2800">
                <a:latin typeface="Times New Roman"/>
                <a:cs typeface="Times New Roman"/>
              </a:rPr>
              <a:t>done by </a:t>
            </a:r>
            <a:r>
              <a:rPr dirty="0" sz="2800" spc="-5">
                <a:latin typeface="Times New Roman"/>
                <a:cs typeface="Times New Roman"/>
              </a:rPr>
              <a:t>the memory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management</a:t>
            </a:r>
            <a:r>
              <a:rPr dirty="0" sz="2800">
                <a:latin typeface="Times New Roman"/>
                <a:cs typeface="Times New Roman"/>
              </a:rPr>
              <a:t> unit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(MMU)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hardware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device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6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mapping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known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paging </a:t>
            </a:r>
            <a:r>
              <a:rPr dirty="0" sz="2800" spc="-5">
                <a:latin typeface="Times New Roman"/>
                <a:cs typeface="Times New Roman"/>
              </a:rPr>
              <a:t>technique.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0433" y="639172"/>
            <a:ext cx="2005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47" y="1802663"/>
            <a:ext cx="87153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10">
                <a:latin typeface="Times New Roman"/>
                <a:cs typeface="Times New Roman"/>
              </a:rPr>
              <a:t>Consider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5">
                <a:latin typeface="Times New Roman"/>
                <a:cs typeface="Times New Roman"/>
              </a:rPr>
              <a:t> 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divided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 pages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Times New Roman"/>
                <a:cs typeface="Times New Roman"/>
              </a:rPr>
              <a:t>P</a:t>
            </a:r>
            <a:r>
              <a:rPr dirty="0" baseline="-31531" sz="2775" spc="30">
                <a:latin typeface="Times New Roman"/>
                <a:cs typeface="Times New Roman"/>
              </a:rPr>
              <a:t>0</a:t>
            </a:r>
            <a:r>
              <a:rPr dirty="0" sz="2800" spc="20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baseline="-31531" sz="2775" spc="-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baseline="-31531" sz="2775">
                <a:latin typeface="Times New Roman"/>
                <a:cs typeface="Times New Roman"/>
              </a:rPr>
              <a:t>2</a:t>
            </a:r>
            <a:r>
              <a:rPr dirty="0" baseline="-31531" sz="2775" spc="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baseline="-31531" sz="2775">
                <a:latin typeface="Times New Roman"/>
                <a:cs typeface="Times New Roman"/>
              </a:rPr>
              <a:t>3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496" y="3071810"/>
            <a:ext cx="2342321" cy="27860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7" y="1802663"/>
            <a:ext cx="10298430" cy="1728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above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example,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divided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sections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namely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P0,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P1, P2, P3.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  <a:tab pos="808990" algn="l"/>
                <a:tab pos="1409065" algn="l"/>
                <a:tab pos="2169160" algn="l"/>
                <a:tab pos="3481070" algn="l"/>
                <a:tab pos="4081145" algn="l"/>
                <a:tab pos="5370830" algn="l"/>
                <a:tab pos="5813425" algn="l"/>
                <a:tab pos="6413500" algn="l"/>
                <a:tab pos="7289800" algn="l"/>
                <a:tab pos="8639175" algn="l"/>
                <a:tab pos="9081770" algn="l"/>
                <a:tab pos="9406255" algn="l"/>
                <a:tab pos="10107295" algn="l"/>
              </a:tabLst>
            </a:pPr>
            <a:r>
              <a:rPr dirty="0" sz="2800" spc="-5">
                <a:latin typeface="Times New Roman"/>
                <a:cs typeface="Times New Roman"/>
              </a:rPr>
              <a:t>Al</a:t>
            </a:r>
            <a:r>
              <a:rPr dirty="0" sz="2800">
                <a:latin typeface="Times New Roman"/>
                <a:cs typeface="Times New Roman"/>
              </a:rPr>
              <a:t>l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four	</a:t>
            </a:r>
            <a:r>
              <a:rPr dirty="0" sz="2800" spc="-5">
                <a:latin typeface="Times New Roman"/>
                <a:cs typeface="Times New Roman"/>
              </a:rPr>
              <a:t>section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ar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mappe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mai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memor</a:t>
            </a:r>
            <a:r>
              <a:rPr dirty="0" sz="2800">
                <a:latin typeface="Times New Roman"/>
                <a:cs typeface="Times New Roman"/>
              </a:rPr>
              <a:t>y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a	non	–  </a:t>
            </a:r>
            <a:r>
              <a:rPr dirty="0" sz="2800" spc="-5">
                <a:latin typeface="Times New Roman"/>
                <a:cs typeface="Times New Roman"/>
              </a:rPr>
              <a:t>contiguous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fashion.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311" y="639172"/>
            <a:ext cx="15773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8886825" cy="245427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mechanism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involved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solidFill>
                  <a:srgbClr val="313E4F"/>
                </a:solidFill>
                <a:latin typeface="Times New Roman"/>
                <a:cs typeface="Times New Roman"/>
              </a:rPr>
              <a:t>Logical</a:t>
            </a:r>
            <a:r>
              <a:rPr dirty="0" sz="2800" spc="-50">
                <a:solidFill>
                  <a:srgbClr val="313E4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13E4F"/>
                </a:solidFill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  <a:spcBef>
                <a:spcPts val="190"/>
              </a:spcBef>
            </a:pPr>
            <a:r>
              <a:rPr dirty="0" sz="2800" spc="-10">
                <a:latin typeface="Times New Roman"/>
                <a:cs typeface="Times New Roman"/>
              </a:rPr>
              <a:t>CPU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always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solidFill>
                  <a:srgbClr val="313E4F"/>
                </a:solidFill>
                <a:latin typeface="Times New Roman"/>
                <a:cs typeface="Times New Roman"/>
              </a:rPr>
              <a:t>Physical</a:t>
            </a:r>
            <a:r>
              <a:rPr dirty="0" sz="2800" spc="-50">
                <a:solidFill>
                  <a:srgbClr val="313E4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13E4F"/>
                </a:solidFill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734060">
              <a:lnSpc>
                <a:spcPct val="100000"/>
              </a:lnSpc>
              <a:spcBef>
                <a:spcPts val="190"/>
              </a:spcBef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needed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37" y="639172"/>
            <a:ext cx="8641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Logical</a:t>
            </a:r>
            <a:r>
              <a:rPr dirty="0" spc="-30"/>
              <a:t> </a:t>
            </a:r>
            <a:r>
              <a:rPr dirty="0" spc="-5"/>
              <a:t>Address</a:t>
            </a:r>
            <a:r>
              <a:rPr dirty="0" spc="-20"/>
              <a:t> </a:t>
            </a:r>
            <a:r>
              <a:rPr dirty="0" spc="-10"/>
              <a:t>and</a:t>
            </a:r>
            <a:r>
              <a:rPr dirty="0" spc="-25"/>
              <a:t> </a:t>
            </a:r>
            <a:r>
              <a:rPr dirty="0" spc="-5"/>
              <a:t>Physical</a:t>
            </a:r>
            <a:r>
              <a:rPr dirty="0" spc="-25"/>
              <a:t> </a:t>
            </a:r>
            <a:r>
              <a:rPr dirty="0" spc="-5"/>
              <a:t>Address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47" y="1725345"/>
            <a:ext cx="10257790" cy="41052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Logical</a:t>
            </a:r>
            <a:r>
              <a:rPr dirty="0" sz="2800" spc="-2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Address</a:t>
            </a:r>
            <a:r>
              <a:rPr dirty="0" sz="2800" spc="-2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2060"/>
                </a:solidFill>
                <a:latin typeface="Times New Roman"/>
                <a:cs typeface="Times New Roman"/>
              </a:rPr>
              <a:t>or</a:t>
            </a:r>
            <a:r>
              <a:rPr dirty="0" sz="2800" spc="-1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Virtual</a:t>
            </a:r>
            <a:r>
              <a:rPr dirty="0" sz="2800" spc="-2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Address</a:t>
            </a:r>
            <a:r>
              <a:rPr dirty="0" sz="2800" spc="-1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206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381760">
              <a:lnSpc>
                <a:spcPct val="100000"/>
              </a:lnSpc>
              <a:spcBef>
                <a:spcPts val="340"/>
              </a:spcBef>
            </a:pP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CPU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Logical</a:t>
            </a:r>
            <a:r>
              <a:rPr dirty="0" sz="2800" spc="-2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Address</a:t>
            </a:r>
            <a:r>
              <a:rPr dirty="0" sz="2800" spc="-1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Space</a:t>
            </a:r>
            <a:r>
              <a:rPr dirty="0" sz="2800" spc="-1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2060"/>
                </a:solidFill>
                <a:latin typeface="Times New Roman"/>
                <a:cs typeface="Times New Roman"/>
              </a:rPr>
              <a:t>or</a:t>
            </a:r>
            <a:r>
              <a:rPr dirty="0" sz="2800" spc="-1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Virtual</a:t>
            </a:r>
            <a:r>
              <a:rPr dirty="0" sz="2800" spc="-1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Address</a:t>
            </a:r>
            <a:r>
              <a:rPr dirty="0" sz="2800" spc="-1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Space:</a:t>
            </a:r>
            <a:endParaRPr sz="2800">
              <a:latin typeface="Times New Roman"/>
              <a:cs typeface="Times New Roman"/>
            </a:endParaRPr>
          </a:p>
          <a:p>
            <a:pPr marL="1292860">
              <a:lnSpc>
                <a:spcPct val="100000"/>
              </a:lnSpc>
              <a:spcBef>
                <a:spcPts val="315"/>
              </a:spcBef>
              <a:tabLst>
                <a:tab pos="730186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set</a:t>
            </a:r>
            <a:r>
              <a:rPr dirty="0" sz="2800">
                <a:latin typeface="Times New Roman"/>
                <a:cs typeface="Times New Roman"/>
              </a:rPr>
              <a:t> of </a:t>
            </a:r>
            <a:r>
              <a:rPr dirty="0" sz="2800" spc="-5">
                <a:latin typeface="Times New Roman"/>
                <a:cs typeface="Times New Roman"/>
              </a:rPr>
              <a:t>all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 </a:t>
            </a:r>
            <a:r>
              <a:rPr dirty="0" sz="2800">
                <a:latin typeface="Times New Roman"/>
                <a:cs typeface="Times New Roman"/>
              </a:rPr>
              <a:t>generated	by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Physical</a:t>
            </a:r>
            <a:r>
              <a:rPr dirty="0" sz="2800" spc="-5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Address:</a:t>
            </a:r>
            <a:endParaRPr sz="2800">
              <a:latin typeface="Times New Roman"/>
              <a:cs typeface="Times New Roman"/>
            </a:endParaRPr>
          </a:p>
          <a:p>
            <a:pPr marL="772160">
              <a:lnSpc>
                <a:spcPct val="100000"/>
              </a:lnSpc>
              <a:spcBef>
                <a:spcPts val="315"/>
              </a:spcBef>
            </a:pP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actually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unit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Physical</a:t>
            </a:r>
            <a:r>
              <a:rPr dirty="0" sz="2800" spc="-2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Address</a:t>
            </a:r>
            <a:r>
              <a:rPr dirty="0" sz="2800" spc="-2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Space</a:t>
            </a:r>
            <a:r>
              <a:rPr dirty="0" sz="2800" spc="-2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206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87960" marR="5080" indent="818515">
              <a:lnSpc>
                <a:spcPct val="79600"/>
              </a:lnSpc>
              <a:spcBef>
                <a:spcPts val="1000"/>
              </a:spcBef>
              <a:tabLst>
                <a:tab pos="1713230" algn="l"/>
                <a:tab pos="2263775" algn="l"/>
                <a:tab pos="2715895" algn="l"/>
                <a:tab pos="3225165" algn="l"/>
                <a:tab pos="4566285" algn="l"/>
                <a:tab pos="6078855" algn="l"/>
                <a:tab pos="8261350" algn="l"/>
                <a:tab pos="8692515" algn="l"/>
                <a:tab pos="9280525" algn="l"/>
              </a:tabLst>
            </a:pP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se</a:t>
            </a:r>
            <a:r>
              <a:rPr dirty="0" sz="2800">
                <a:latin typeface="Times New Roman"/>
                <a:cs typeface="Times New Roman"/>
              </a:rPr>
              <a:t>t	of	</a:t>
            </a:r>
            <a:r>
              <a:rPr dirty="0" sz="2800" spc="-5">
                <a:latin typeface="Times New Roman"/>
                <a:cs typeface="Times New Roman"/>
              </a:rPr>
              <a:t>al</a:t>
            </a:r>
            <a:r>
              <a:rPr dirty="0" sz="2800">
                <a:latin typeface="Times New Roman"/>
                <a:cs typeface="Times New Roman"/>
              </a:rPr>
              <a:t>l	physical	</a:t>
            </a:r>
            <a:r>
              <a:rPr dirty="0" sz="2800" spc="-5">
                <a:latin typeface="Times New Roman"/>
                <a:cs typeface="Times New Roman"/>
              </a:rPr>
              <a:t>addresse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correspondin</a:t>
            </a:r>
            <a:r>
              <a:rPr dirty="0" sz="2800">
                <a:latin typeface="Times New Roman"/>
                <a:cs typeface="Times New Roman"/>
              </a:rPr>
              <a:t>g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logical 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947" y="477081"/>
            <a:ext cx="10758170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  <a:tab pos="897255" algn="l"/>
                <a:tab pos="2259965" algn="l"/>
                <a:tab pos="3583304" algn="l"/>
                <a:tab pos="4590415" algn="l"/>
                <a:tab pos="4984750" algn="l"/>
                <a:tab pos="6953250" algn="l"/>
                <a:tab pos="8178165" algn="l"/>
                <a:tab pos="8887460" algn="l"/>
                <a:tab pos="9203690" algn="l"/>
                <a:tab pos="10448290" algn="l"/>
              </a:tabLst>
            </a:pP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Physica</a:t>
            </a:r>
            <a:r>
              <a:rPr dirty="0" sz="2800">
                <a:latin typeface="Times New Roman"/>
                <a:cs typeface="Times New Roman"/>
              </a:rPr>
              <a:t>l	</a:t>
            </a:r>
            <a:r>
              <a:rPr dirty="0" sz="2800" spc="-5">
                <a:latin typeface="Times New Roman"/>
                <a:cs typeface="Times New Roman"/>
              </a:rPr>
              <a:t>Addres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Spac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conceptuall</a:t>
            </a:r>
            <a:r>
              <a:rPr dirty="0" sz="2800">
                <a:latin typeface="Times New Roman"/>
                <a:cs typeface="Times New Roman"/>
              </a:rPr>
              <a:t>y	divided	</a:t>
            </a:r>
            <a:r>
              <a:rPr dirty="0" sz="2800" spc="-5">
                <a:latin typeface="Times New Roman"/>
                <a:cs typeface="Times New Roman"/>
              </a:rPr>
              <a:t>int</a:t>
            </a:r>
            <a:r>
              <a:rPr dirty="0" sz="2800">
                <a:latin typeface="Times New Roman"/>
                <a:cs typeface="Times New Roman"/>
              </a:rPr>
              <a:t>o	a	number	of  </a:t>
            </a:r>
            <a:r>
              <a:rPr dirty="0" sz="2800">
                <a:latin typeface="Times New Roman"/>
                <a:cs typeface="Times New Roman"/>
              </a:rPr>
              <a:t>fixed-size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blocks, </a:t>
            </a:r>
            <a:r>
              <a:rPr dirty="0" sz="2800" spc="-5">
                <a:latin typeface="Times New Roman"/>
                <a:cs typeface="Times New Roman"/>
              </a:rPr>
              <a:t>called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frames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947" y="1366081"/>
            <a:ext cx="3578860" cy="13474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87960" marR="205104" indent="-175895">
              <a:lnSpc>
                <a:spcPts val="3050"/>
              </a:lnSpc>
              <a:spcBef>
                <a:spcPts val="459"/>
              </a:spcBef>
              <a:buFont typeface="Arial MT"/>
              <a:buChar char="•"/>
              <a:tabLst>
                <a:tab pos="188595" algn="l"/>
                <a:tab pos="979805" algn="l"/>
                <a:tab pos="2302510" algn="l"/>
              </a:tabLst>
            </a:pP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Logica</a:t>
            </a:r>
            <a:r>
              <a:rPr dirty="0" sz="2800">
                <a:latin typeface="Times New Roman"/>
                <a:cs typeface="Times New Roman"/>
              </a:rPr>
              <a:t>l	</a:t>
            </a:r>
            <a:r>
              <a:rPr dirty="0" sz="2800" spc="-5">
                <a:latin typeface="Times New Roman"/>
                <a:cs typeface="Times New Roman"/>
              </a:rPr>
              <a:t>address  </a:t>
            </a:r>
            <a:r>
              <a:rPr dirty="0" sz="2800" spc="-5">
                <a:latin typeface="Times New Roman"/>
                <a:cs typeface="Times New Roman"/>
              </a:rPr>
              <a:t>called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pages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Frame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9695" y="1366081"/>
            <a:ext cx="71640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1725" algn="l"/>
                <a:tab pos="1579245" algn="l"/>
                <a:tab pos="2390775" algn="l"/>
                <a:tab pos="3698240" algn="l"/>
                <a:tab pos="4490085" algn="l"/>
                <a:tab pos="6132830" algn="l"/>
              </a:tabLst>
            </a:pPr>
            <a:r>
              <a:rPr dirty="0" sz="2800" spc="-5">
                <a:latin typeface="Times New Roman"/>
                <a:cs typeface="Times New Roman"/>
              </a:rPr>
              <a:t>Spac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als</a:t>
            </a:r>
            <a:r>
              <a:rPr dirty="0" sz="2800">
                <a:latin typeface="Times New Roman"/>
                <a:cs typeface="Times New Roman"/>
              </a:rPr>
              <a:t>o	divided	</a:t>
            </a:r>
            <a:r>
              <a:rPr dirty="0" sz="2800" spc="-5">
                <a:latin typeface="Times New Roman"/>
                <a:cs typeface="Times New Roman"/>
              </a:rPr>
              <a:t>int</a:t>
            </a:r>
            <a:r>
              <a:rPr dirty="0" sz="2800">
                <a:latin typeface="Times New Roman"/>
                <a:cs typeface="Times New Roman"/>
              </a:rPr>
              <a:t>o	fixed-size	blocks,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740" y="3643314"/>
            <a:ext cx="6857132" cy="26432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4743" y="639172"/>
            <a:ext cx="36963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Logical</a:t>
            </a:r>
            <a:r>
              <a:rPr dirty="0" spc="-90"/>
              <a:t> </a:t>
            </a:r>
            <a:r>
              <a:rPr dirty="0" spc="-5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847" y="1802663"/>
            <a:ext cx="10327005" cy="3449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06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01295" algn="l"/>
              </a:tabLst>
            </a:pP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generated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10">
                <a:latin typeface="Times New Roman"/>
                <a:cs typeface="Times New Roman"/>
              </a:rPr>
              <a:t> CPU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divided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into:</a:t>
            </a:r>
            <a:endParaRPr sz="2800">
              <a:latin typeface="Times New Roman"/>
              <a:cs typeface="Times New Roman"/>
            </a:endParaRPr>
          </a:p>
          <a:p>
            <a:pPr lvl="1" marL="657860" marR="41275" indent="-175895">
              <a:lnSpc>
                <a:spcPts val="3030"/>
              </a:lnSpc>
              <a:spcBef>
                <a:spcPts val="515"/>
              </a:spcBef>
              <a:buFont typeface="Arial"/>
              <a:buChar char="•"/>
              <a:tabLst>
                <a:tab pos="658495" algn="l"/>
                <a:tab pos="1550670" algn="l"/>
                <a:tab pos="2922905" algn="l"/>
                <a:tab pos="3502025" algn="l"/>
                <a:tab pos="3844290" algn="l"/>
                <a:tab pos="4660900" algn="l"/>
                <a:tab pos="5120640" algn="l"/>
                <a:tab pos="5619750" algn="l"/>
                <a:tab pos="6571615" algn="l"/>
                <a:tab pos="7286625" algn="l"/>
                <a:tab pos="7617459" algn="l"/>
                <a:tab pos="8493125" algn="l"/>
                <a:tab pos="9408795" algn="l"/>
              </a:tabLst>
            </a:pP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Pag</a:t>
            </a:r>
            <a:r>
              <a:rPr dirty="0" sz="2800" b="1">
                <a:solidFill>
                  <a:srgbClr val="3366FF"/>
                </a:solidFill>
                <a:latin typeface="Times New Roman"/>
                <a:cs typeface="Times New Roman"/>
              </a:rPr>
              <a:t>e	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numbe</a:t>
            </a:r>
            <a:r>
              <a:rPr dirty="0" sz="2800" b="1">
                <a:solidFill>
                  <a:srgbClr val="3366FF"/>
                </a:solidFill>
                <a:latin typeface="Times New Roman"/>
                <a:cs typeface="Times New Roman"/>
              </a:rPr>
              <a:t>r	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b="1" i="1">
                <a:solidFill>
                  <a:srgbClr val="3366FF"/>
                </a:solidFill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)	–	used	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inde</a:t>
            </a:r>
            <a:r>
              <a:rPr dirty="0" sz="2800">
                <a:latin typeface="Times New Roman"/>
                <a:cs typeface="Times New Roman"/>
              </a:rPr>
              <a:t>x	</a:t>
            </a:r>
            <a:r>
              <a:rPr dirty="0" sz="2800" spc="-5">
                <a:latin typeface="Times New Roman"/>
                <a:cs typeface="Times New Roman"/>
              </a:rPr>
              <a:t>int</a:t>
            </a:r>
            <a:r>
              <a:rPr dirty="0" sz="2800">
                <a:latin typeface="Times New Roman"/>
                <a:cs typeface="Times New Roman"/>
              </a:rPr>
              <a:t>o	a	</a:t>
            </a: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pag</a:t>
            </a:r>
            <a:r>
              <a:rPr dirty="0" sz="2800" b="1">
                <a:solidFill>
                  <a:srgbClr val="3366FF"/>
                </a:solidFill>
                <a:latin typeface="Times New Roman"/>
                <a:cs typeface="Times New Roman"/>
              </a:rPr>
              <a:t>e	table	</a:t>
            </a:r>
            <a:r>
              <a:rPr dirty="0" sz="2800" spc="-5">
                <a:latin typeface="Times New Roman"/>
                <a:cs typeface="Times New Roman"/>
              </a:rPr>
              <a:t>which  </a:t>
            </a:r>
            <a:r>
              <a:rPr dirty="0" sz="2800" spc="-5">
                <a:latin typeface="Times New Roman"/>
                <a:cs typeface="Times New Roman"/>
              </a:rPr>
              <a:t>contains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</a:t>
            </a:r>
            <a:r>
              <a:rPr dirty="0" sz="2800" spc="-5">
                <a:latin typeface="Times New Roman"/>
                <a:cs typeface="Times New Roman"/>
              </a:rPr>
              <a:t> address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each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in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5">
                <a:latin typeface="Times New Roman"/>
                <a:cs typeface="Times New Roman"/>
              </a:rPr>
              <a:t> memory</a:t>
            </a:r>
            <a:endParaRPr sz="2800">
              <a:latin typeface="Times New Roman"/>
              <a:cs typeface="Times New Roman"/>
            </a:endParaRPr>
          </a:p>
          <a:p>
            <a:pPr lvl="1" marL="657860" marR="17780" indent="-175895">
              <a:lnSpc>
                <a:spcPts val="3030"/>
              </a:lnSpc>
              <a:spcBef>
                <a:spcPts val="465"/>
              </a:spcBef>
              <a:buFont typeface="Arial"/>
              <a:buChar char="•"/>
              <a:tabLst>
                <a:tab pos="658495" algn="l"/>
              </a:tabLst>
            </a:pPr>
            <a:r>
              <a:rPr dirty="0" sz="2800" spc="-5" b="1">
                <a:solidFill>
                  <a:srgbClr val="3366FF"/>
                </a:solidFill>
                <a:latin typeface="Times New Roman"/>
                <a:cs typeface="Times New Roman"/>
              </a:rPr>
              <a:t>Page</a:t>
            </a:r>
            <a:r>
              <a:rPr dirty="0" sz="2800" spc="-1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66FF"/>
                </a:solidFill>
                <a:latin typeface="Times New Roman"/>
                <a:cs typeface="Times New Roman"/>
              </a:rPr>
              <a:t>offset</a:t>
            </a:r>
            <a:r>
              <a:rPr dirty="0" sz="2800" spc="2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b="1" i="1">
                <a:solidFill>
                  <a:srgbClr val="3366FF"/>
                </a:solidFill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>
                <a:latin typeface="Times New Roman"/>
                <a:cs typeface="Times New Roman"/>
              </a:rPr>
              <a:t> – </a:t>
            </a:r>
            <a:r>
              <a:rPr dirty="0" sz="2800" spc="-5">
                <a:latin typeface="Times New Roman"/>
                <a:cs typeface="Times New Roman"/>
              </a:rPr>
              <a:t>combined with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 </a:t>
            </a:r>
            <a:r>
              <a:rPr dirty="0" sz="2800" spc="-5">
                <a:latin typeface="Times New Roman"/>
                <a:cs typeface="Times New Roman"/>
              </a:rPr>
              <a:t>address to </a:t>
            </a:r>
            <a:r>
              <a:rPr dirty="0" sz="2800">
                <a:latin typeface="Times New Roman"/>
                <a:cs typeface="Times New Roman"/>
              </a:rPr>
              <a:t>define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physical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 that 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sent to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>
                <a:latin typeface="Times New Roman"/>
                <a:cs typeface="Times New Roman"/>
              </a:rPr>
              <a:t>unit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657860" indent="-176530">
              <a:lnSpc>
                <a:spcPct val="100000"/>
              </a:lnSpc>
              <a:buFont typeface="Arial MT"/>
              <a:buChar char="•"/>
              <a:tabLst>
                <a:tab pos="658495" algn="l"/>
              </a:tabLst>
            </a:pPr>
            <a:r>
              <a:rPr dirty="0" sz="2800" spc="-5">
                <a:latin typeface="Times New Roman"/>
                <a:cs typeface="Times New Roman"/>
              </a:rPr>
              <a:t>Fo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given </a:t>
            </a:r>
            <a:r>
              <a:rPr dirty="0" sz="2800" spc="-5">
                <a:latin typeface="Times New Roman"/>
                <a:cs typeface="Times New Roman"/>
              </a:rPr>
              <a:t>logica</a:t>
            </a:r>
            <a:r>
              <a:rPr dirty="0" sz="2800">
                <a:latin typeface="Times New Roman"/>
                <a:cs typeface="Times New Roman"/>
              </a:rPr>
              <a:t>l</a:t>
            </a:r>
            <a:r>
              <a:rPr dirty="0" sz="2800" spc="-5">
                <a:latin typeface="Times New Roman"/>
                <a:cs typeface="Times New Roman"/>
              </a:rPr>
              <a:t> addres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 spac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2</a:t>
            </a:r>
            <a:r>
              <a:rPr dirty="0" baseline="31531" sz="2775" spc="15" i="1">
                <a:latin typeface="Times New Roman"/>
                <a:cs typeface="Times New Roman"/>
              </a:rPr>
              <a:t>m</a:t>
            </a:r>
            <a:r>
              <a:rPr dirty="0" baseline="31531" sz="277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5">
                <a:latin typeface="Times New Roman"/>
                <a:cs typeface="Times New Roman"/>
              </a:rPr>
              <a:t>siz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 spc="-22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2</a:t>
            </a:r>
            <a:r>
              <a:rPr dirty="0" baseline="31531" sz="2775" spc="7">
                <a:latin typeface="Times New Roman"/>
                <a:cs typeface="Times New Roman"/>
              </a:rPr>
              <a:t>n</a:t>
            </a:r>
            <a:endParaRPr baseline="31531" sz="2775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6730" y="5204198"/>
            <a:ext cx="4457700" cy="1228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327" y="639172"/>
            <a:ext cx="6355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20"/>
              <a:t> </a:t>
            </a:r>
            <a:r>
              <a:rPr dirty="0" spc="-10"/>
              <a:t>Base</a:t>
            </a:r>
            <a:r>
              <a:rPr dirty="0" spc="-25"/>
              <a:t> </a:t>
            </a:r>
            <a:r>
              <a:rPr dirty="0" spc="-1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10"/>
              <a:t>Limit</a:t>
            </a:r>
            <a:r>
              <a:rPr dirty="0" spc="-25"/>
              <a:t> </a:t>
            </a:r>
            <a:r>
              <a:rPr dirty="0" spc="-5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5123180" cy="2490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For example, if the </a:t>
            </a:r>
            <a:r>
              <a:rPr dirty="0" sz="2800">
                <a:latin typeface="Times New Roman"/>
                <a:cs typeface="Times New Roman"/>
              </a:rPr>
              <a:t>base register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holds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300040</a:t>
            </a:r>
            <a:r>
              <a:rPr dirty="0" sz="2800" spc="-5">
                <a:latin typeface="Times New Roman"/>
                <a:cs typeface="Times New Roman"/>
              </a:rPr>
              <a:t> and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89800"/>
              </a:lnSpc>
              <a:spcBef>
                <a:spcPts val="9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limit </a:t>
            </a:r>
            <a:r>
              <a:rPr dirty="0" sz="2800">
                <a:latin typeface="Times New Roman"/>
                <a:cs typeface="Times New Roman"/>
              </a:rPr>
              <a:t>register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120900, </a:t>
            </a:r>
            <a:r>
              <a:rPr dirty="0" sz="2800" spc="-5">
                <a:latin typeface="Times New Roman"/>
                <a:cs typeface="Times New Roman"/>
              </a:rPr>
              <a:t>then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program </a:t>
            </a:r>
            <a:r>
              <a:rPr dirty="0" sz="2800" spc="-5">
                <a:latin typeface="Times New Roman"/>
                <a:cs typeface="Times New Roman"/>
              </a:rPr>
              <a:t>can legally access all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>
                <a:latin typeface="Times New Roman"/>
                <a:cs typeface="Times New Roman"/>
              </a:rPr>
              <a:t> from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300040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through </a:t>
            </a:r>
            <a:r>
              <a:rPr dirty="0" sz="2800">
                <a:latin typeface="Times New Roman"/>
                <a:cs typeface="Times New Roman"/>
              </a:rPr>
              <a:t> 420939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(inclusive).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709" y="1957588"/>
            <a:ext cx="4018208" cy="45848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12108" y="6532660"/>
            <a:ext cx="33610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8133" y="6429628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0841" y="6281146"/>
            <a:ext cx="1812289" cy="394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dirty="0" sz="800" spc="-5">
                <a:latin typeface="Cambria"/>
                <a:cs typeface="Cambria"/>
              </a:rPr>
              <a:t>Courtesy </a:t>
            </a:r>
            <a:r>
              <a:rPr dirty="0" sz="800">
                <a:latin typeface="Cambria"/>
                <a:cs typeface="Cambria"/>
              </a:rPr>
              <a:t>: </a:t>
            </a:r>
            <a:r>
              <a:rPr dirty="0" sz="800" spc="-5">
                <a:latin typeface="Cambria"/>
                <a:cs typeface="Cambria"/>
              </a:rPr>
              <a:t>Abraham Silberschatz, Peter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1308" y="639172"/>
            <a:ext cx="388810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Physical</a:t>
            </a:r>
            <a:r>
              <a:rPr dirty="0" spc="-90"/>
              <a:t> </a:t>
            </a:r>
            <a:r>
              <a:rPr dirty="0" spc="-5"/>
              <a:t>Address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10311130" cy="27051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just"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Physical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divided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endParaRPr sz="2800">
              <a:latin typeface="Times New Roman"/>
              <a:cs typeface="Times New Roman"/>
            </a:endParaRPr>
          </a:p>
          <a:p>
            <a:pPr algn="just" marL="187960" marR="17145">
              <a:lnSpc>
                <a:spcPts val="3050"/>
              </a:lnSpc>
              <a:spcBef>
                <a:spcPts val="1000"/>
              </a:spcBef>
            </a:pPr>
            <a:r>
              <a:rPr dirty="0" sz="2800" spc="-5" b="1">
                <a:latin typeface="Times New Roman"/>
                <a:cs typeface="Times New Roman"/>
              </a:rPr>
              <a:t>Frame number(f): </a:t>
            </a:r>
            <a:r>
              <a:rPr dirty="0" sz="2800" spc="-5">
                <a:latin typeface="Times New Roman"/>
                <a:cs typeface="Times New Roman"/>
              </a:rPr>
              <a:t>Number </a:t>
            </a:r>
            <a:r>
              <a:rPr dirty="0" sz="2800">
                <a:latin typeface="Times New Roman"/>
                <a:cs typeface="Times New Roman"/>
              </a:rPr>
              <a:t>of bits required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represent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frame of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Physical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 Space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5">
                <a:latin typeface="Times New Roman"/>
                <a:cs typeface="Times New Roman"/>
              </a:rPr>
              <a:t> Frame </a:t>
            </a:r>
            <a:r>
              <a:rPr dirty="0" sz="2800">
                <a:latin typeface="Times New Roman"/>
                <a:cs typeface="Times New Roman"/>
              </a:rPr>
              <a:t>number.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>
              <a:lnSpc>
                <a:spcPct val="90000"/>
              </a:lnSpc>
              <a:spcBef>
                <a:spcPts val="925"/>
              </a:spcBef>
            </a:pPr>
            <a:r>
              <a:rPr dirty="0" sz="2800" spc="-5" b="1">
                <a:latin typeface="Times New Roman"/>
                <a:cs typeface="Times New Roman"/>
              </a:rPr>
              <a:t>Frame </a:t>
            </a:r>
            <a:r>
              <a:rPr dirty="0" sz="2800" b="1">
                <a:latin typeface="Times New Roman"/>
                <a:cs typeface="Times New Roman"/>
              </a:rPr>
              <a:t>offset(d): </a:t>
            </a:r>
            <a:r>
              <a:rPr dirty="0" sz="2800" spc="-5">
                <a:latin typeface="Times New Roman"/>
                <a:cs typeface="Times New Roman"/>
              </a:rPr>
              <a:t>Number </a:t>
            </a:r>
            <a:r>
              <a:rPr dirty="0" sz="2800">
                <a:latin typeface="Times New Roman"/>
                <a:cs typeface="Times New Roman"/>
              </a:rPr>
              <a:t>of bits required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represent particular </a:t>
            </a:r>
            <a:r>
              <a:rPr dirty="0" sz="2800" spc="-5">
                <a:latin typeface="Times New Roman"/>
                <a:cs typeface="Times New Roman"/>
              </a:rPr>
              <a:t>word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a frame or frame </a:t>
            </a:r>
            <a:r>
              <a:rPr dirty="0" sz="2800" spc="-5">
                <a:latin typeface="Times New Roman"/>
                <a:cs typeface="Times New Roman"/>
              </a:rPr>
              <a:t>size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Physical Address Space </a:t>
            </a:r>
            <a:r>
              <a:rPr dirty="0" sz="2800">
                <a:latin typeface="Times New Roman"/>
                <a:cs typeface="Times New Roman"/>
              </a:rPr>
              <a:t>or </a:t>
            </a:r>
            <a:r>
              <a:rPr dirty="0" sz="2800" spc="-5">
                <a:latin typeface="Times New Roman"/>
                <a:cs typeface="Times New Roman"/>
              </a:rPr>
              <a:t>word </a:t>
            </a:r>
            <a:r>
              <a:rPr dirty="0" sz="2800">
                <a:latin typeface="Times New Roman"/>
                <a:cs typeface="Times New Roman"/>
              </a:rPr>
              <a:t>number of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 or frame offset.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0547" y="619957"/>
            <a:ext cx="10814050" cy="1341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13360" marR="304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Logical</a:t>
            </a:r>
            <a:r>
              <a:rPr dirty="0" sz="2800" spc="13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Address</a:t>
            </a:r>
            <a:r>
              <a:rPr dirty="0" sz="2800" spc="17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31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bit,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Times New Roman"/>
                <a:cs typeface="Times New Roman"/>
              </a:rPr>
              <a:t>2</a:t>
            </a:r>
            <a:r>
              <a:rPr dirty="0" baseline="31531" sz="2775" spc="37">
                <a:latin typeface="Times New Roman"/>
                <a:cs typeface="Times New Roman"/>
              </a:rPr>
              <a:t>31</a:t>
            </a:r>
            <a:r>
              <a:rPr dirty="0" baseline="31531" sz="2775" spc="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words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words </a:t>
            </a:r>
            <a:r>
              <a:rPr dirty="0" sz="2800">
                <a:latin typeface="Times New Roman"/>
                <a:cs typeface="Times New Roman"/>
              </a:rPr>
              <a:t>(1 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baseline="31531" sz="2775">
                <a:latin typeface="Times New Roman"/>
                <a:cs typeface="Times New Roman"/>
              </a:rPr>
              <a:t>30</a:t>
            </a:r>
            <a:r>
              <a:rPr dirty="0" sz="280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13360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Logical</a:t>
            </a:r>
            <a:r>
              <a:rPr dirty="0" sz="2800" spc="19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Address</a:t>
            </a:r>
            <a:r>
              <a:rPr dirty="0" sz="2800" spc="19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Space</a:t>
            </a:r>
            <a:r>
              <a:rPr dirty="0" sz="2800" spc="24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128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words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2</a:t>
            </a:r>
            <a:r>
              <a:rPr dirty="0" baseline="31531" sz="2775" spc="15">
                <a:latin typeface="Times New Roman"/>
                <a:cs typeface="Times New Roman"/>
              </a:rPr>
              <a:t>7</a:t>
            </a:r>
            <a:r>
              <a:rPr dirty="0" baseline="31531" sz="2775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2</a:t>
            </a:r>
            <a:r>
              <a:rPr dirty="0" baseline="31531" sz="2775" spc="7">
                <a:latin typeface="Times New Roman"/>
                <a:cs typeface="Times New Roman"/>
              </a:rPr>
              <a:t>20</a:t>
            </a:r>
            <a:r>
              <a:rPr dirty="0" baseline="31531" sz="2775" spc="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words,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Logical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825" y="1896307"/>
            <a:ext cx="40322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42820" algn="l"/>
              </a:tabLst>
            </a:pPr>
            <a:r>
              <a:rPr dirty="0" sz="2800" spc="-5">
                <a:latin typeface="Times New Roman"/>
                <a:cs typeface="Times New Roman"/>
              </a:rPr>
              <a:t>Address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	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baseline="31531" sz="2775">
                <a:latin typeface="Times New Roman"/>
                <a:cs typeface="Times New Roman"/>
              </a:rPr>
              <a:t>27</a:t>
            </a:r>
            <a:r>
              <a:rPr dirty="0" baseline="31531" sz="2775" spc="3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27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47" y="2148190"/>
            <a:ext cx="10822940" cy="16040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211070">
              <a:lnSpc>
                <a:spcPts val="2110"/>
              </a:lnSpc>
              <a:spcBef>
                <a:spcPts val="114"/>
              </a:spcBef>
            </a:pPr>
            <a:r>
              <a:rPr dirty="0" sz="1850" spc="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L="213360" marR="30480" indent="-175895">
              <a:lnSpc>
                <a:spcPts val="3050"/>
              </a:lnSpc>
              <a:spcBef>
                <a:spcPts val="25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Physical Address</a:t>
            </a:r>
            <a:r>
              <a:rPr dirty="0" sz="2800" spc="1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22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bit,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Physical Address Space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Times New Roman"/>
                <a:cs typeface="Times New Roman"/>
              </a:rPr>
              <a:t>2</a:t>
            </a:r>
            <a:r>
              <a:rPr dirty="0" baseline="31531" sz="2775" spc="30">
                <a:latin typeface="Times New Roman"/>
                <a:cs typeface="Times New Roman"/>
              </a:rPr>
              <a:t>22</a:t>
            </a:r>
            <a:r>
              <a:rPr dirty="0" baseline="31531" sz="2775" spc="337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words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words </a:t>
            </a:r>
            <a:r>
              <a:rPr dirty="0" sz="2800">
                <a:latin typeface="Times New Roman"/>
                <a:cs typeface="Times New Roman"/>
              </a:rPr>
              <a:t>(1 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baseline="31531" sz="2775">
                <a:latin typeface="Times New Roman"/>
                <a:cs typeface="Times New Roman"/>
              </a:rPr>
              <a:t>20</a:t>
            </a:r>
            <a:r>
              <a:rPr dirty="0" sz="280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13360" indent="-1758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Physical</a:t>
            </a:r>
            <a:r>
              <a:rPr dirty="0" sz="2800" spc="165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Address</a:t>
            </a:r>
            <a:r>
              <a:rPr dirty="0" sz="2800" spc="16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Spa</a:t>
            </a:r>
            <a:r>
              <a:rPr dirty="0" sz="2800" spc="-5">
                <a:latin typeface="Times New Roman"/>
                <a:cs typeface="Times New Roman"/>
              </a:rPr>
              <a:t>ce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16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words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2</a:t>
            </a:r>
            <a:r>
              <a:rPr dirty="0" baseline="31531" sz="2775" spc="15">
                <a:latin typeface="Times New Roman"/>
                <a:cs typeface="Times New Roman"/>
              </a:rPr>
              <a:t>4</a:t>
            </a:r>
            <a:r>
              <a:rPr dirty="0" baseline="31531" sz="2775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baseline="31531" sz="2775">
                <a:latin typeface="Times New Roman"/>
                <a:cs typeface="Times New Roman"/>
              </a:rPr>
              <a:t>20</a:t>
            </a:r>
            <a:r>
              <a:rPr dirty="0" baseline="31531" sz="2775" spc="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words,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Physical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9113" y="3938891"/>
            <a:ext cx="144145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spc="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825" y="3687007"/>
            <a:ext cx="40322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42820" algn="l"/>
              </a:tabLst>
            </a:pPr>
            <a:r>
              <a:rPr dirty="0" sz="2800" spc="-5">
                <a:latin typeface="Times New Roman"/>
                <a:cs typeface="Times New Roman"/>
              </a:rPr>
              <a:t>Address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	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baseline="31531" sz="2775">
                <a:latin typeface="Times New Roman"/>
                <a:cs typeface="Times New Roman"/>
              </a:rPr>
              <a:t>24</a:t>
            </a:r>
            <a:r>
              <a:rPr dirty="0" baseline="31531" sz="2775" spc="3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24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3153" y="639172"/>
            <a:ext cx="50050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Memory</a:t>
            </a:r>
            <a:r>
              <a:rPr dirty="0" spc="-90"/>
              <a:t> </a:t>
            </a:r>
            <a:r>
              <a:rPr dirty="0" spc="-5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4779" rIns="0" bIns="0" rtlCol="0" vert="horz">
            <a:spAutoFit/>
          </a:bodyPr>
          <a:lstStyle/>
          <a:p>
            <a:pPr marL="224790" marR="889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26060" algn="l"/>
                <a:tab pos="979805" algn="l"/>
                <a:tab pos="2466975" algn="l"/>
                <a:tab pos="3855085" algn="l"/>
                <a:tab pos="4786630" algn="l"/>
                <a:tab pos="5521960" algn="l"/>
                <a:tab pos="6788150" algn="l"/>
                <a:tab pos="7228205" algn="l"/>
                <a:tab pos="8122920" algn="l"/>
                <a:tab pos="8602345" algn="l"/>
                <a:tab pos="9887585" algn="l"/>
              </a:tabLst>
            </a:pPr>
            <a:r>
              <a:rPr dirty="0" spc="-5"/>
              <a:t>Th</a:t>
            </a:r>
            <a:r>
              <a:rPr dirty="0"/>
              <a:t>e	</a:t>
            </a:r>
            <a:r>
              <a:rPr dirty="0" spc="-5"/>
              <a:t>Mappin</a:t>
            </a:r>
            <a:r>
              <a:rPr dirty="0"/>
              <a:t>g	between	</a:t>
            </a:r>
            <a:r>
              <a:rPr dirty="0" spc="-5"/>
              <a:t>thes</a:t>
            </a:r>
            <a:r>
              <a:rPr dirty="0"/>
              <a:t>e	</a:t>
            </a:r>
            <a:r>
              <a:rPr dirty="0" spc="-5"/>
              <a:t>tw</a:t>
            </a:r>
            <a:r>
              <a:rPr dirty="0"/>
              <a:t>o	</a:t>
            </a:r>
            <a:r>
              <a:rPr dirty="0" spc="-5"/>
              <a:t>addres</a:t>
            </a:r>
            <a:r>
              <a:rPr dirty="0"/>
              <a:t>s	</a:t>
            </a:r>
            <a:r>
              <a:rPr dirty="0" spc="-5"/>
              <a:t>i</a:t>
            </a:r>
            <a:r>
              <a:rPr dirty="0"/>
              <a:t>s	done	</a:t>
            </a:r>
            <a:r>
              <a:rPr dirty="0" spc="-5"/>
              <a:t>t</a:t>
            </a:r>
            <a:r>
              <a:rPr dirty="0"/>
              <a:t>o	</a:t>
            </a:r>
            <a:r>
              <a:rPr dirty="0" spc="-5"/>
              <a:t>execut</a:t>
            </a:r>
            <a:r>
              <a:rPr dirty="0"/>
              <a:t>e	</a:t>
            </a:r>
            <a:r>
              <a:rPr dirty="0" spc="-5"/>
              <a:t>the  </a:t>
            </a:r>
            <a:r>
              <a:rPr dirty="0"/>
              <a:t>process</a:t>
            </a:r>
            <a:r>
              <a:rPr dirty="0" spc="-5"/>
              <a:t> </a:t>
            </a:r>
            <a:r>
              <a:rPr dirty="0"/>
              <a:t>using </a:t>
            </a:r>
            <a:r>
              <a:rPr dirty="0" spc="-5"/>
              <a:t>the </a:t>
            </a:r>
            <a:r>
              <a:rPr dirty="0"/>
              <a:t>paging</a:t>
            </a:r>
            <a:r>
              <a:rPr dirty="0" spc="-5"/>
              <a:t> technique.</a:t>
            </a:r>
          </a:p>
          <a:p>
            <a:pPr marL="224790" marR="508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226060" algn="l"/>
              </a:tabLst>
            </a:pPr>
            <a:r>
              <a:rPr dirty="0" spc="-5"/>
              <a:t>The</a:t>
            </a:r>
            <a:r>
              <a:rPr dirty="0" spc="90"/>
              <a:t> </a:t>
            </a:r>
            <a:r>
              <a:rPr dirty="0" spc="-5"/>
              <a:t>Hardware</a:t>
            </a:r>
            <a:r>
              <a:rPr dirty="0" spc="100"/>
              <a:t> </a:t>
            </a:r>
            <a:r>
              <a:rPr dirty="0"/>
              <a:t>device</a:t>
            </a:r>
            <a:r>
              <a:rPr dirty="0" spc="100"/>
              <a:t> </a:t>
            </a:r>
            <a:r>
              <a:rPr dirty="0" spc="-5"/>
              <a:t>that</a:t>
            </a:r>
            <a:r>
              <a:rPr dirty="0" spc="95"/>
              <a:t> </a:t>
            </a:r>
            <a:r>
              <a:rPr dirty="0" spc="-5"/>
              <a:t>at</a:t>
            </a:r>
            <a:r>
              <a:rPr dirty="0" spc="95"/>
              <a:t> </a:t>
            </a:r>
            <a:r>
              <a:rPr dirty="0"/>
              <a:t>run</a:t>
            </a:r>
            <a:r>
              <a:rPr dirty="0" spc="100"/>
              <a:t> </a:t>
            </a:r>
            <a:r>
              <a:rPr dirty="0" spc="-5"/>
              <a:t>time</a:t>
            </a:r>
            <a:r>
              <a:rPr dirty="0" spc="95"/>
              <a:t> </a:t>
            </a:r>
            <a:r>
              <a:rPr dirty="0" spc="-5"/>
              <a:t>maps</a:t>
            </a:r>
            <a:r>
              <a:rPr dirty="0" spc="95"/>
              <a:t> </a:t>
            </a:r>
            <a:r>
              <a:rPr dirty="0"/>
              <a:t>virtual</a:t>
            </a:r>
            <a:r>
              <a:rPr dirty="0" spc="100"/>
              <a:t> </a:t>
            </a:r>
            <a:r>
              <a:rPr dirty="0" spc="-5"/>
              <a:t>address</a:t>
            </a:r>
            <a:r>
              <a:rPr dirty="0" spc="95"/>
              <a:t> </a:t>
            </a:r>
            <a:r>
              <a:rPr dirty="0" spc="-5"/>
              <a:t>to</a:t>
            </a:r>
            <a:r>
              <a:rPr dirty="0" spc="95"/>
              <a:t> </a:t>
            </a:r>
            <a:r>
              <a:rPr dirty="0"/>
              <a:t>physical </a:t>
            </a:r>
            <a:r>
              <a:rPr dirty="0" spc="-685"/>
              <a:t> </a:t>
            </a:r>
            <a:r>
              <a:rPr dirty="0" spc="-5"/>
              <a:t>address</a:t>
            </a:r>
            <a:r>
              <a:rPr dirty="0" spc="-10"/>
              <a:t> </a:t>
            </a:r>
            <a:r>
              <a:rPr dirty="0" spc="-5"/>
              <a:t>is </a:t>
            </a:r>
            <a:r>
              <a:rPr dirty="0"/>
              <a:t>done</a:t>
            </a:r>
            <a:r>
              <a:rPr dirty="0" spc="-5"/>
              <a:t> </a:t>
            </a:r>
            <a:r>
              <a:rPr dirty="0"/>
              <a:t>by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Memory Management</a:t>
            </a:r>
            <a:r>
              <a:rPr dirty="0" spc="-10"/>
              <a:t> </a:t>
            </a:r>
            <a:r>
              <a:rPr dirty="0" spc="-5"/>
              <a:t>Unit </a:t>
            </a:r>
            <a:r>
              <a:rPr dirty="0"/>
              <a:t>(MMU)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19" y="551908"/>
            <a:ext cx="9048812" cy="55780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20" y="1004049"/>
            <a:ext cx="9217006" cy="51395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304" y="639172"/>
            <a:ext cx="3918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Paging</a:t>
            </a:r>
            <a:r>
              <a:rPr dirty="0" spc="-90"/>
              <a:t> </a:t>
            </a:r>
            <a:r>
              <a:rPr dirty="0" spc="-5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305415" cy="2109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How </a:t>
            </a:r>
            <a:r>
              <a:rPr dirty="0" sz="2800">
                <a:latin typeface="Times New Roman"/>
                <a:cs typeface="Times New Roman"/>
              </a:rPr>
              <a:t>does </a:t>
            </a:r>
            <a:r>
              <a:rPr dirty="0" sz="2800" spc="-5">
                <a:latin typeface="Times New Roman"/>
                <a:cs typeface="Times New Roman"/>
              </a:rPr>
              <a:t>system </a:t>
            </a:r>
            <a:r>
              <a:rPr dirty="0" sz="2800">
                <a:latin typeface="Times New Roman"/>
                <a:cs typeface="Times New Roman"/>
              </a:rPr>
              <a:t>perform </a:t>
            </a:r>
            <a:r>
              <a:rPr dirty="0" sz="2800" spc="-5">
                <a:latin typeface="Times New Roman"/>
                <a:cs typeface="Times New Roman"/>
              </a:rPr>
              <a:t>translation? Simplest solution: </a:t>
            </a:r>
            <a:r>
              <a:rPr dirty="0" sz="2800">
                <a:latin typeface="Times New Roman"/>
                <a:cs typeface="Times New Roman"/>
              </a:rPr>
              <a:t>use a page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 algn="just" marL="187960" marR="11430" indent="-175895">
              <a:lnSpc>
                <a:spcPct val="90000"/>
              </a:lnSpc>
              <a:spcBef>
                <a:spcPts val="93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 table is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linear array indexed </a:t>
            </a:r>
            <a:r>
              <a:rPr dirty="0" sz="2800">
                <a:latin typeface="Times New Roman"/>
                <a:cs typeface="Times New Roman"/>
              </a:rPr>
              <a:t>by virtual page number </a:t>
            </a:r>
            <a:r>
              <a:rPr dirty="0" sz="2800" spc="-5">
                <a:latin typeface="Times New Roman"/>
                <a:cs typeface="Times New Roman"/>
              </a:rPr>
              <a:t>that </a:t>
            </a:r>
            <a:r>
              <a:rPr dirty="0" sz="2800">
                <a:latin typeface="Times New Roman"/>
                <a:cs typeface="Times New Roman"/>
              </a:rPr>
              <a:t>gives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physical page frame </a:t>
            </a:r>
            <a:r>
              <a:rPr dirty="0" sz="2800" spc="-5">
                <a:latin typeface="Times New Roman"/>
                <a:cs typeface="Times New Roman"/>
              </a:rPr>
              <a:t>that contains that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5">
                <a:latin typeface="Times New Roman"/>
                <a:cs typeface="Times New Roman"/>
              </a:rPr>
              <a:t>through the look </a:t>
            </a:r>
            <a:r>
              <a:rPr dirty="0" sz="2800">
                <a:latin typeface="Times New Roman"/>
                <a:cs typeface="Times New Roman"/>
              </a:rPr>
              <a:t>up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304" y="248638"/>
            <a:ext cx="3918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Paging</a:t>
            </a:r>
            <a:r>
              <a:rPr dirty="0" spc="-90"/>
              <a:t> </a:t>
            </a:r>
            <a:r>
              <a:rPr dirty="0" spc="-5"/>
              <a:t>Hardware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14" y="1357298"/>
            <a:ext cx="11017635" cy="49292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0891" y="6467728"/>
            <a:ext cx="1797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86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304" y="639172"/>
            <a:ext cx="3918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Paging</a:t>
            </a:r>
            <a:r>
              <a:rPr dirty="0" spc="-90"/>
              <a:t> </a:t>
            </a:r>
            <a:r>
              <a:rPr dirty="0" spc="-5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495959"/>
            <a:ext cx="9640570" cy="36131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800" spc="-5">
                <a:solidFill>
                  <a:srgbClr val="313E4F"/>
                </a:solidFill>
                <a:latin typeface="Times New Roman"/>
                <a:cs typeface="Times New Roman"/>
              </a:rPr>
              <a:t>LOOK</a:t>
            </a:r>
            <a:r>
              <a:rPr dirty="0" sz="2800" spc="-35">
                <a:solidFill>
                  <a:srgbClr val="313E4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13E4F"/>
                </a:solidFill>
                <a:latin typeface="Times New Roman"/>
                <a:cs typeface="Times New Roman"/>
              </a:rPr>
              <a:t>UP</a:t>
            </a:r>
            <a:r>
              <a:rPr dirty="0" sz="2800" spc="-30">
                <a:solidFill>
                  <a:srgbClr val="313E4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13E4F"/>
                </a:solidFill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  <a:p>
            <a:pPr marL="12700" marR="5487035">
              <a:lnSpc>
                <a:spcPts val="4050"/>
              </a:lnSpc>
              <a:spcBef>
                <a:spcPts val="200"/>
              </a:spcBef>
            </a:pP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:Extract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Extract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offset.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4050"/>
              </a:lnSpc>
            </a:pPr>
            <a:r>
              <a:rPr dirty="0" sz="2800" spc="-5">
                <a:latin typeface="Times New Roman"/>
                <a:cs typeface="Times New Roman"/>
              </a:rPr>
              <a:t>Step </a:t>
            </a:r>
            <a:r>
              <a:rPr dirty="0" sz="2800">
                <a:latin typeface="Times New Roman"/>
                <a:cs typeface="Times New Roman"/>
              </a:rPr>
              <a:t>3 : </a:t>
            </a:r>
            <a:r>
              <a:rPr dirty="0" sz="2800" spc="-10">
                <a:latin typeface="Times New Roman"/>
                <a:cs typeface="Times New Roman"/>
              </a:rPr>
              <a:t>Check </a:t>
            </a:r>
            <a:r>
              <a:rPr dirty="0" sz="2800" spc="-5">
                <a:latin typeface="Times New Roman"/>
                <a:cs typeface="Times New Roman"/>
              </a:rPr>
              <a:t>that </a:t>
            </a:r>
            <a:r>
              <a:rPr dirty="0" sz="2800">
                <a:latin typeface="Times New Roman"/>
                <a:cs typeface="Times New Roman"/>
              </a:rPr>
              <a:t>page number </a:t>
            </a:r>
            <a:r>
              <a:rPr dirty="0" sz="2800" spc="-5">
                <a:latin typeface="Times New Roman"/>
                <a:cs typeface="Times New Roman"/>
              </a:rPr>
              <a:t>is within address space </a:t>
            </a:r>
            <a:r>
              <a:rPr dirty="0" sz="2800">
                <a:latin typeface="Times New Roman"/>
                <a:cs typeface="Times New Roman"/>
              </a:rPr>
              <a:t>of process.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 :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Look </a:t>
            </a:r>
            <a:r>
              <a:rPr dirty="0" sz="2800">
                <a:latin typeface="Times New Roman"/>
                <a:cs typeface="Times New Roman"/>
              </a:rPr>
              <a:t>up page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table.</a:t>
            </a:r>
            <a:endParaRPr sz="2800">
              <a:latin typeface="Times New Roman"/>
              <a:cs typeface="Times New Roman"/>
            </a:endParaRPr>
          </a:p>
          <a:p>
            <a:pPr marL="12700" marR="1870075">
              <a:lnSpc>
                <a:spcPts val="4050"/>
              </a:lnSpc>
            </a:pP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offset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resulting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 :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Access memory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location.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088" y="339134"/>
            <a:ext cx="8735060" cy="129603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3410585" marR="5080" indent="-3398520">
              <a:lnSpc>
                <a:spcPts val="4730"/>
              </a:lnSpc>
              <a:spcBef>
                <a:spcPts val="715"/>
              </a:spcBef>
              <a:tabLst>
                <a:tab pos="3905885" algn="l"/>
                <a:tab pos="6829425" algn="l"/>
              </a:tabLst>
            </a:pPr>
            <a:r>
              <a:rPr dirty="0" spc="-5"/>
              <a:t>Pagin</a:t>
            </a:r>
            <a:r>
              <a:rPr dirty="0"/>
              <a:t>g</a:t>
            </a:r>
            <a:r>
              <a:rPr dirty="0" spc="-5"/>
              <a:t> Mode</a:t>
            </a:r>
            <a:r>
              <a:rPr dirty="0"/>
              <a:t>l</a:t>
            </a:r>
            <a:r>
              <a:rPr dirty="0" spc="-5"/>
              <a:t> </a:t>
            </a:r>
            <a:r>
              <a:rPr dirty="0"/>
              <a:t>of	</a:t>
            </a:r>
            <a:r>
              <a:rPr dirty="0" spc="-10"/>
              <a:t>Logica</a:t>
            </a:r>
            <a:r>
              <a:rPr dirty="0"/>
              <a:t>l</a:t>
            </a:r>
            <a:r>
              <a:rPr dirty="0" spc="-10"/>
              <a:t> an</a:t>
            </a:r>
            <a:r>
              <a:rPr dirty="0"/>
              <a:t>d	</a:t>
            </a:r>
            <a:r>
              <a:rPr dirty="0" spc="-5"/>
              <a:t>Physical  </a:t>
            </a:r>
            <a:r>
              <a:rPr dirty="0" spc="-5"/>
              <a:t>Memory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26" y="1571612"/>
            <a:ext cx="7231136" cy="50652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0891" y="6467728"/>
            <a:ext cx="1797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88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947" y="405643"/>
            <a:ext cx="10760075" cy="35191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example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divided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four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page0,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page1,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 and </a:t>
            </a:r>
            <a:r>
              <a:rPr dirty="0" sz="2800">
                <a:latin typeface="Times New Roman"/>
                <a:cs typeface="Times New Roman"/>
              </a:rPr>
              <a:t>page3.</a:t>
            </a:r>
            <a:endParaRPr sz="2800">
              <a:latin typeface="Times New Roman"/>
              <a:cs typeface="Times New Roman"/>
            </a:endParaRPr>
          </a:p>
          <a:p>
            <a:pPr marL="187960" marR="7620" indent="-175895">
              <a:lnSpc>
                <a:spcPts val="3050"/>
              </a:lnSpc>
              <a:spcBef>
                <a:spcPts val="960"/>
              </a:spcBef>
              <a:buFont typeface="Arial MT"/>
              <a:buChar char="•"/>
              <a:tabLst>
                <a:tab pos="188595" algn="l"/>
                <a:tab pos="805180" algn="l"/>
                <a:tab pos="1401445" algn="l"/>
                <a:tab pos="2157730" algn="l"/>
                <a:tab pos="3130550" algn="l"/>
                <a:tab pos="3726815" algn="l"/>
                <a:tab pos="5012055" algn="l"/>
                <a:tab pos="5451475" algn="l"/>
                <a:tab pos="6047105" algn="l"/>
                <a:tab pos="7178675" algn="l"/>
                <a:tab pos="7617459" algn="l"/>
                <a:tab pos="8213725" algn="l"/>
                <a:tab pos="9562465" algn="l"/>
              </a:tabLst>
            </a:pPr>
            <a:r>
              <a:rPr dirty="0" sz="2800" spc="-5">
                <a:latin typeface="Times New Roman"/>
                <a:cs typeface="Times New Roman"/>
              </a:rPr>
              <a:t>Al</a:t>
            </a:r>
            <a:r>
              <a:rPr dirty="0" sz="2800">
                <a:latin typeface="Times New Roman"/>
                <a:cs typeface="Times New Roman"/>
              </a:rPr>
              <a:t>l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four	pages	</a:t>
            </a:r>
            <a:r>
              <a:rPr dirty="0" sz="2800" spc="-5">
                <a:latin typeface="Times New Roman"/>
                <a:cs typeface="Times New Roman"/>
              </a:rPr>
              <a:t>ar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mappe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frames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physical	</a:t>
            </a:r>
            <a:r>
              <a:rPr dirty="0" sz="2800" spc="-5">
                <a:latin typeface="Times New Roman"/>
                <a:cs typeface="Times New Roman"/>
              </a:rPr>
              <a:t>memory  </a:t>
            </a:r>
            <a:r>
              <a:rPr dirty="0" sz="2800" spc="-5">
                <a:latin typeface="Times New Roman"/>
                <a:cs typeface="Times New Roman"/>
              </a:rPr>
              <a:t>through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5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 marL="187960" marR="9525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maps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corresponding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physical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marL="187960" marR="5715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188595" algn="l"/>
                <a:tab pos="1214755" algn="l"/>
                <a:tab pos="1628775" algn="l"/>
                <a:tab pos="2929255" algn="l"/>
                <a:tab pos="3382645" algn="l"/>
                <a:tab pos="4567555" algn="l"/>
                <a:tab pos="4834890" algn="l"/>
                <a:tab pos="5862320" algn="l"/>
                <a:tab pos="6276340" algn="l"/>
                <a:tab pos="7576820" algn="l"/>
                <a:tab pos="8030209" algn="l"/>
                <a:tab pos="9037320" algn="l"/>
                <a:tab pos="9482455" algn="l"/>
                <a:tab pos="10509250" algn="l"/>
              </a:tabLst>
            </a:pPr>
            <a:r>
              <a:rPr dirty="0" sz="2800">
                <a:latin typeface="Times New Roman"/>
                <a:cs typeface="Times New Roman"/>
              </a:rPr>
              <a:t>page0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mappe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frame1	,	page1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mappe</a:t>
            </a:r>
            <a:r>
              <a:rPr dirty="0" sz="2800">
                <a:latin typeface="Times New Roman"/>
                <a:cs typeface="Times New Roman"/>
              </a:rPr>
              <a:t>d	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o	frame	4,	page2	</a:t>
            </a:r>
            <a:r>
              <a:rPr dirty="0" sz="2800" spc="-5">
                <a:latin typeface="Times New Roman"/>
                <a:cs typeface="Times New Roman"/>
              </a:rPr>
              <a:t>is  </a:t>
            </a:r>
            <a:r>
              <a:rPr dirty="0" sz="2800" spc="-5">
                <a:latin typeface="Times New Roman"/>
                <a:cs typeface="Times New Roman"/>
              </a:rPr>
              <a:t>mapped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frame 3</a:t>
            </a:r>
            <a:r>
              <a:rPr dirty="0" sz="2800" spc="-5">
                <a:latin typeface="Times New Roman"/>
                <a:cs typeface="Times New Roman"/>
              </a:rPr>
              <a:t> and </a:t>
            </a:r>
            <a:r>
              <a:rPr dirty="0" sz="2800">
                <a:latin typeface="Times New Roman"/>
                <a:cs typeface="Times New Roman"/>
              </a:rPr>
              <a:t>page4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mapped to </a:t>
            </a:r>
            <a:r>
              <a:rPr dirty="0" sz="2800">
                <a:latin typeface="Times New Roman"/>
                <a:cs typeface="Times New Roman"/>
              </a:rPr>
              <a:t>frame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7.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699" y="639172"/>
            <a:ext cx="66325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Hardware</a:t>
            </a:r>
            <a:r>
              <a:rPr dirty="0" spc="-50"/>
              <a:t> </a:t>
            </a:r>
            <a:r>
              <a:rPr dirty="0" spc="-5"/>
              <a:t>Address</a:t>
            </a:r>
            <a:r>
              <a:rPr dirty="0" spc="-45"/>
              <a:t> </a:t>
            </a:r>
            <a:r>
              <a:rPr dirty="0" spc="-5"/>
              <a:t>Protection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9040" y="2553013"/>
            <a:ext cx="7632700" cy="2794000"/>
            <a:chOff x="2249040" y="2553013"/>
            <a:chExt cx="7632700" cy="2794000"/>
          </a:xfrm>
        </p:grpSpPr>
        <p:sp>
          <p:nvSpPr>
            <p:cNvPr id="4" name="object 4"/>
            <p:cNvSpPr/>
            <p:nvPr/>
          </p:nvSpPr>
          <p:spPr>
            <a:xfrm>
              <a:off x="3380858" y="3949614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29" h="0">
                  <a:moveTo>
                    <a:pt x="0" y="0"/>
                  </a:moveTo>
                  <a:lnTo>
                    <a:pt x="0" y="0"/>
                  </a:lnTo>
                  <a:lnTo>
                    <a:pt x="900312" y="0"/>
                  </a:lnTo>
                </a:path>
              </a:pathLst>
            </a:custGeom>
            <a:ln w="17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53802" y="3749326"/>
              <a:ext cx="1127125" cy="382270"/>
            </a:xfrm>
            <a:custGeom>
              <a:avLst/>
              <a:gdLst/>
              <a:ahLst/>
              <a:cxnLst/>
              <a:rect l="l" t="t" r="r" b="b"/>
              <a:pathLst>
                <a:path w="1127125" h="382270">
                  <a:moveTo>
                    <a:pt x="1127053" y="381952"/>
                  </a:moveTo>
                  <a:lnTo>
                    <a:pt x="0" y="381952"/>
                  </a:lnTo>
                  <a:lnTo>
                    <a:pt x="0" y="0"/>
                  </a:lnTo>
                  <a:lnTo>
                    <a:pt x="1127053" y="0"/>
                  </a:lnTo>
                  <a:lnTo>
                    <a:pt x="1127053" y="381952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53802" y="3749326"/>
              <a:ext cx="1127125" cy="382270"/>
            </a:xfrm>
            <a:custGeom>
              <a:avLst/>
              <a:gdLst/>
              <a:ahLst/>
              <a:cxnLst/>
              <a:rect l="l" t="t" r="r" b="b"/>
              <a:pathLst>
                <a:path w="1127125" h="382270">
                  <a:moveTo>
                    <a:pt x="0" y="381952"/>
                  </a:moveTo>
                  <a:lnTo>
                    <a:pt x="1127053" y="381952"/>
                  </a:lnTo>
                  <a:lnTo>
                    <a:pt x="1127053" y="0"/>
                  </a:lnTo>
                  <a:lnTo>
                    <a:pt x="0" y="0"/>
                  </a:lnTo>
                  <a:lnTo>
                    <a:pt x="0" y="38195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15300" y="3949614"/>
              <a:ext cx="1526540" cy="944244"/>
            </a:xfrm>
            <a:custGeom>
              <a:avLst/>
              <a:gdLst/>
              <a:ahLst/>
              <a:cxnLst/>
              <a:rect l="l" t="t" r="r" b="b"/>
              <a:pathLst>
                <a:path w="1526539" h="944245">
                  <a:moveTo>
                    <a:pt x="561929" y="0"/>
                  </a:moveTo>
                  <a:lnTo>
                    <a:pt x="561929" y="0"/>
                  </a:lnTo>
                  <a:lnTo>
                    <a:pt x="1526363" y="0"/>
                  </a:lnTo>
                </a:path>
                <a:path w="1526539" h="944245">
                  <a:moveTo>
                    <a:pt x="0" y="191671"/>
                  </a:moveTo>
                  <a:lnTo>
                    <a:pt x="0" y="191671"/>
                  </a:lnTo>
                  <a:lnTo>
                    <a:pt x="0" y="944140"/>
                  </a:lnTo>
                </a:path>
              </a:pathLst>
            </a:custGeom>
            <a:ln w="17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27181" y="3712135"/>
              <a:ext cx="1176655" cy="457834"/>
            </a:xfrm>
            <a:custGeom>
              <a:avLst/>
              <a:gdLst/>
              <a:ahLst/>
              <a:cxnLst/>
              <a:rect l="l" t="t" r="r" b="b"/>
              <a:pathLst>
                <a:path w="1176654" h="457835">
                  <a:moveTo>
                    <a:pt x="588119" y="457763"/>
                  </a:moveTo>
                  <a:lnTo>
                    <a:pt x="0" y="237479"/>
                  </a:lnTo>
                  <a:lnTo>
                    <a:pt x="588119" y="0"/>
                  </a:lnTo>
                  <a:lnTo>
                    <a:pt x="1176327" y="237479"/>
                  </a:lnTo>
                  <a:lnTo>
                    <a:pt x="588119" y="457763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27181" y="3712135"/>
              <a:ext cx="1176655" cy="457834"/>
            </a:xfrm>
            <a:custGeom>
              <a:avLst/>
              <a:gdLst/>
              <a:ahLst/>
              <a:cxnLst/>
              <a:rect l="l" t="t" r="r" b="b"/>
              <a:pathLst>
                <a:path w="1176654" h="457835">
                  <a:moveTo>
                    <a:pt x="0" y="237479"/>
                  </a:moveTo>
                  <a:lnTo>
                    <a:pt x="588119" y="0"/>
                  </a:lnTo>
                  <a:lnTo>
                    <a:pt x="1176327" y="237479"/>
                  </a:lnTo>
                  <a:lnTo>
                    <a:pt x="588119" y="457763"/>
                  </a:lnTo>
                  <a:lnTo>
                    <a:pt x="0" y="2374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849" y="3729311"/>
              <a:ext cx="310505" cy="1244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2657" y="3759352"/>
              <a:ext cx="349945" cy="944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042" y="3759352"/>
              <a:ext cx="294103" cy="1287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416" y="4248589"/>
              <a:ext cx="198842" cy="944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8035" y="3878073"/>
              <a:ext cx="105157" cy="1230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8530" y="3875214"/>
              <a:ext cx="124867" cy="1287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9473" y="3878073"/>
              <a:ext cx="110063" cy="12588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6028" y="3892389"/>
              <a:ext cx="97012" cy="1087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25306" y="3912404"/>
              <a:ext cx="102235" cy="74930"/>
            </a:xfrm>
            <a:custGeom>
              <a:avLst/>
              <a:gdLst/>
              <a:ahLst/>
              <a:cxnLst/>
              <a:rect l="l" t="t" r="r" b="b"/>
              <a:pathLst>
                <a:path w="102235" h="74929">
                  <a:moveTo>
                    <a:pt x="0" y="74399"/>
                  </a:moveTo>
                  <a:lnTo>
                    <a:pt x="18065" y="37208"/>
                  </a:lnTo>
                  <a:lnTo>
                    <a:pt x="0" y="0"/>
                  </a:lnTo>
                  <a:lnTo>
                    <a:pt x="101873" y="37208"/>
                  </a:lnTo>
                  <a:lnTo>
                    <a:pt x="0" y="7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93816" y="3949614"/>
              <a:ext cx="1595755" cy="947419"/>
            </a:xfrm>
            <a:custGeom>
              <a:avLst/>
              <a:gdLst/>
              <a:ahLst/>
              <a:cxnLst/>
              <a:rect l="l" t="t" r="r" b="b"/>
              <a:pathLst>
                <a:path w="1595754" h="947420">
                  <a:moveTo>
                    <a:pt x="575068" y="0"/>
                  </a:moveTo>
                  <a:lnTo>
                    <a:pt x="575068" y="0"/>
                  </a:lnTo>
                  <a:lnTo>
                    <a:pt x="1595345" y="0"/>
                  </a:lnTo>
                </a:path>
                <a:path w="1595754" h="947420">
                  <a:moveTo>
                    <a:pt x="0" y="191671"/>
                  </a:moveTo>
                  <a:lnTo>
                    <a:pt x="0" y="191671"/>
                  </a:lnTo>
                  <a:lnTo>
                    <a:pt x="0" y="946999"/>
                  </a:lnTo>
                </a:path>
              </a:pathLst>
            </a:custGeom>
            <a:ln w="17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05608" y="3712135"/>
              <a:ext cx="1178560" cy="457834"/>
            </a:xfrm>
            <a:custGeom>
              <a:avLst/>
              <a:gdLst/>
              <a:ahLst/>
              <a:cxnLst/>
              <a:rect l="l" t="t" r="r" b="b"/>
              <a:pathLst>
                <a:path w="1178559" h="457835">
                  <a:moveTo>
                    <a:pt x="588208" y="457763"/>
                  </a:moveTo>
                  <a:lnTo>
                    <a:pt x="0" y="237479"/>
                  </a:lnTo>
                  <a:lnTo>
                    <a:pt x="588208" y="0"/>
                  </a:lnTo>
                  <a:lnTo>
                    <a:pt x="1177948" y="237479"/>
                  </a:lnTo>
                  <a:lnTo>
                    <a:pt x="588208" y="457763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05608" y="3712135"/>
              <a:ext cx="1178560" cy="457834"/>
            </a:xfrm>
            <a:custGeom>
              <a:avLst/>
              <a:gdLst/>
              <a:ahLst/>
              <a:cxnLst/>
              <a:rect l="l" t="t" r="r" b="b"/>
              <a:pathLst>
                <a:path w="1178559" h="457835">
                  <a:moveTo>
                    <a:pt x="0" y="237479"/>
                  </a:moveTo>
                  <a:lnTo>
                    <a:pt x="588208" y="0"/>
                  </a:lnTo>
                  <a:lnTo>
                    <a:pt x="1177948" y="237479"/>
                  </a:lnTo>
                  <a:lnTo>
                    <a:pt x="588208" y="457763"/>
                  </a:lnTo>
                  <a:lnTo>
                    <a:pt x="0" y="2374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72170" y="3759352"/>
              <a:ext cx="292351" cy="1287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2071" y="4248589"/>
              <a:ext cx="198842" cy="944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6296" y="3916713"/>
              <a:ext cx="95259" cy="829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72583" y="3912412"/>
              <a:ext cx="1633220" cy="1036319"/>
            </a:xfrm>
            <a:custGeom>
              <a:avLst/>
              <a:gdLst/>
              <a:ahLst/>
              <a:cxnLst/>
              <a:rect l="l" t="t" r="r" b="b"/>
              <a:pathLst>
                <a:path w="1633220" h="1036320">
                  <a:moveTo>
                    <a:pt x="85407" y="948461"/>
                  </a:moveTo>
                  <a:lnTo>
                    <a:pt x="42697" y="964184"/>
                  </a:lnTo>
                  <a:lnTo>
                    <a:pt x="0" y="948461"/>
                  </a:lnTo>
                  <a:lnTo>
                    <a:pt x="42697" y="1035710"/>
                  </a:lnTo>
                  <a:lnTo>
                    <a:pt x="85407" y="948461"/>
                  </a:lnTo>
                  <a:close/>
                </a:path>
                <a:path w="1633220" h="1036320">
                  <a:moveTo>
                    <a:pt x="1633016" y="37211"/>
                  </a:moveTo>
                  <a:lnTo>
                    <a:pt x="1532940" y="0"/>
                  </a:lnTo>
                  <a:lnTo>
                    <a:pt x="1550898" y="37211"/>
                  </a:lnTo>
                  <a:lnTo>
                    <a:pt x="1532940" y="74396"/>
                  </a:lnTo>
                  <a:lnTo>
                    <a:pt x="1633016" y="372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748289" y="2557776"/>
              <a:ext cx="1129030" cy="2593975"/>
            </a:xfrm>
            <a:custGeom>
              <a:avLst/>
              <a:gdLst/>
              <a:ahLst/>
              <a:cxnLst/>
              <a:rect l="l" t="t" r="r" b="b"/>
              <a:pathLst>
                <a:path w="1129029" h="2593975">
                  <a:moveTo>
                    <a:pt x="1128675" y="2593473"/>
                  </a:moveTo>
                  <a:lnTo>
                    <a:pt x="0" y="2593473"/>
                  </a:lnTo>
                  <a:lnTo>
                    <a:pt x="0" y="0"/>
                  </a:lnTo>
                  <a:lnTo>
                    <a:pt x="1128675" y="0"/>
                  </a:lnTo>
                  <a:lnTo>
                    <a:pt x="1128675" y="2593473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48289" y="2557776"/>
              <a:ext cx="1129030" cy="2593975"/>
            </a:xfrm>
            <a:custGeom>
              <a:avLst/>
              <a:gdLst/>
              <a:ahLst/>
              <a:cxnLst/>
              <a:rect l="l" t="t" r="r" b="b"/>
              <a:pathLst>
                <a:path w="1129029" h="2593975">
                  <a:moveTo>
                    <a:pt x="0" y="2593473"/>
                  </a:moveTo>
                  <a:lnTo>
                    <a:pt x="1128675" y="2593473"/>
                  </a:lnTo>
                  <a:lnTo>
                    <a:pt x="1128675" y="0"/>
                  </a:lnTo>
                  <a:lnTo>
                    <a:pt x="0" y="0"/>
                  </a:lnTo>
                  <a:lnTo>
                    <a:pt x="0" y="259347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647981" y="3912415"/>
              <a:ext cx="100330" cy="74930"/>
            </a:xfrm>
            <a:custGeom>
              <a:avLst/>
              <a:gdLst/>
              <a:ahLst/>
              <a:cxnLst/>
              <a:rect l="l" t="t" r="r" b="b"/>
              <a:pathLst>
                <a:path w="100329" h="74929">
                  <a:moveTo>
                    <a:pt x="0" y="74396"/>
                  </a:moveTo>
                  <a:lnTo>
                    <a:pt x="18173" y="37210"/>
                  </a:lnTo>
                  <a:lnTo>
                    <a:pt x="0" y="0"/>
                  </a:lnTo>
                  <a:lnTo>
                    <a:pt x="100306" y="37210"/>
                  </a:lnTo>
                  <a:lnTo>
                    <a:pt x="0" y="74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15300" y="2939594"/>
              <a:ext cx="0" cy="718820"/>
            </a:xfrm>
            <a:custGeom>
              <a:avLst/>
              <a:gdLst/>
              <a:ahLst/>
              <a:cxnLst/>
              <a:rect l="l" t="t" r="r" b="b"/>
              <a:pathLst>
                <a:path w="0" h="718820">
                  <a:moveTo>
                    <a:pt x="0" y="0"/>
                  </a:moveTo>
                  <a:lnTo>
                    <a:pt x="0" y="718193"/>
                  </a:lnTo>
                </a:path>
              </a:pathLst>
            </a:custGeom>
            <a:ln w="17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356744" y="2557776"/>
              <a:ext cx="1127125" cy="382270"/>
            </a:xfrm>
            <a:custGeom>
              <a:avLst/>
              <a:gdLst/>
              <a:ahLst/>
              <a:cxnLst/>
              <a:rect l="l" t="t" r="r" b="b"/>
              <a:pathLst>
                <a:path w="1127125" h="382269">
                  <a:moveTo>
                    <a:pt x="1127054" y="381819"/>
                  </a:moveTo>
                  <a:lnTo>
                    <a:pt x="0" y="381819"/>
                  </a:lnTo>
                  <a:lnTo>
                    <a:pt x="0" y="0"/>
                  </a:lnTo>
                  <a:lnTo>
                    <a:pt x="1127054" y="0"/>
                  </a:lnTo>
                  <a:lnTo>
                    <a:pt x="1127054" y="381819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356744" y="2557776"/>
              <a:ext cx="1127125" cy="382270"/>
            </a:xfrm>
            <a:custGeom>
              <a:avLst/>
              <a:gdLst/>
              <a:ahLst/>
              <a:cxnLst/>
              <a:rect l="l" t="t" r="r" b="b"/>
              <a:pathLst>
                <a:path w="1127125" h="382269">
                  <a:moveTo>
                    <a:pt x="0" y="381819"/>
                  </a:moveTo>
                  <a:lnTo>
                    <a:pt x="1127054" y="381819"/>
                  </a:lnTo>
                  <a:lnTo>
                    <a:pt x="1127054" y="0"/>
                  </a:lnTo>
                  <a:lnTo>
                    <a:pt x="0" y="0"/>
                  </a:lnTo>
                  <a:lnTo>
                    <a:pt x="0" y="38181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18210" y="2686447"/>
              <a:ext cx="407321" cy="1244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872583" y="3623449"/>
              <a:ext cx="2264410" cy="1325245"/>
            </a:xfrm>
            <a:custGeom>
              <a:avLst/>
              <a:gdLst/>
              <a:ahLst/>
              <a:cxnLst/>
              <a:rect l="l" t="t" r="r" b="b"/>
              <a:pathLst>
                <a:path w="2264409" h="1325245">
                  <a:moveTo>
                    <a:pt x="85407" y="0"/>
                  </a:moveTo>
                  <a:lnTo>
                    <a:pt x="42697" y="15748"/>
                  </a:lnTo>
                  <a:lnTo>
                    <a:pt x="0" y="0"/>
                  </a:lnTo>
                  <a:lnTo>
                    <a:pt x="42697" y="88696"/>
                  </a:lnTo>
                  <a:lnTo>
                    <a:pt x="85407" y="0"/>
                  </a:lnTo>
                  <a:close/>
                </a:path>
                <a:path w="2264409" h="1325245">
                  <a:moveTo>
                    <a:pt x="2263927" y="1237424"/>
                  </a:moveTo>
                  <a:lnTo>
                    <a:pt x="2221217" y="1253147"/>
                  </a:lnTo>
                  <a:lnTo>
                    <a:pt x="2180259" y="1237424"/>
                  </a:lnTo>
                  <a:lnTo>
                    <a:pt x="2221217" y="1324673"/>
                  </a:lnTo>
                  <a:lnTo>
                    <a:pt x="2263927" y="1237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93816" y="2939594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w="0" h="709929">
                  <a:moveTo>
                    <a:pt x="0" y="0"/>
                  </a:moveTo>
                  <a:lnTo>
                    <a:pt x="0" y="709595"/>
                  </a:lnTo>
                </a:path>
              </a:pathLst>
            </a:custGeom>
            <a:ln w="17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525317" y="2557776"/>
              <a:ext cx="1127760" cy="382270"/>
            </a:xfrm>
            <a:custGeom>
              <a:avLst/>
              <a:gdLst/>
              <a:ahLst/>
              <a:cxnLst/>
              <a:rect l="l" t="t" r="r" b="b"/>
              <a:pathLst>
                <a:path w="1127759" h="382269">
                  <a:moveTo>
                    <a:pt x="1127141" y="381819"/>
                  </a:moveTo>
                  <a:lnTo>
                    <a:pt x="0" y="381819"/>
                  </a:lnTo>
                  <a:lnTo>
                    <a:pt x="0" y="0"/>
                  </a:lnTo>
                  <a:lnTo>
                    <a:pt x="1127141" y="0"/>
                  </a:lnTo>
                  <a:lnTo>
                    <a:pt x="1127141" y="381819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525317" y="2557776"/>
              <a:ext cx="1127760" cy="382270"/>
            </a:xfrm>
            <a:custGeom>
              <a:avLst/>
              <a:gdLst/>
              <a:ahLst/>
              <a:cxnLst/>
              <a:rect l="l" t="t" r="r" b="b"/>
              <a:pathLst>
                <a:path w="1127759" h="382269">
                  <a:moveTo>
                    <a:pt x="0" y="381819"/>
                  </a:moveTo>
                  <a:lnTo>
                    <a:pt x="1127141" y="381819"/>
                  </a:lnTo>
                  <a:lnTo>
                    <a:pt x="1127141" y="0"/>
                  </a:lnTo>
                  <a:lnTo>
                    <a:pt x="0" y="0"/>
                  </a:lnTo>
                  <a:lnTo>
                    <a:pt x="0" y="38181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74591" y="2686447"/>
              <a:ext cx="407540" cy="12447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69290" y="2703602"/>
              <a:ext cx="114969" cy="10007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77760" y="2686456"/>
              <a:ext cx="60960" cy="123189"/>
            </a:xfrm>
            <a:custGeom>
              <a:avLst/>
              <a:gdLst/>
              <a:ahLst/>
              <a:cxnLst/>
              <a:rect l="l" t="t" r="r" b="b"/>
              <a:pathLst>
                <a:path w="60959" h="123189">
                  <a:moveTo>
                    <a:pt x="16408" y="0"/>
                  </a:moveTo>
                  <a:lnTo>
                    <a:pt x="0" y="0"/>
                  </a:lnTo>
                  <a:lnTo>
                    <a:pt x="0" y="122948"/>
                  </a:lnTo>
                  <a:lnTo>
                    <a:pt x="16408" y="122948"/>
                  </a:lnTo>
                  <a:lnTo>
                    <a:pt x="16408" y="0"/>
                  </a:lnTo>
                  <a:close/>
                </a:path>
                <a:path w="60959" h="123189">
                  <a:moveTo>
                    <a:pt x="60883" y="32969"/>
                  </a:moveTo>
                  <a:lnTo>
                    <a:pt x="44450" y="32969"/>
                  </a:lnTo>
                  <a:lnTo>
                    <a:pt x="44450" y="122948"/>
                  </a:lnTo>
                  <a:lnTo>
                    <a:pt x="60883" y="122948"/>
                  </a:lnTo>
                  <a:lnTo>
                    <a:pt x="60883" y="32969"/>
                  </a:lnTo>
                  <a:close/>
                </a:path>
                <a:path w="60959" h="123189">
                  <a:moveTo>
                    <a:pt x="60883" y="0"/>
                  </a:moveTo>
                  <a:lnTo>
                    <a:pt x="44450" y="0"/>
                  </a:lnTo>
                  <a:lnTo>
                    <a:pt x="44450" y="17157"/>
                  </a:lnTo>
                  <a:lnTo>
                    <a:pt x="60883" y="17157"/>
                  </a:lnTo>
                  <a:lnTo>
                    <a:pt x="60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64926" y="2717899"/>
              <a:ext cx="137963" cy="9149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29169" y="2686447"/>
              <a:ext cx="80587" cy="12295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52865" y="3623438"/>
              <a:ext cx="83820" cy="88900"/>
            </a:xfrm>
            <a:custGeom>
              <a:avLst/>
              <a:gdLst/>
              <a:ahLst/>
              <a:cxnLst/>
              <a:rect l="l" t="t" r="r" b="b"/>
              <a:pathLst>
                <a:path w="83820" h="88900">
                  <a:moveTo>
                    <a:pt x="40950" y="88697"/>
                  </a:moveTo>
                  <a:lnTo>
                    <a:pt x="0" y="0"/>
                  </a:lnTo>
                  <a:lnTo>
                    <a:pt x="40950" y="15745"/>
                  </a:lnTo>
                  <a:lnTo>
                    <a:pt x="83653" y="0"/>
                  </a:lnTo>
                  <a:lnTo>
                    <a:pt x="40950" y="88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0982" y="5012238"/>
              <a:ext cx="1887228" cy="33420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00841" y="6303619"/>
            <a:ext cx="181228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800" spc="-5">
                <a:latin typeface="Cambria"/>
                <a:cs typeface="Cambria"/>
              </a:rPr>
              <a:t>Courtesy</a:t>
            </a:r>
            <a:r>
              <a:rPr dirty="0" sz="800" spc="-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: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Abraham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Silberschatz,</a:t>
            </a:r>
            <a:r>
              <a:rPr dirty="0" sz="800" spc="-2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Peter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5">
                <a:latin typeface="Cambria"/>
                <a:cs typeface="Cambria"/>
              </a:rPr>
              <a:t>Baer Galvin, Greg Gagne, Operating </a:t>
            </a:r>
            <a:r>
              <a:rPr dirty="0" sz="800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systems,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9th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ed.,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John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Wiley</a:t>
            </a:r>
            <a:r>
              <a:rPr dirty="0" sz="800" spc="-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&amp;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Sons,</a:t>
            </a:r>
            <a:r>
              <a:rPr dirty="0" sz="800" spc="-15">
                <a:latin typeface="Cambria"/>
                <a:cs typeface="Cambria"/>
              </a:rPr>
              <a:t> </a:t>
            </a:r>
            <a:r>
              <a:rPr dirty="0" sz="800" spc="-5">
                <a:latin typeface="Cambria"/>
                <a:cs typeface="Cambria"/>
              </a:rPr>
              <a:t>2013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075491" y="6467728"/>
            <a:ext cx="2311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4607" y="639172"/>
            <a:ext cx="36995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Paging</a:t>
            </a:r>
            <a:r>
              <a:rPr dirty="0" spc="-90"/>
              <a:t> </a:t>
            </a:r>
            <a:r>
              <a:rPr dirty="0" spc="-5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234" y="1643053"/>
            <a:ext cx="5174724" cy="48447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031" y="639172"/>
            <a:ext cx="35915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Free</a:t>
            </a:r>
            <a:r>
              <a:rPr dirty="0" spc="-50"/>
              <a:t> </a:t>
            </a:r>
            <a:r>
              <a:rPr dirty="0" spc="-5"/>
              <a:t>Frame</a:t>
            </a:r>
            <a:r>
              <a:rPr dirty="0" spc="-45"/>
              <a:t> </a:t>
            </a:r>
            <a:r>
              <a:rPr dirty="0" spc="-5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923" y="1600203"/>
            <a:ext cx="8412151" cy="45259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031" y="355795"/>
            <a:ext cx="35915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Free</a:t>
            </a:r>
            <a:r>
              <a:rPr dirty="0" spc="-50"/>
              <a:t> </a:t>
            </a:r>
            <a:r>
              <a:rPr dirty="0" spc="-5"/>
              <a:t>Frame</a:t>
            </a:r>
            <a:r>
              <a:rPr dirty="0" spc="-45"/>
              <a:t> </a:t>
            </a:r>
            <a:r>
              <a:rPr dirty="0" spc="-5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181619"/>
            <a:ext cx="5493385" cy="14287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 marL="241300" marR="5080" indent="-121285">
              <a:lnSpc>
                <a:spcPts val="3050"/>
              </a:lnSpc>
              <a:spcBef>
                <a:spcPts val="1000"/>
              </a:spcBef>
            </a:pPr>
            <a:r>
              <a:rPr dirty="0" sz="2800" spc="-5">
                <a:latin typeface="Times New Roman"/>
                <a:cs typeface="Times New Roman"/>
              </a:rPr>
              <a:t>Fig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(a)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shows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divided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4395" y="1770899"/>
            <a:ext cx="50946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free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625" y="3180599"/>
            <a:ext cx="10807700" cy="83946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41300" marR="5080" indent="-228600">
              <a:lnSpc>
                <a:spcPts val="3050"/>
              </a:lnSpc>
              <a:spcBef>
                <a:spcPts val="459"/>
              </a:spcBef>
            </a:pPr>
            <a:r>
              <a:rPr dirty="0" sz="2800" spc="-5">
                <a:latin typeface="Times New Roman"/>
                <a:cs typeface="Times New Roman"/>
              </a:rPr>
              <a:t>Fig(b)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shows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mapping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these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pages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free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frames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available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updated</a:t>
            </a:r>
            <a:r>
              <a:rPr dirty="0" sz="2800" spc="-5">
                <a:latin typeface="Times New Roman"/>
                <a:cs typeface="Times New Roman"/>
              </a:rPr>
              <a:t> list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free frames</a:t>
            </a:r>
            <a:r>
              <a:rPr dirty="0" sz="2800" spc="-5">
                <a:latin typeface="Times New Roman"/>
                <a:cs typeface="Times New Roman"/>
              </a:rPr>
              <a:t> available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 </a:t>
            </a:r>
            <a:r>
              <a:rPr dirty="0" sz="2800" spc="-5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4543" y="639172"/>
            <a:ext cx="25209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Page</a:t>
            </a:r>
            <a:r>
              <a:rPr dirty="0" spc="-95"/>
              <a:t> </a:t>
            </a:r>
            <a:r>
              <a:rPr dirty="0" spc="-5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47" y="1721383"/>
            <a:ext cx="9799320" cy="15557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Page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kept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Page-table</a:t>
            </a:r>
            <a:r>
              <a:rPr dirty="0" sz="2800" spc="-15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base</a:t>
            </a:r>
            <a:r>
              <a:rPr dirty="0" sz="2800" spc="-10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register</a:t>
            </a:r>
            <a:r>
              <a:rPr dirty="0" sz="2800" spc="70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PTBR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points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Page-table</a:t>
            </a:r>
            <a:r>
              <a:rPr dirty="0" sz="2800" spc="-15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length</a:t>
            </a:r>
            <a:r>
              <a:rPr dirty="0" sz="2800" spc="-10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register</a:t>
            </a:r>
            <a:r>
              <a:rPr dirty="0" sz="2800" spc="95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PTLR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)</a:t>
            </a:r>
            <a:r>
              <a:rPr dirty="0" sz="2800" spc="-1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indicates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23" y="1081766"/>
            <a:ext cx="8642161" cy="47872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058" y="639172"/>
            <a:ext cx="47110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Problem</a:t>
            </a:r>
            <a:r>
              <a:rPr dirty="0" spc="-50"/>
              <a:t> </a:t>
            </a:r>
            <a:r>
              <a:rPr dirty="0" spc="-5"/>
              <a:t>with</a:t>
            </a:r>
            <a:r>
              <a:rPr dirty="0" spc="-45"/>
              <a:t> </a:t>
            </a:r>
            <a:r>
              <a:rPr dirty="0"/>
              <a:t>paging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313035" cy="25571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1714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scheme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every</a:t>
            </a:r>
            <a:r>
              <a:rPr dirty="0" sz="2800">
                <a:latin typeface="Times New Roman"/>
                <a:cs typeface="Times New Roman"/>
              </a:rPr>
              <a:t> data/instruction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access</a:t>
            </a:r>
            <a:r>
              <a:rPr dirty="0" sz="2800">
                <a:latin typeface="Times New Roman"/>
                <a:cs typeface="Times New Roman"/>
              </a:rPr>
              <a:t> requires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accesses</a:t>
            </a:r>
            <a:endParaRPr sz="2800">
              <a:latin typeface="Times New Roman"/>
              <a:cs typeface="Times New Roman"/>
            </a:endParaRPr>
          </a:p>
          <a:p>
            <a:pPr algn="just" lvl="1" marL="645160" indent="-1765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800" spc="-5">
                <a:latin typeface="Times New Roman"/>
                <a:cs typeface="Times New Roman"/>
              </a:rPr>
              <a:t>One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table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/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instruction</a:t>
            </a:r>
            <a:endParaRPr sz="2800">
              <a:latin typeface="Times New Roman"/>
              <a:cs typeface="Times New Roman"/>
            </a:endParaRPr>
          </a:p>
          <a:p>
            <a:pPr algn="just" marL="187960" marR="5080" indent="-175895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two memory access </a:t>
            </a:r>
            <a:r>
              <a:rPr dirty="0" sz="2800">
                <a:latin typeface="Times New Roman"/>
                <a:cs typeface="Times New Roman"/>
              </a:rPr>
              <a:t>problem </a:t>
            </a:r>
            <a:r>
              <a:rPr dirty="0" sz="2800" spc="-5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solved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use of a </a:t>
            </a:r>
            <a:r>
              <a:rPr dirty="0" sz="2800" spc="-5">
                <a:latin typeface="Times New Roman"/>
                <a:cs typeface="Times New Roman"/>
              </a:rPr>
              <a:t>special </a:t>
            </a:r>
            <a:r>
              <a:rPr dirty="0" sz="2800">
                <a:latin typeface="Times New Roman"/>
                <a:cs typeface="Times New Roman"/>
              </a:rPr>
              <a:t> fast-lookup hardware </a:t>
            </a:r>
            <a:r>
              <a:rPr dirty="0" sz="2800" spc="-5">
                <a:latin typeface="Times New Roman"/>
                <a:cs typeface="Times New Roman"/>
              </a:rPr>
              <a:t>cache called </a:t>
            </a:r>
            <a:r>
              <a:rPr dirty="0" sz="2800" b="1">
                <a:solidFill>
                  <a:srgbClr val="002060"/>
                </a:solidFill>
                <a:latin typeface="Times New Roman"/>
                <a:cs typeface="Times New Roman"/>
              </a:rPr>
              <a:t>associative memory </a:t>
            </a:r>
            <a:r>
              <a:rPr dirty="0" sz="2800">
                <a:solidFill>
                  <a:srgbClr val="002060"/>
                </a:solidFill>
                <a:latin typeface="Times New Roman"/>
                <a:cs typeface="Times New Roman"/>
              </a:rPr>
              <a:t>or </a:t>
            </a:r>
            <a:r>
              <a:rPr dirty="0" sz="2800" b="1">
                <a:solidFill>
                  <a:srgbClr val="002060"/>
                </a:solidFill>
                <a:latin typeface="Times New Roman"/>
                <a:cs typeface="Times New Roman"/>
              </a:rPr>
              <a:t>translation </a:t>
            </a:r>
            <a:r>
              <a:rPr dirty="0" sz="2800" spc="-685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look-aside</a:t>
            </a:r>
            <a:r>
              <a:rPr dirty="0" sz="2800" spc="-10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buffers</a:t>
            </a:r>
            <a:r>
              <a:rPr dirty="0" sz="2800" spc="45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1">
                <a:solidFill>
                  <a:srgbClr val="002060"/>
                </a:solidFill>
                <a:latin typeface="Times New Roman"/>
                <a:cs typeface="Times New Roman"/>
              </a:rPr>
              <a:t>TLBs</a:t>
            </a:r>
            <a:r>
              <a:rPr dirty="0" sz="2800" spc="-5">
                <a:solidFill>
                  <a:srgbClr val="00206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18" y="808598"/>
            <a:ext cx="9207534" cy="51111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09" y="320076"/>
            <a:ext cx="81781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Translation</a:t>
            </a:r>
            <a:r>
              <a:rPr dirty="0" spc="-35"/>
              <a:t> </a:t>
            </a:r>
            <a:r>
              <a:rPr dirty="0" spc="-10"/>
              <a:t>Lookaside</a:t>
            </a:r>
            <a:r>
              <a:rPr dirty="0" spc="-30"/>
              <a:t> </a:t>
            </a:r>
            <a:r>
              <a:rPr dirty="0" spc="-10"/>
              <a:t>Buffer</a:t>
            </a:r>
            <a:r>
              <a:rPr dirty="0" spc="-35"/>
              <a:t> </a:t>
            </a:r>
            <a:r>
              <a:rPr dirty="0"/>
              <a:t>(TLB)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191461"/>
            <a:ext cx="10814685" cy="46812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8890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Speed</a:t>
            </a:r>
            <a:r>
              <a:rPr dirty="0" sz="2800">
                <a:latin typeface="Times New Roman"/>
                <a:cs typeface="Times New Roman"/>
              </a:rPr>
              <a:t> up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lookup</a:t>
            </a:r>
            <a:r>
              <a:rPr dirty="0" sz="2800">
                <a:latin typeface="Times New Roman"/>
                <a:cs typeface="Times New Roman"/>
              </a:rPr>
              <a:t> problem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cache.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Store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most</a:t>
            </a:r>
            <a:r>
              <a:rPr dirty="0" sz="2800">
                <a:latin typeface="Times New Roman"/>
                <a:cs typeface="Times New Roman"/>
              </a:rPr>
              <a:t> recent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lookup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values</a:t>
            </a:r>
            <a:r>
              <a:rPr dirty="0" sz="2800" spc="-5">
                <a:latin typeface="Times New Roman"/>
                <a:cs typeface="Times New Roman"/>
              </a:rPr>
              <a:t> in TLB.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 spc="-5">
                <a:solidFill>
                  <a:srgbClr val="313E4F"/>
                </a:solidFill>
                <a:latin typeface="Times New Roman"/>
                <a:cs typeface="Times New Roman"/>
              </a:rPr>
              <a:t>Procedure</a:t>
            </a:r>
            <a:r>
              <a:rPr dirty="0" sz="2800" spc="-35">
                <a:solidFill>
                  <a:srgbClr val="313E4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13E4F"/>
                </a:solidFill>
                <a:latin typeface="Times New Roman"/>
                <a:cs typeface="Times New Roman"/>
              </a:rPr>
              <a:t>of</a:t>
            </a:r>
            <a:r>
              <a:rPr dirty="0" sz="2800" spc="-30">
                <a:solidFill>
                  <a:srgbClr val="313E4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13E4F"/>
                </a:solidFill>
                <a:latin typeface="Times New Roman"/>
                <a:cs typeface="Times New Roman"/>
              </a:rPr>
              <a:t>TLB</a:t>
            </a:r>
            <a:endParaRPr sz="2800">
              <a:latin typeface="Times New Roman"/>
              <a:cs typeface="Times New Roman"/>
            </a:endParaRPr>
          </a:p>
          <a:p>
            <a:pPr marL="12700" marR="6661784">
              <a:lnSpc>
                <a:spcPct val="120500"/>
              </a:lnSpc>
            </a:pP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:Extract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Extract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offset.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Look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TLB.</a:t>
            </a:r>
            <a:endParaRPr sz="2800">
              <a:latin typeface="Times New Roman"/>
              <a:cs typeface="Times New Roman"/>
            </a:endParaRPr>
          </a:p>
          <a:p>
            <a:pPr marL="241300" marR="10795" indent="-228600">
              <a:lnSpc>
                <a:spcPts val="3050"/>
              </a:lnSpc>
              <a:spcBef>
                <a:spcPts val="1050"/>
              </a:spcBef>
            </a:pP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there,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offset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access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location.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50"/>
              </a:lnSpc>
              <a:spcBef>
                <a:spcPts val="950"/>
              </a:spcBef>
            </a:pP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Otherwise,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trap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OS.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OS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performs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check,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looks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up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physical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number,</a:t>
            </a:r>
            <a:r>
              <a:rPr dirty="0" sz="2800" spc="-5">
                <a:latin typeface="Times New Roman"/>
                <a:cs typeface="Times New Roman"/>
              </a:rPr>
              <a:t> and loads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translation into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TLB. </a:t>
            </a:r>
            <a:r>
              <a:rPr dirty="0" sz="2800" spc="-10">
                <a:latin typeface="Times New Roman"/>
                <a:cs typeface="Times New Roman"/>
              </a:rPr>
              <a:t>Restarts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instruction.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3397" y="639172"/>
            <a:ext cx="39027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Paging</a:t>
            </a:r>
            <a:r>
              <a:rPr dirty="0" spc="-50"/>
              <a:t> </a:t>
            </a:r>
            <a:r>
              <a:rPr dirty="0" spc="-5"/>
              <a:t>with</a:t>
            </a:r>
            <a:r>
              <a:rPr dirty="0" spc="-45"/>
              <a:t> </a:t>
            </a:r>
            <a:r>
              <a:rPr dirty="0" spc="-5"/>
              <a:t>TLB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5230" y="1600203"/>
            <a:ext cx="7981539" cy="45259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947" y="334207"/>
            <a:ext cx="10759440" cy="36525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7960" marR="5715" indent="-175895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TLB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(TLB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miss)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reference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 </a:t>
            </a:r>
            <a:r>
              <a:rPr dirty="0" sz="2800" spc="-5">
                <a:latin typeface="Times New Roman"/>
                <a:cs typeface="Times New Roman"/>
              </a:rPr>
              <a:t>table must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Times New Roman"/>
                <a:cs typeface="Times New Roman"/>
              </a:rPr>
              <a:t> made.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addition,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page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5">
                <a:latin typeface="Times New Roman"/>
                <a:cs typeface="Times New Roman"/>
              </a:rPr>
              <a:t> 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5">
                <a:latin typeface="Times New Roman"/>
                <a:cs typeface="Times New Roman"/>
              </a:rPr>
              <a:t> into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TLB</a:t>
            </a:r>
            <a:endParaRPr sz="2800">
              <a:latin typeface="Times New Roman"/>
              <a:cs typeface="Times New Roman"/>
            </a:endParaRPr>
          </a:p>
          <a:p>
            <a:pPr marL="276860" indent="-26479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7749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TLB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already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full,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OS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select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 replacement</a:t>
            </a:r>
            <a:endParaRPr sz="2800">
              <a:latin typeface="Times New Roman"/>
              <a:cs typeface="Times New Roman"/>
            </a:endParaRPr>
          </a:p>
          <a:p>
            <a:pPr marL="187960" marR="13970" indent="-175895">
              <a:lnSpc>
                <a:spcPts val="3050"/>
              </a:lnSpc>
              <a:spcBef>
                <a:spcPts val="1050"/>
              </a:spcBef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dirty="0"/>
              <a:t>	</a:t>
            </a:r>
            <a:r>
              <a:rPr dirty="0" sz="2800" spc="-5">
                <a:latin typeface="Times New Roman"/>
                <a:cs typeface="Times New Roman"/>
              </a:rPr>
              <a:t>Some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TLBs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entries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70C0"/>
                </a:solidFill>
                <a:latin typeface="Times New Roman"/>
                <a:cs typeface="Times New Roman"/>
              </a:rPr>
              <a:t>wire</a:t>
            </a:r>
            <a:r>
              <a:rPr dirty="0" sz="2800" spc="16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down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meaning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they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cannot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removed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TLB,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example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kernel </a:t>
            </a:r>
            <a:r>
              <a:rPr dirty="0" sz="2800" spc="-5">
                <a:latin typeface="Times New Roman"/>
                <a:cs typeface="Times New Roman"/>
              </a:rPr>
              <a:t>codes</a:t>
            </a:r>
            <a:endParaRPr sz="2800">
              <a:latin typeface="Times New Roman"/>
              <a:cs typeface="Times New Roman"/>
            </a:endParaRPr>
          </a:p>
          <a:p>
            <a:pPr marL="187960" marR="5080" indent="-175895">
              <a:lnSpc>
                <a:spcPts val="3050"/>
              </a:lnSpc>
              <a:spcBef>
                <a:spcPts val="950"/>
              </a:spcBef>
              <a:buFont typeface="Arial MT"/>
              <a:buChar char="•"/>
              <a:tabLst>
                <a:tab pos="302895" algn="l"/>
                <a:tab pos="304165" algn="l"/>
                <a:tab pos="996315" algn="l"/>
                <a:tab pos="2678430" algn="l"/>
                <a:tab pos="3117215" algn="l"/>
                <a:tab pos="4026535" algn="l"/>
                <a:tab pos="4699635" algn="l"/>
                <a:tab pos="4999355" algn="l"/>
                <a:tab pos="6503670" algn="l"/>
                <a:tab pos="7317105" algn="l"/>
                <a:tab pos="8545830" algn="l"/>
                <a:tab pos="8924290" algn="l"/>
                <a:tab pos="9895840" algn="l"/>
                <a:tab pos="10313670" algn="l"/>
              </a:tabLst>
            </a:pPr>
            <a:r>
              <a:rPr dirty="0"/>
              <a:t>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>
                <a:latin typeface="Times New Roman"/>
                <a:cs typeface="Times New Roman"/>
              </a:rPr>
              <a:t>e	percentage	of	</a:t>
            </a:r>
            <a:r>
              <a:rPr dirty="0" sz="2800" spc="-5">
                <a:latin typeface="Times New Roman"/>
                <a:cs typeface="Times New Roman"/>
              </a:rPr>
              <a:t>time</a:t>
            </a:r>
            <a:r>
              <a:rPr dirty="0" sz="2800">
                <a:latin typeface="Times New Roman"/>
                <a:cs typeface="Times New Roman"/>
              </a:rPr>
              <a:t>s	</a:t>
            </a:r>
            <a:r>
              <a:rPr dirty="0" sz="2800" spc="-5">
                <a:latin typeface="Times New Roman"/>
                <a:cs typeface="Times New Roman"/>
              </a:rPr>
              <a:t>tha</a:t>
            </a:r>
            <a:r>
              <a:rPr dirty="0" sz="2800">
                <a:latin typeface="Times New Roman"/>
                <a:cs typeface="Times New Roman"/>
              </a:rPr>
              <a:t>t	a	particular	page	number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s	found	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n	</a:t>
            </a:r>
            <a:r>
              <a:rPr dirty="0" sz="2800" spc="-5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TLN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called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hit ratio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6467728"/>
            <a:ext cx="7359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29-03-2021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2108" y="6467728"/>
            <a:ext cx="33610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18CSC205J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Operating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Systems-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Memory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2023-03-16T08:41:26Z</dcterms:created>
  <dcterms:modified xsi:type="dcterms:W3CDTF">2023-03-16T08:41:26Z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