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73" r:id="rId2"/>
  </p:sldMasterIdLst>
  <p:notesMasterIdLst>
    <p:notesMasterId r:id="rId86"/>
  </p:notesMasterIdLst>
  <p:sldIdLst>
    <p:sldId id="256" r:id="rId3"/>
    <p:sldId id="257" r:id="rId4"/>
    <p:sldId id="299" r:id="rId5"/>
    <p:sldId id="258" r:id="rId6"/>
    <p:sldId id="300" r:id="rId7"/>
    <p:sldId id="259" r:id="rId8"/>
    <p:sldId id="301" r:id="rId9"/>
    <p:sldId id="359" r:id="rId10"/>
    <p:sldId id="264" r:id="rId11"/>
    <p:sldId id="360" r:id="rId12"/>
    <p:sldId id="302" r:id="rId13"/>
    <p:sldId id="303" r:id="rId14"/>
    <p:sldId id="361" r:id="rId15"/>
    <p:sldId id="362" r:id="rId16"/>
    <p:sldId id="363" r:id="rId17"/>
    <p:sldId id="365" r:id="rId18"/>
    <p:sldId id="380" r:id="rId19"/>
    <p:sldId id="366" r:id="rId20"/>
    <p:sldId id="367" r:id="rId21"/>
    <p:sldId id="368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64" r:id="rId30"/>
    <p:sldId id="377" r:id="rId31"/>
    <p:sldId id="379" r:id="rId32"/>
    <p:sldId id="381" r:id="rId33"/>
    <p:sldId id="306" r:id="rId34"/>
    <p:sldId id="309" r:id="rId35"/>
    <p:sldId id="333" r:id="rId36"/>
    <p:sldId id="262" r:id="rId37"/>
    <p:sldId id="334" r:id="rId38"/>
    <p:sldId id="267" r:id="rId39"/>
    <p:sldId id="266" r:id="rId40"/>
    <p:sldId id="268" r:id="rId41"/>
    <p:sldId id="313" r:id="rId42"/>
    <p:sldId id="314" r:id="rId43"/>
    <p:sldId id="270" r:id="rId44"/>
    <p:sldId id="337" r:id="rId45"/>
    <p:sldId id="312" r:id="rId46"/>
    <p:sldId id="263" r:id="rId47"/>
    <p:sldId id="345" r:id="rId48"/>
    <p:sldId id="272" r:id="rId49"/>
    <p:sldId id="273" r:id="rId50"/>
    <p:sldId id="349" r:id="rId51"/>
    <p:sldId id="350" r:id="rId52"/>
    <p:sldId id="274" r:id="rId53"/>
    <p:sldId id="316" r:id="rId54"/>
    <p:sldId id="276" r:id="rId55"/>
    <p:sldId id="351" r:id="rId56"/>
    <p:sldId id="317" r:id="rId57"/>
    <p:sldId id="279" r:id="rId58"/>
    <p:sldId id="318" r:id="rId59"/>
    <p:sldId id="321" r:id="rId60"/>
    <p:sldId id="319" r:id="rId61"/>
    <p:sldId id="335" r:id="rId62"/>
    <p:sldId id="320" r:id="rId63"/>
    <p:sldId id="354" r:id="rId64"/>
    <p:sldId id="327" r:id="rId65"/>
    <p:sldId id="355" r:id="rId66"/>
    <p:sldId id="336" r:id="rId67"/>
    <p:sldId id="356" r:id="rId68"/>
    <p:sldId id="283" r:id="rId69"/>
    <p:sldId id="284" r:id="rId70"/>
    <p:sldId id="339" r:id="rId71"/>
    <p:sldId id="338" r:id="rId72"/>
    <p:sldId id="285" r:id="rId73"/>
    <p:sldId id="326" r:id="rId74"/>
    <p:sldId id="341" r:id="rId75"/>
    <p:sldId id="358" r:id="rId76"/>
    <p:sldId id="286" r:id="rId77"/>
    <p:sldId id="357" r:id="rId78"/>
    <p:sldId id="287" r:id="rId79"/>
    <p:sldId id="342" r:id="rId80"/>
    <p:sldId id="328" r:id="rId81"/>
    <p:sldId id="329" r:id="rId82"/>
    <p:sldId id="330" r:id="rId83"/>
    <p:sldId id="331" r:id="rId84"/>
    <p:sldId id="269" r:id="rId8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4" autoAdjust="0"/>
    <p:restoredTop sz="97615" autoAdjust="0"/>
  </p:normalViewPr>
  <p:slideViewPr>
    <p:cSldViewPr snapToGrid="0">
      <p:cViewPr>
        <p:scale>
          <a:sx n="100" d="100"/>
          <a:sy n="100" d="100"/>
        </p:scale>
        <p:origin x="-100" y="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98A942-A398-4807-970A-2E100C23B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5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0DDC6F-A198-494F-8D84-F473FAA2A0DD}" type="slidenum">
              <a:rPr lang="en-US" sz="1300">
                <a:solidFill>
                  <a:srgbClr val="000000"/>
                </a:solidFill>
              </a:rPr>
              <a:pPr/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8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BE5C31-81B8-4091-8E4A-C3B8F8290183}" type="slidenum">
              <a:rPr lang="en-US" sz="1300">
                <a:solidFill>
                  <a:srgbClr val="000000"/>
                </a:solidFill>
              </a:rPr>
              <a:pPr/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3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91F885-90A3-479F-8129-7EB7D91F6CC7}" type="slidenum">
              <a:rPr lang="en-US" sz="1300">
                <a:solidFill>
                  <a:srgbClr val="000000"/>
                </a:solidFill>
              </a:rPr>
              <a:pPr/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5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A942-A398-4807-970A-2E100C23B46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12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A942-A398-4807-970A-2E100C23B46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0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302203 w 4128"/>
              <a:gd name="T1" fmla="*/ 202829 h 479"/>
              <a:gd name="T2" fmla="*/ 7653337 w 4128"/>
              <a:gd name="T3" fmla="*/ 202829 h 479"/>
              <a:gd name="T4" fmla="*/ 7653337 w 4128"/>
              <a:gd name="T5" fmla="*/ 435068 h 479"/>
              <a:gd name="T6" fmla="*/ 0 w 4128"/>
              <a:gd name="T7" fmla="*/ 447238 h 479"/>
              <a:gd name="T8" fmla="*/ 302203 w 4128"/>
              <a:gd name="T9" fmla="*/ 202829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9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8F65DD72-7BF5-4FC0-931A-BD0C22598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3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EDCAA-3350-4350-9BA3-B6151E45B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9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60125-8112-4175-9E88-BB040D6C2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9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b="1" baseline="30000" smtClean="0">
                <a:solidFill>
                  <a:srgbClr val="CC3300"/>
                </a:solidFill>
              </a:rPr>
              <a:t>th</a:t>
            </a:r>
            <a:r>
              <a:rPr lang="en-US" b="1" smtClean="0">
                <a:solidFill>
                  <a:srgbClr val="CC3300"/>
                </a:solidFill>
              </a:rPr>
              <a:t> Ed</a:t>
            </a:r>
            <a:r>
              <a:rPr lang="en-US" smtClean="0">
                <a:solidFill>
                  <a:srgbClr val="CC3300"/>
                </a:solidFill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sz="1200" b="1" smtClean="0">
                <a:solidFill>
                  <a:srgbClr val="CC3300"/>
                </a:solidFill>
              </a:rPr>
            </a:br>
            <a:r>
              <a:rPr lang="en-US" sz="1200" b="1" smtClean="0">
                <a:solidFill>
                  <a:srgbClr val="CC3300"/>
                </a:solidFill>
              </a:rPr>
              <a:t>See </a:t>
            </a:r>
            <a:r>
              <a:rPr lang="en-US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 sz="16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19FF1EA0-77C5-46A3-94F9-0F01F0129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754A9-BB4B-42B8-8A37-B420A5DF6EDB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8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E34E0-F26B-45D5-8E7D-6661D4F70BF8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34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70C9B-FE37-40DD-8173-1A37F4D10521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0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6D38D-F6C9-49D9-95F3-ABA4B9D443C8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5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2D37B-3D44-41D5-A9E7-83AD0C38A4C1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45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F4C60-B493-4D3B-8773-614AF9FEFFA4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49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DF112-5F3F-404C-AAE2-224DA9C1D177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8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5E0BF-093C-4106-A74D-7D9FC87D07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953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1E0AF-661C-47DB-A2FC-C7FED1C1C617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09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CF5F3-D7A2-4BE2-94B6-91AEEF476780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00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B74CB-CE42-4ED7-9723-17D33A418043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8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753C5-390F-430E-80EF-2E22D4AAA5BB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0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ADA9B-DE85-4573-841D-2951C4FAD3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09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9B7AE-EC64-4003-88A9-D6D0D1031C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37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40229-362C-4EAD-B8B1-BA0F97754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A1060-8888-4D80-B592-97CBE6AB0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7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BCE93E-0F11-4B18-8F8C-A9B04A31E5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6FED1-CBF9-46B6-A660-D9ABEE392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75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21707-D86B-4A84-A1A8-AB25CC17D2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52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C5C24FD-61C6-4093-944E-6FD98EA97C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11113 w 246"/>
              <a:gd name="T1" fmla="*/ 82550 h 94"/>
              <a:gd name="T2" fmla="*/ 34925 w 246"/>
              <a:gd name="T3" fmla="*/ 76200 h 94"/>
              <a:gd name="T4" fmla="*/ 60325 w 246"/>
              <a:gd name="T5" fmla="*/ 76200 h 94"/>
              <a:gd name="T6" fmla="*/ 84138 w 246"/>
              <a:gd name="T7" fmla="*/ 79375 h 94"/>
              <a:gd name="T8" fmla="*/ 109538 w 246"/>
              <a:gd name="T9" fmla="*/ 85725 h 94"/>
              <a:gd name="T10" fmla="*/ 133350 w 246"/>
              <a:gd name="T11" fmla="*/ 93663 h 94"/>
              <a:gd name="T12" fmla="*/ 157163 w 246"/>
              <a:gd name="T13" fmla="*/ 103188 h 94"/>
              <a:gd name="T14" fmla="*/ 179388 w 246"/>
              <a:gd name="T15" fmla="*/ 114300 h 94"/>
              <a:gd name="T16" fmla="*/ 196850 w 246"/>
              <a:gd name="T17" fmla="*/ 104775 h 94"/>
              <a:gd name="T18" fmla="*/ 215900 w 246"/>
              <a:gd name="T19" fmla="*/ 76200 h 94"/>
              <a:gd name="T20" fmla="*/ 238125 w 246"/>
              <a:gd name="T21" fmla="*/ 55563 h 94"/>
              <a:gd name="T22" fmla="*/ 263525 w 246"/>
              <a:gd name="T23" fmla="*/ 38100 h 94"/>
              <a:gd name="T24" fmla="*/ 290513 w 246"/>
              <a:gd name="T25" fmla="*/ 25400 h 94"/>
              <a:gd name="T26" fmla="*/ 319088 w 246"/>
              <a:gd name="T27" fmla="*/ 14288 h 94"/>
              <a:gd name="T28" fmla="*/ 347663 w 246"/>
              <a:gd name="T29" fmla="*/ 7938 h 94"/>
              <a:gd name="T30" fmla="*/ 376238 w 246"/>
              <a:gd name="T31" fmla="*/ 1588 h 94"/>
              <a:gd name="T32" fmla="*/ 376238 w 246"/>
              <a:gd name="T33" fmla="*/ 4763 h 94"/>
              <a:gd name="T34" fmla="*/ 352425 w 246"/>
              <a:gd name="T35" fmla="*/ 17463 h 94"/>
              <a:gd name="T36" fmla="*/ 328613 w 246"/>
              <a:gd name="T37" fmla="*/ 30163 h 94"/>
              <a:gd name="T38" fmla="*/ 303213 w 246"/>
              <a:gd name="T39" fmla="*/ 44450 h 94"/>
              <a:gd name="T40" fmla="*/ 280988 w 246"/>
              <a:gd name="T41" fmla="*/ 61913 h 94"/>
              <a:gd name="T42" fmla="*/ 258763 w 246"/>
              <a:gd name="T43" fmla="*/ 80963 h 94"/>
              <a:gd name="T44" fmla="*/ 241300 w 246"/>
              <a:gd name="T45" fmla="*/ 101600 h 94"/>
              <a:gd name="T46" fmla="*/ 225425 w 246"/>
              <a:gd name="T47" fmla="*/ 125413 h 94"/>
              <a:gd name="T48" fmla="*/ 214313 w 246"/>
              <a:gd name="T49" fmla="*/ 142875 h 94"/>
              <a:gd name="T50" fmla="*/ 206375 w 246"/>
              <a:gd name="T51" fmla="*/ 147638 h 94"/>
              <a:gd name="T52" fmla="*/ 195263 w 246"/>
              <a:gd name="T53" fmla="*/ 142875 h 94"/>
              <a:gd name="T54" fmla="*/ 184150 w 246"/>
              <a:gd name="T55" fmla="*/ 138113 h 94"/>
              <a:gd name="T56" fmla="*/ 169863 w 246"/>
              <a:gd name="T57" fmla="*/ 133350 h 94"/>
              <a:gd name="T58" fmla="*/ 147638 w 246"/>
              <a:gd name="T59" fmla="*/ 123825 h 94"/>
              <a:gd name="T60" fmla="*/ 125413 w 246"/>
              <a:gd name="T61" fmla="*/ 112713 h 94"/>
              <a:gd name="T62" fmla="*/ 100013 w 246"/>
              <a:gd name="T63" fmla="*/ 101600 h 94"/>
              <a:gd name="T64" fmla="*/ 74613 w 246"/>
              <a:gd name="T65" fmla="*/ 92075 h 94"/>
              <a:gd name="T66" fmla="*/ 49213 w 246"/>
              <a:gd name="T67" fmla="*/ 85725 h 94"/>
              <a:gd name="T68" fmla="*/ 26988 w 246"/>
              <a:gd name="T69" fmla="*/ 82550 h 94"/>
              <a:gd name="T70" fmla="*/ 7938 w 246"/>
              <a:gd name="T71" fmla="*/ 84138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12700 w 295"/>
              <a:gd name="T1" fmla="*/ 98425 h 112"/>
              <a:gd name="T2" fmla="*/ 41275 w 295"/>
              <a:gd name="T3" fmla="*/ 90488 h 112"/>
              <a:gd name="T4" fmla="*/ 71438 w 295"/>
              <a:gd name="T5" fmla="*/ 90488 h 112"/>
              <a:gd name="T6" fmla="*/ 100013 w 295"/>
              <a:gd name="T7" fmla="*/ 93663 h 112"/>
              <a:gd name="T8" fmla="*/ 130175 w 295"/>
              <a:gd name="T9" fmla="*/ 101600 h 112"/>
              <a:gd name="T10" fmla="*/ 158750 w 295"/>
              <a:gd name="T11" fmla="*/ 111125 h 112"/>
              <a:gd name="T12" fmla="*/ 187325 w 295"/>
              <a:gd name="T13" fmla="*/ 122238 h 112"/>
              <a:gd name="T14" fmla="*/ 214313 w 295"/>
              <a:gd name="T15" fmla="*/ 134938 h 112"/>
              <a:gd name="T16" fmla="*/ 234950 w 295"/>
              <a:gd name="T17" fmla="*/ 123825 h 112"/>
              <a:gd name="T18" fmla="*/ 258763 w 295"/>
              <a:gd name="T19" fmla="*/ 90488 h 112"/>
              <a:gd name="T20" fmla="*/ 285750 w 295"/>
              <a:gd name="T21" fmla="*/ 65088 h 112"/>
              <a:gd name="T22" fmla="*/ 315913 w 295"/>
              <a:gd name="T23" fmla="*/ 44450 h 112"/>
              <a:gd name="T24" fmla="*/ 347663 w 295"/>
              <a:gd name="T25" fmla="*/ 30163 h 112"/>
              <a:gd name="T26" fmla="*/ 382588 w 295"/>
              <a:gd name="T27" fmla="*/ 15875 h 112"/>
              <a:gd name="T28" fmla="*/ 415925 w 295"/>
              <a:gd name="T29" fmla="*/ 7938 h 112"/>
              <a:gd name="T30" fmla="*/ 450850 w 295"/>
              <a:gd name="T31" fmla="*/ 1588 h 112"/>
              <a:gd name="T32" fmla="*/ 450850 w 295"/>
              <a:gd name="T33" fmla="*/ 4763 h 112"/>
              <a:gd name="T34" fmla="*/ 422275 w 295"/>
              <a:gd name="T35" fmla="*/ 20638 h 112"/>
              <a:gd name="T36" fmla="*/ 393700 w 295"/>
              <a:gd name="T37" fmla="*/ 34925 h 112"/>
              <a:gd name="T38" fmla="*/ 363538 w 295"/>
              <a:gd name="T39" fmla="*/ 52388 h 112"/>
              <a:gd name="T40" fmla="*/ 336550 w 295"/>
              <a:gd name="T41" fmla="*/ 73025 h 112"/>
              <a:gd name="T42" fmla="*/ 309563 w 295"/>
              <a:gd name="T43" fmla="*/ 95250 h 112"/>
              <a:gd name="T44" fmla="*/ 288925 w 295"/>
              <a:gd name="T45" fmla="*/ 120650 h 112"/>
              <a:gd name="T46" fmla="*/ 269875 w 295"/>
              <a:gd name="T47" fmla="*/ 149225 h 112"/>
              <a:gd name="T48" fmla="*/ 257175 w 295"/>
              <a:gd name="T49" fmla="*/ 169863 h 112"/>
              <a:gd name="T50" fmla="*/ 247650 w 295"/>
              <a:gd name="T51" fmla="*/ 176213 h 112"/>
              <a:gd name="T52" fmla="*/ 233363 w 295"/>
              <a:gd name="T53" fmla="*/ 169863 h 112"/>
              <a:gd name="T54" fmla="*/ 220663 w 295"/>
              <a:gd name="T55" fmla="*/ 163513 h 112"/>
              <a:gd name="T56" fmla="*/ 203200 w 295"/>
              <a:gd name="T57" fmla="*/ 158750 h 112"/>
              <a:gd name="T58" fmla="*/ 176213 w 295"/>
              <a:gd name="T59" fmla="*/ 147638 h 112"/>
              <a:gd name="T60" fmla="*/ 149225 w 295"/>
              <a:gd name="T61" fmla="*/ 133350 h 112"/>
              <a:gd name="T62" fmla="*/ 119063 w 295"/>
              <a:gd name="T63" fmla="*/ 120650 h 112"/>
              <a:gd name="T64" fmla="*/ 88900 w 295"/>
              <a:gd name="T65" fmla="*/ 109538 h 112"/>
              <a:gd name="T66" fmla="*/ 58738 w 295"/>
              <a:gd name="T67" fmla="*/ 101600 h 112"/>
              <a:gd name="T68" fmla="*/ 31750 w 295"/>
              <a:gd name="T69" fmla="*/ 98425 h 112"/>
              <a:gd name="T70" fmla="*/ 9525 w 295"/>
              <a:gd name="T71" fmla="*/ 100013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98926 w 1453"/>
              <a:gd name="T1" fmla="*/ 9983 h 374"/>
              <a:gd name="T2" fmla="*/ 245434 w 1453"/>
              <a:gd name="T3" fmla="*/ 21393 h 374"/>
              <a:gd name="T4" fmla="*/ 192991 w 1453"/>
              <a:gd name="T5" fmla="*/ 74163 h 374"/>
              <a:gd name="T6" fmla="*/ 139499 w 1453"/>
              <a:gd name="T7" fmla="*/ 116949 h 374"/>
              <a:gd name="T8" fmla="*/ 87056 w 1453"/>
              <a:gd name="T9" fmla="*/ 126932 h 374"/>
              <a:gd name="T10" fmla="*/ 35661 w 1453"/>
              <a:gd name="T11" fmla="*/ 148325 h 374"/>
              <a:gd name="T12" fmla="*/ 0 w 1453"/>
              <a:gd name="T13" fmla="*/ 201095 h 374"/>
              <a:gd name="T14" fmla="*/ 0 w 1453"/>
              <a:gd name="T15" fmla="*/ 265274 h 374"/>
              <a:gd name="T16" fmla="*/ 17831 w 1453"/>
              <a:gd name="T17" fmla="*/ 329453 h 374"/>
              <a:gd name="T18" fmla="*/ 69225 w 1453"/>
              <a:gd name="T19" fmla="*/ 339436 h 374"/>
              <a:gd name="T20" fmla="*/ 122717 w 1453"/>
              <a:gd name="T21" fmla="*/ 318043 h 374"/>
              <a:gd name="T22" fmla="*/ 166769 w 1453"/>
              <a:gd name="T23" fmla="*/ 339436 h 374"/>
              <a:gd name="T24" fmla="*/ 210822 w 1453"/>
              <a:gd name="T25" fmla="*/ 403616 h 374"/>
              <a:gd name="T26" fmla="*/ 263265 w 1453"/>
              <a:gd name="T27" fmla="*/ 446402 h 374"/>
              <a:gd name="T28" fmla="*/ 325148 w 1453"/>
              <a:gd name="T29" fmla="*/ 446402 h 374"/>
              <a:gd name="T30" fmla="*/ 378640 w 1453"/>
              <a:gd name="T31" fmla="*/ 434992 h 374"/>
              <a:gd name="T32" fmla="*/ 431083 w 1453"/>
              <a:gd name="T33" fmla="*/ 467795 h 374"/>
              <a:gd name="T34" fmla="*/ 483526 w 1453"/>
              <a:gd name="T35" fmla="*/ 509155 h 374"/>
              <a:gd name="T36" fmla="*/ 562191 w 1453"/>
              <a:gd name="T37" fmla="*/ 520564 h 374"/>
              <a:gd name="T38" fmla="*/ 685957 w 1453"/>
              <a:gd name="T39" fmla="*/ 520564 h 374"/>
              <a:gd name="T40" fmla="*/ 738401 w 1453"/>
              <a:gd name="T41" fmla="*/ 509155 h 374"/>
              <a:gd name="T42" fmla="*/ 791893 w 1453"/>
              <a:gd name="T43" fmla="*/ 499171 h 374"/>
              <a:gd name="T44" fmla="*/ 844336 w 1453"/>
              <a:gd name="T45" fmla="*/ 477778 h 374"/>
              <a:gd name="T46" fmla="*/ 896779 w 1453"/>
              <a:gd name="T47" fmla="*/ 467795 h 374"/>
              <a:gd name="T48" fmla="*/ 950271 w 1453"/>
              <a:gd name="T49" fmla="*/ 477778 h 374"/>
              <a:gd name="T50" fmla="*/ 1002714 w 1453"/>
              <a:gd name="T51" fmla="*/ 499171 h 374"/>
              <a:gd name="T52" fmla="*/ 1090819 w 1453"/>
              <a:gd name="T53" fmla="*/ 520564 h 374"/>
              <a:gd name="T54" fmla="*/ 1188363 w 1453"/>
              <a:gd name="T55" fmla="*/ 520564 h 374"/>
              <a:gd name="T56" fmla="*/ 1276468 w 1453"/>
              <a:gd name="T57" fmla="*/ 509155 h 374"/>
              <a:gd name="T58" fmla="*/ 1328911 w 1453"/>
              <a:gd name="T59" fmla="*/ 467795 h 374"/>
              <a:gd name="T60" fmla="*/ 1389745 w 1453"/>
              <a:gd name="T61" fmla="*/ 425009 h 374"/>
              <a:gd name="T62" fmla="*/ 1443237 w 1453"/>
              <a:gd name="T63" fmla="*/ 403616 h 374"/>
              <a:gd name="T64" fmla="*/ 1495681 w 1453"/>
              <a:gd name="T65" fmla="*/ 392206 h 374"/>
              <a:gd name="T66" fmla="*/ 1513511 w 1453"/>
              <a:gd name="T67" fmla="*/ 362256 h 374"/>
              <a:gd name="T68" fmla="*/ 1486241 w 1453"/>
              <a:gd name="T69" fmla="*/ 296650 h 374"/>
              <a:gd name="T70" fmla="*/ 1513511 w 1453"/>
              <a:gd name="T71" fmla="*/ 233897 h 374"/>
              <a:gd name="T72" fmla="*/ 1513511 w 1453"/>
              <a:gd name="T73" fmla="*/ 169718 h 374"/>
              <a:gd name="T74" fmla="*/ 1468410 w 1453"/>
              <a:gd name="T75" fmla="*/ 116949 h 374"/>
              <a:gd name="T76" fmla="*/ 1417016 w 1453"/>
              <a:gd name="T77" fmla="*/ 116949 h 374"/>
              <a:gd name="T78" fmla="*/ 1364573 w 1453"/>
              <a:gd name="T79" fmla="*/ 116949 h 374"/>
              <a:gd name="T80" fmla="*/ 1311081 w 1453"/>
              <a:gd name="T81" fmla="*/ 105539 h 374"/>
              <a:gd name="T82" fmla="*/ 1258637 w 1453"/>
              <a:gd name="T83" fmla="*/ 95556 h 374"/>
              <a:gd name="T84" fmla="*/ 1206194 w 1453"/>
              <a:gd name="T85" fmla="*/ 105539 h 374"/>
              <a:gd name="T86" fmla="*/ 1161093 w 1453"/>
              <a:gd name="T87" fmla="*/ 84146 h 374"/>
              <a:gd name="T88" fmla="*/ 1108650 w 1453"/>
              <a:gd name="T89" fmla="*/ 42786 h 374"/>
              <a:gd name="T90" fmla="*/ 1055158 w 1453"/>
              <a:gd name="T91" fmla="*/ 31376 h 374"/>
              <a:gd name="T92" fmla="*/ 994323 w 1453"/>
              <a:gd name="T93" fmla="*/ 9983 h 374"/>
              <a:gd name="T94" fmla="*/ 941880 w 1453"/>
              <a:gd name="T95" fmla="*/ 31376 h 374"/>
              <a:gd name="T96" fmla="*/ 888388 w 1453"/>
              <a:gd name="T97" fmla="*/ 42786 h 374"/>
              <a:gd name="T98" fmla="*/ 835945 w 1453"/>
              <a:gd name="T99" fmla="*/ 42786 h 374"/>
              <a:gd name="T100" fmla="*/ 783502 w 1453"/>
              <a:gd name="T101" fmla="*/ 31376 h 374"/>
              <a:gd name="T102" fmla="*/ 730010 w 1453"/>
              <a:gd name="T103" fmla="*/ 9983 h 374"/>
              <a:gd name="T104" fmla="*/ 677566 w 1453"/>
              <a:gd name="T105" fmla="*/ 9983 h 374"/>
              <a:gd name="T106" fmla="*/ 625123 w 1453"/>
              <a:gd name="T107" fmla="*/ 31376 h 374"/>
              <a:gd name="T108" fmla="*/ 571631 w 1453"/>
              <a:gd name="T109" fmla="*/ 42786 h 374"/>
              <a:gd name="T110" fmla="*/ 509748 w 1453"/>
              <a:gd name="T111" fmla="*/ 9983 h 374"/>
              <a:gd name="T112" fmla="*/ 457305 w 1453"/>
              <a:gd name="T113" fmla="*/ 0 h 374"/>
              <a:gd name="T114" fmla="*/ 403813 w 1453"/>
              <a:gd name="T115" fmla="*/ 0 h 374"/>
              <a:gd name="T116" fmla="*/ 334588 w 1453"/>
              <a:gd name="T117" fmla="*/ 17114 h 374"/>
              <a:gd name="T118" fmla="*/ 281096 w 1453"/>
              <a:gd name="T119" fmla="*/ 84146 h 374"/>
              <a:gd name="T120" fmla="*/ 245434 w 1453"/>
              <a:gd name="T121" fmla="*/ 105539 h 374"/>
              <a:gd name="T122" fmla="*/ 227604 w 1453"/>
              <a:gd name="T123" fmla="*/ 81294 h 3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F5EACB"/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4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9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64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3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5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03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104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1044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1042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6" name="Text Box 40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37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2.</a:t>
            </a:r>
            <a:fld id="{BA99CE77-93A5-4204-927F-3516C66A16BC}" type="slidenum">
              <a:rPr lang="en-US" altLang="en-US" sz="1000" b="1">
                <a:solidFill>
                  <a:schemeClr val="tx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758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Database System Concepts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E59CE17A-BD14-4120-A340-E9466085D48E}" type="slidenum">
              <a:rPr lang="en-US">
                <a:solidFill>
                  <a:srgbClr val="666699"/>
                </a:solidFill>
                <a:ea typeface="ＭＳ Ｐゴシック" panose="020B0600070205080204" pitchFamily="34" charset="-128"/>
              </a:rPr>
              <a:pPr/>
              <a:t>‹#›</a:t>
            </a:fld>
            <a:endParaRPr 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CC3300"/>
                </a:solidFill>
              </a:rPr>
              <a:t>10.</a:t>
            </a:r>
            <a:fld id="{8CC5DDE5-F236-45FF-8A4F-45273C820228}" type="slidenum">
              <a:rPr lang="en-US" sz="1000" b="1">
                <a:solidFill>
                  <a:srgbClr val="CC33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CC3300"/>
                </a:solidFill>
              </a:rPr>
              <a:t>Database System Concepts - 6</a:t>
            </a:r>
            <a:r>
              <a:rPr lang="en-US" sz="1000" b="1" baseline="30000" smtClean="0">
                <a:solidFill>
                  <a:srgbClr val="CC3300"/>
                </a:solidFill>
              </a:rPr>
              <a:t>th</a:t>
            </a:r>
            <a:r>
              <a:rPr lang="en-US" sz="1000" b="1" smtClean="0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1010703623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951510025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951510025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1010703623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sz="1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00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5/04/super-key-in-dbms/" TargetMode="External"/><Relationship Id="rId2" Type="http://schemas.openxmlformats.org/officeDocument/2006/relationships/hyperlink" Target="https://beginnersbook.com/2015/04/primary-key-in-dbms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eginnersbook.com/2015/04/foreign-key-in-dbms/" TargetMode="External"/><Relationship Id="rId4" Type="http://schemas.openxmlformats.org/officeDocument/2006/relationships/hyperlink" Target="https://beginnersbook.com/2015/04/candidate-key-in-dbm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5/04/primary-key-in-dbms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eginnersbook.com/2015/04/primary-key-in-dbms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eginnersbook.com/2015/04/primary-key-in-dbms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5/04/super-key-in-dbm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eginnersbook.com/2015/04/candidate-key-in-dbm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osm7.cs.byu.edu/OSA/objec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Unit-1:  Entity-Relationship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275" y="1066800"/>
            <a:ext cx="7848600" cy="4876800"/>
          </a:xfrm>
        </p:spPr>
        <p:txBody>
          <a:bodyPr/>
          <a:lstStyle/>
          <a:p>
            <a:r>
              <a:rPr lang="en-US" altLang="en-US" smtClean="0"/>
              <a:t>Entity Sets</a:t>
            </a:r>
          </a:p>
          <a:p>
            <a:r>
              <a:rPr lang="en-US" altLang="en-US" smtClean="0"/>
              <a:t>Relationship Sets</a:t>
            </a:r>
          </a:p>
          <a:p>
            <a:r>
              <a:rPr lang="en-US" altLang="en-US" smtClean="0"/>
              <a:t>Design Issues </a:t>
            </a:r>
          </a:p>
          <a:p>
            <a:r>
              <a:rPr lang="en-US" altLang="en-US" smtClean="0"/>
              <a:t>Mapping Constraints </a:t>
            </a:r>
          </a:p>
          <a:p>
            <a:r>
              <a:rPr lang="en-US" altLang="en-US" smtClean="0"/>
              <a:t>Keys</a:t>
            </a:r>
          </a:p>
          <a:p>
            <a:r>
              <a:rPr lang="en-US" altLang="en-US" smtClean="0"/>
              <a:t>E-R Diagram</a:t>
            </a:r>
          </a:p>
          <a:p>
            <a:r>
              <a:rPr lang="en-US" altLang="en-US" smtClean="0"/>
              <a:t>Extended E-R Features</a:t>
            </a:r>
          </a:p>
          <a:p>
            <a:r>
              <a:rPr lang="en-US" altLang="en-US" smtClean="0"/>
              <a:t>Design of an E-R Database Schema</a:t>
            </a:r>
          </a:p>
          <a:p>
            <a:r>
              <a:rPr lang="en-US" altLang="en-US" smtClean="0"/>
              <a:t>Reduction of an E-R Schema to 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  <a:defRPr/>
            </a:pPr>
            <a:r>
              <a:rPr lang="en-US" dirty="0" smtClean="0"/>
              <a:t>Mapping Cardinalities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031875"/>
            <a:ext cx="7505700" cy="4114800"/>
          </a:xfrm>
        </p:spPr>
        <p:txBody>
          <a:bodyPr/>
          <a:lstStyle/>
          <a:p>
            <a:r>
              <a:rPr lang="en-US" altLang="en-US" dirty="0" smtClean="0"/>
              <a:t>Express the number of entities to which another entity can be associated via a relationship set.</a:t>
            </a:r>
          </a:p>
          <a:p>
            <a:r>
              <a:rPr lang="en-US" altLang="en-US" dirty="0" smtClean="0"/>
              <a:t>Most useful in describing binary relationship sets.</a:t>
            </a:r>
          </a:p>
          <a:p>
            <a:r>
              <a:rPr lang="en-US" altLang="en-US" dirty="0" smtClean="0"/>
              <a:t>For a binary relationship set the mapping cardinality must be one of the following types:</a:t>
            </a:r>
          </a:p>
          <a:p>
            <a:pPr lvl="1"/>
            <a:r>
              <a:rPr lang="en-US" altLang="en-US" dirty="0" smtClean="0"/>
              <a:t>One to one</a:t>
            </a:r>
          </a:p>
          <a:p>
            <a:pPr lvl="1"/>
            <a:r>
              <a:rPr lang="en-US" altLang="en-US" dirty="0" smtClean="0"/>
              <a:t>One to many</a:t>
            </a:r>
          </a:p>
          <a:p>
            <a:pPr lvl="1"/>
            <a:r>
              <a:rPr lang="en-US" altLang="en-US" dirty="0" smtClean="0"/>
              <a:t>Many to one</a:t>
            </a:r>
          </a:p>
          <a:p>
            <a:pPr lvl="1"/>
            <a:r>
              <a:rPr lang="en-US" altLang="en-US" dirty="0" smtClean="0"/>
              <a:t>Many to many </a:t>
            </a:r>
          </a:p>
        </p:txBody>
      </p:sp>
    </p:spTree>
    <p:extLst>
      <p:ext uri="{BB962C8B-B14F-4D97-AF65-F5344CB8AC3E}">
        <p14:creationId xmlns:p14="http://schemas.microsoft.com/office/powerpoint/2010/main" val="282625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Mapping Cardinalities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10025" r="1834" b="10269"/>
          <a:stretch>
            <a:fillRect/>
          </a:stretch>
        </p:blipFill>
        <p:spPr bwMode="auto">
          <a:xfrm>
            <a:off x="1155700" y="1033930"/>
            <a:ext cx="6756400" cy="4160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95475" y="52832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One to one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668963" y="5283200"/>
            <a:ext cx="1487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One to many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025525" y="5651500"/>
            <a:ext cx="6321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/>
            <a:r>
              <a:rPr lang="en-US" altLang="en-US"/>
              <a:t>Note: Some elements in A and B may not be mapped to any </a:t>
            </a:r>
          </a:p>
          <a:p>
            <a:pPr algn="l"/>
            <a:r>
              <a:rPr lang="en-US" altLang="en-US"/>
              <a:t>elements in the other 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Mapping Cardinalities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165" r="1236" b="8791"/>
          <a:stretch>
            <a:fillRect/>
          </a:stretch>
        </p:blipFill>
        <p:spPr bwMode="auto">
          <a:xfrm>
            <a:off x="1257300" y="1079500"/>
            <a:ext cx="6494463" cy="409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992313" y="5321300"/>
            <a:ext cx="1436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Many to one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589588" y="5321300"/>
            <a:ext cx="160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Many to many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1177925" y="5727700"/>
            <a:ext cx="6321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/>
            <a:r>
              <a:rPr lang="en-US" altLang="en-US"/>
              <a:t>Note: Some elements in A and B may not be mapped to any </a:t>
            </a:r>
          </a:p>
          <a:p>
            <a:pPr algn="l"/>
            <a:r>
              <a:rPr lang="en-US" altLang="en-US"/>
              <a:t>elements in the other 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 smtClean="0"/>
              <a:t>II. Key Constraints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8581" y="1419320"/>
            <a:ext cx="8001000" cy="3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Keys are very important part of Relational database</a:t>
            </a:r>
            <a:r>
              <a:rPr lang="en-US" sz="28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They are used to establish and identify relation between tables.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They also ensure that each record within a table can be uniquely identified by combination of one or more fields within a table.</a:t>
            </a:r>
          </a:p>
        </p:txBody>
      </p:sp>
    </p:spTree>
    <p:extLst>
      <p:ext uri="{BB962C8B-B14F-4D97-AF65-F5344CB8AC3E}">
        <p14:creationId xmlns:p14="http://schemas.microsoft.com/office/powerpoint/2010/main" val="418617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 smtClean="0"/>
              <a:t>Key Constraints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8581" y="1419320"/>
            <a:ext cx="8001000" cy="3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 smtClean="0"/>
              <a:t>Types of keys in DBMS</a:t>
            </a:r>
          </a:p>
          <a:p>
            <a:r>
              <a:rPr lang="en-US" kern="0" dirty="0" smtClean="0">
                <a:hlinkClick r:id="rId2" tooltip="Primary key in DBMS"/>
              </a:rPr>
              <a:t>Primary Key</a:t>
            </a:r>
            <a:r>
              <a:rPr lang="en-US" kern="0" dirty="0" smtClean="0"/>
              <a:t> </a:t>
            </a:r>
          </a:p>
          <a:p>
            <a:r>
              <a:rPr lang="en-US" u="sng" kern="0" dirty="0" smtClean="0">
                <a:hlinkClick r:id="rId3" tooltip="Super key in DBMS"/>
              </a:rPr>
              <a:t>Super Key</a:t>
            </a:r>
            <a:r>
              <a:rPr lang="en-US" u="sng" kern="0" dirty="0" smtClean="0"/>
              <a:t> </a:t>
            </a:r>
          </a:p>
          <a:p>
            <a:r>
              <a:rPr lang="en-US" u="sng" kern="0" dirty="0" smtClean="0">
                <a:hlinkClick r:id="rId4" tooltip="Candidate Key in DBMS"/>
              </a:rPr>
              <a:t>Candidate Key</a:t>
            </a:r>
            <a:r>
              <a:rPr lang="en-US" u="sng" kern="0" dirty="0" smtClean="0"/>
              <a:t> </a:t>
            </a:r>
          </a:p>
          <a:p>
            <a:r>
              <a:rPr lang="en-US" u="sng" kern="0" dirty="0" smtClean="0">
                <a:hlinkClick r:id="rId5" tooltip="Foreign key in DBMS"/>
              </a:rPr>
              <a:t>Foreign Key</a:t>
            </a:r>
            <a:endParaRPr lang="en-US" u="sng" kern="0" dirty="0" smtClean="0"/>
          </a:p>
        </p:txBody>
      </p:sp>
    </p:spTree>
    <p:extLst>
      <p:ext uri="{BB962C8B-B14F-4D97-AF65-F5344CB8AC3E}">
        <p14:creationId xmlns:p14="http://schemas.microsoft.com/office/powerpoint/2010/main" val="103850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0246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 smtClean="0"/>
              <a:t>Key Constraints</a:t>
            </a:r>
            <a:br>
              <a:rPr lang="en-US" sz="2600" dirty="0" smtClean="0"/>
            </a:br>
            <a:r>
              <a:rPr lang="en-US" sz="2800" dirty="0">
                <a:hlinkClick r:id="rId2" tooltip="Primary key in DBMS"/>
              </a:rPr>
              <a:t>Primary Key</a:t>
            </a:r>
            <a:endParaRPr lang="en-US" sz="2600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8581" y="1419320"/>
            <a:ext cx="8001000" cy="3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>
                <a:hlinkClick r:id="rId2" tooltip="Primary key in DBMS"/>
              </a:rPr>
              <a:t>Primary Key</a:t>
            </a:r>
            <a:r>
              <a:rPr lang="en-US" kern="0" dirty="0" smtClean="0"/>
              <a:t> – A primary is a column or set of columns in a table that uniquely identifies tuples (rows) in that table.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kern="0" dirty="0" smtClean="0"/>
              <a:t>      </a:t>
            </a:r>
            <a:r>
              <a:rPr lang="en-US" b="1" kern="0" dirty="0" smtClean="0"/>
              <a:t>Student Table</a:t>
            </a:r>
          </a:p>
          <a:p>
            <a:pPr marL="0" indent="0">
              <a:buFont typeface="Monotype Sorts" charset="2"/>
              <a:buNone/>
              <a:defRPr/>
            </a:pPr>
            <a:endParaRPr lang="en-US" kern="0" dirty="0" smtClean="0"/>
          </a:p>
          <a:p>
            <a:pPr>
              <a:defRPr/>
            </a:pPr>
            <a:endParaRPr lang="en-US" kern="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10666"/>
              </p:ext>
            </p:extLst>
          </p:nvPr>
        </p:nvGraphicFramePr>
        <p:xfrm>
          <a:off x="1219579" y="2561431"/>
          <a:ext cx="5335587" cy="1968500"/>
        </p:xfrm>
        <a:graphic>
          <a:graphicData uri="http://schemas.openxmlformats.org/drawingml/2006/table">
            <a:tbl>
              <a:tblPr/>
              <a:tblGrid>
                <a:gridCol w="1778529"/>
                <a:gridCol w="1778529"/>
                <a:gridCol w="1778529"/>
              </a:tblGrid>
              <a:tr h="393700">
                <a:tc>
                  <a:txBody>
                    <a:bodyPr/>
                    <a:lstStyle/>
                    <a:p>
                      <a:r>
                        <a:rPr lang="en-US" sz="1800" u="sng" dirty="0" err="1">
                          <a:effectLst/>
                        </a:rPr>
                        <a:t>Stu_Id</a:t>
                      </a:r>
                      <a:r>
                        <a:rPr lang="en-US" sz="1800" u="sng" dirty="0">
                          <a:effectLst/>
                        </a:rPr>
                        <a:t> </a:t>
                      </a:r>
                      <a:endParaRPr lang="en-US" sz="1800" dirty="0"/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Stu_Name</a:t>
                      </a:r>
                      <a:endParaRPr lang="en-US" sz="1800" dirty="0"/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Stu_Age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Steve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800"/>
                        <a:t>102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John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800"/>
                        <a:t>103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Robert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800"/>
                        <a:t>104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Carl</a:t>
                      </a:r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L="91415" marR="91415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4462" y="5074787"/>
            <a:ext cx="90836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 dirty="0"/>
              <a:t>In the above Student table, the </a:t>
            </a:r>
            <a:r>
              <a:rPr lang="en-US" sz="1800" b="1" u="sng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Stu_Id</a:t>
            </a:r>
            <a:r>
              <a:rPr lang="en-US" sz="1800" b="1" u="sng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column uniquely identifies each row of the table. </a:t>
            </a:r>
          </a:p>
        </p:txBody>
      </p:sp>
    </p:spTree>
    <p:extLst>
      <p:ext uri="{BB962C8B-B14F-4D97-AF65-F5344CB8AC3E}">
        <p14:creationId xmlns:p14="http://schemas.microsoft.com/office/powerpoint/2010/main" val="149069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0246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 smtClean="0"/>
              <a:t>Key Constraints</a:t>
            </a:r>
            <a:br>
              <a:rPr lang="en-US" sz="2600" dirty="0" smtClean="0"/>
            </a:br>
            <a:r>
              <a:rPr lang="en-US" sz="2800" dirty="0">
                <a:hlinkClick r:id="rId2" tooltip="Primary key in DBMS"/>
              </a:rPr>
              <a:t>Primary Key</a:t>
            </a:r>
            <a:endParaRPr lang="en-US" sz="2600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8581" y="1419320"/>
            <a:ext cx="8001000" cy="3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7700" y="1134731"/>
            <a:ext cx="7661275" cy="49037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>
                <a:hlinkClick r:id="rId2" tooltip="Primary key in DBMS"/>
              </a:rPr>
              <a:t>Primary Key</a:t>
            </a:r>
            <a:r>
              <a:rPr lang="en-US" kern="0" dirty="0" smtClean="0"/>
              <a:t> </a:t>
            </a:r>
          </a:p>
          <a:p>
            <a:pPr marL="0" indent="0">
              <a:buFont typeface="Monotype Sorts" charset="2"/>
              <a:buNone/>
              <a:defRPr/>
            </a:pPr>
            <a:endParaRPr lang="en-US" kern="0" dirty="0" smtClean="0"/>
          </a:p>
          <a:p>
            <a:pPr>
              <a:defRPr/>
            </a:pPr>
            <a:r>
              <a:rPr lang="en-US" kern="0" dirty="0" smtClean="0"/>
              <a:t>The value of primary key should be </a:t>
            </a:r>
            <a:r>
              <a:rPr lang="en-US" kern="0" dirty="0" smtClean="0">
                <a:solidFill>
                  <a:srgbClr val="FF0000"/>
                </a:solidFill>
              </a:rPr>
              <a:t>unique</a:t>
            </a:r>
            <a:r>
              <a:rPr lang="en-US" kern="0" dirty="0" smtClean="0"/>
              <a:t> for each row of the table. Primary key column cannot contain duplicate values.</a:t>
            </a:r>
          </a:p>
          <a:p>
            <a:pPr>
              <a:defRPr/>
            </a:pPr>
            <a:r>
              <a:rPr lang="en-US" kern="0" dirty="0" smtClean="0"/>
              <a:t> Primary key column should not contain nulls.</a:t>
            </a:r>
            <a:endParaRPr lang="en-US" b="1" kern="0" dirty="0" smtClean="0"/>
          </a:p>
          <a:p>
            <a:pPr marL="0" indent="0">
              <a:buFont typeface="Monotype Sorts" charset="2"/>
              <a:buNone/>
              <a:defRPr/>
            </a:pPr>
            <a:endParaRPr lang="en-US" kern="0" dirty="0" smtClean="0"/>
          </a:p>
          <a:p>
            <a:pPr>
              <a:defRPr/>
            </a:pPr>
            <a:endParaRPr lang="en-US" kern="0" dirty="0" smtClean="0"/>
          </a:p>
        </p:txBody>
      </p:sp>
      <p:pic>
        <p:nvPicPr>
          <p:cNvPr id="2" name="Picture 2" descr="DBMS Integrity Constrai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3" y="3495650"/>
            <a:ext cx="6231577" cy="260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6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0246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 smtClean="0"/>
              <a:t>Key Constraints</a:t>
            </a:r>
            <a:br>
              <a:rPr lang="en-US" sz="2600" dirty="0" smtClean="0"/>
            </a:br>
            <a:r>
              <a:rPr lang="en-US" sz="2800" dirty="0">
                <a:hlinkClick r:id="rId2" tooltip="Primary key in DBMS"/>
              </a:rPr>
              <a:t>Primary Key</a:t>
            </a:r>
            <a:endParaRPr lang="en-US" sz="2600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8581" y="1419320"/>
            <a:ext cx="8001000" cy="3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7700" y="1134731"/>
            <a:ext cx="7661275" cy="49037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>
                <a:hlinkClick r:id="rId2" tooltip="Primary key in DBMS"/>
              </a:rPr>
              <a:t>Primary Key</a:t>
            </a:r>
            <a:r>
              <a:rPr lang="en-US" kern="0" dirty="0" smtClean="0"/>
              <a:t> </a:t>
            </a:r>
          </a:p>
          <a:p>
            <a:pPr marL="0" indent="0">
              <a:buFont typeface="Monotype Sorts" charset="2"/>
              <a:buNone/>
              <a:defRPr/>
            </a:pPr>
            <a:endParaRPr lang="en-US" kern="0" dirty="0" smtClean="0"/>
          </a:p>
          <a:p>
            <a:pPr>
              <a:defRPr/>
            </a:pPr>
            <a:r>
              <a:rPr lang="en-US" kern="0" dirty="0" smtClean="0"/>
              <a:t>The value of primary key should be unique for each row of the table. Primary key column cannot contain duplicate values.</a:t>
            </a:r>
          </a:p>
          <a:p>
            <a:pPr>
              <a:defRPr/>
            </a:pPr>
            <a:r>
              <a:rPr lang="en-US" kern="0" dirty="0" smtClean="0"/>
              <a:t> Primary key column </a:t>
            </a:r>
            <a:r>
              <a:rPr lang="en-US" kern="0" dirty="0" smtClean="0">
                <a:solidFill>
                  <a:srgbClr val="FF0000"/>
                </a:solidFill>
              </a:rPr>
              <a:t>should not contain nulls.</a:t>
            </a:r>
            <a:endParaRPr lang="en-US" b="1" kern="0" dirty="0" smtClean="0">
              <a:solidFill>
                <a:srgbClr val="FF0000"/>
              </a:solidFill>
            </a:endParaRPr>
          </a:p>
          <a:p>
            <a:pPr marL="0" indent="0">
              <a:buFont typeface="Monotype Sorts" charset="2"/>
              <a:buNone/>
              <a:defRPr/>
            </a:pPr>
            <a:endParaRPr lang="en-US" kern="0" dirty="0" smtClean="0"/>
          </a:p>
          <a:p>
            <a:pPr>
              <a:defRPr/>
            </a:pPr>
            <a:endParaRPr lang="en-US" kern="0" dirty="0" smtClean="0"/>
          </a:p>
        </p:txBody>
      </p:sp>
      <p:pic>
        <p:nvPicPr>
          <p:cNvPr id="87042" name="Picture 2" descr="DBMS Integrity Constrai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8" y="3229425"/>
            <a:ext cx="477202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6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Super Key &amp; Candidate Key </a:t>
            </a:r>
            <a:endParaRPr lang="en-US" dirty="0">
              <a:ea typeface="+mj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714375"/>
            <a:ext cx="7661275" cy="49037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hlinkClick r:id="rId3" tooltip="Super key in DBMS"/>
              </a:rPr>
              <a:t>Super Key</a:t>
            </a:r>
            <a:r>
              <a:rPr lang="en-US" dirty="0" smtClean="0"/>
              <a:t> – A super key is a set of one of more columns (attributes) to uniquely identify rows in a table.</a:t>
            </a:r>
          </a:p>
          <a:p>
            <a:pPr>
              <a:defRPr/>
            </a:pPr>
            <a:r>
              <a:rPr lang="en-US" dirty="0" smtClean="0">
                <a:hlinkClick r:id="rId4" tooltip="Candidate Key in DBMS"/>
              </a:rPr>
              <a:t>Candidate Key</a:t>
            </a:r>
            <a:r>
              <a:rPr lang="en-US" dirty="0" smtClean="0"/>
              <a:t> – A super key with no redundant attribute is known as candidate key</a:t>
            </a:r>
          </a:p>
          <a:p>
            <a:pPr marL="0" indent="0">
              <a:buFont typeface="Monotype Sorts" charset="2"/>
              <a:buNone/>
              <a:defRPr/>
            </a:pPr>
            <a:endParaRPr lang="en-US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50863" y="2290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b="1">
                <a:solidFill>
                  <a:srgbClr val="000000"/>
                </a:solidFill>
              </a:rPr>
              <a:t>For example</a:t>
            </a:r>
            <a:r>
              <a:rPr lang="en-US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8463" y="2747963"/>
          <a:ext cx="7661274" cy="1828800"/>
        </p:xfrm>
        <a:graphic>
          <a:graphicData uri="http://schemas.openxmlformats.org/drawingml/2006/table">
            <a:tbl>
              <a:tblPr/>
              <a:tblGrid>
                <a:gridCol w="2553758"/>
                <a:gridCol w="2553758"/>
                <a:gridCol w="255375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Emp_SSN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Emp_Number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Emp_Name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Steve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999999321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Ajeet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888997212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Chaitanya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777778888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Super Key &amp; Candidate Key 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9738" y="1182688"/>
          <a:ext cx="7661274" cy="1828800"/>
        </p:xfrm>
        <a:graphic>
          <a:graphicData uri="http://schemas.openxmlformats.org/drawingml/2006/table">
            <a:tbl>
              <a:tblPr/>
              <a:tblGrid>
                <a:gridCol w="2553758"/>
                <a:gridCol w="2553758"/>
                <a:gridCol w="255375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Emp_SSN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Emp_Number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Steve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999999321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Ajeet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888997212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Chaitanya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777778888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235" name="Rectangle 2"/>
          <p:cNvSpPr>
            <a:spLocks noChangeArrowheads="1"/>
          </p:cNvSpPr>
          <p:nvPr/>
        </p:nvSpPr>
        <p:spPr bwMode="auto">
          <a:xfrm>
            <a:off x="0" y="3921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b="1" dirty="0">
                <a:solidFill>
                  <a:srgbClr val="000000"/>
                </a:solidFill>
              </a:rPr>
              <a:t>Super keys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algn="l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 err="1">
                <a:solidFill>
                  <a:srgbClr val="000000"/>
                </a:solidFill>
              </a:rPr>
              <a:t>Emp_SSN</a:t>
            </a:r>
            <a:r>
              <a:rPr lang="en-US" dirty="0">
                <a:solidFill>
                  <a:srgbClr val="000000"/>
                </a:solidFill>
              </a:rPr>
              <a:t>} </a:t>
            </a:r>
          </a:p>
          <a:p>
            <a:pPr algn="l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 err="1">
                <a:solidFill>
                  <a:srgbClr val="000000"/>
                </a:solidFill>
              </a:rPr>
              <a:t>Emp_Number</a:t>
            </a:r>
            <a:r>
              <a:rPr lang="en-US" dirty="0">
                <a:solidFill>
                  <a:srgbClr val="000000"/>
                </a:solidFill>
              </a:rPr>
              <a:t>} </a:t>
            </a:r>
          </a:p>
          <a:p>
            <a:pPr algn="l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 err="1">
                <a:solidFill>
                  <a:srgbClr val="000000"/>
                </a:solidFill>
              </a:rPr>
              <a:t>Emp_SSN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Emp_Number</a:t>
            </a:r>
            <a:r>
              <a:rPr lang="en-US" dirty="0">
                <a:solidFill>
                  <a:srgbClr val="000000"/>
                </a:solidFill>
              </a:rPr>
              <a:t>} </a:t>
            </a:r>
          </a:p>
          <a:p>
            <a:pPr algn="l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 err="1">
                <a:solidFill>
                  <a:srgbClr val="000000"/>
                </a:solidFill>
              </a:rPr>
              <a:t>Emp_SSN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Emp_Name</a:t>
            </a:r>
            <a:r>
              <a:rPr lang="en-US" dirty="0">
                <a:solidFill>
                  <a:srgbClr val="000000"/>
                </a:solidFill>
              </a:rPr>
              <a:t>} </a:t>
            </a:r>
          </a:p>
          <a:p>
            <a:pPr algn="l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 err="1">
                <a:solidFill>
                  <a:srgbClr val="000000"/>
                </a:solidFill>
              </a:rPr>
              <a:t>Emp_SSN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Emp_Number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Emp_Name</a:t>
            </a:r>
            <a:r>
              <a:rPr lang="en-US" dirty="0">
                <a:solidFill>
                  <a:srgbClr val="000000"/>
                </a:solidFill>
              </a:rPr>
              <a:t>} </a:t>
            </a:r>
          </a:p>
          <a:p>
            <a:pPr algn="l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 err="1">
                <a:solidFill>
                  <a:srgbClr val="000000"/>
                </a:solidFill>
              </a:rPr>
              <a:t>Emp_Number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Emp_Name</a:t>
            </a:r>
            <a:r>
              <a:rPr lang="en-US" dirty="0">
                <a:solidFill>
                  <a:srgbClr val="000000"/>
                </a:solidFill>
              </a:rPr>
              <a:t>}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All of the above sets are able to uniquely identify rows of the employee table.</a:t>
            </a:r>
          </a:p>
        </p:txBody>
      </p:sp>
    </p:spTree>
    <p:extLst>
      <p:ext uri="{BB962C8B-B14F-4D97-AF65-F5344CB8AC3E}">
        <p14:creationId xmlns:p14="http://schemas.microsoft.com/office/powerpoint/2010/main" val="1517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Entity Sets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i="1" smtClean="0"/>
              <a:t>database</a:t>
            </a:r>
            <a:r>
              <a:rPr lang="en-US" altLang="en-US" smtClean="0"/>
              <a:t> can be modeled as:</a:t>
            </a:r>
          </a:p>
          <a:p>
            <a:pPr lvl="1"/>
            <a:r>
              <a:rPr lang="en-US" altLang="en-US" smtClean="0"/>
              <a:t>a collection of entities,</a:t>
            </a:r>
          </a:p>
          <a:p>
            <a:pPr lvl="1"/>
            <a:r>
              <a:rPr lang="en-US" altLang="en-US" smtClean="0"/>
              <a:t>relationship among entities.</a:t>
            </a:r>
          </a:p>
          <a:p>
            <a:r>
              <a:rPr lang="en-US" altLang="en-US" smtClean="0"/>
              <a:t>An </a:t>
            </a:r>
            <a:r>
              <a:rPr lang="en-US" altLang="en-US" i="1" smtClean="0">
                <a:solidFill>
                  <a:schemeClr val="tx2"/>
                </a:solidFill>
              </a:rPr>
              <a:t>entity</a:t>
            </a:r>
            <a:r>
              <a:rPr lang="en-US" altLang="en-US" smtClean="0"/>
              <a:t> is an object that exists and is distinguishable from other objects.</a:t>
            </a:r>
          </a:p>
          <a:p>
            <a:pPr lvl="1"/>
            <a:r>
              <a:rPr lang="en-US" altLang="en-US" sz="2000" smtClean="0"/>
              <a:t>Example:  specific person, company, event, plant</a:t>
            </a:r>
            <a:endParaRPr lang="en-US" altLang="en-US" smtClean="0"/>
          </a:p>
          <a:p>
            <a:r>
              <a:rPr lang="en-US" altLang="en-US" smtClean="0"/>
              <a:t>Entities have </a:t>
            </a:r>
            <a:r>
              <a:rPr lang="en-US" altLang="en-US" i="1" smtClean="0"/>
              <a:t>attributes</a:t>
            </a:r>
          </a:p>
          <a:p>
            <a:pPr lvl="1"/>
            <a:r>
              <a:rPr lang="en-US" altLang="en-US" smtClean="0"/>
              <a:t>Example: people have </a:t>
            </a:r>
            <a:r>
              <a:rPr lang="en-US" altLang="en-US" i="1" smtClean="0"/>
              <a:t>names </a:t>
            </a:r>
            <a:r>
              <a:rPr lang="en-US" altLang="en-US" smtClean="0"/>
              <a:t>and </a:t>
            </a:r>
            <a:r>
              <a:rPr lang="en-US" altLang="en-US" i="1" smtClean="0"/>
              <a:t>addresses	</a:t>
            </a:r>
          </a:p>
          <a:p>
            <a:r>
              <a:rPr lang="en-US" altLang="en-US" smtClean="0"/>
              <a:t>An </a:t>
            </a:r>
            <a:r>
              <a:rPr lang="en-US" altLang="en-US" i="1" smtClean="0">
                <a:solidFill>
                  <a:schemeClr val="tx2"/>
                </a:solidFill>
              </a:rPr>
              <a:t>entity set</a:t>
            </a:r>
            <a:r>
              <a:rPr lang="en-US" altLang="en-US" smtClean="0"/>
              <a:t> is a set of entities of the same type that share the same properties.</a:t>
            </a:r>
          </a:p>
          <a:p>
            <a:pPr lvl="1"/>
            <a:r>
              <a:rPr lang="en-US" altLang="en-US" smtClean="0"/>
              <a:t>Example: set of all persons, companies, trees, holidays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Candidate Key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</a:t>
            </a:r>
            <a:r>
              <a:rPr lang="en-US" dirty="0" err="1" smtClean="0"/>
              <a:t>Emp_SSN</a:t>
            </a:r>
            <a:r>
              <a:rPr lang="en-US" dirty="0" smtClean="0"/>
              <a:t>}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Emp_Number</a:t>
            </a:r>
            <a:r>
              <a:rPr lang="en-US" dirty="0" smtClean="0"/>
              <a:t>}</a:t>
            </a:r>
          </a:p>
          <a:p>
            <a:r>
              <a:rPr lang="en-US" dirty="0" smtClean="0"/>
              <a:t>Only these two sets are </a:t>
            </a:r>
            <a:r>
              <a:rPr lang="en-US" b="1" dirty="0" smtClean="0"/>
              <a:t>candidate keys</a:t>
            </a:r>
            <a:r>
              <a:rPr lang="en-US" dirty="0" smtClean="0"/>
              <a:t> as all other sets are having redundant attributes that are not necessary for unique identification.</a:t>
            </a:r>
          </a:p>
          <a:p>
            <a:endParaRPr lang="en-US" dirty="0" smtClean="0"/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179388" y="3251200"/>
            <a:ext cx="87645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sz="1800">
                <a:solidFill>
                  <a:srgbClr val="000000"/>
                </a:solidFill>
              </a:rPr>
              <a:t>Primary key is being selected from the sets of candidate keys by database designer.</a:t>
            </a:r>
          </a:p>
          <a:p>
            <a:pPr algn="l"/>
            <a:r>
              <a:rPr lang="en-US" sz="1800">
                <a:solidFill>
                  <a:srgbClr val="000000"/>
                </a:solidFill>
              </a:rPr>
              <a:t> So Either </a:t>
            </a:r>
            <a:r>
              <a:rPr 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{Emp_SSN}</a:t>
            </a:r>
            <a:r>
              <a:rPr lang="en-US" sz="1800">
                <a:solidFill>
                  <a:srgbClr val="000000"/>
                </a:solidFill>
              </a:rPr>
              <a:t> or </a:t>
            </a:r>
            <a:r>
              <a:rPr 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{Emp_Number}</a:t>
            </a:r>
            <a:r>
              <a:rPr lang="en-US" sz="1800">
                <a:solidFill>
                  <a:srgbClr val="000000"/>
                </a:solidFill>
              </a:rPr>
              <a:t> can be the primary key. </a:t>
            </a:r>
          </a:p>
        </p:txBody>
      </p:sp>
    </p:spTree>
    <p:extLst>
      <p:ext uri="{BB962C8B-B14F-4D97-AF65-F5344CB8AC3E}">
        <p14:creationId xmlns:p14="http://schemas.microsoft.com/office/powerpoint/2010/main" val="28579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14388" y="636588"/>
            <a:ext cx="7661275" cy="4903787"/>
          </a:xfrm>
        </p:spPr>
        <p:txBody>
          <a:bodyPr/>
          <a:lstStyle/>
          <a:p>
            <a:r>
              <a:rPr lang="en-US" smtClean="0"/>
              <a:t>Foreign keys are the columns of a table that points to the primary key of another table. </a:t>
            </a:r>
          </a:p>
          <a:p>
            <a:r>
              <a:rPr lang="en-US" smtClean="0"/>
              <a:t>They act as a cross-reference between tables.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638" y="1960563"/>
          <a:ext cx="3922712" cy="2560635"/>
        </p:xfrm>
        <a:graphic>
          <a:graphicData uri="http://schemas.openxmlformats.org/drawingml/2006/table">
            <a:tbl>
              <a:tblPr/>
              <a:tblGrid>
                <a:gridCol w="1961356"/>
                <a:gridCol w="1961356"/>
              </a:tblGrid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 </a:t>
                      </a:r>
                      <a:r>
                        <a:rPr lang="en-US" sz="1800" dirty="0" err="1"/>
                        <a:t>Course_Id</a:t>
                      </a:r>
                      <a:endParaRPr lang="en-US" sz="1800" dirty="0"/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 Stu_Id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C01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C02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102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C03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101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C05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102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C06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103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C07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102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307" name="Rectangle 1"/>
          <p:cNvSpPr>
            <a:spLocks noChangeArrowheads="1"/>
          </p:cNvSpPr>
          <p:nvPr/>
        </p:nvSpPr>
        <p:spPr bwMode="auto">
          <a:xfrm>
            <a:off x="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dirty="0" err="1">
                <a:solidFill>
                  <a:srgbClr val="000000"/>
                </a:solidFill>
              </a:rPr>
              <a:t>Course_enrollment</a:t>
            </a:r>
            <a:r>
              <a:rPr lang="en-US" dirty="0">
                <a:solidFill>
                  <a:srgbClr val="000000"/>
                </a:solidFill>
              </a:rPr>
              <a:t> table: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1775" y="4870450"/>
          <a:ext cx="5989638" cy="1828800"/>
        </p:xfrm>
        <a:graphic>
          <a:graphicData uri="http://schemas.openxmlformats.org/drawingml/2006/table">
            <a:tbl>
              <a:tblPr/>
              <a:tblGrid>
                <a:gridCol w="1996546"/>
                <a:gridCol w="1996546"/>
                <a:gridCol w="199654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Stu_Id</a:t>
                      </a:r>
                      <a:endParaRPr lang="en-US" dirty="0"/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Stu_Name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Stu_Age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Chaitanya</a:t>
                      </a:r>
                      <a:endParaRPr lang="en-US" dirty="0"/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Arya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103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Bran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104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324" name="Rectangle 1"/>
          <p:cNvSpPr>
            <a:spLocks noChangeArrowheads="1"/>
          </p:cNvSpPr>
          <p:nvPr/>
        </p:nvSpPr>
        <p:spPr bwMode="auto">
          <a:xfrm>
            <a:off x="80682" y="4527550"/>
            <a:ext cx="15668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>
                <a:solidFill>
                  <a:srgbClr val="000000"/>
                </a:solidFill>
              </a:rPr>
              <a:t>Student  table:</a:t>
            </a:r>
          </a:p>
        </p:txBody>
      </p:sp>
    </p:spTree>
    <p:extLst>
      <p:ext uri="{BB962C8B-B14F-4D97-AF65-F5344CB8AC3E}">
        <p14:creationId xmlns:p14="http://schemas.microsoft.com/office/powerpoint/2010/main" val="1874710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30263"/>
            <a:ext cx="8894763" cy="4903787"/>
          </a:xfrm>
        </p:spPr>
        <p:txBody>
          <a:bodyPr/>
          <a:lstStyle/>
          <a:p>
            <a:r>
              <a:rPr lang="en-US" smtClean="0"/>
              <a:t>In the below example the </a:t>
            </a:r>
            <a:r>
              <a:rPr lang="en-US" smtClean="0">
                <a:solidFill>
                  <a:srgbClr val="0070C0"/>
                </a:solidFill>
              </a:rPr>
              <a:t>Stu_Id </a:t>
            </a:r>
            <a:r>
              <a:rPr lang="en-US" smtClean="0"/>
              <a:t>column in Course_enrollment table is a foreign key as it points to the primary key of the Student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638" y="1960563"/>
          <a:ext cx="3922712" cy="2560635"/>
        </p:xfrm>
        <a:graphic>
          <a:graphicData uri="http://schemas.openxmlformats.org/drawingml/2006/table">
            <a:tbl>
              <a:tblPr/>
              <a:tblGrid>
                <a:gridCol w="1961356"/>
                <a:gridCol w="1961356"/>
              </a:tblGrid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 </a:t>
                      </a:r>
                      <a:r>
                        <a:rPr lang="en-US" sz="1800" dirty="0" err="1"/>
                        <a:t>Course_Id</a:t>
                      </a:r>
                      <a:endParaRPr lang="en-US" sz="1800" dirty="0"/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 Stu_Id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C01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C02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102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C03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101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C05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102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C06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103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C07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102</a:t>
                      </a:r>
                    </a:p>
                  </a:txBody>
                  <a:tcPr marL="91413" marR="91413"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331" name="Rectangle 1"/>
          <p:cNvSpPr>
            <a:spLocks noChangeArrowheads="1"/>
          </p:cNvSpPr>
          <p:nvPr/>
        </p:nvSpPr>
        <p:spPr bwMode="auto">
          <a:xfrm>
            <a:off x="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>
                <a:solidFill>
                  <a:srgbClr val="000000"/>
                </a:solidFill>
              </a:rPr>
              <a:t>Course_enrollment table: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1775" y="4870450"/>
          <a:ext cx="5989638" cy="1828800"/>
        </p:xfrm>
        <a:graphic>
          <a:graphicData uri="http://schemas.openxmlformats.org/drawingml/2006/table">
            <a:tbl>
              <a:tblPr/>
              <a:tblGrid>
                <a:gridCol w="1996546"/>
                <a:gridCol w="1996546"/>
                <a:gridCol w="199654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Stu_Id</a:t>
                      </a:r>
                      <a:endParaRPr lang="en-US" dirty="0"/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Stu_Name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Stu_Age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Chaitanya</a:t>
                      </a:r>
                      <a:endParaRPr lang="en-US" dirty="0"/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Arya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103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Bran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104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 marL="91462" marR="914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348" name="Rectangle 1"/>
          <p:cNvSpPr>
            <a:spLocks noChangeArrowheads="1"/>
          </p:cNvSpPr>
          <p:nvPr/>
        </p:nvSpPr>
        <p:spPr bwMode="auto">
          <a:xfrm>
            <a:off x="0" y="4527550"/>
            <a:ext cx="15668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>
                <a:solidFill>
                  <a:srgbClr val="000000"/>
                </a:solidFill>
              </a:rPr>
              <a:t>Student  table:</a:t>
            </a:r>
          </a:p>
        </p:txBody>
      </p:sp>
    </p:spTree>
    <p:extLst>
      <p:ext uri="{BB962C8B-B14F-4D97-AF65-F5344CB8AC3E}">
        <p14:creationId xmlns:p14="http://schemas.microsoft.com/office/powerpoint/2010/main" val="1126150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Key &amp; Super Key Difference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add any other column/attribute to a Primary Key then it become a super key, like </a:t>
            </a:r>
            <a:r>
              <a:rPr lang="en-US" b="1" dirty="0" err="1" smtClean="0"/>
              <a:t>EmployeeID</a:t>
            </a:r>
            <a:r>
              <a:rPr lang="en-US" b="1" dirty="0" smtClean="0"/>
              <a:t> + </a:t>
            </a:r>
            <a:r>
              <a:rPr lang="en-US" b="1" dirty="0" err="1" smtClean="0"/>
              <a:t>FullName</a:t>
            </a:r>
            <a:r>
              <a:rPr lang="en-US" dirty="0" smtClean="0"/>
              <a:t> is a Super Key.</a:t>
            </a:r>
          </a:p>
        </p:txBody>
      </p:sp>
    </p:spTree>
    <p:extLst>
      <p:ext uri="{BB962C8B-B14F-4D97-AF65-F5344CB8AC3E}">
        <p14:creationId xmlns:p14="http://schemas.microsoft.com/office/powerpoint/2010/main" val="243529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Further Examples…..</a:t>
            </a:r>
            <a:endParaRPr lang="en-US" dirty="0">
              <a:ea typeface="+mj-ea"/>
            </a:endParaRPr>
          </a:p>
        </p:txBody>
      </p:sp>
      <p:pic>
        <p:nvPicPr>
          <p:cNvPr id="1536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984250"/>
            <a:ext cx="7385050" cy="4479925"/>
          </a:xfrm>
        </p:spPr>
      </p:pic>
    </p:spTree>
    <p:extLst>
      <p:ext uri="{BB962C8B-B14F-4D97-AF65-F5344CB8AC3E}">
        <p14:creationId xmlns:p14="http://schemas.microsoft.com/office/powerpoint/2010/main" val="36754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Candidate Key - Example</a:t>
            </a:r>
            <a:endParaRPr lang="en-US" sz="24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6575" y="3532188"/>
            <a:ext cx="7513638" cy="3035300"/>
          </a:xfrm>
        </p:spPr>
        <p:txBody>
          <a:bodyPr/>
          <a:lstStyle/>
          <a:p>
            <a:r>
              <a:rPr lang="en-US" sz="1600" b="1" smtClean="0"/>
              <a:t>Candidate Key:</a:t>
            </a:r>
            <a:r>
              <a:rPr lang="en-US" sz="1600" smtClean="0"/>
              <a:t> The minimal set of attribute which can uniquely identify a tuple is known as candidate key. For Example, STUD_NO in STUDENT relation. </a:t>
            </a:r>
          </a:p>
          <a:p>
            <a:r>
              <a:rPr lang="en-US" sz="1600" smtClean="0"/>
              <a:t>The value of Candidate Key is unique and non-null for every tuple. </a:t>
            </a:r>
          </a:p>
          <a:p>
            <a:r>
              <a:rPr lang="en-US" sz="1600" smtClean="0"/>
              <a:t>There can be more than one candidate key in a relation. For Example, STUD_NO as well as STUD_PHONE both are candidate keys for relation STUDENT. </a:t>
            </a:r>
          </a:p>
          <a:p>
            <a:r>
              <a:rPr lang="en-US" sz="1600" smtClean="0"/>
              <a:t>The candidate key can be simple (having only one attribute) or composite as well. For Example, {STUD_NO, COURSE_NO} is a composite candidate key for relation STUDENT_COURSE.</a:t>
            </a:r>
          </a:p>
          <a:p>
            <a:endParaRPr lang="en-US" sz="1600" smtClean="0"/>
          </a:p>
        </p:txBody>
      </p:sp>
      <p:pic>
        <p:nvPicPr>
          <p:cNvPr id="16388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609600"/>
            <a:ext cx="7300912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9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 Key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3657600"/>
            <a:ext cx="7661275" cy="4903788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Super Key: </a:t>
            </a:r>
            <a:r>
              <a:rPr lang="en-US" dirty="0" smtClean="0"/>
              <a:t>The set of attributes which can uniquely identify a tuple is known as Super Key. For Example, STUD_NO, (STUD_NO, STUD_NAME) etc. </a:t>
            </a:r>
          </a:p>
          <a:p>
            <a:pPr>
              <a:defRPr/>
            </a:pPr>
            <a:r>
              <a:rPr lang="en-US" dirty="0" smtClean="0"/>
              <a:t>Adding zero or more attributes to candidate key generates super key.</a:t>
            </a:r>
          </a:p>
          <a:p>
            <a:pPr>
              <a:defRPr/>
            </a:pPr>
            <a:r>
              <a:rPr lang="en-US" dirty="0" smtClean="0"/>
              <a:t>A candidate key is a super key but vice versa is not true.</a:t>
            </a:r>
          </a:p>
          <a:p>
            <a:pPr marL="0" indent="0">
              <a:buFont typeface="Monotype Sorts" charset="2"/>
              <a:buNone/>
              <a:defRPr/>
            </a:pPr>
            <a:endParaRPr lang="en-US" dirty="0"/>
          </a:p>
        </p:txBody>
      </p:sp>
      <p:pic>
        <p:nvPicPr>
          <p:cNvPr id="17412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650875"/>
            <a:ext cx="7300913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8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Key - 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68325" y="3657600"/>
            <a:ext cx="7661275" cy="4903788"/>
          </a:xfrm>
        </p:spPr>
        <p:txBody>
          <a:bodyPr/>
          <a:lstStyle/>
          <a:p>
            <a:r>
              <a:rPr lang="en-US" smtClean="0"/>
              <a:t>There can be more than one candidate key in a relation out of which one can be chosen as primary key. </a:t>
            </a:r>
          </a:p>
          <a:p>
            <a:r>
              <a:rPr lang="en-US" smtClean="0"/>
              <a:t>For Example, STUD_NO as well as STUD_PHONE both are candidate keys for relation STUDENT but STUD_NO can be chosen as primary key (only one out of many candidate keys).</a:t>
            </a:r>
          </a:p>
        </p:txBody>
      </p:sp>
      <p:pic>
        <p:nvPicPr>
          <p:cNvPr id="1843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650875"/>
            <a:ext cx="7300913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8" y="342154"/>
            <a:ext cx="8077200" cy="609600"/>
          </a:xfrm>
        </p:spPr>
        <p:txBody>
          <a:bodyPr/>
          <a:lstStyle/>
          <a:p>
            <a:pPr marL="400050" lvl="1"/>
            <a:r>
              <a:rPr lang="en-US" altLang="en-US" sz="2000" dirty="0" smtClean="0"/>
              <a:t>III. Domain </a:t>
            </a:r>
            <a:r>
              <a:rPr lang="en-US" altLang="en-US" sz="2000" dirty="0"/>
              <a:t>integrity constraints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&amp;  </a:t>
            </a:r>
            <a:br>
              <a:rPr lang="en-US" altLang="en-US" sz="2000" dirty="0" smtClean="0"/>
            </a:br>
            <a:r>
              <a:rPr lang="en-US" altLang="en-US" sz="2000" dirty="0" smtClean="0"/>
              <a:t>Referential </a:t>
            </a:r>
            <a:r>
              <a:rPr lang="en-US" altLang="en-US" sz="2000" dirty="0"/>
              <a:t>Integrity constraints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8581" y="1419320"/>
            <a:ext cx="8001000" cy="3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u="sng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8581" y="1263591"/>
            <a:ext cx="8077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800" b="1" dirty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Domain constraints can be defined as the definition of a valid set of values for an attribute.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 data type of domain includes string, character, integer, time, date, currency, etc. The value of the attribute must be available in the corresponding domain.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0003"/>
              </p:ext>
            </p:extLst>
          </p:nvPr>
        </p:nvGraphicFramePr>
        <p:xfrm>
          <a:off x="1210234" y="3570254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SEMESTER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SHEELA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A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8" y="342154"/>
            <a:ext cx="8077200" cy="609600"/>
          </a:xfrm>
        </p:spPr>
        <p:txBody>
          <a:bodyPr/>
          <a:lstStyle/>
          <a:p>
            <a:pPr marL="400050" lvl="1"/>
            <a:r>
              <a:rPr lang="en-US" altLang="en-US" sz="2000" dirty="0" smtClean="0"/>
              <a:t>III. Domain </a:t>
            </a:r>
            <a:r>
              <a:rPr lang="en-US" altLang="en-US" sz="2000" dirty="0"/>
              <a:t>integrity constraints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&amp;  </a:t>
            </a:r>
            <a:br>
              <a:rPr lang="en-US" altLang="en-US" sz="2000" dirty="0" smtClean="0"/>
            </a:br>
            <a:r>
              <a:rPr lang="en-US" altLang="en-US" sz="2000" dirty="0" smtClean="0"/>
              <a:t>Referential </a:t>
            </a:r>
            <a:r>
              <a:rPr lang="en-US" altLang="en-US" sz="2000" dirty="0"/>
              <a:t>Integrity constraints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8581" y="1419320"/>
            <a:ext cx="8001000" cy="3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u="sng" kern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35711" y="995665"/>
            <a:ext cx="7526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rgbClr val="610B4B"/>
                </a:solidFill>
                <a:latin typeface="erdana"/>
              </a:rPr>
              <a:t>Referential Integrity </a:t>
            </a:r>
            <a:r>
              <a:rPr lang="en-IN" sz="2000" b="1" dirty="0" smtClean="0">
                <a:solidFill>
                  <a:srgbClr val="610B4B"/>
                </a:solidFill>
                <a:latin typeface="erdana"/>
              </a:rPr>
              <a:t>Constraints</a:t>
            </a:r>
          </a:p>
          <a:p>
            <a:pPr algn="l"/>
            <a:endParaRPr lang="en-IN" sz="2000" b="1" dirty="0">
              <a:solidFill>
                <a:srgbClr val="610B4B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N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referential integrity constraint is specified between two tables</a:t>
            </a:r>
            <a:r>
              <a:rPr lang="en-IN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endParaRPr lang="en-IN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In 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the Referential integrity constraints, if a foreign key in Table 1 refers to the Primary Key of Table 2, then every value of the Foreign Key in Table 1 must be </a:t>
            </a:r>
            <a:r>
              <a:rPr lang="en-IN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available 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in Table 2</a:t>
            </a:r>
            <a:r>
              <a:rPr lang="en-IN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2" descr="DBMS Integrity Constra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0" y="3043427"/>
            <a:ext cx="8243395" cy="309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7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Entity Sets </a:t>
            </a:r>
            <a:r>
              <a:rPr lang="en-US" i="1" smtClean="0"/>
              <a:t>customer</a:t>
            </a:r>
            <a:r>
              <a:rPr lang="en-US" smtClean="0"/>
              <a:t> and </a:t>
            </a:r>
            <a:r>
              <a:rPr lang="en-US" i="1" smtClean="0"/>
              <a:t>loan</a:t>
            </a:r>
            <a:endParaRPr lang="en-US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7512" r="1233" b="9859"/>
          <a:stretch>
            <a:fillRect/>
          </a:stretch>
        </p:blipFill>
        <p:spPr bwMode="auto">
          <a:xfrm>
            <a:off x="1092200" y="1549400"/>
            <a:ext cx="7023100" cy="4470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28713" y="850900"/>
            <a:ext cx="709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/>
            <a:r>
              <a:rPr lang="en-US" altLang="en-US"/>
              <a:t>customer-id   customer-  customer-  customer-           loan-    amount</a:t>
            </a:r>
            <a:br>
              <a:rPr lang="en-US" altLang="en-US"/>
            </a:br>
            <a:r>
              <a:rPr lang="en-US" altLang="en-US"/>
              <a:t>                          name     street         city                    number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581" y="16622"/>
            <a:ext cx="8077200" cy="609600"/>
          </a:xfrm>
        </p:spPr>
        <p:txBody>
          <a:bodyPr/>
          <a:lstStyle/>
          <a:p>
            <a:pPr marL="400050" lvl="1"/>
            <a:r>
              <a:rPr lang="en-US" altLang="en-US" sz="2000" dirty="0" smtClean="0"/>
              <a:t>IV . Participation </a:t>
            </a:r>
            <a:r>
              <a:rPr lang="en-US" altLang="en-US" sz="2000" dirty="0"/>
              <a:t>Constraints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8581" y="1419320"/>
            <a:ext cx="8001000" cy="3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u="sng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8581" y="965935"/>
            <a:ext cx="85093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Helvetica Neue"/>
              </a:rPr>
              <a:t>A participation constraint defines the number of times an object</a:t>
            </a:r>
            <a:r>
              <a:rPr lang="en-IN" sz="2400" dirty="0">
                <a:solidFill>
                  <a:srgbClr val="337AB7"/>
                </a:solidFill>
                <a:latin typeface="Helvetica Neue"/>
                <a:hlinkClick r:id="rId3"/>
              </a:rPr>
              <a:t> </a:t>
            </a:r>
            <a:r>
              <a:rPr lang="en-IN" sz="2400" dirty="0">
                <a:solidFill>
                  <a:srgbClr val="333333"/>
                </a:solidFill>
                <a:latin typeface="Helvetica Neue"/>
              </a:rPr>
              <a:t>in an object class can participate in a connected relationship set. Every connection of a relationship set must have a participation constraint. However, participation constraints do not apply to relationships</a:t>
            </a:r>
            <a:r>
              <a:rPr lang="en-IN" sz="2400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algn="l"/>
            <a:endParaRPr lang="en-IN" sz="2400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The basic form for a participation constraint is </a:t>
            </a:r>
            <a:r>
              <a:rPr lang="en-IN" sz="2400" i="1" dirty="0" err="1"/>
              <a:t>min</a:t>
            </a:r>
            <a:r>
              <a:rPr lang="en-IN" sz="2400" dirty="0" err="1"/>
              <a:t>:</a:t>
            </a:r>
            <a:r>
              <a:rPr lang="en-IN" sz="2400" i="1" dirty="0" err="1"/>
              <a:t>max</a:t>
            </a:r>
            <a:r>
              <a:rPr lang="en-IN" sz="2400" dirty="0"/>
              <a:t>, where </a:t>
            </a:r>
            <a:r>
              <a:rPr lang="en-IN" sz="2400" i="1" dirty="0"/>
              <a:t>min</a:t>
            </a:r>
            <a:r>
              <a:rPr lang="en-IN" sz="2400" dirty="0"/>
              <a:t> is a non negative integer, and </a:t>
            </a:r>
            <a:r>
              <a:rPr lang="en-IN" sz="2400" i="1" dirty="0"/>
              <a:t>max</a:t>
            </a:r>
            <a:r>
              <a:rPr lang="en-IN" sz="2400" dirty="0"/>
              <a:t> is either a non negative integer or a star (*). The star designates an arbitrary non negative number greater than </a:t>
            </a:r>
            <a:r>
              <a:rPr lang="en-IN" sz="2400" i="1" dirty="0"/>
              <a:t>min</a:t>
            </a:r>
            <a:r>
              <a:rPr lang="en-IN" sz="2400" dirty="0"/>
              <a:t>. The most common participation constraints are 0:1, 1:1, 0:*, and 1:*.</a:t>
            </a:r>
            <a:endParaRPr lang="en-IN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37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581" y="16622"/>
            <a:ext cx="8077200" cy="609600"/>
          </a:xfrm>
        </p:spPr>
        <p:txBody>
          <a:bodyPr/>
          <a:lstStyle/>
          <a:p>
            <a:pPr marL="400050" lvl="1"/>
            <a:r>
              <a:rPr lang="en-US" altLang="en-US" sz="2000" dirty="0" smtClean="0"/>
              <a:t>IV . Participation </a:t>
            </a:r>
            <a:r>
              <a:rPr lang="en-US" altLang="en-US" sz="2000" dirty="0"/>
              <a:t>Constraints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8581" y="1419320"/>
            <a:ext cx="8001000" cy="3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u="sng" kern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1164805"/>
            <a:ext cx="6666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Helvetica Neue"/>
              </a:rPr>
              <a:t> There are two kinds of participation constraints.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5704" y="18187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333333"/>
                </a:solidFill>
                <a:latin typeface="Helvetica Neue"/>
              </a:rPr>
              <a:t>Total Participation (Existence dependency) 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80013" y="253491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Partial Dependency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E-R Diagrams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839788" y="963613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473075" y="3622675"/>
            <a:ext cx="85058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/>
              <a:t>Rectangles</a:t>
            </a:r>
            <a:r>
              <a:rPr kumimoji="1" lang="en-US" altLang="en-US" sz="2000"/>
              <a:t> represent entity sets.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/>
              <a:t>Diamonds</a:t>
            </a:r>
            <a:r>
              <a:rPr kumimoji="1" lang="en-US" altLang="en-US" sz="2000"/>
              <a:t> represent relationship sets.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/>
              <a:t>Lines</a:t>
            </a:r>
            <a:r>
              <a:rPr kumimoji="1" lang="en-US" altLang="en-US" sz="2000"/>
              <a:t> link attributes to entity sets and entity sets to relationship sets.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/>
              <a:t>Ellipses</a:t>
            </a:r>
            <a:r>
              <a:rPr kumimoji="1" lang="en-US" altLang="en-US" sz="2000"/>
              <a:t> represent attributes</a:t>
            </a:r>
          </a:p>
          <a:p>
            <a:pPr lvl="1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/>
              <a:t>Double ellipses</a:t>
            </a:r>
            <a:r>
              <a:rPr kumimoji="1" lang="en-US" altLang="en-US" sz="2000"/>
              <a:t> represent multivalued attributes.</a:t>
            </a:r>
          </a:p>
          <a:p>
            <a:pPr lvl="1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/>
              <a:t>Dashed ellipses</a:t>
            </a:r>
            <a:r>
              <a:rPr kumimoji="1" lang="en-US" altLang="en-US" sz="2000"/>
              <a:t> denote derived attributes.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/>
              <a:t>Underline</a:t>
            </a:r>
            <a:r>
              <a:rPr kumimoji="1" lang="en-US" altLang="en-US" sz="2000"/>
              <a:t> indicates primary key attributes (will study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0"/>
            <a:ext cx="8077200" cy="1092200"/>
          </a:xfrm>
        </p:spPr>
        <p:txBody>
          <a:bodyPr/>
          <a:lstStyle/>
          <a:p>
            <a:pPr>
              <a:defRPr/>
            </a:pPr>
            <a:r>
              <a:rPr lang="en-US" sz="2400" smtClean="0"/>
              <a:t>E-R Diagram With Composite, Multivalued, and Derived Attributes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579438" y="1627188"/>
            <a:ext cx="8051800" cy="42449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Relationship Sets with Attributes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 bwMode="auto">
          <a:xfrm>
            <a:off x="527050" y="1801813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944563"/>
            <a:ext cx="7689850" cy="2382837"/>
          </a:xfrm>
        </p:spPr>
        <p:txBody>
          <a:bodyPr/>
          <a:lstStyle/>
          <a:p>
            <a:r>
              <a:rPr kumimoji="0" lang="en-US" altLang="en-US" smtClean="0"/>
              <a:t>Entity sets of a relationship need not be distinct</a:t>
            </a:r>
            <a:endParaRPr lang="en-US" altLang="en-US" sz="1800" smtClean="0"/>
          </a:p>
          <a:p>
            <a:r>
              <a:rPr lang="en-US" altLang="en-US" sz="1800" smtClean="0"/>
              <a:t>The labels “manager” and “worker” are called </a:t>
            </a:r>
            <a:r>
              <a:rPr lang="en-US" altLang="en-US" sz="1800" smtClean="0">
                <a:solidFill>
                  <a:schemeClr val="tx2"/>
                </a:solidFill>
              </a:rPr>
              <a:t>roles</a:t>
            </a:r>
            <a:r>
              <a:rPr lang="en-US" altLang="en-US" sz="1800" smtClean="0"/>
              <a:t>; they specify how employee entities interact via the works-for relationship set.</a:t>
            </a:r>
          </a:p>
          <a:p>
            <a:r>
              <a:rPr lang="en-US" altLang="en-US" sz="1800" smtClean="0"/>
              <a:t>Roles are indicated in E-R diagrams by labeling the lines that connect diamonds to rectangles.</a:t>
            </a:r>
          </a:p>
          <a:p>
            <a:r>
              <a:rPr lang="en-US" altLang="en-US" sz="1800" smtClean="0"/>
              <a:t>Role labels are optional, and are used to clarify semantics of the relationship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977900" y="3481388"/>
            <a:ext cx="6738938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Cardinality Constraints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36625"/>
            <a:ext cx="7848600" cy="2730500"/>
          </a:xfrm>
        </p:spPr>
        <p:txBody>
          <a:bodyPr/>
          <a:lstStyle/>
          <a:p>
            <a:r>
              <a:rPr lang="en-US" altLang="en-US" smtClean="0"/>
              <a:t>We express cardinality constraints by drawing either a directed line (</a:t>
            </a:r>
            <a:r>
              <a:rPr lang="en-US" altLang="en-US" smtClean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 altLang="en-US" smtClean="0"/>
              <a:t>E.g.: One-to-one relationship:</a:t>
            </a:r>
          </a:p>
          <a:p>
            <a:pPr lvl="1"/>
            <a:r>
              <a:rPr lang="en-US" altLang="en-US" smtClean="0"/>
              <a:t>A customer is associated with at most one loan via the relationship </a:t>
            </a:r>
            <a:r>
              <a:rPr lang="en-US" altLang="en-US" i="1" smtClean="0"/>
              <a:t>borrower</a:t>
            </a:r>
          </a:p>
          <a:p>
            <a:pPr lvl="1"/>
            <a:r>
              <a:rPr lang="en-US" altLang="en-US" smtClean="0"/>
              <a:t>A loan is associated with at most one customer via </a:t>
            </a:r>
            <a:r>
              <a:rPr lang="en-US" altLang="en-US" i="1" smtClean="0"/>
              <a:t>borrower</a:t>
            </a:r>
            <a:endParaRPr lang="en-US" altLang="en-US" smtClean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63831" r="16737" b="5560"/>
          <a:stretch>
            <a:fillRect/>
          </a:stretch>
        </p:blipFill>
        <p:spPr bwMode="auto">
          <a:xfrm>
            <a:off x="1358900" y="3538538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One-To-Many Relationship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22350"/>
            <a:ext cx="7848600" cy="2324100"/>
          </a:xfrm>
        </p:spPr>
        <p:txBody>
          <a:bodyPr/>
          <a:lstStyle/>
          <a:p>
            <a:r>
              <a:rPr lang="en-US" altLang="en-US" smtClean="0"/>
              <a:t>In the one-to-many relationship a loan is associated with at most one customer via </a:t>
            </a:r>
            <a:r>
              <a:rPr lang="en-US" altLang="en-US" i="1" smtClean="0"/>
              <a:t>borrower</a:t>
            </a:r>
            <a:r>
              <a:rPr lang="en-US" altLang="en-US" smtClean="0"/>
              <a:t>, a customer is associated with several (including 0) loans via </a:t>
            </a:r>
            <a:r>
              <a:rPr lang="en-US" altLang="en-US" i="1" smtClean="0"/>
              <a:t>borrower</a:t>
            </a:r>
            <a:endParaRPr lang="en-US" alt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488950" y="2454275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95300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Many-To-One Relationships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1016000" y="2776538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504950"/>
            <a:ext cx="7848600" cy="1638300"/>
          </a:xfrm>
          <a:noFill/>
        </p:spPr>
        <p:txBody>
          <a:bodyPr/>
          <a:lstStyle/>
          <a:p>
            <a:r>
              <a:rPr lang="en-US" altLang="en-US" smtClean="0"/>
              <a:t>In a many-to-one relationship a loan is associated with several (including 0) customers via </a:t>
            </a:r>
            <a:r>
              <a:rPr lang="en-US" altLang="en-US" i="1" smtClean="0"/>
              <a:t>borrower</a:t>
            </a:r>
            <a:r>
              <a:rPr lang="en-US" altLang="en-US" smtClean="0"/>
              <a:t>, a customer is associated with at most one loan via </a:t>
            </a:r>
            <a:r>
              <a:rPr lang="en-US" altLang="en-US" i="1" smtClean="0"/>
              <a:t>borrower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Many-To-Many Relationship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3727450"/>
            <a:ext cx="7029450" cy="1546225"/>
          </a:xfrm>
        </p:spPr>
        <p:txBody>
          <a:bodyPr/>
          <a:lstStyle/>
          <a:p>
            <a:r>
              <a:rPr lang="en-US" altLang="en-US" smtClean="0"/>
              <a:t>A customer is associated with several (possibly 0) loans via borrower</a:t>
            </a:r>
          </a:p>
          <a:p>
            <a:r>
              <a:rPr lang="en-US" altLang="en-US" smtClean="0"/>
              <a:t>A loan is associated with several (possibly 0) customers via borrower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622300" y="107950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Attributes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8225"/>
            <a:ext cx="7966075" cy="5391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	</a:t>
            </a:r>
            <a:endParaRPr lang="en-US" altLang="en-US" i="1" smtClean="0"/>
          </a:p>
          <a:p>
            <a:pPr>
              <a:lnSpc>
                <a:spcPct val="90000"/>
              </a:lnSpc>
            </a:pPr>
            <a:endParaRPr lang="en-US" altLang="en-US" i="1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i="1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i="1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i="1" smtClean="0">
                <a:solidFill>
                  <a:schemeClr val="tx2"/>
                </a:solidFill>
              </a:rPr>
              <a:t>Domain</a:t>
            </a:r>
            <a:r>
              <a:rPr lang="en-US" altLang="en-US" smtClean="0"/>
              <a:t> – the set of permitted values for each attribute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Attribute types: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Simple</a:t>
            </a:r>
            <a:r>
              <a:rPr lang="en-US" altLang="en-US" smtClean="0"/>
              <a:t> and </a:t>
            </a:r>
            <a:r>
              <a:rPr lang="en-US" altLang="en-US" i="1" smtClean="0"/>
              <a:t>composite</a:t>
            </a:r>
            <a:r>
              <a:rPr lang="en-US" altLang="en-US" smtClean="0"/>
              <a:t> attributes.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Single-valued</a:t>
            </a:r>
            <a:r>
              <a:rPr lang="en-US" altLang="en-US" smtClean="0"/>
              <a:t> and </a:t>
            </a:r>
            <a:r>
              <a:rPr lang="en-US" altLang="en-US" i="1" smtClean="0"/>
              <a:t>multi-valued</a:t>
            </a:r>
            <a:r>
              <a:rPr lang="en-US" altLang="en-US" smtClean="0"/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E.g. multivalued attribute: </a:t>
            </a:r>
            <a:r>
              <a:rPr lang="en-US" altLang="en-US" i="1" smtClean="0"/>
              <a:t>phone-numbers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Derived</a:t>
            </a:r>
            <a:r>
              <a:rPr lang="en-US" altLang="en-US" smtClean="0"/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Can be computed from other attributes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E.g.  </a:t>
            </a:r>
            <a:r>
              <a:rPr lang="en-US" altLang="en-US" i="1" smtClean="0"/>
              <a:t>age</a:t>
            </a:r>
            <a:r>
              <a:rPr lang="en-US" altLang="en-US" smtClean="0"/>
              <a:t>, given date of birth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454150" y="1793875"/>
            <a:ext cx="609441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/>
              <a:t>Example: 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/>
              <a:t>	</a:t>
            </a:r>
            <a:r>
              <a:rPr kumimoji="1" lang="en-US" altLang="en-US" sz="2000" i="1"/>
              <a:t>customer = (customer-id, customer-name, 		     customer-street, customer-city)</a:t>
            </a:r>
            <a:br>
              <a:rPr kumimoji="1" lang="en-US" altLang="en-US" sz="2000" i="1"/>
            </a:br>
            <a:r>
              <a:rPr kumimoji="1" lang="en-US" altLang="en-US" sz="2000" i="1"/>
              <a:t>	loan = (loan-number, amount)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298450"/>
            <a:ext cx="7594600" cy="5715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Participation of an Entity Set in a Relationship Set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 bwMode="auto">
          <a:xfrm>
            <a:off x="419100" y="3670300"/>
            <a:ext cx="8437563" cy="2108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84238" y="1001713"/>
            <a:ext cx="7777162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8585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solidFill>
                  <a:schemeClr val="tx2"/>
                </a:solidFill>
              </a:rPr>
              <a:t>Total</a:t>
            </a:r>
            <a:r>
              <a:rPr kumimoji="1" lang="en-US" altLang="en-US"/>
              <a:t> </a:t>
            </a:r>
            <a:r>
              <a:rPr kumimoji="1" lang="en-US" altLang="en-US">
                <a:solidFill>
                  <a:schemeClr val="tx2"/>
                </a:solidFill>
              </a:rPr>
              <a:t>participation</a:t>
            </a:r>
            <a:r>
              <a:rPr kumimoji="1" lang="en-US" altLang="en-US"/>
              <a:t> (indicated by double line):  every entity in the entity set participates in at least one relationship in the relationship set</a:t>
            </a:r>
          </a:p>
          <a:p>
            <a:pPr lvl="1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E.g. participation of </a:t>
            </a:r>
            <a:r>
              <a:rPr kumimoji="1" lang="en-US" altLang="en-US" i="1"/>
              <a:t>loan</a:t>
            </a:r>
            <a:r>
              <a:rPr kumimoji="1" lang="en-US" altLang="en-US"/>
              <a:t> in </a:t>
            </a:r>
            <a:r>
              <a:rPr kumimoji="1" lang="en-US" altLang="en-US" i="1"/>
              <a:t>borrower</a:t>
            </a:r>
            <a:r>
              <a:rPr kumimoji="1" lang="en-US" altLang="en-US"/>
              <a:t> is total</a:t>
            </a:r>
          </a:p>
          <a:p>
            <a:pPr lvl="2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 every loan must have a customer associated to it via borrower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solidFill>
                  <a:schemeClr val="tx2"/>
                </a:solidFill>
              </a:rPr>
              <a:t>Partial participation</a:t>
            </a:r>
            <a:r>
              <a:rPr kumimoji="1" lang="en-US" altLang="en-US"/>
              <a:t>:  some entities may not participate in any relationship in the relationship set</a:t>
            </a:r>
          </a:p>
          <a:p>
            <a:pPr lvl="1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E.g. participation of </a:t>
            </a:r>
            <a:r>
              <a:rPr kumimoji="1" lang="en-US" altLang="en-US" i="1"/>
              <a:t>customer</a:t>
            </a:r>
            <a:r>
              <a:rPr kumimoji="1" lang="en-US" altLang="en-US"/>
              <a:t> in </a:t>
            </a:r>
            <a:r>
              <a:rPr kumimoji="1" lang="en-US" altLang="en-US" i="1"/>
              <a:t>borrower</a:t>
            </a:r>
            <a:r>
              <a:rPr kumimoji="1" lang="en-US" altLang="en-US"/>
              <a:t> is partial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077200" cy="1012825"/>
          </a:xfrm>
        </p:spPr>
        <p:txBody>
          <a:bodyPr/>
          <a:lstStyle/>
          <a:p>
            <a:pPr>
              <a:defRPr/>
            </a:pPr>
            <a:r>
              <a:rPr lang="en-US" smtClean="0"/>
              <a:t>Alternative Notation for Cardinality Limits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0498" r="1323" b="29489"/>
          <a:stretch>
            <a:fillRect/>
          </a:stretch>
        </p:blipFill>
        <p:spPr bwMode="auto">
          <a:xfrm>
            <a:off x="508000" y="2479675"/>
            <a:ext cx="8197850" cy="2536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33450" y="1287463"/>
            <a:ext cx="76898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/>
              <a:t>Cardinality limits can also express participation constraints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058863"/>
            <a:ext cx="7334250" cy="4965700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i="1" smtClean="0">
                <a:solidFill>
                  <a:schemeClr val="tx2"/>
                </a:solidFill>
              </a:rPr>
              <a:t>super key</a:t>
            </a:r>
            <a:r>
              <a:rPr lang="en-US" altLang="en-US" smtClean="0"/>
              <a:t> of an entity set is a set of one or more attributes whose values uniquely determine each entity.</a:t>
            </a:r>
          </a:p>
          <a:p>
            <a:r>
              <a:rPr lang="en-US" altLang="en-US" smtClean="0"/>
              <a:t>A </a:t>
            </a:r>
            <a:r>
              <a:rPr lang="en-US" altLang="en-US" i="1" smtClean="0">
                <a:solidFill>
                  <a:schemeClr val="tx2"/>
                </a:solidFill>
              </a:rPr>
              <a:t>candidate key</a:t>
            </a:r>
            <a:r>
              <a:rPr lang="en-US" altLang="en-US" smtClean="0"/>
              <a:t> of an entity set is a minimal super key</a:t>
            </a:r>
          </a:p>
          <a:p>
            <a:pPr lvl="1"/>
            <a:r>
              <a:rPr lang="en-US" altLang="en-US" i="1" smtClean="0"/>
              <a:t>Customer-id</a:t>
            </a:r>
            <a:r>
              <a:rPr lang="en-US" altLang="en-US" smtClean="0"/>
              <a:t> is candidate key of </a:t>
            </a:r>
            <a:r>
              <a:rPr lang="en-US" altLang="en-US" i="1" smtClean="0"/>
              <a:t>customer</a:t>
            </a:r>
            <a:endParaRPr lang="en-US" altLang="en-US" smtClean="0"/>
          </a:p>
          <a:p>
            <a:pPr lvl="1"/>
            <a:r>
              <a:rPr lang="en-US" altLang="en-US" i="1" smtClean="0"/>
              <a:t>account-number</a:t>
            </a:r>
            <a:r>
              <a:rPr lang="en-US" altLang="en-US" smtClean="0"/>
              <a:t> is candidate key of </a:t>
            </a:r>
            <a:r>
              <a:rPr lang="en-US" altLang="en-US" i="1" smtClean="0"/>
              <a:t>account</a:t>
            </a:r>
            <a:endParaRPr lang="en-US" altLang="en-US" smtClean="0"/>
          </a:p>
          <a:p>
            <a:r>
              <a:rPr lang="en-US" altLang="en-US" smtClean="0"/>
              <a:t>Although several candidate keys may exist, one of the candidate keys is selected to be the </a:t>
            </a:r>
            <a:r>
              <a:rPr lang="en-US" altLang="en-US" i="1" smtClean="0">
                <a:solidFill>
                  <a:schemeClr val="tx2"/>
                </a:solidFill>
              </a:rPr>
              <a:t>primary key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Keys for Relationship Sets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combination of primary keys of the participating entity sets forms a super key of a relationship set.</a:t>
            </a:r>
          </a:p>
          <a:p>
            <a:pPr lvl="1"/>
            <a:r>
              <a:rPr lang="en-US" altLang="en-US" smtClean="0"/>
              <a:t>(</a:t>
            </a:r>
            <a:r>
              <a:rPr lang="en-US" altLang="en-US" i="1" smtClean="0"/>
              <a:t>customer-id, account-number</a:t>
            </a:r>
            <a:r>
              <a:rPr lang="en-US" altLang="en-US" smtClean="0"/>
              <a:t>) is the super key of </a:t>
            </a:r>
            <a:r>
              <a:rPr lang="en-US" altLang="en-US" i="1" smtClean="0"/>
              <a:t>depositor</a:t>
            </a:r>
          </a:p>
          <a:p>
            <a:pPr lvl="1"/>
            <a:r>
              <a:rPr lang="en-US" altLang="en-US" i="1" smtClean="0"/>
              <a:t>NOTE:  this means a pair of entity sets can have at most one relationship in a particular relationship set.  </a:t>
            </a:r>
          </a:p>
          <a:p>
            <a:pPr lvl="2"/>
            <a:r>
              <a:rPr lang="en-US" altLang="en-US" smtClean="0"/>
              <a:t>E.g. if we wish to track all access-dates to each account by each customer, we cannot assume a relationship for each access.  We can use a multivalued attribute though</a:t>
            </a:r>
          </a:p>
          <a:p>
            <a:r>
              <a:rPr lang="en-US" altLang="en-US" smtClean="0"/>
              <a:t>Must consider the mapping cardinality of the relationship set when deciding the what are the candidate keys </a:t>
            </a:r>
          </a:p>
          <a:p>
            <a:r>
              <a:rPr lang="en-US" altLang="en-US" smtClean="0"/>
              <a:t>Need to consider semantics of relationship set in selecting the </a:t>
            </a:r>
            <a:r>
              <a:rPr lang="en-US" altLang="en-US" i="1" smtClean="0"/>
              <a:t>primary key  </a:t>
            </a:r>
            <a:r>
              <a:rPr lang="en-US" altLang="en-US" smtClean="0"/>
              <a:t>in case of more than one candidate key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100" smtClean="0"/>
              <a:t>E-R</a:t>
            </a:r>
            <a:r>
              <a:rPr lang="en-US" smtClean="0"/>
              <a:t> Diagram with a Ternary Relationship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533400" y="1333500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Issues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783" y="791788"/>
            <a:ext cx="8139113" cy="54835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smtClean="0"/>
              <a:t>Use of entity sets vs. attributes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Choice mainly depends on the structure of the enterprise being modeled, and on the semantics associated with the attribute in question.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Use of entity sets vs. relationship sets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Possible guideline is to designate a relationship set to describe an action that occurs between entities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Binary versus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-</a:t>
            </a:r>
            <a:r>
              <a:rPr lang="en-US" altLang="en-US" b="1" dirty="0" err="1" smtClean="0"/>
              <a:t>ary</a:t>
            </a:r>
            <a:r>
              <a:rPr lang="en-US" altLang="en-US" b="1" dirty="0" smtClean="0"/>
              <a:t> relationship sets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Although it is possible to replace any </a:t>
            </a:r>
            <a:r>
              <a:rPr lang="en-US" altLang="en-US" dirty="0" err="1" smtClean="0"/>
              <a:t>nonbinary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</a:t>
            </a:r>
            <a:r>
              <a:rPr lang="en-US" altLang="en-US" dirty="0" err="1" smtClean="0"/>
              <a:t>ary</a:t>
            </a:r>
            <a:r>
              <a:rPr lang="en-US" altLang="en-US" dirty="0" smtClean="0"/>
              <a:t>, for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&gt; 2) relationship set by a number of distinct binary relationship sets, a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</a:t>
            </a:r>
            <a:r>
              <a:rPr lang="en-US" altLang="en-US" dirty="0" err="1" smtClean="0"/>
              <a:t>ary</a:t>
            </a:r>
            <a:r>
              <a:rPr lang="en-US" altLang="en-US" dirty="0" smtClean="0"/>
              <a:t> relationship set shows more clearly that several entities participate in a single relationship.</a:t>
            </a:r>
          </a:p>
          <a:p>
            <a:r>
              <a:rPr lang="en-IN" b="1" dirty="0"/>
              <a:t>Placing Relationship Attributes</a:t>
            </a:r>
          </a:p>
          <a:p>
            <a:pPr marL="400050" lvl="1" indent="0" algn="just">
              <a:buNone/>
            </a:pPr>
            <a:r>
              <a:rPr lang="en-IN" dirty="0"/>
              <a:t>The cardinality ratios can become an affective measure in the placement of the relationship attributes. So, it is better to associate the attributes of one-to-one or one-to-many relationship sets with any participating entity sets, instead of any relationship set.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How about doing an ER design interactively on the board?</a:t>
            </a:r>
            <a:br>
              <a:rPr lang="en-US" smtClean="0"/>
            </a:br>
            <a:r>
              <a:rPr lang="en-US" smtClean="0"/>
              <a:t>Suggest an application to be modeled.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Weak Entity Sets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 entity set that does not have a primary key is referred to as a </a:t>
            </a:r>
            <a:r>
              <a:rPr lang="en-US" altLang="en-US" i="1" smtClean="0">
                <a:solidFill>
                  <a:schemeClr val="tx2"/>
                </a:solidFill>
              </a:rPr>
              <a:t>weak entity set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The existence of a weak entity set depends on the existence of a </a:t>
            </a:r>
            <a:r>
              <a:rPr lang="en-US" altLang="en-US" i="1" smtClean="0">
                <a:solidFill>
                  <a:schemeClr val="tx2"/>
                </a:solidFill>
              </a:rPr>
              <a:t>identifying entity</a:t>
            </a:r>
            <a:r>
              <a:rPr lang="en-US" altLang="en-US" i="1" smtClean="0"/>
              <a:t> </a:t>
            </a:r>
            <a:r>
              <a:rPr lang="en-US" altLang="en-US" i="1" smtClean="0">
                <a:solidFill>
                  <a:schemeClr val="tx2"/>
                </a:solidFill>
              </a:rPr>
              <a:t>set</a:t>
            </a:r>
          </a:p>
          <a:p>
            <a:pPr lvl="1"/>
            <a:r>
              <a:rPr lang="en-US" altLang="en-US" smtClean="0"/>
              <a:t> it must relate to the identifying entity set via a total, one-to-many relationship set from the identifying to the weak entity set</a:t>
            </a:r>
          </a:p>
          <a:p>
            <a:pPr lvl="1"/>
            <a:r>
              <a:rPr lang="en-US" altLang="en-US" smtClean="0">
                <a:solidFill>
                  <a:schemeClr val="tx2"/>
                </a:solidFill>
              </a:rPr>
              <a:t>Identifying relationship</a:t>
            </a:r>
            <a:r>
              <a:rPr lang="en-US" altLang="en-US" smtClean="0"/>
              <a:t> depicted using a double diamond</a:t>
            </a:r>
          </a:p>
          <a:p>
            <a:r>
              <a:rPr lang="en-US" altLang="en-US" smtClean="0"/>
              <a:t>The </a:t>
            </a:r>
            <a:r>
              <a:rPr lang="en-US" altLang="en-US" i="1" smtClean="0">
                <a:solidFill>
                  <a:schemeClr val="tx2"/>
                </a:solidFill>
              </a:rPr>
              <a:t>discriminator</a:t>
            </a:r>
            <a:r>
              <a:rPr lang="en-US" altLang="en-US" i="1" smtClean="0"/>
              <a:t> (or partial key)</a:t>
            </a:r>
            <a:r>
              <a:rPr lang="en-US" altLang="en-US" smtClean="0"/>
              <a:t> of a weak entity set is the set of attributes that distinguishes among all the entities of a weak entity set.</a:t>
            </a:r>
          </a:p>
          <a:p>
            <a:r>
              <a:rPr lang="en-US" altLang="en-US" smtClean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Weak Entity Sets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833438"/>
            <a:ext cx="7478712" cy="2095500"/>
          </a:xfrm>
        </p:spPr>
        <p:txBody>
          <a:bodyPr/>
          <a:lstStyle/>
          <a:p>
            <a:r>
              <a:rPr lang="en-US" altLang="en-US" smtClean="0"/>
              <a:t>We depict a weak entity set by double rectangles.</a:t>
            </a:r>
          </a:p>
          <a:p>
            <a:r>
              <a:rPr lang="en-US" altLang="en-US" smtClean="0"/>
              <a:t>We underline the discriminator of a weak entity set  with a dashed line.</a:t>
            </a:r>
          </a:p>
          <a:p>
            <a:r>
              <a:rPr lang="en-US" altLang="en-US" i="1" smtClean="0"/>
              <a:t>payment-number</a:t>
            </a:r>
            <a:r>
              <a:rPr lang="en-US" altLang="en-US" smtClean="0"/>
              <a:t> – discriminator of the </a:t>
            </a:r>
            <a:r>
              <a:rPr lang="en-US" altLang="en-US" i="1" smtClean="0"/>
              <a:t>payment </a:t>
            </a:r>
            <a:r>
              <a:rPr lang="en-US" altLang="en-US" smtClean="0"/>
              <a:t>entity set </a:t>
            </a:r>
          </a:p>
          <a:p>
            <a:r>
              <a:rPr lang="en-US" altLang="en-US" smtClean="0"/>
              <a:t>Primary key for </a:t>
            </a:r>
            <a:r>
              <a:rPr lang="en-US" altLang="en-US" i="1" smtClean="0"/>
              <a:t>payment </a:t>
            </a:r>
            <a:r>
              <a:rPr lang="en-US" altLang="en-US" smtClean="0"/>
              <a:t>– (</a:t>
            </a:r>
            <a:r>
              <a:rPr lang="en-US" altLang="en-US" i="1" smtClean="0"/>
              <a:t>loan-number, payment-number</a:t>
            </a:r>
            <a:r>
              <a:rPr lang="en-US" altLang="en-US" smtClean="0"/>
              <a:t>) 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381000" y="2943225"/>
            <a:ext cx="8475663" cy="28860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762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Weak Entity Sets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04925"/>
            <a:ext cx="7848600" cy="37798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i="1" smtClean="0"/>
          </a:p>
          <a:p>
            <a:r>
              <a:rPr lang="en-US" altLang="en-US" smtClean="0"/>
              <a:t>Note: the primary key of the strong entity set is not explicitly stored with the weak entity set, since it is implicit in the identifying relationship.</a:t>
            </a:r>
          </a:p>
          <a:p>
            <a:r>
              <a:rPr lang="en-US" altLang="en-US" smtClean="0"/>
              <a:t>If </a:t>
            </a:r>
            <a:r>
              <a:rPr lang="en-US" altLang="en-US" i="1" smtClean="0"/>
              <a:t>loan-number</a:t>
            </a:r>
            <a:r>
              <a:rPr lang="en-US" altLang="en-US" smtClean="0"/>
              <a:t> were explicitly stored, </a:t>
            </a:r>
            <a:r>
              <a:rPr lang="en-US" altLang="en-US" i="1" smtClean="0"/>
              <a:t>payment</a:t>
            </a:r>
            <a:r>
              <a:rPr lang="en-US" altLang="en-US" smtClean="0"/>
              <a:t> could be made a strong entity, but then the relationship between </a:t>
            </a:r>
            <a:r>
              <a:rPr lang="en-US" altLang="en-US" i="1" smtClean="0"/>
              <a:t>payment</a:t>
            </a:r>
            <a:r>
              <a:rPr lang="en-US" altLang="en-US" smtClean="0"/>
              <a:t> and </a:t>
            </a:r>
            <a:r>
              <a:rPr lang="en-US" altLang="en-US" i="1" smtClean="0"/>
              <a:t>loan</a:t>
            </a:r>
            <a:r>
              <a:rPr lang="en-US" altLang="en-US" smtClean="0"/>
              <a:t> would be duplicated by an implicit relationship defined by the attribute </a:t>
            </a:r>
            <a:r>
              <a:rPr lang="en-US" altLang="en-US" i="1" smtClean="0"/>
              <a:t>loan-number</a:t>
            </a:r>
            <a:r>
              <a:rPr lang="en-US" altLang="en-US" smtClean="0"/>
              <a:t> common to </a:t>
            </a:r>
            <a:r>
              <a:rPr lang="en-US" altLang="en-US" i="1" smtClean="0"/>
              <a:t>payment</a:t>
            </a:r>
            <a:r>
              <a:rPr lang="en-US" altLang="en-US" smtClean="0"/>
              <a:t> and </a:t>
            </a:r>
            <a:r>
              <a:rPr lang="en-US" altLang="en-US" i="1" smtClean="0"/>
              <a:t>loan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>
              <a:defRPr/>
            </a:pPr>
            <a:r>
              <a:rPr lang="en-US" sz="2400" smtClean="0"/>
              <a:t>Composite Attributes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29082" r="1913" b="28827"/>
          <a:stretch>
            <a:fillRect/>
          </a:stretch>
        </p:blipFill>
        <p:spPr bwMode="auto">
          <a:xfrm>
            <a:off x="736600" y="1620838"/>
            <a:ext cx="7735888" cy="25193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Weak Entity Set Examples</a:t>
            </a:r>
          </a:p>
        </p:txBody>
      </p:sp>
      <p:sp>
        <p:nvSpPr>
          <p:cNvPr id="389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31163" cy="3151188"/>
          </a:xfrm>
        </p:spPr>
        <p:txBody>
          <a:bodyPr/>
          <a:lstStyle/>
          <a:p>
            <a:r>
              <a:rPr lang="en-US" altLang="en-US" smtClean="0"/>
              <a:t>In a university, a </a:t>
            </a:r>
            <a:r>
              <a:rPr lang="en-US" altLang="en-US" i="1" smtClean="0"/>
              <a:t>course</a:t>
            </a:r>
            <a:r>
              <a:rPr lang="en-US" altLang="en-US" smtClean="0"/>
              <a:t> is a strong entity and a </a:t>
            </a:r>
            <a:r>
              <a:rPr lang="en-US" altLang="en-US" i="1" smtClean="0"/>
              <a:t>course-offering </a:t>
            </a:r>
            <a:r>
              <a:rPr lang="en-US" altLang="en-US" smtClean="0"/>
              <a:t>can be modeled as a weak entity</a:t>
            </a:r>
          </a:p>
          <a:p>
            <a:r>
              <a:rPr lang="en-US" altLang="en-US" smtClean="0"/>
              <a:t>The discriminator of </a:t>
            </a:r>
            <a:r>
              <a:rPr lang="en-US" altLang="en-US" i="1" smtClean="0"/>
              <a:t>course-offering</a:t>
            </a:r>
            <a:r>
              <a:rPr lang="en-US" altLang="en-US" smtClean="0"/>
              <a:t> would be </a:t>
            </a:r>
            <a:r>
              <a:rPr lang="en-US" altLang="en-US" i="1" smtClean="0"/>
              <a:t>semester</a:t>
            </a:r>
            <a:r>
              <a:rPr lang="en-US" altLang="en-US" smtClean="0"/>
              <a:t> (including year) and </a:t>
            </a:r>
            <a:r>
              <a:rPr lang="en-US" altLang="en-US" i="1" smtClean="0"/>
              <a:t>section-number </a:t>
            </a:r>
            <a:r>
              <a:rPr lang="en-US" altLang="en-US" smtClean="0"/>
              <a:t>(if there is more than one section)</a:t>
            </a:r>
          </a:p>
          <a:p>
            <a:r>
              <a:rPr lang="en-US" altLang="en-US" smtClean="0"/>
              <a:t>If we model </a:t>
            </a:r>
            <a:r>
              <a:rPr lang="en-US" altLang="en-US" i="1" smtClean="0"/>
              <a:t>course-offering</a:t>
            </a:r>
            <a:r>
              <a:rPr lang="en-US" altLang="en-US" smtClean="0"/>
              <a:t> as a strong entity we would model </a:t>
            </a:r>
            <a:r>
              <a:rPr lang="en-US" altLang="en-US" i="1" smtClean="0"/>
              <a:t>course-number</a:t>
            </a:r>
            <a:r>
              <a:rPr lang="en-US" altLang="en-US" smtClean="0"/>
              <a:t> as an attribute.  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	Then the relationship with </a:t>
            </a:r>
            <a:r>
              <a:rPr lang="en-US" altLang="en-US" i="1" smtClean="0"/>
              <a:t>course</a:t>
            </a:r>
            <a:r>
              <a:rPr lang="en-US" altLang="en-US" smtClean="0"/>
              <a:t> would be implicit in the </a:t>
            </a:r>
            <a:r>
              <a:rPr lang="en-US" altLang="en-US" i="1" smtClean="0"/>
              <a:t>course-number</a:t>
            </a:r>
            <a:r>
              <a:rPr lang="en-US" altLang="en-US" smtClean="0"/>
              <a:t> attribute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Specialization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26400" cy="3944938"/>
          </a:xfrm>
        </p:spPr>
        <p:txBody>
          <a:bodyPr/>
          <a:lstStyle/>
          <a:p>
            <a:r>
              <a:rPr lang="en-US" altLang="en-US" smtClean="0"/>
              <a:t>Top-down design process; we designate subgroupings within an entity set that are distinctive from other entities in the set.</a:t>
            </a:r>
          </a:p>
          <a:p>
            <a:r>
              <a:rPr lang="en-US" altLang="en-US" smtClean="0"/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altLang="en-US" smtClean="0"/>
              <a:t>Depicted by a </a:t>
            </a:r>
            <a:r>
              <a:rPr lang="en-US" altLang="en-US" i="1" smtClean="0"/>
              <a:t>triangle</a:t>
            </a:r>
            <a:r>
              <a:rPr lang="en-US" altLang="en-US" smtClean="0"/>
              <a:t> component labeled ISA (E.g. </a:t>
            </a:r>
            <a:r>
              <a:rPr lang="en-US" altLang="en-US" i="1" smtClean="0"/>
              <a:t>customer</a:t>
            </a:r>
            <a:r>
              <a:rPr lang="en-US" altLang="en-US" smtClean="0"/>
              <a:t> “is a” </a:t>
            </a:r>
            <a:r>
              <a:rPr lang="en-US" altLang="en-US" i="1" smtClean="0"/>
              <a:t>person</a:t>
            </a:r>
            <a:r>
              <a:rPr lang="en-US" altLang="en-US" smtClean="0"/>
              <a:t>).</a:t>
            </a:r>
          </a:p>
          <a:p>
            <a:r>
              <a:rPr lang="en-US" altLang="en-US" b="1" smtClean="0">
                <a:solidFill>
                  <a:schemeClr val="tx2"/>
                </a:solidFill>
              </a:rPr>
              <a:t>Attribute inheritance</a:t>
            </a:r>
            <a:r>
              <a:rPr lang="en-US" altLang="en-US" smtClean="0"/>
              <a:t> – a lower-level entity set inherits all the attributes and relationship participation of the higher-level entity set to which it is linked.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Specialization Example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1050" r="12599" b="787"/>
          <a:stretch>
            <a:fillRect/>
          </a:stretch>
        </p:blipFill>
        <p:spPr bwMode="auto">
          <a:xfrm>
            <a:off x="1600200" y="828675"/>
            <a:ext cx="5689600" cy="5584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Generalization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2760663"/>
          </a:xfrm>
        </p:spPr>
        <p:txBody>
          <a:bodyPr/>
          <a:lstStyle/>
          <a:p>
            <a:r>
              <a:rPr lang="en-US" altLang="en-US" smtClean="0"/>
              <a:t>A bottom-up design process – combine a number of entity sets that share the same features into a higher-level entity set.</a:t>
            </a:r>
          </a:p>
          <a:p>
            <a:r>
              <a:rPr lang="en-US" altLang="en-US" smtClean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mtClean="0"/>
              <a:t>The terms specialization and generalization are used interchangeably.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044575"/>
          </a:xfrm>
        </p:spPr>
        <p:txBody>
          <a:bodyPr/>
          <a:lstStyle/>
          <a:p>
            <a:pPr>
              <a:defRPr/>
            </a:pPr>
            <a:r>
              <a:rPr lang="en-US" smtClean="0"/>
              <a:t>Specialization and Generalization (Contd.)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7988" y="1419225"/>
            <a:ext cx="8031162" cy="3940175"/>
          </a:xfrm>
        </p:spPr>
        <p:txBody>
          <a:bodyPr/>
          <a:lstStyle/>
          <a:p>
            <a:r>
              <a:rPr lang="en-US" altLang="en-US" dirty="0" smtClean="0"/>
              <a:t>Can have multiple specializations of an entity set based on different features.  </a:t>
            </a:r>
          </a:p>
          <a:p>
            <a:r>
              <a:rPr lang="en-US" altLang="en-US" dirty="0" smtClean="0"/>
              <a:t>E.g. </a:t>
            </a:r>
            <a:r>
              <a:rPr lang="en-US" altLang="en-US" i="1" dirty="0" smtClean="0"/>
              <a:t>permanent-employee </a:t>
            </a:r>
            <a:r>
              <a:rPr lang="en-US" altLang="en-US" dirty="0" smtClean="0"/>
              <a:t>vs. </a:t>
            </a:r>
            <a:r>
              <a:rPr lang="en-US" altLang="en-US" i="1" dirty="0" smtClean="0"/>
              <a:t>temporary-employee</a:t>
            </a:r>
            <a:r>
              <a:rPr lang="en-US" altLang="en-US" dirty="0" smtClean="0"/>
              <a:t>, in addition to </a:t>
            </a:r>
            <a:r>
              <a:rPr lang="en-US" altLang="en-US" i="1" dirty="0" smtClean="0"/>
              <a:t>officer </a:t>
            </a:r>
            <a:r>
              <a:rPr lang="en-US" altLang="en-US" dirty="0" smtClean="0"/>
              <a:t>vs. </a:t>
            </a:r>
            <a:r>
              <a:rPr lang="en-US" altLang="en-US" i="1" dirty="0" smtClean="0"/>
              <a:t>secretary </a:t>
            </a:r>
            <a:r>
              <a:rPr lang="en-US" altLang="en-US" dirty="0" smtClean="0"/>
              <a:t>vs. </a:t>
            </a:r>
            <a:r>
              <a:rPr lang="en-US" altLang="en-US" i="1" dirty="0" smtClean="0"/>
              <a:t>teller</a:t>
            </a:r>
          </a:p>
          <a:p>
            <a:r>
              <a:rPr lang="en-US" altLang="en-US" dirty="0" smtClean="0"/>
              <a:t>Each particular employee would be </a:t>
            </a:r>
          </a:p>
          <a:p>
            <a:pPr lvl="1"/>
            <a:r>
              <a:rPr lang="en-US" altLang="en-US" dirty="0" smtClean="0"/>
              <a:t>a member of one of </a:t>
            </a:r>
            <a:r>
              <a:rPr lang="en-US" altLang="en-US" i="1" dirty="0" smtClean="0"/>
              <a:t>permanent-employee </a:t>
            </a:r>
            <a:r>
              <a:rPr lang="en-US" altLang="en-US" dirty="0" smtClean="0"/>
              <a:t>or </a:t>
            </a:r>
            <a:r>
              <a:rPr lang="en-US" altLang="en-US" i="1" dirty="0" smtClean="0"/>
              <a:t>temporary-employee</a:t>
            </a:r>
            <a:r>
              <a:rPr lang="en-US" altLang="en-US" dirty="0" smtClean="0"/>
              <a:t>, </a:t>
            </a:r>
          </a:p>
          <a:p>
            <a:pPr lvl="1"/>
            <a:r>
              <a:rPr lang="en-US" altLang="en-US" dirty="0" smtClean="0"/>
              <a:t>and also a member of one of </a:t>
            </a:r>
            <a:r>
              <a:rPr lang="en-US" altLang="en-US" i="1" dirty="0" smtClean="0"/>
              <a:t>officer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secretary</a:t>
            </a:r>
            <a:r>
              <a:rPr lang="en-US" altLang="en-US" dirty="0" smtClean="0"/>
              <a:t>, or </a:t>
            </a:r>
            <a:r>
              <a:rPr lang="en-US" altLang="en-US" i="1" dirty="0" smtClean="0"/>
              <a:t>teller</a:t>
            </a:r>
          </a:p>
          <a:p>
            <a:r>
              <a:rPr lang="en-US" altLang="en-US" dirty="0" smtClean="0"/>
              <a:t>The ISA relationship also referred to as </a:t>
            </a:r>
            <a:r>
              <a:rPr lang="en-US" altLang="en-US" b="1" dirty="0" smtClean="0"/>
              <a:t>superclass - subclass </a:t>
            </a:r>
            <a:r>
              <a:rPr lang="en-US" altLang="en-US" dirty="0" smtClean="0"/>
              <a:t>relationship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Aggregation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3641" r="2002" b="3398"/>
          <a:stretch>
            <a:fillRect/>
          </a:stretch>
        </p:blipFill>
        <p:spPr bwMode="auto">
          <a:xfrm>
            <a:off x="1719263" y="2105025"/>
            <a:ext cx="6196012" cy="44656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4" name="Rectangle 1028"/>
          <p:cNvSpPr>
            <a:spLocks noChangeArrowheads="1"/>
          </p:cNvSpPr>
          <p:nvPr/>
        </p:nvSpPr>
        <p:spPr bwMode="auto">
          <a:xfrm>
            <a:off x="534988" y="866775"/>
            <a:ext cx="79851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/>
              <a:t> Consider the ternary relationship </a:t>
            </a:r>
            <a:r>
              <a:rPr kumimoji="1" lang="en-US" altLang="en-US" sz="2000" i="1" dirty="0"/>
              <a:t>works-on</a:t>
            </a:r>
            <a:r>
              <a:rPr kumimoji="1" lang="en-US" altLang="en-US" sz="2000" dirty="0"/>
              <a:t>, which we saw earlier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/>
              <a:t> Suppose we want to record managers for tasks performed by an   </a:t>
            </a:r>
            <a:br>
              <a:rPr kumimoji="1" lang="en-US" altLang="en-US" sz="2000" dirty="0"/>
            </a:br>
            <a:r>
              <a:rPr kumimoji="1" lang="en-US" altLang="en-US" sz="2000" dirty="0"/>
              <a:t>   employee at a branch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Aggregation (Cont.)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023938"/>
            <a:ext cx="8556625" cy="5226050"/>
          </a:xfrm>
        </p:spPr>
        <p:txBody>
          <a:bodyPr/>
          <a:lstStyle/>
          <a:p>
            <a:r>
              <a:rPr lang="en-US" altLang="en-US" dirty="0" smtClean="0"/>
              <a:t>Relationship sets </a:t>
            </a:r>
            <a:r>
              <a:rPr lang="en-US" altLang="en-US" i="1" dirty="0" smtClean="0"/>
              <a:t>works-on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manages</a:t>
            </a:r>
            <a:r>
              <a:rPr lang="en-US" altLang="en-US" dirty="0" smtClean="0"/>
              <a:t> represent overlapping information</a:t>
            </a:r>
          </a:p>
          <a:p>
            <a:pPr lvl="1"/>
            <a:r>
              <a:rPr lang="en-US" altLang="en-US" dirty="0" smtClean="0"/>
              <a:t>Every </a:t>
            </a:r>
            <a:r>
              <a:rPr lang="en-US" altLang="en-US" i="1" dirty="0" smtClean="0"/>
              <a:t>manages</a:t>
            </a:r>
            <a:r>
              <a:rPr lang="en-US" altLang="en-US" dirty="0" smtClean="0"/>
              <a:t> relationship corresponds to a </a:t>
            </a:r>
            <a:r>
              <a:rPr lang="en-US" altLang="en-US" i="1" dirty="0" smtClean="0"/>
              <a:t>works-on</a:t>
            </a:r>
            <a:r>
              <a:rPr lang="en-US" altLang="en-US" dirty="0" smtClean="0"/>
              <a:t> relationship</a:t>
            </a:r>
          </a:p>
          <a:p>
            <a:pPr lvl="1"/>
            <a:r>
              <a:rPr lang="en-US" altLang="en-US" dirty="0" smtClean="0"/>
              <a:t>However, some </a:t>
            </a:r>
            <a:r>
              <a:rPr lang="en-US" altLang="en-US" i="1" dirty="0" smtClean="0"/>
              <a:t>works-on</a:t>
            </a:r>
            <a:r>
              <a:rPr lang="en-US" altLang="en-US" dirty="0" smtClean="0"/>
              <a:t> relationships may not correspond to any </a:t>
            </a:r>
            <a:r>
              <a:rPr lang="en-US" altLang="en-US" i="1" dirty="0" smtClean="0"/>
              <a:t>manages</a:t>
            </a:r>
            <a:r>
              <a:rPr lang="en-US" altLang="en-US" dirty="0" smtClean="0"/>
              <a:t> relationships </a:t>
            </a:r>
          </a:p>
          <a:p>
            <a:pPr lvl="2"/>
            <a:r>
              <a:rPr lang="en-US" altLang="en-US" dirty="0" smtClean="0"/>
              <a:t>So we can’t discard the </a:t>
            </a:r>
            <a:r>
              <a:rPr lang="en-US" altLang="en-US" i="1" dirty="0" smtClean="0"/>
              <a:t>works-on</a:t>
            </a:r>
            <a:r>
              <a:rPr lang="en-US" altLang="en-US" dirty="0" smtClean="0"/>
              <a:t> relationship</a:t>
            </a:r>
          </a:p>
          <a:p>
            <a:r>
              <a:rPr lang="en-US" altLang="en-US" dirty="0" smtClean="0"/>
              <a:t>Eliminate this redundancy via </a:t>
            </a:r>
            <a:r>
              <a:rPr lang="en-US" altLang="en-US" i="1" dirty="0" smtClean="0"/>
              <a:t>aggregation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Treat relationship as an abstract entity</a:t>
            </a:r>
          </a:p>
          <a:p>
            <a:pPr lvl="1"/>
            <a:r>
              <a:rPr lang="en-US" altLang="en-US" dirty="0" smtClean="0"/>
              <a:t>Allows relationships between relationships </a:t>
            </a:r>
          </a:p>
          <a:p>
            <a:pPr lvl="1"/>
            <a:r>
              <a:rPr lang="en-US" altLang="en-US" dirty="0" smtClean="0"/>
              <a:t>Abstraction of relationship into new entity</a:t>
            </a:r>
          </a:p>
          <a:p>
            <a:r>
              <a:rPr lang="en-US" altLang="en-US" dirty="0" smtClean="0"/>
              <a:t>Without introducing redundancy, the following diagram represents:</a:t>
            </a:r>
          </a:p>
          <a:p>
            <a:pPr lvl="1"/>
            <a:r>
              <a:rPr lang="en-US" altLang="en-US" dirty="0" smtClean="0"/>
              <a:t>An employee works on a particular job at a particular branch </a:t>
            </a:r>
          </a:p>
          <a:p>
            <a:pPr lvl="1"/>
            <a:r>
              <a:rPr lang="en-US" altLang="en-US" dirty="0" smtClean="0"/>
              <a:t>An employee, branch, job combination may have an associated manager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E-R Diagram With Aggregation</a:t>
            </a:r>
          </a:p>
        </p:txBody>
      </p:sp>
      <p:pic>
        <p:nvPicPr>
          <p:cNvPr id="4813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1663700" y="831850"/>
            <a:ext cx="6108700" cy="47180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E-R Diagram for a Banking Enterprise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2057400" y="723900"/>
            <a:ext cx="5448300" cy="5549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27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Summary of Symbols Used in E-R Notation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1016000" y="1493838"/>
            <a:ext cx="6935788" cy="4221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Relationship Sets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28713"/>
            <a:ext cx="784860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relationship</a:t>
            </a:r>
            <a:r>
              <a:rPr lang="en-US" altLang="en-US" dirty="0" smtClean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/>
              <a:t>	Example: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u="sng" dirty="0" smtClean="0"/>
              <a:t>Hayes</a:t>
            </a:r>
            <a:r>
              <a:rPr lang="en-US" altLang="en-US" dirty="0" smtClean="0"/>
              <a:t>	</a:t>
            </a:r>
            <a:r>
              <a:rPr lang="en-US" altLang="en-US" i="1" u="sng" dirty="0" smtClean="0"/>
              <a:t>depositor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A-102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i="1" dirty="0" smtClean="0"/>
              <a:t>customer</a:t>
            </a:r>
            <a:r>
              <a:rPr lang="en-US" altLang="en-US" dirty="0" smtClean="0"/>
              <a:t> entity	relationship set	</a:t>
            </a:r>
            <a:r>
              <a:rPr lang="en-US" altLang="en-US" i="1" dirty="0" smtClean="0"/>
              <a:t>account</a:t>
            </a:r>
            <a:r>
              <a:rPr lang="en-US" altLang="en-US" dirty="0" smtClean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chemeClr val="tx2"/>
                </a:solidFill>
              </a:rPr>
              <a:t>relationship </a:t>
            </a:r>
            <a:r>
              <a:rPr lang="en-US" altLang="en-US" dirty="0" smtClean="0">
                <a:solidFill>
                  <a:schemeClr val="tx2"/>
                </a:solidFill>
              </a:rPr>
              <a:t>set</a:t>
            </a:r>
            <a:r>
              <a:rPr lang="en-US" altLang="en-US" dirty="0" smtClean="0"/>
              <a:t> is a mathematical relation among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			{(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, … 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) | 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   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   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, …, 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   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/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where (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, …, </a:t>
            </a:r>
            <a:r>
              <a:rPr lang="en-US" altLang="en-US" i="1" dirty="0" smtClean="0">
                <a:sym typeface="Symbol" panose="05050102010706020507" pitchFamily="18" charset="2"/>
              </a:rPr>
              <a:t>e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			(Hayes, A-102)  </a:t>
            </a:r>
            <a:r>
              <a:rPr lang="en-US" altLang="en-US" i="1" dirty="0" smtClean="0">
                <a:sym typeface="Symbol" panose="05050102010706020507" pitchFamily="18" charset="2"/>
              </a:rPr>
              <a:t>depositor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Summary of Symbols (Cont.)</a:t>
            </a:r>
          </a:p>
        </p:txBody>
      </p:sp>
      <p:pic>
        <p:nvPicPr>
          <p:cNvPr id="5325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1155700" y="1138238"/>
            <a:ext cx="6896100" cy="4449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Alternative E-R Notations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6154" r="1154" b="5641"/>
          <a:stretch>
            <a:fillRect/>
          </a:stretch>
        </p:blipFill>
        <p:spPr bwMode="auto">
          <a:xfrm>
            <a:off x="1117600" y="825500"/>
            <a:ext cx="6958013" cy="4711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UML	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UML: Unified Modeling Language</a:t>
            </a:r>
          </a:p>
          <a:p>
            <a:r>
              <a:rPr lang="en-US" altLang="en-US" smtClean="0"/>
              <a:t>UML has many components to graphically model different aspects of an entire software system</a:t>
            </a:r>
          </a:p>
          <a:p>
            <a:r>
              <a:rPr lang="en-US" altLang="en-US" smtClean="0"/>
              <a:t>UML Class Diagrams correspond to E-R Diagram, but several differences.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Summary of UML Class Diagram Notation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720" r="18919" b="49730"/>
          <a:stretch>
            <a:fillRect/>
          </a:stretch>
        </p:blipFill>
        <p:spPr bwMode="auto">
          <a:xfrm>
            <a:off x="698500" y="1000125"/>
            <a:ext cx="8027988" cy="4784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UML Class Diagrams (Contd.)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114425"/>
            <a:ext cx="8213725" cy="5014913"/>
          </a:xfrm>
        </p:spPr>
        <p:txBody>
          <a:bodyPr/>
          <a:lstStyle/>
          <a:p>
            <a:r>
              <a:rPr lang="en-US" altLang="en-US" smtClean="0"/>
              <a:t>Entity sets are shown as boxes, and attributes are shown within  the box, rather than as separate ellipses in E-R diagrams.</a:t>
            </a:r>
          </a:p>
          <a:p>
            <a:r>
              <a:rPr lang="en-US" altLang="en-US" smtClean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mtClean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mtClean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  <a:p>
            <a:r>
              <a:rPr lang="en-US" altLang="en-US" smtClean="0"/>
              <a:t> Non-binary relationships drawn using diamonds, just as in ER diagrams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UML Class Diagram Notation (Cont.)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50691" r="18919" b="2402"/>
          <a:stretch>
            <a:fillRect/>
          </a:stretch>
        </p:blipFill>
        <p:spPr bwMode="auto">
          <a:xfrm>
            <a:off x="838200" y="1076325"/>
            <a:ext cx="7569200" cy="42719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62025" y="5600700"/>
            <a:ext cx="67357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/>
            <a:r>
              <a:rPr lang="en-US" altLang="en-US"/>
              <a:t>*</a:t>
            </a:r>
            <a:r>
              <a:rPr lang="en-US" altLang="en-US">
                <a:solidFill>
                  <a:schemeClr val="tx2"/>
                </a:solidFill>
              </a:rPr>
              <a:t>Note reversal of position in cardinality constraint depiction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*</a:t>
            </a:r>
            <a:r>
              <a:rPr lang="en-US" altLang="en-US"/>
              <a:t>Generalization can use merged or separate arrows independent</a:t>
            </a:r>
          </a:p>
          <a:p>
            <a:pPr algn="l"/>
            <a:r>
              <a:rPr lang="en-US" altLang="en-US"/>
              <a:t>  of disjoint/overlapping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6111875" y="2905125"/>
            <a:ext cx="1133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115175" y="2673350"/>
            <a:ext cx="1049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>
                <a:latin typeface="Perpetua" panose="02020502060401020303" pitchFamily="18" charset="0"/>
              </a:rPr>
              <a:t>overlapping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258050" y="4354513"/>
            <a:ext cx="725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>
                <a:latin typeface="Perpetua" panose="02020502060401020303" pitchFamily="18" charset="0"/>
              </a:rPr>
              <a:t>disjoint</a:t>
            </a:r>
          </a:p>
        </p:txBody>
      </p:sp>
      <p:grpSp>
        <p:nvGrpSpPr>
          <p:cNvPr id="58376" name="Group 12"/>
          <p:cNvGrpSpPr>
            <a:grpSpLocks/>
          </p:cNvGrpSpPr>
          <p:nvPr/>
        </p:nvGrpSpPr>
        <p:grpSpPr bwMode="auto">
          <a:xfrm>
            <a:off x="6064250" y="2636838"/>
            <a:ext cx="314325" cy="179387"/>
            <a:chOff x="5395" y="1332"/>
            <a:chExt cx="198" cy="113"/>
          </a:xfrm>
        </p:grpSpPr>
        <p:sp>
          <p:nvSpPr>
            <p:cNvPr id="58383" name="Rectangle 8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8384" name="AutoShape 9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58377" name="Group 13"/>
          <p:cNvGrpSpPr>
            <a:grpSpLocks/>
          </p:cNvGrpSpPr>
          <p:nvPr/>
        </p:nvGrpSpPr>
        <p:grpSpPr bwMode="auto">
          <a:xfrm>
            <a:off x="6842125" y="2627313"/>
            <a:ext cx="314325" cy="179387"/>
            <a:chOff x="5395" y="1332"/>
            <a:chExt cx="198" cy="113"/>
          </a:xfrm>
        </p:grpSpPr>
        <p:sp>
          <p:nvSpPr>
            <p:cNvPr id="58381" name="Rectangle 14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8382" name="AutoShape 15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58378" name="Group 16"/>
          <p:cNvGrpSpPr>
            <a:grpSpLocks/>
          </p:cNvGrpSpPr>
          <p:nvPr/>
        </p:nvGrpSpPr>
        <p:grpSpPr bwMode="auto">
          <a:xfrm>
            <a:off x="6530975" y="4308475"/>
            <a:ext cx="314325" cy="179388"/>
            <a:chOff x="5395" y="1332"/>
            <a:chExt cx="198" cy="113"/>
          </a:xfrm>
        </p:grpSpPr>
        <p:sp>
          <p:nvSpPr>
            <p:cNvPr id="58379" name="Rectangle 17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8380" name="AutoShape 18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762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UML Class Diagrams (Contd.)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176338"/>
            <a:ext cx="8369300" cy="4314825"/>
          </a:xfrm>
        </p:spPr>
        <p:txBody>
          <a:bodyPr/>
          <a:lstStyle/>
          <a:p>
            <a:r>
              <a:rPr lang="en-US" altLang="en-US" smtClean="0"/>
              <a:t>Cardinality constraints are specified in the form </a:t>
            </a:r>
            <a:r>
              <a:rPr lang="en-US" altLang="en-US" i="1" smtClean="0"/>
              <a:t>l..h</a:t>
            </a:r>
            <a:r>
              <a:rPr lang="en-US" altLang="en-US" smtClean="0"/>
              <a:t>,  where </a:t>
            </a:r>
            <a:r>
              <a:rPr lang="en-US" altLang="en-US" i="1" smtClean="0"/>
              <a:t>l </a:t>
            </a:r>
            <a:r>
              <a:rPr lang="en-US" altLang="en-US" smtClean="0"/>
              <a:t>denotes the minimum and </a:t>
            </a:r>
            <a:r>
              <a:rPr lang="en-US" altLang="en-US" i="1" smtClean="0"/>
              <a:t>h </a:t>
            </a:r>
            <a:r>
              <a:rPr lang="en-US" altLang="en-US" smtClean="0"/>
              <a:t>the maximum number of relationships an entity can participate in.</a:t>
            </a:r>
          </a:p>
          <a:p>
            <a:r>
              <a:rPr lang="en-US" altLang="en-US" smtClean="0"/>
              <a:t>Beware: the positioning of the constraints is exactly the reverse of the positioning of constraints in E-R diagrams.</a:t>
            </a:r>
          </a:p>
          <a:p>
            <a:r>
              <a:rPr lang="en-US" altLang="en-US" smtClean="0"/>
              <a:t>The constraint 0..* on the </a:t>
            </a:r>
            <a:r>
              <a:rPr lang="en-US" altLang="en-US" i="1" smtClean="0"/>
              <a:t>E</a:t>
            </a:r>
            <a:r>
              <a:rPr lang="en-US" altLang="en-US" smtClean="0"/>
              <a:t>2</a:t>
            </a:r>
            <a:r>
              <a:rPr lang="en-US" altLang="en-US" i="1" smtClean="0"/>
              <a:t> </a:t>
            </a:r>
            <a:r>
              <a:rPr lang="en-US" altLang="en-US" smtClean="0"/>
              <a:t>side and 0..1 on the </a:t>
            </a:r>
            <a:r>
              <a:rPr lang="en-US" altLang="en-US" i="1" smtClean="0"/>
              <a:t>E</a:t>
            </a:r>
            <a:r>
              <a:rPr lang="en-US" altLang="en-US" smtClean="0"/>
              <a:t>1 side means that each </a:t>
            </a:r>
            <a:r>
              <a:rPr lang="en-US" altLang="en-US" i="1" smtClean="0"/>
              <a:t>E</a:t>
            </a:r>
            <a:r>
              <a:rPr lang="en-US" altLang="en-US" smtClean="0"/>
              <a:t>2 entity can participate in at most one relationship, whereas each </a:t>
            </a:r>
            <a:r>
              <a:rPr lang="en-US" altLang="en-US" i="1" smtClean="0"/>
              <a:t>E</a:t>
            </a:r>
            <a:r>
              <a:rPr lang="en-US" altLang="en-US" smtClean="0"/>
              <a:t>1 entity can participate in many relationships; in other words, the relationship is many to one from </a:t>
            </a:r>
            <a:r>
              <a:rPr lang="en-US" altLang="en-US" i="1" smtClean="0"/>
              <a:t>E</a:t>
            </a:r>
            <a:r>
              <a:rPr lang="en-US" altLang="en-US" smtClean="0"/>
              <a:t>2 to </a:t>
            </a:r>
            <a:r>
              <a:rPr lang="en-US" altLang="en-US" i="1" smtClean="0"/>
              <a:t>E</a:t>
            </a:r>
            <a:r>
              <a:rPr lang="en-US" altLang="en-US" smtClean="0"/>
              <a:t>1.</a:t>
            </a:r>
          </a:p>
          <a:p>
            <a:r>
              <a:rPr lang="en-US" altLang="en-US" smtClean="0"/>
              <a:t>Single values, such as 1 or * may be written on edges; The single value 1 on an edge is treated as equivalent to 1..1, while * is equivalent to 0..*.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47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Reduction of an E-R Schema to Tables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158875"/>
            <a:ext cx="7029450" cy="4114800"/>
          </a:xfrm>
        </p:spPr>
        <p:txBody>
          <a:bodyPr/>
          <a:lstStyle/>
          <a:p>
            <a:r>
              <a:rPr lang="en-US" altLang="en-US" smtClean="0"/>
              <a:t>Primary keys allow entity sets and relationship sets to be expressed uniformly as </a:t>
            </a:r>
            <a:r>
              <a:rPr lang="en-US" altLang="en-US" i="1" smtClean="0"/>
              <a:t>tables </a:t>
            </a:r>
            <a:r>
              <a:rPr lang="en-US" altLang="en-US" smtClean="0"/>
              <a:t>which represent the contents of the database.</a:t>
            </a:r>
          </a:p>
          <a:p>
            <a:r>
              <a:rPr lang="en-US" altLang="en-US" smtClean="0"/>
              <a:t>A database which conforms to an E-R diagram can be represented by a collection of tables.</a:t>
            </a:r>
          </a:p>
          <a:p>
            <a:r>
              <a:rPr lang="en-US" altLang="en-US" smtClean="0"/>
              <a:t>For each entity set and relationship set there is a unique table which is assigned the name of the corresponding entity set or relationship set.</a:t>
            </a:r>
          </a:p>
          <a:p>
            <a:r>
              <a:rPr lang="en-US" altLang="en-US" smtClean="0"/>
              <a:t>Each table has a number of columns (generally corresponding to attributes), which have unique names.</a:t>
            </a:r>
          </a:p>
          <a:p>
            <a:r>
              <a:rPr lang="en-US" altLang="en-US" smtClean="0"/>
              <a:t>Converting an E-R diagram to a table format is the basis for deriving a relational database design from an E-R diagram.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Representing Entity Sets as Tables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909638"/>
            <a:ext cx="7478713" cy="630237"/>
          </a:xfrm>
        </p:spPr>
        <p:txBody>
          <a:bodyPr/>
          <a:lstStyle/>
          <a:p>
            <a:r>
              <a:rPr lang="en-US" altLang="en-US" smtClean="0"/>
              <a:t>A strong entity set reduces to a table with the same attributes.</a:t>
            </a:r>
          </a:p>
        </p:txBody>
      </p:sp>
      <p:sp>
        <p:nvSpPr>
          <p:cNvPr id="61444" name="Rectangle 16"/>
          <p:cNvSpPr>
            <a:spLocks noChangeArrowheads="1"/>
          </p:cNvSpPr>
          <p:nvPr/>
        </p:nvSpPr>
        <p:spPr bwMode="auto">
          <a:xfrm>
            <a:off x="906463" y="3119438"/>
            <a:ext cx="745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altLang="en-US" sz="2000">
              <a:latin typeface="Times New Roman" panose="02020603050405020304" pitchFamily="18" charset="0"/>
            </a:endParaRPr>
          </a:p>
        </p:txBody>
      </p:sp>
      <p:pic>
        <p:nvPicPr>
          <p:cNvPr id="61445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23239" r="1056" b="23474"/>
          <a:stretch>
            <a:fillRect/>
          </a:stretch>
        </p:blipFill>
        <p:spPr bwMode="auto">
          <a:xfrm>
            <a:off x="685800" y="1447800"/>
            <a:ext cx="7889875" cy="3238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Composite and Multivalued Attributes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3700" y="996950"/>
            <a:ext cx="8328025" cy="53816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Composite attributes are flattened out by creating a separate attribute for each component attribute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E.g. given entity set </a:t>
            </a:r>
            <a:r>
              <a:rPr lang="en-US" altLang="en-US" i="1" smtClean="0"/>
              <a:t>custome</a:t>
            </a:r>
            <a:r>
              <a:rPr lang="en-US" altLang="en-US" smtClean="0"/>
              <a:t>r with composite attribute </a:t>
            </a:r>
            <a:r>
              <a:rPr lang="en-US" altLang="en-US" i="1" smtClean="0"/>
              <a:t>name</a:t>
            </a:r>
            <a:r>
              <a:rPr lang="en-US" altLang="en-US" smtClean="0"/>
              <a:t> with component attributes </a:t>
            </a:r>
            <a:r>
              <a:rPr lang="en-US" altLang="en-US" i="1" smtClean="0"/>
              <a:t>first-name </a:t>
            </a:r>
            <a:r>
              <a:rPr lang="en-US" altLang="en-US" smtClean="0"/>
              <a:t>and </a:t>
            </a:r>
            <a:r>
              <a:rPr lang="en-US" altLang="en-US" i="1" smtClean="0"/>
              <a:t>last-name</a:t>
            </a:r>
            <a:r>
              <a:rPr lang="en-US" altLang="en-US" smtClean="0"/>
              <a:t> the table corresponding to the entity set has two attributes</a:t>
            </a:r>
            <a:br>
              <a:rPr lang="en-US" altLang="en-US" smtClean="0"/>
            </a:br>
            <a:r>
              <a:rPr lang="en-US" altLang="en-US" smtClean="0"/>
              <a:t>                 </a:t>
            </a:r>
            <a:r>
              <a:rPr lang="en-US" altLang="en-US" i="1" smtClean="0"/>
              <a:t>name.first-name</a:t>
            </a:r>
            <a:r>
              <a:rPr lang="en-US" altLang="en-US" smtClean="0"/>
              <a:t>  and </a:t>
            </a:r>
            <a:r>
              <a:rPr lang="en-US" altLang="en-US" i="1" smtClean="0"/>
              <a:t>name.last-name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 multivalued attribute M of an entity E is represented by a separate table EM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Table EM has attributes corresponding to the primary key of E and an attribute corresponding to multivalued attribute 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E.g.  Multivalued attribute </a:t>
            </a:r>
            <a:r>
              <a:rPr lang="en-US" altLang="en-US" i="1" smtClean="0"/>
              <a:t>dependent-names</a:t>
            </a:r>
            <a:r>
              <a:rPr lang="en-US" altLang="en-US" smtClean="0"/>
              <a:t> of </a:t>
            </a:r>
            <a:r>
              <a:rPr lang="en-US" altLang="en-US" i="1" smtClean="0"/>
              <a:t>employee</a:t>
            </a:r>
            <a:r>
              <a:rPr lang="en-US" altLang="en-US" smtClean="0"/>
              <a:t> is represented by a table</a:t>
            </a:r>
            <a:br>
              <a:rPr lang="en-US" altLang="en-US" smtClean="0"/>
            </a:br>
            <a:r>
              <a:rPr lang="en-US" altLang="en-US" smtClean="0"/>
              <a:t>    </a:t>
            </a:r>
            <a:r>
              <a:rPr lang="en-US" altLang="en-US" i="1" smtClean="0"/>
              <a:t>employee-dependent-names</a:t>
            </a:r>
            <a:r>
              <a:rPr lang="en-US" altLang="en-US" smtClean="0"/>
              <a:t>(</a:t>
            </a:r>
            <a:r>
              <a:rPr lang="en-US" altLang="en-US" i="1" smtClean="0"/>
              <a:t> employee-id, dname</a:t>
            </a:r>
            <a:r>
              <a:rPr lang="en-US" altLang="en-US" smtClean="0"/>
              <a:t>)</a:t>
            </a:r>
            <a:r>
              <a:rPr lang="en-US" altLang="en-US" i="1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Each value of the multivalued attribute maps to a separate row of the table EM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E.g.,  an employee entity with primary key  John and </a:t>
            </a:r>
            <a:br>
              <a:rPr lang="en-US" altLang="en-US" smtClean="0"/>
            </a:br>
            <a:r>
              <a:rPr lang="en-US" altLang="en-US" smtClean="0"/>
              <a:t>dependents  Johnson and Johndotir maps to two rows:   </a:t>
            </a:r>
            <a:br>
              <a:rPr lang="en-US" altLang="en-US" smtClean="0"/>
            </a:br>
            <a:r>
              <a:rPr lang="en-US" altLang="en-US" smtClean="0"/>
              <a:t>   (John, Johnson) and (John, Johndotir)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Relationship Set </a:t>
            </a:r>
            <a:r>
              <a:rPr lang="en-US" i="1" dirty="0" smtClean="0"/>
              <a:t>borrower</a:t>
            </a:r>
            <a:endParaRPr 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7619" r="1428" b="8809"/>
          <a:stretch>
            <a:fillRect/>
          </a:stretch>
        </p:blipFill>
        <p:spPr bwMode="auto">
          <a:xfrm>
            <a:off x="1041400" y="1130300"/>
            <a:ext cx="6921500" cy="4457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Representing Weak Entity Sets</a:t>
            </a: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22263" r="908" b="22020"/>
          <a:stretch>
            <a:fillRect/>
          </a:stretch>
        </p:blipFill>
        <p:spPr bwMode="auto">
          <a:xfrm>
            <a:off x="889000" y="1965325"/>
            <a:ext cx="7527925" cy="32035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889000" y="909638"/>
            <a:ext cx="7478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/>
              <a:t>A weak entity set becomes a table that includes a column for the primary key of the identifying strong entity set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95300"/>
            <a:ext cx="7405688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Representing Relationship Sets as Tables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88" y="985838"/>
            <a:ext cx="7029450" cy="1084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smtClean="0"/>
              <a:t>A many-to-many relationship set is represented as a table with columns for the primary keys of the two participating entity sets, and any descriptive attributes of the relationship set. 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E.g.: table for relationship set </a:t>
            </a:r>
            <a:r>
              <a:rPr lang="en-US" altLang="en-US" sz="1800" i="1" smtClean="0"/>
              <a:t>borrower</a:t>
            </a:r>
          </a:p>
        </p:txBody>
      </p:sp>
      <p:pic>
        <p:nvPicPr>
          <p:cNvPr id="64516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t="2570" r="10164" b="3038"/>
          <a:stretch>
            <a:fillRect/>
          </a:stretch>
        </p:blipFill>
        <p:spPr bwMode="auto">
          <a:xfrm>
            <a:off x="1778000" y="2560638"/>
            <a:ext cx="3995738" cy="3543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Redundancy of Tables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30377" r="832" b="30377"/>
          <a:stretch>
            <a:fillRect/>
          </a:stretch>
        </p:blipFill>
        <p:spPr bwMode="auto">
          <a:xfrm>
            <a:off x="546100" y="3454400"/>
            <a:ext cx="8077200" cy="2425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865188" y="1036638"/>
            <a:ext cx="752475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/>
              <a:t>Many-to-one and one-to-many relationship sets that are total on the many-side can be represented by adding an extra attribute to the many side, containing the primary key of the one side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/>
              <a:t>E.g.: Instead of creating a table for relationship </a:t>
            </a:r>
            <a:r>
              <a:rPr kumimoji="1" lang="en-US" altLang="en-US" sz="2000" i="1"/>
              <a:t>account-branch</a:t>
            </a:r>
            <a:r>
              <a:rPr kumimoji="1" lang="en-US" altLang="en-US" sz="2000"/>
              <a:t>, add an attribute </a:t>
            </a:r>
            <a:r>
              <a:rPr kumimoji="1" lang="en-US" altLang="en-US" sz="2000" i="1"/>
              <a:t>branch</a:t>
            </a:r>
            <a:r>
              <a:rPr kumimoji="1" lang="en-US" altLang="en-US" sz="2000"/>
              <a:t> to the entity set </a:t>
            </a:r>
            <a:r>
              <a:rPr kumimoji="1" lang="en-US" altLang="en-US" sz="2000" i="1"/>
              <a:t>account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Redundancy of Tables (Cont.)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If participation is </a:t>
            </a:r>
            <a:r>
              <a:rPr lang="en-US" altLang="en-US" i="1" smtClean="0"/>
              <a:t>partial</a:t>
            </a:r>
            <a:r>
              <a:rPr lang="en-US" altLang="en-US" smtClean="0"/>
              <a:t> on the many side, replacing a table by an extra attribute in the relation corresponding to the “many” side could result in null values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table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E.g. The </a:t>
            </a:r>
            <a:r>
              <a:rPr lang="en-US" altLang="en-US" i="1" smtClean="0"/>
              <a:t>payment</a:t>
            </a:r>
            <a:r>
              <a:rPr lang="en-US" altLang="en-US" smtClean="0"/>
              <a:t> table already contains the information that would appear in the </a:t>
            </a:r>
            <a:r>
              <a:rPr lang="en-US" altLang="en-US" i="1" smtClean="0"/>
              <a:t>loan-payment</a:t>
            </a:r>
            <a:r>
              <a:rPr lang="en-US" altLang="en-US" smtClean="0"/>
              <a:t> table (i.e., the columns loan-number and </a:t>
            </a:r>
            <a:r>
              <a:rPr lang="en-US" altLang="en-US" i="1" smtClean="0"/>
              <a:t>payment-number</a:t>
            </a:r>
            <a:r>
              <a:rPr lang="en-US" altLang="en-US" smtClean="0"/>
              <a:t>).</a:t>
            </a:r>
          </a:p>
          <a:p>
            <a:endParaRPr lang="en-US" altLang="en-US" sz="18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775" y="1889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Representing Specialization as Tables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3050" y="874713"/>
            <a:ext cx="8453438" cy="54610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400" smtClean="0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 smtClean="0"/>
              <a:t>Form a table for the higher 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 smtClean="0"/>
              <a:t>Form a table for each lower level entity set, include primary key of higher level entity set and local attributes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>
                <a:solidFill>
                  <a:srgbClr val="990000"/>
                </a:solidFill>
              </a:rPr>
              <a:t>   table</a:t>
            </a:r>
            <a:r>
              <a:rPr lang="en-US" altLang="en-US" sz="2000" smtClean="0"/>
              <a:t>	    </a:t>
            </a:r>
            <a:r>
              <a:rPr lang="en-US" altLang="en-US" sz="2000" smtClean="0">
                <a:solidFill>
                  <a:srgbClr val="990000"/>
                </a:solidFill>
              </a:rPr>
              <a:t>table attributes</a:t>
            </a:r>
            <a:r>
              <a:rPr lang="en-US" altLang="en-US" sz="2000" smtClean="0">
                <a:solidFill>
                  <a:schemeClr val="hlink"/>
                </a:solidFill>
              </a:rPr>
              <a:t/>
            </a:r>
            <a:br>
              <a:rPr lang="en-US" altLang="en-US" sz="2000" smtClean="0">
                <a:solidFill>
                  <a:schemeClr val="hlink"/>
                </a:solidFill>
              </a:rPr>
            </a:br>
            <a:r>
              <a:rPr lang="en-US" altLang="en-US" sz="2000" i="1" smtClean="0"/>
              <a:t>person	name, street, city  </a:t>
            </a:r>
            <a:br>
              <a:rPr lang="en-US" altLang="en-US" sz="2000" i="1" smtClean="0"/>
            </a:br>
            <a:r>
              <a:rPr lang="en-US" altLang="en-US" sz="2000" i="1" smtClean="0"/>
              <a:t>customer	name, credit-rating</a:t>
            </a:r>
            <a:br>
              <a:rPr lang="en-US" altLang="en-US" sz="2000" i="1" smtClean="0"/>
            </a:br>
            <a:r>
              <a:rPr lang="en-US" altLang="en-US" sz="2000" i="1" smtClean="0"/>
              <a:t>employee	name,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 smtClean="0"/>
              <a:t>Drawback:  getting information about, e.g., </a:t>
            </a:r>
            <a:r>
              <a:rPr lang="en-US" altLang="en-US" sz="2000" i="1" smtClean="0"/>
              <a:t>employee</a:t>
            </a:r>
            <a:r>
              <a:rPr lang="en-US" altLang="en-US" sz="2000" smtClean="0"/>
              <a:t> requires accessing two tables</a:t>
            </a:r>
          </a:p>
        </p:txBody>
      </p:sp>
      <p:sp>
        <p:nvSpPr>
          <p:cNvPr id="67588" name="Line 1028"/>
          <p:cNvSpPr>
            <a:spLocks noChangeShapeType="1"/>
          </p:cNvSpPr>
          <p:nvPr/>
        </p:nvSpPr>
        <p:spPr bwMode="auto">
          <a:xfrm>
            <a:off x="979488" y="3048000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1029"/>
          <p:cNvSpPr>
            <a:spLocks noChangeShapeType="1"/>
          </p:cNvSpPr>
          <p:nvPr/>
        </p:nvSpPr>
        <p:spPr bwMode="auto">
          <a:xfrm>
            <a:off x="2438400" y="269557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493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Representing Specialization as Tables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874713"/>
            <a:ext cx="8453438" cy="5461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mtClean="0"/>
          </a:p>
          <a:p>
            <a:pPr>
              <a:lnSpc>
                <a:spcPct val="90000"/>
              </a:lnSpc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400" smtClean="0"/>
              <a:t>Method 2:  </a:t>
            </a:r>
          </a:p>
          <a:p>
            <a:pPr lvl="1">
              <a:lnSpc>
                <a:spcPct val="90000"/>
              </a:lnSpc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 smtClean="0"/>
              <a:t>Form a table for each entity set with all local and inherited attributes	</a:t>
            </a:r>
            <a:br>
              <a:rPr lang="en-US" altLang="en-US" sz="2000" smtClean="0"/>
            </a:br>
            <a:r>
              <a:rPr lang="en-US" altLang="en-US" sz="2000" smtClean="0"/>
              <a:t>	</a:t>
            </a:r>
            <a:r>
              <a:rPr lang="en-US" altLang="en-US" sz="2000" smtClean="0">
                <a:solidFill>
                  <a:srgbClr val="990000"/>
                </a:solidFill>
              </a:rPr>
              <a:t>table </a:t>
            </a:r>
            <a:r>
              <a:rPr lang="en-US" altLang="en-US" sz="2000" smtClean="0"/>
              <a:t>	   </a:t>
            </a:r>
            <a:r>
              <a:rPr lang="en-US" altLang="en-US" sz="2000" smtClean="0">
                <a:solidFill>
                  <a:srgbClr val="990000"/>
                </a:solidFill>
              </a:rPr>
              <a:t>table attributes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i="1" smtClean="0"/>
              <a:t>person	name, street, city	</a:t>
            </a:r>
            <a:br>
              <a:rPr lang="en-US" altLang="en-US" sz="2000" i="1" smtClean="0"/>
            </a:br>
            <a:r>
              <a:rPr lang="en-US" altLang="en-US" sz="2000" i="1" smtClean="0"/>
              <a:t>customer	name, street, city, credit-rating</a:t>
            </a:r>
            <a:br>
              <a:rPr lang="en-US" altLang="en-US" sz="2000" i="1" smtClean="0"/>
            </a:br>
            <a:r>
              <a:rPr lang="en-US" altLang="en-US" sz="2000" i="1" smtClean="0"/>
              <a:t>employee 	name, street, city, salary</a:t>
            </a:r>
            <a:br>
              <a:rPr lang="en-US" altLang="en-US" sz="2000" i="1" smtClean="0"/>
            </a:br>
            <a:r>
              <a:rPr lang="en-US" altLang="en-US" sz="2000" smtClean="0"/>
              <a:t>		</a:t>
            </a:r>
          </a:p>
          <a:p>
            <a:pPr lvl="1">
              <a:lnSpc>
                <a:spcPct val="90000"/>
              </a:lnSpc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 smtClean="0"/>
              <a:t>If specialization is total, table for generalized entity (</a:t>
            </a:r>
            <a:r>
              <a:rPr lang="en-US" altLang="en-US" sz="2000" i="1" smtClean="0"/>
              <a:t>person</a:t>
            </a:r>
            <a:r>
              <a:rPr lang="en-US" altLang="en-US" sz="2000" smtClean="0"/>
              <a:t>) not required to store information</a:t>
            </a:r>
          </a:p>
          <a:p>
            <a:pPr lvl="2">
              <a:lnSpc>
                <a:spcPct val="90000"/>
              </a:lnSpc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 smtClean="0"/>
              <a:t>Can be defined as a “view” relation containing union of specialization tables</a:t>
            </a:r>
          </a:p>
          <a:p>
            <a:pPr lvl="2">
              <a:lnSpc>
                <a:spcPct val="90000"/>
              </a:lnSpc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 smtClean="0"/>
              <a:t>But explicit table may still be needed for foreign key constraints</a:t>
            </a:r>
          </a:p>
          <a:p>
            <a:pPr lvl="1">
              <a:lnSpc>
                <a:spcPct val="90000"/>
              </a:lnSpc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 smtClean="0"/>
              <a:t>Drawback:  street and city may be stored redundantly for persons who are both customers and employees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963613" y="2586038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7"/>
          <p:cNvSpPr>
            <a:spLocks noChangeShapeType="1"/>
          </p:cNvSpPr>
          <p:nvPr/>
        </p:nvSpPr>
        <p:spPr bwMode="auto">
          <a:xfrm>
            <a:off x="2438400" y="2298700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495300"/>
            <a:ext cx="7377112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Relations Corresponding to Aggregation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920750" y="1343025"/>
            <a:ext cx="756285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400"/>
              <a:t>To represent aggregation, create a table containing</a:t>
            </a:r>
          </a:p>
          <a:p>
            <a:pPr lvl="1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400"/>
              <a:t> primary key of the aggregated relationship,</a:t>
            </a:r>
          </a:p>
          <a:p>
            <a:pPr lvl="1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400"/>
              <a:t>the primary key of the associated entity set</a:t>
            </a:r>
          </a:p>
          <a:p>
            <a:pPr lvl="1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400"/>
              <a:t>Any descriptive attributes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57238" y="495300"/>
            <a:ext cx="7377112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Relations Corresponding to Aggregation (Cont.)</a:t>
            </a:r>
          </a:p>
        </p:txBody>
      </p:sp>
      <p:pic>
        <p:nvPicPr>
          <p:cNvPr id="70659" name="Picture 1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1943100" y="3192463"/>
            <a:ext cx="4662488" cy="32877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0" name="Rectangle 1053"/>
          <p:cNvSpPr>
            <a:spLocks noChangeArrowheads="1"/>
          </p:cNvSpPr>
          <p:nvPr/>
        </p:nvSpPr>
        <p:spPr bwMode="auto">
          <a:xfrm>
            <a:off x="234950" y="1098550"/>
            <a:ext cx="890905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400"/>
              <a:t>E.g. to represent aggregation </a:t>
            </a:r>
            <a:r>
              <a:rPr kumimoji="1" lang="en-US" altLang="en-US" sz="2400" i="1"/>
              <a:t>manages</a:t>
            </a:r>
            <a:r>
              <a:rPr kumimoji="1" lang="en-US" altLang="en-US" sz="2400"/>
              <a:t> between relationship </a:t>
            </a:r>
            <a:r>
              <a:rPr kumimoji="1" lang="en-US" altLang="en-US" sz="2400" i="1"/>
              <a:t>works-on</a:t>
            </a:r>
            <a:r>
              <a:rPr kumimoji="1" lang="en-US" altLang="en-US" sz="2400"/>
              <a:t> and entity set </a:t>
            </a:r>
            <a:r>
              <a:rPr kumimoji="1" lang="en-US" altLang="en-US" sz="2400" i="1"/>
              <a:t>manager</a:t>
            </a:r>
            <a:r>
              <a:rPr kumimoji="1" lang="en-US" altLang="en-US" sz="2400"/>
              <a:t>, create a table</a:t>
            </a:r>
            <a:br>
              <a:rPr kumimoji="1" lang="en-US" altLang="en-US" sz="2400"/>
            </a:br>
            <a:r>
              <a:rPr kumimoji="1" lang="en-US" altLang="en-US" sz="2400"/>
              <a:t> </a:t>
            </a:r>
            <a:r>
              <a:rPr kumimoji="1" lang="en-US" altLang="en-US" sz="2400" i="1"/>
              <a:t>manages</a:t>
            </a:r>
            <a:r>
              <a:rPr kumimoji="1" lang="en-US" altLang="en-US" sz="2400"/>
              <a:t>(</a:t>
            </a:r>
            <a:r>
              <a:rPr kumimoji="1" lang="en-US" altLang="en-US" sz="2400" i="1"/>
              <a:t>employee-id, branch-name, title, manager-name</a:t>
            </a:r>
            <a:r>
              <a:rPr kumimoji="1" lang="en-US" altLang="en-US" sz="2400"/>
              <a:t>)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400"/>
              <a:t>Table </a:t>
            </a:r>
            <a:r>
              <a:rPr kumimoji="1" lang="en-US" altLang="en-US" sz="2400" i="1"/>
              <a:t>works-on</a:t>
            </a:r>
            <a:r>
              <a:rPr kumimoji="1" lang="en-US" altLang="en-US" sz="2400"/>
              <a:t> is redundant </a:t>
            </a:r>
            <a:r>
              <a:rPr kumimoji="1" lang="en-US" altLang="en-US" sz="2400" b="1"/>
              <a:t>provided</a:t>
            </a:r>
            <a:r>
              <a:rPr kumimoji="1" lang="en-US" altLang="en-US" sz="2400"/>
              <a:t> we are willing to store null values for attribute </a:t>
            </a:r>
            <a:r>
              <a:rPr kumimoji="1" lang="en-US" altLang="en-US" sz="2400" i="1"/>
              <a:t>manager</a:t>
            </a:r>
            <a:r>
              <a:rPr kumimoji="1" lang="en-US" altLang="en-US" sz="2400"/>
              <a:t>-</a:t>
            </a:r>
            <a:r>
              <a:rPr kumimoji="1" lang="en-US" altLang="en-US" sz="2400" i="1"/>
              <a:t>name</a:t>
            </a:r>
            <a:r>
              <a:rPr kumimoji="1" lang="en-US" altLang="en-US" sz="2400"/>
              <a:t> in table </a:t>
            </a:r>
            <a:r>
              <a:rPr kumimoji="1" lang="en-US" altLang="en-US" sz="2400" i="1"/>
              <a:t>manages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End of Chapter 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E-R Diagram for Exercise 2.10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1422" r="10309" b="1186"/>
          <a:stretch>
            <a:fillRect/>
          </a:stretch>
        </p:blipFill>
        <p:spPr bwMode="auto">
          <a:xfrm>
            <a:off x="1816100" y="787400"/>
            <a:ext cx="5697538" cy="5219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Relationship Sets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828675"/>
            <a:ext cx="7848600" cy="1171575"/>
          </a:xfrm>
        </p:spPr>
        <p:txBody>
          <a:bodyPr/>
          <a:lstStyle/>
          <a:p>
            <a:r>
              <a:rPr lang="en-US" altLang="en-US" smtClean="0"/>
              <a:t>An </a:t>
            </a:r>
            <a:r>
              <a:rPr lang="en-US" altLang="en-US" i="1" smtClean="0"/>
              <a:t>attribute</a:t>
            </a:r>
            <a:r>
              <a:rPr lang="en-US" altLang="en-US" smtClean="0"/>
              <a:t> can also be property of a relationship set.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For instance, the </a:t>
            </a:r>
            <a:r>
              <a:rPr lang="en-US" altLang="en-US" i="1" smtClean="0"/>
              <a:t>depositor </a:t>
            </a:r>
            <a:r>
              <a:rPr lang="en-US" altLang="en-US" smtClean="0"/>
              <a:t>relationship set between entity sets </a:t>
            </a:r>
            <a:r>
              <a:rPr lang="en-US" altLang="en-US" i="1" smtClean="0"/>
              <a:t>customer </a:t>
            </a:r>
            <a:r>
              <a:rPr lang="en-US" altLang="en-US" smtClean="0"/>
              <a:t>and </a:t>
            </a:r>
            <a:r>
              <a:rPr lang="en-US" altLang="en-US" i="1" smtClean="0"/>
              <a:t>account </a:t>
            </a:r>
            <a:r>
              <a:rPr lang="en-US" altLang="en-US" smtClean="0"/>
              <a:t>may have the attribute </a:t>
            </a:r>
            <a:r>
              <a:rPr lang="en-US" altLang="en-US" i="1" smtClean="0"/>
              <a:t>access-date</a:t>
            </a:r>
            <a:endParaRPr lang="en-US" alt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7312" r="3548" b="7742"/>
          <a:stretch>
            <a:fillRect/>
          </a:stretch>
        </p:blipFill>
        <p:spPr bwMode="auto">
          <a:xfrm>
            <a:off x="1249363" y="1949450"/>
            <a:ext cx="6907212" cy="46243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699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E-R Diagram for Exercise 2.15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4048"/>
          <a:stretch>
            <a:fillRect/>
          </a:stretch>
        </p:blipFill>
        <p:spPr bwMode="auto">
          <a:xfrm>
            <a:off x="1295400" y="1079500"/>
            <a:ext cx="6959600" cy="4914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E-R Diagram for Exercise 2.22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13954" r="1744" b="13721"/>
          <a:stretch>
            <a:fillRect/>
          </a:stretch>
        </p:blipFill>
        <p:spPr bwMode="auto">
          <a:xfrm>
            <a:off x="1041400" y="1092200"/>
            <a:ext cx="7053263" cy="3949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E-R Diagram for Exercise 2.15</a:t>
            </a:r>
          </a:p>
        </p:txBody>
      </p:sp>
      <p:pic>
        <p:nvPicPr>
          <p:cNvPr id="7577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4048"/>
          <a:stretch>
            <a:fillRect/>
          </a:stretch>
        </p:blipFill>
        <p:spPr bwMode="auto">
          <a:xfrm>
            <a:off x="1295400" y="1079500"/>
            <a:ext cx="6959600" cy="4914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Existence Dependencies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363663"/>
            <a:ext cx="7029450" cy="1589087"/>
          </a:xfrm>
        </p:spPr>
        <p:txBody>
          <a:bodyPr/>
          <a:lstStyle/>
          <a:p>
            <a:r>
              <a:rPr lang="en-US" altLang="en-US" smtClean="0"/>
              <a:t>If the existence of entity </a:t>
            </a:r>
            <a:r>
              <a:rPr lang="en-US" altLang="en-US" i="1" smtClean="0"/>
              <a:t>x</a:t>
            </a:r>
            <a:r>
              <a:rPr lang="en-US" altLang="en-US" smtClean="0"/>
              <a:t> depends on the existence of entity </a:t>
            </a:r>
            <a:r>
              <a:rPr lang="en-US" altLang="en-US" i="1" smtClean="0"/>
              <a:t>y</a:t>
            </a:r>
            <a:r>
              <a:rPr lang="en-US" altLang="en-US" smtClean="0"/>
              <a:t>, then </a:t>
            </a:r>
            <a:r>
              <a:rPr lang="en-US" altLang="en-US" i="1" smtClean="0"/>
              <a:t>x</a:t>
            </a:r>
            <a:r>
              <a:rPr lang="en-US" altLang="en-US" smtClean="0"/>
              <a:t> is said to be </a:t>
            </a:r>
            <a:r>
              <a:rPr lang="en-US" altLang="en-US" i="1" smtClean="0"/>
              <a:t>existence dependent </a:t>
            </a:r>
            <a:r>
              <a:rPr lang="en-US" altLang="en-US" smtClean="0"/>
              <a:t>on </a:t>
            </a:r>
            <a:r>
              <a:rPr lang="en-US" altLang="en-US" i="1" smtClean="0"/>
              <a:t>y</a:t>
            </a:r>
            <a:r>
              <a:rPr lang="en-US" altLang="en-US" smtClean="0"/>
              <a:t>.</a:t>
            </a:r>
          </a:p>
          <a:p>
            <a:pPr marL="628650" lvl="1"/>
            <a:r>
              <a:rPr lang="en-US" altLang="en-US" i="1" smtClean="0"/>
              <a:t>y</a:t>
            </a:r>
            <a:r>
              <a:rPr lang="en-US" altLang="en-US" smtClean="0"/>
              <a:t> is a </a:t>
            </a:r>
            <a:r>
              <a:rPr lang="en-US" altLang="en-US" i="1" smtClean="0"/>
              <a:t>dominant entity</a:t>
            </a:r>
            <a:r>
              <a:rPr lang="en-US" altLang="en-US" smtClean="0"/>
              <a:t> (in example below, </a:t>
            </a:r>
            <a:r>
              <a:rPr lang="en-US" altLang="en-US" i="1" smtClean="0"/>
              <a:t>loan</a:t>
            </a:r>
            <a:r>
              <a:rPr lang="en-US" altLang="en-US" smtClean="0"/>
              <a:t>)</a:t>
            </a:r>
          </a:p>
          <a:p>
            <a:pPr marL="628650" lvl="1"/>
            <a:r>
              <a:rPr lang="en-US" altLang="en-US" i="1" smtClean="0"/>
              <a:t>x</a:t>
            </a:r>
            <a:r>
              <a:rPr lang="en-US" altLang="en-US" smtClean="0"/>
              <a:t> is a </a:t>
            </a:r>
            <a:r>
              <a:rPr lang="en-US" altLang="en-US" i="1" smtClean="0"/>
              <a:t>subordinate entity</a:t>
            </a:r>
            <a:r>
              <a:rPr lang="en-US" altLang="en-US" smtClean="0"/>
              <a:t> (in example below, </a:t>
            </a:r>
            <a:r>
              <a:rPr lang="en-US" altLang="en-US" i="1" smtClean="0"/>
              <a:t>payment</a:t>
            </a:r>
            <a:r>
              <a:rPr lang="en-US" altLang="en-US" smtClean="0"/>
              <a:t>)</a:t>
            </a:r>
          </a:p>
        </p:txBody>
      </p:sp>
      <p:grpSp>
        <p:nvGrpSpPr>
          <p:cNvPr id="76804" name="Group 9"/>
          <p:cNvGrpSpPr>
            <a:grpSpLocks/>
          </p:cNvGrpSpPr>
          <p:nvPr/>
        </p:nvGrpSpPr>
        <p:grpSpPr bwMode="auto">
          <a:xfrm>
            <a:off x="1438275" y="3160713"/>
            <a:ext cx="6340475" cy="1370012"/>
            <a:chOff x="987" y="2364"/>
            <a:chExt cx="3994" cy="863"/>
          </a:xfrm>
        </p:grpSpPr>
        <p:sp>
          <p:nvSpPr>
            <p:cNvPr id="76806" name="AutoShape 4"/>
            <p:cNvSpPr>
              <a:spLocks noChangeArrowheads="1"/>
            </p:cNvSpPr>
            <p:nvPr/>
          </p:nvSpPr>
          <p:spPr bwMode="auto">
            <a:xfrm>
              <a:off x="2300" y="2364"/>
              <a:ext cx="854" cy="863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400" i="1"/>
                <a:t>loan-payment</a:t>
              </a:r>
            </a:p>
          </p:txBody>
        </p:sp>
        <p:sp>
          <p:nvSpPr>
            <p:cNvPr id="76807" name="Rectangle 5"/>
            <p:cNvSpPr>
              <a:spLocks noChangeArrowheads="1"/>
            </p:cNvSpPr>
            <p:nvPr/>
          </p:nvSpPr>
          <p:spPr bwMode="auto">
            <a:xfrm>
              <a:off x="4209" y="2681"/>
              <a:ext cx="772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400" i="1"/>
                <a:t>payment</a:t>
              </a:r>
            </a:p>
          </p:txBody>
        </p:sp>
        <p:sp>
          <p:nvSpPr>
            <p:cNvPr id="76808" name="Rectangle 6"/>
            <p:cNvSpPr>
              <a:spLocks noChangeArrowheads="1"/>
            </p:cNvSpPr>
            <p:nvPr/>
          </p:nvSpPr>
          <p:spPr bwMode="auto">
            <a:xfrm>
              <a:off x="987" y="2677"/>
              <a:ext cx="454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400" i="1"/>
                <a:t>loan</a:t>
              </a:r>
            </a:p>
          </p:txBody>
        </p:sp>
        <p:sp>
          <p:nvSpPr>
            <p:cNvPr id="76809" name="Line 7"/>
            <p:cNvSpPr>
              <a:spLocks noChangeShapeType="1"/>
            </p:cNvSpPr>
            <p:nvPr/>
          </p:nvSpPr>
          <p:spPr bwMode="auto">
            <a:xfrm flipH="1">
              <a:off x="1463" y="2791"/>
              <a:ext cx="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0" name="Line 8"/>
            <p:cNvSpPr>
              <a:spLocks noChangeShapeType="1"/>
            </p:cNvSpPr>
            <p:nvPr/>
          </p:nvSpPr>
          <p:spPr bwMode="auto">
            <a:xfrm>
              <a:off x="3136" y="2791"/>
              <a:ext cx="10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5" name="Rectangle 10"/>
          <p:cNvSpPr>
            <a:spLocks noChangeArrowheads="1"/>
          </p:cNvSpPr>
          <p:nvPr/>
        </p:nvSpPr>
        <p:spPr bwMode="auto">
          <a:xfrm>
            <a:off x="717550" y="4813300"/>
            <a:ext cx="7585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en-US" sz="2000"/>
              <a:t>If a </a:t>
            </a:r>
            <a:r>
              <a:rPr lang="en-US" altLang="en-US" sz="2000" i="1"/>
              <a:t>loan</a:t>
            </a:r>
            <a:r>
              <a:rPr lang="en-US" altLang="en-US" sz="2000"/>
              <a:t> entity is deleted, then all its associated</a:t>
            </a:r>
            <a:r>
              <a:rPr lang="en-US" altLang="en-US" sz="2000" i="1"/>
              <a:t> payment </a:t>
            </a:r>
            <a:r>
              <a:rPr lang="en-US" altLang="en-US" sz="2000"/>
              <a:t>entities must be deleted also.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Constraints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417" y="758919"/>
            <a:ext cx="7505700" cy="4114800"/>
          </a:xfrm>
        </p:spPr>
        <p:txBody>
          <a:bodyPr/>
          <a:lstStyle/>
          <a:p>
            <a:pPr algn="just"/>
            <a:r>
              <a:rPr lang="en-IN" sz="1800" dirty="0" smtClean="0"/>
              <a:t>Constraints </a:t>
            </a:r>
            <a:r>
              <a:rPr lang="en-IN" sz="1800" dirty="0"/>
              <a:t>enforce limits to the data or type of data that can be inserted/updated/deleted from a table</a:t>
            </a:r>
            <a:r>
              <a:rPr lang="en-IN" sz="1800" dirty="0" smtClean="0"/>
              <a:t>.</a:t>
            </a:r>
          </a:p>
          <a:p>
            <a:pPr marL="0" indent="0" algn="just">
              <a:buNone/>
            </a:pPr>
            <a:endParaRPr lang="en-US" altLang="en-US" sz="1800" dirty="0" smtClean="0"/>
          </a:p>
          <a:p>
            <a:pPr algn="just"/>
            <a:r>
              <a:rPr lang="en-IN" sz="1800" dirty="0"/>
              <a:t>The whole purpose of constraints is to maintain the </a:t>
            </a:r>
            <a:r>
              <a:rPr lang="en-IN" sz="1800" b="1" dirty="0"/>
              <a:t>data integrity </a:t>
            </a:r>
            <a:r>
              <a:rPr lang="en-IN" sz="1800" dirty="0"/>
              <a:t>during an update/delete/insert into a table</a:t>
            </a:r>
            <a:r>
              <a:rPr lang="en-IN" dirty="0"/>
              <a:t>. </a:t>
            </a:r>
            <a:endParaRPr lang="en-US" altLang="en-US" dirty="0" smtClean="0"/>
          </a:p>
          <a:p>
            <a:pPr marL="0" indent="0" algn="just">
              <a:buNone/>
            </a:pPr>
            <a:endParaRPr lang="en-US" altLang="en-US" sz="1800" dirty="0" smtClean="0"/>
          </a:p>
          <a:p>
            <a:pPr marL="971550" lvl="1" indent="-571500" algn="just">
              <a:buFont typeface="+mj-lt"/>
              <a:buAutoNum type="romanUcPeriod"/>
            </a:pPr>
            <a:r>
              <a:rPr lang="en-US" altLang="en-US" sz="2000" b="1" dirty="0" smtClean="0"/>
              <a:t>Mapping Cardinalities(Mapping constraints)</a:t>
            </a:r>
          </a:p>
          <a:p>
            <a:pPr marL="971550" lvl="1" indent="-571500" algn="just">
              <a:buFont typeface="+mj-lt"/>
              <a:buAutoNum type="romanUcPeriod"/>
            </a:pPr>
            <a:r>
              <a:rPr lang="en-US" altLang="en-US" sz="2000" b="1" dirty="0" smtClean="0"/>
              <a:t>Key Constraints</a:t>
            </a:r>
          </a:p>
          <a:p>
            <a:pPr marL="971550" lvl="1" indent="-571500" algn="just">
              <a:buFont typeface="+mj-lt"/>
              <a:buAutoNum type="romanUcPeriod"/>
            </a:pPr>
            <a:r>
              <a:rPr lang="en-US" altLang="en-US" sz="2000" b="1" dirty="0" smtClean="0"/>
              <a:t>Domain integrity constraints &amp; Referential Integrity constraints</a:t>
            </a:r>
          </a:p>
          <a:p>
            <a:pPr marL="971550" lvl="1" indent="-571500" algn="just">
              <a:buFont typeface="+mj-lt"/>
              <a:buAutoNum type="romanUcPeriod"/>
            </a:pPr>
            <a:r>
              <a:rPr lang="en-US" altLang="en-US" sz="2000" b="1" dirty="0"/>
              <a:t>Participation </a:t>
            </a:r>
            <a:r>
              <a:rPr lang="en-US" altLang="en-US" sz="2000" b="1" dirty="0" smtClean="0"/>
              <a:t>Constraints</a:t>
            </a:r>
          </a:p>
          <a:p>
            <a:pPr marL="400050" lvl="1" indent="0">
              <a:buNone/>
            </a:pPr>
            <a:endParaRPr lang="en-US" sz="2000" b="1" dirty="0"/>
          </a:p>
          <a:p>
            <a:pPr marL="400050" lvl="1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We </a:t>
            </a:r>
            <a:r>
              <a:rPr lang="en-IN" sz="2000" dirty="0">
                <a:solidFill>
                  <a:srgbClr val="FF0000"/>
                </a:solidFill>
              </a:rPr>
              <a:t>can have these constraints in place while creating tables in database.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19040</TotalTime>
  <Words>3491</Words>
  <Application>Microsoft Office PowerPoint</Application>
  <PresentationFormat>On-screen Show (4:3)</PresentationFormat>
  <Paragraphs>488</Paragraphs>
  <Slides>83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6" baseType="lpstr">
      <vt:lpstr>db-book</vt:lpstr>
      <vt:lpstr>2_db-5-grey</vt:lpstr>
      <vt:lpstr>Clip</vt:lpstr>
      <vt:lpstr>Unit-1:  Entity-Relationship Model</vt:lpstr>
      <vt:lpstr>Entity Sets</vt:lpstr>
      <vt:lpstr>Entity Sets customer and loan</vt:lpstr>
      <vt:lpstr>Attributes</vt:lpstr>
      <vt:lpstr>Composite Attributes</vt:lpstr>
      <vt:lpstr>Relationship Sets</vt:lpstr>
      <vt:lpstr>Relationship Set borrower</vt:lpstr>
      <vt:lpstr>Relationship Sets (Cont.)</vt:lpstr>
      <vt:lpstr>Constraints</vt:lpstr>
      <vt:lpstr>Mapping Cardinalities</vt:lpstr>
      <vt:lpstr>Mapping Cardinalities</vt:lpstr>
      <vt:lpstr>Mapping Cardinalities </vt:lpstr>
      <vt:lpstr>II. Key Constraints</vt:lpstr>
      <vt:lpstr>Key Constraints</vt:lpstr>
      <vt:lpstr>Key Constraints Primary Key</vt:lpstr>
      <vt:lpstr>Key Constraints Primary Key</vt:lpstr>
      <vt:lpstr>Key Constraints Primary Key</vt:lpstr>
      <vt:lpstr>Super Key &amp; Candidate Key </vt:lpstr>
      <vt:lpstr>Super Key &amp; Candidate Key </vt:lpstr>
      <vt:lpstr>Candidate Key</vt:lpstr>
      <vt:lpstr>Foreign Key</vt:lpstr>
      <vt:lpstr>Foreign Key</vt:lpstr>
      <vt:lpstr>Primary Key &amp; Super Key Difference</vt:lpstr>
      <vt:lpstr>Further Examples…..</vt:lpstr>
      <vt:lpstr>Candidate Key - Example</vt:lpstr>
      <vt:lpstr>Super Key - Example</vt:lpstr>
      <vt:lpstr>Primary Key - Example</vt:lpstr>
      <vt:lpstr>III. Domain integrity constraints  &amp;   Referential Integrity constraints</vt:lpstr>
      <vt:lpstr>III. Domain integrity constraints  &amp;   Referential Integrity constraints</vt:lpstr>
      <vt:lpstr>IV . Participation Constraints</vt:lpstr>
      <vt:lpstr>IV . Participation Constraints</vt:lpstr>
      <vt:lpstr>E-R Diagrams</vt:lpstr>
      <vt:lpstr>E-R Diagram With Composite, Multivalued, and Derived Attributes</vt:lpstr>
      <vt:lpstr>Relationship Sets with Attributes</vt:lpstr>
      <vt:lpstr>Roles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Alternative Notation for Cardinality Limits</vt:lpstr>
      <vt:lpstr>Keys</vt:lpstr>
      <vt:lpstr>Keys for Relationship Sets</vt:lpstr>
      <vt:lpstr>E-R Diagram with a Ternary Relationship</vt:lpstr>
      <vt:lpstr>Design Issues</vt:lpstr>
      <vt:lpstr>How about doing an ER design interactively on the board? Suggest an application to be modeled.</vt:lpstr>
      <vt:lpstr>Weak Entity Sets</vt:lpstr>
      <vt:lpstr>Weak Entity Sets (Cont.)</vt:lpstr>
      <vt:lpstr>Weak Entity Sets (Cont.)</vt:lpstr>
      <vt:lpstr>More Weak Entity Set Examples</vt:lpstr>
      <vt:lpstr>Specialization</vt:lpstr>
      <vt:lpstr>Specialization Example</vt:lpstr>
      <vt:lpstr>Generalization</vt:lpstr>
      <vt:lpstr>Specialization and Generalization (Contd.)</vt:lpstr>
      <vt:lpstr>Aggregation</vt:lpstr>
      <vt:lpstr>Aggregation (Cont.)</vt:lpstr>
      <vt:lpstr>E-R Diagram With Aggregation</vt:lpstr>
      <vt:lpstr>E-R Diagram for a Banking Enterprise</vt:lpstr>
      <vt:lpstr>Summary of Symbols Used in E-R Notation</vt:lpstr>
      <vt:lpstr>Summary of Symbols (Cont.)</vt:lpstr>
      <vt:lpstr>Alternative E-R Notations</vt:lpstr>
      <vt:lpstr>UML </vt:lpstr>
      <vt:lpstr>Summary of UML Class Diagram Notation</vt:lpstr>
      <vt:lpstr>UML Class Diagrams (Contd.)</vt:lpstr>
      <vt:lpstr>UML Class Diagram Notation (Cont.)</vt:lpstr>
      <vt:lpstr>UML Class Diagrams (Contd.)</vt:lpstr>
      <vt:lpstr>Reduction of an E-R Schema to Tables</vt:lpstr>
      <vt:lpstr>Representing Entity Sets as Tables</vt:lpstr>
      <vt:lpstr>Composite and Multivalued Attributes</vt:lpstr>
      <vt:lpstr>Representing Weak Entity Sets</vt:lpstr>
      <vt:lpstr>Representing Relationship Sets as Tables</vt:lpstr>
      <vt:lpstr>Redundancy of Tables</vt:lpstr>
      <vt:lpstr>Redundancy of Tables (Cont.)</vt:lpstr>
      <vt:lpstr>Representing Specialization as Tables</vt:lpstr>
      <vt:lpstr>Representing Specialization as Tables (Cont.)</vt:lpstr>
      <vt:lpstr>Relations Corresponding to Aggregation</vt:lpstr>
      <vt:lpstr>Relations Corresponding to Aggregation (Cont.)</vt:lpstr>
      <vt:lpstr>End of Chapter 2</vt:lpstr>
      <vt:lpstr>E-R Diagram for Exercise 2.10</vt:lpstr>
      <vt:lpstr>E-R Diagram for Exercise 2.15</vt:lpstr>
      <vt:lpstr>E-R Diagram for Exercise 2.22</vt:lpstr>
      <vt:lpstr>E-R Diagram for Exercise 2.15</vt:lpstr>
      <vt:lpstr>Existence Dependencies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DELL</cp:lastModifiedBy>
  <cp:revision>170</cp:revision>
  <cp:lastPrinted>1999-06-28T19:27:31Z</cp:lastPrinted>
  <dcterms:created xsi:type="dcterms:W3CDTF">1999-11-04T22:02:40Z</dcterms:created>
  <dcterms:modified xsi:type="dcterms:W3CDTF">2022-02-14T10:06:30Z</dcterms:modified>
</cp:coreProperties>
</file>