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80" r:id="rId4"/>
    <p:sldId id="281" r:id="rId5"/>
    <p:sldId id="282" r:id="rId6"/>
    <p:sldId id="259" r:id="rId7"/>
    <p:sldId id="260" r:id="rId8"/>
    <p:sldId id="283" r:id="rId9"/>
    <p:sldId id="296" r:id="rId10"/>
    <p:sldId id="263" r:id="rId11"/>
    <p:sldId id="264" r:id="rId12"/>
    <p:sldId id="278" r:id="rId13"/>
    <p:sldId id="265" r:id="rId14"/>
    <p:sldId id="274" r:id="rId15"/>
    <p:sldId id="266" r:id="rId16"/>
    <p:sldId id="267" r:id="rId17"/>
    <p:sldId id="286" r:id="rId18"/>
    <p:sldId id="297" r:id="rId19"/>
    <p:sldId id="272" r:id="rId20"/>
    <p:sldId id="271" r:id="rId21"/>
    <p:sldId id="288" r:id="rId22"/>
    <p:sldId id="289" r:id="rId23"/>
    <p:sldId id="292" r:id="rId24"/>
    <p:sldId id="293" r:id="rId25"/>
    <p:sldId id="294" r:id="rId26"/>
    <p:sldId id="295" r:id="rId27"/>
    <p:sldId id="299" r:id="rId28"/>
    <p:sldId id="305" r:id="rId29"/>
    <p:sldId id="302" r:id="rId30"/>
    <p:sldId id="303" r:id="rId31"/>
    <p:sldId id="304" r:id="rId32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9"/>
    <p:restoredTop sz="91293"/>
  </p:normalViewPr>
  <p:slideViewPr>
    <p:cSldViewPr snapToGrid="0" showGuides="1">
      <p:cViewPr>
        <p:scale>
          <a:sx n="77" d="100"/>
          <a:sy n="77" d="100"/>
        </p:scale>
        <p:origin x="-888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5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5837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5837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b" anchorCtr="0" compatLnSpc="1"/>
          <a:lstStyle/>
          <a:p>
            <a:pPr lvl="0" algn="r">
              <a:buNone/>
            </a:pPr>
            <a:fld id="{9A0DB2DC-4C9A-4742-B13C-FB6460FD3503}" type="slidenum">
              <a:rPr lang="en-US" sz="1200" dirty="0"/>
              <a:pPr lvl="0" algn="r">
                <a:buNone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1107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2355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b" anchorCtr="0" compatLnSpc="1"/>
          <a:lstStyle/>
          <a:p>
            <a:pPr lvl="0" algn="r">
              <a:buNone/>
            </a:pPr>
            <a:fld id="{9A0DB2DC-4C9A-4742-B13C-FB6460FD3503}" type="slidenum">
              <a:rPr lang="en-US" sz="1200" dirty="0"/>
              <a:pPr lvl="0" algn="r">
                <a:buNone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30473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1440" tIns="45720" rIns="91440" bIns="45720" anchor="t" anchorCtr="0"/>
          <a:lstStyle/>
          <a:p>
            <a:pPr lvl="0"/>
            <a:endParaRPr dirty="0"/>
          </a:p>
        </p:txBody>
      </p:sp>
      <p:sp>
        <p:nvSpPr>
          <p:cNvPr id="2458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b" anchorCtr="0"/>
          <a:lstStyle/>
          <a:p>
            <a:pPr lvl="0" algn="r"/>
            <a:fld id="{9A0DB2DC-4C9A-4742-B13C-FB6460FD3503}" type="slidenum">
              <a:rPr lang="en-US" sz="1200" dirty="0"/>
              <a:pPr lvl="0" algn="r"/>
              <a:t>1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Three-tier applications are more appropriate for large applications, and for applications that run on the </a:t>
            </a:r>
            <a:r>
              <a:rPr lang="en-IN" dirty="0" err="1" smtClean="0"/>
              <a:t>WorldWideWeb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storage manager is important because databases typically require a large</a:t>
            </a:r>
          </a:p>
          <a:p>
            <a:r>
              <a:rPr lang="en-IN" dirty="0" smtClean="0"/>
              <a:t>amount of storage space. Corporate databases range in size from hundreds of</a:t>
            </a:r>
          </a:p>
          <a:p>
            <a:r>
              <a:rPr lang="en-IN" dirty="0" smtClean="0"/>
              <a:t>gigabytes to, for the largest databases, terabytes of data. A gigabyte is approximately</a:t>
            </a:r>
          </a:p>
          <a:p>
            <a:r>
              <a:rPr lang="en-IN" dirty="0" smtClean="0"/>
              <a:t>1000 megabytes (actually 1024) (1 billion bytes), and a terabyte is 1 million</a:t>
            </a:r>
          </a:p>
          <a:p>
            <a:r>
              <a:rPr lang="en-IN" dirty="0" smtClean="0"/>
              <a:t>megabytes (1 trillion bytes). Since the main memory of computers cannot store</a:t>
            </a:r>
          </a:p>
          <a:p>
            <a:r>
              <a:rPr lang="en-IN" dirty="0" smtClean="0"/>
              <a:t>this much information, the information is stored on disks. Data are moved between</a:t>
            </a:r>
          </a:p>
          <a:p>
            <a:r>
              <a:rPr lang="en-IN" dirty="0" smtClean="0"/>
              <a:t>disk storage and main memory as needed. Since the movement of data</a:t>
            </a:r>
          </a:p>
          <a:p>
            <a:r>
              <a:rPr lang="en-IN" dirty="0" smtClean="0"/>
              <a:t>to and from disk is slow relative to the speed of the central processing unit, it is</a:t>
            </a:r>
          </a:p>
          <a:p>
            <a:r>
              <a:rPr lang="en-IN" dirty="0" smtClean="0"/>
              <a:t>imperative that the database system structure the data so as to minimize the need</a:t>
            </a:r>
          </a:p>
          <a:p>
            <a:r>
              <a:rPr lang="en-IN" dirty="0" smtClean="0"/>
              <a:t>to move data between disk and main memory.</a:t>
            </a:r>
          </a:p>
          <a:p>
            <a:r>
              <a:rPr lang="en-IN" dirty="0" smtClean="0"/>
              <a:t>The query processor is important because it helps the database system to</a:t>
            </a:r>
          </a:p>
          <a:p>
            <a:r>
              <a:rPr lang="en-IN" dirty="0" smtClean="0"/>
              <a:t>simplify and facilitate access to data. The query processor allows database users</a:t>
            </a:r>
          </a:p>
          <a:p>
            <a:r>
              <a:rPr lang="en-IN" dirty="0" smtClean="0"/>
              <a:t>to obtain good performance while being able to work at the view level and not be</a:t>
            </a:r>
          </a:p>
          <a:p>
            <a:r>
              <a:rPr lang="en-IN" dirty="0" smtClean="0"/>
              <a:t>burdened with understanding the physical-level details of the implementation of</a:t>
            </a:r>
          </a:p>
          <a:p>
            <a:r>
              <a:rPr lang="en-IN" dirty="0" smtClean="0"/>
              <a:t>the system. It is the job of the database system to translate updates and queries</a:t>
            </a:r>
          </a:p>
          <a:p>
            <a:r>
              <a:rPr lang="en-IN" dirty="0" smtClean="0"/>
              <a:t>written in a nonprocedural language, at the logical level, into an efficient sequence</a:t>
            </a:r>
          </a:p>
          <a:p>
            <a:r>
              <a:rPr lang="en-IN" dirty="0" smtClean="0"/>
              <a:t>of operations at the physical level.</a:t>
            </a:r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Google Shape;439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Physical data independence:  capacity to change the 	physical schema w/o having to rewrite the application programs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Logical data independence:  capacity to change the 	conceptual schema w/o having to rewrite the application programs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logical data independence is more difficult to achieve than physical data independence</a:t>
            </a:r>
            <a:endParaRPr/>
          </a:p>
        </p:txBody>
      </p:sp>
      <p:sp>
        <p:nvSpPr>
          <p:cNvPr id="440" name="Google Shape;440;p55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1/10/2022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Helvetica" pitchFamily="34" charset="0"/>
              </a:rPr>
              <a:pPr lvl="0">
                <a:buNone/>
              </a:pPr>
              <a:t>‹#›</a:t>
            </a:fld>
            <a:endParaRPr lang="en-US" dirty="0">
              <a:latin typeface="Helvetica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Helvetica" pitchFamily="34" charset="0"/>
              </a:rPr>
              <a:pPr lvl="0">
                <a:buNone/>
              </a:pPr>
              <a:t>‹#›</a:t>
            </a:fld>
            <a:endParaRPr lang="en-US" dirty="0">
              <a:latin typeface="Helvetica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Helvetica" pitchFamily="34" charset="0"/>
              </a:rPr>
              <a:pPr lvl="0">
                <a:buNone/>
              </a:pPr>
              <a:t>‹#›</a:t>
            </a:fld>
            <a:endParaRPr lang="en-US" dirty="0">
              <a:latin typeface="Helvetic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Helvetica" pitchFamily="34" charset="0"/>
              </a:rPr>
              <a:pPr lvl="0">
                <a:buNone/>
              </a:pPr>
              <a:t>‹#›</a:t>
            </a:fld>
            <a:endParaRPr lang="en-US" dirty="0">
              <a:latin typeface="Helvetic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Helvetica" pitchFamily="34" charset="0"/>
              </a:rPr>
              <a:pPr lvl="0">
                <a:buNone/>
              </a:pPr>
              <a:t>‹#›</a:t>
            </a:fld>
            <a:endParaRPr lang="en-US" dirty="0">
              <a:latin typeface="Helvetica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Helvetica" pitchFamily="34" charset="0"/>
              </a:rPr>
              <a:pPr lvl="0">
                <a:buNone/>
              </a:pPr>
              <a:t>‹#›</a:t>
            </a:fld>
            <a:endParaRPr lang="en-US" dirty="0">
              <a:latin typeface="Helvetica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Helvetica" pitchFamily="34" charset="0"/>
              </a:rPr>
              <a:pPr lvl="0">
                <a:buNone/>
              </a:pPr>
              <a:t>‹#›</a:t>
            </a:fld>
            <a:endParaRPr lang="en-US" dirty="0">
              <a:latin typeface="Helvetica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Helvetica" pitchFamily="34" charset="0"/>
              </a:rPr>
              <a:pPr lvl="0">
                <a:buNone/>
              </a:pPr>
              <a:t>‹#›</a:t>
            </a:fld>
            <a:endParaRPr lang="en-US" dirty="0">
              <a:latin typeface="Helvetica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Helvetica" pitchFamily="34" charset="0"/>
              </a:rPr>
              <a:pPr lvl="0">
                <a:buNone/>
              </a:pPr>
              <a:t>‹#›</a:t>
            </a:fld>
            <a:endParaRPr lang="en-US" dirty="0">
              <a:latin typeface="Helvetica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Helvetica" pitchFamily="34" charset="0"/>
              </a:rPr>
              <a:pPr lvl="0">
                <a:buNone/>
              </a:pPr>
              <a:t>‹#›</a:t>
            </a:fld>
            <a:endParaRPr lang="en-US" dirty="0">
              <a:latin typeface="Helvetica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Helvetica" pitchFamily="34" charset="0"/>
              </a:rPr>
              <a:pPr lvl="0">
                <a:buNone/>
              </a:pPr>
              <a:t>‹#›</a:t>
            </a:fld>
            <a:endParaRPr lang="en-US" dirty="0">
              <a:latin typeface="Helvetica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Helvetica" pitchFamily="34" charset="0"/>
              </a:rPr>
              <a:pPr lvl="0">
                <a:buNone/>
              </a:pPr>
              <a:t>‹#›</a:t>
            </a:fld>
            <a:endParaRPr lang="en-US" dirty="0"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dirty="0"/>
              <a:t>Chapter 1:  Introduction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7029450" cy="4114800"/>
          </a:xfrm>
        </p:spPr>
        <p:txBody>
          <a:bodyPr vert="horz" wrap="square" lIns="91440" tIns="45720" rIns="91440" bIns="45720" numCol="1" rtlCol="0" anchor="t" anchorCtr="0" compatLnSpc="1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Purpose of Database 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View of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Models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Definition Language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Manipulation Language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 Management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Storage Management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 Administrator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 Users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Overall System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296562" y="274638"/>
            <a:ext cx="8625016" cy="57797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IN" dirty="0" smtClean="0"/>
              <a:t>Evolution of </a:t>
            </a:r>
            <a:r>
              <a:rPr dirty="0" smtClean="0"/>
              <a:t>Data </a:t>
            </a:r>
            <a:r>
              <a:rPr dirty="0"/>
              <a:t>Models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08919" y="1099750"/>
            <a:ext cx="8625016" cy="5535827"/>
          </a:xfrm>
        </p:spPr>
        <p:txBody>
          <a:bodyPr vert="horz" wrap="square" lIns="91440" tIns="45720" rIns="91440" bIns="45720" numCol="1" rtlCol="0" anchor="t" anchorCtr="0" compatLnSpc="1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data model is a collection of tools for describing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relationships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semantics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consistency constraints</a:t>
            </a:r>
          </a:p>
          <a:p>
            <a:r>
              <a:rPr lang="en-IN" dirty="0" smtClean="0"/>
              <a:t>A data model provides a way to describe the design of a database at the physical, logical, and view levels.</a:t>
            </a:r>
          </a:p>
          <a:p>
            <a:pPr>
              <a:buNone/>
            </a:pPr>
            <a:endParaRPr lang="en-IN" dirty="0" smtClean="0"/>
          </a:p>
          <a:p>
            <a:r>
              <a:rPr kumimoji="0" lang="en-IN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categories are,</a:t>
            </a:r>
          </a:p>
          <a:p>
            <a:pPr algn="just">
              <a:buNone/>
            </a:pPr>
            <a:r>
              <a:rPr lang="en-US" sz="3100" dirty="0" smtClean="0"/>
              <a:t>	</a:t>
            </a:r>
            <a:r>
              <a:rPr lang="en-US" b="1" dirty="0" smtClean="0"/>
              <a:t>(1) Relational model </a:t>
            </a:r>
            <a:r>
              <a:rPr lang="en-US" dirty="0" smtClean="0"/>
              <a:t>(</a:t>
            </a:r>
            <a:r>
              <a:rPr lang="en-IN" dirty="0" smtClean="0"/>
              <a:t>uses a collection of tables to represent both data and the relationships among those data. Each table has multiple columns, and each column has a unique name. Tables are also known as </a:t>
            </a:r>
            <a:r>
              <a:rPr lang="en-IN" b="1" dirty="0" smtClean="0"/>
              <a:t>relations.)</a:t>
            </a:r>
            <a:endParaRPr lang="en-US" dirty="0" smtClean="0"/>
          </a:p>
          <a:p>
            <a:pPr lvl="0" algn="just" eaLnBrk="1" fontAlgn="auto" hangingPunct="1">
              <a:spcAft>
                <a:spcPts val="0"/>
              </a:spcAft>
              <a:buNone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(2) Entity-Relationship model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(uses a </a:t>
            </a:r>
            <a:r>
              <a:rPr lang="en-IN" dirty="0" smtClean="0"/>
              <a:t>collection of basic objects, called </a:t>
            </a:r>
            <a:r>
              <a:rPr lang="en-IN" i="1" dirty="0" smtClean="0"/>
              <a:t>entities, and relationships among these objects.)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b="1" dirty="0" smtClean="0"/>
              <a:t>       (3) Object-based data model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b="1" dirty="0" smtClean="0"/>
              <a:t>(4) Semi-structured data model </a:t>
            </a:r>
            <a:r>
              <a:rPr lang="en-US" dirty="0" smtClean="0"/>
              <a:t>(</a:t>
            </a:r>
            <a:r>
              <a:rPr lang="en-IN" dirty="0" smtClean="0"/>
              <a:t>permits the specification of data where individual data items of the same type may have different sets of attributes.)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31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Older models: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network model and hierarchical Model</a:t>
            </a:r>
          </a:p>
          <a:p>
            <a:pPr algn="just">
              <a:buNone/>
            </a:pPr>
            <a:r>
              <a:rPr lang="en-IN" sz="3600" dirty="0" smtClean="0"/>
              <a:t>	- These models were tied closely to the underlying implementation, and complicated the task of </a:t>
            </a:r>
            <a:r>
              <a:rPr lang="en-IN" sz="3600" dirty="0" err="1" smtClean="0"/>
              <a:t>modeling</a:t>
            </a:r>
            <a:r>
              <a:rPr lang="en-IN" sz="3600" dirty="0" smtClean="0"/>
              <a:t> data. As a result they are used little now.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smtClean="0"/>
              <a:t>Entity-Relationship </a:t>
            </a:r>
            <a:r>
              <a:rPr dirty="0"/>
              <a:t>Model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1739900"/>
            <a:ext cx="7029450" cy="404813"/>
          </a:xfrm>
        </p:spPr>
        <p:txBody>
          <a:bodyPr vert="horz" wrap="square" lIns="91440" tIns="45720" rIns="91440" bIns="45720" numCol="1" rtlCol="0" anchor="t" anchorCtr="0" compatLnSpc="1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of schema in the entity-relationship model</a:t>
            </a:r>
          </a:p>
        </p:txBody>
      </p:sp>
      <p:pic>
        <p:nvPicPr>
          <p:cNvPr id="10244" name="Picture 7"/>
          <p:cNvPicPr>
            <a:picLocks noChangeAspect="1"/>
          </p:cNvPicPr>
          <p:nvPr/>
        </p:nvPicPr>
        <p:blipFill>
          <a:blip r:embed="rId2"/>
          <a:srcRect l="1144" t="30066" r="1308" b="30501"/>
          <a:stretch>
            <a:fillRect/>
          </a:stretch>
        </p:blipFill>
        <p:spPr>
          <a:xfrm>
            <a:off x="857250" y="2447925"/>
            <a:ext cx="7508875" cy="2276475"/>
          </a:xfrm>
          <a:prstGeom prst="rect">
            <a:avLst/>
          </a:prstGeom>
          <a:noFill/>
          <a:ln w="76200" cap="flat" cmpd="tri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dirty="0"/>
              <a:t>Entity Relationship Model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rtlCol="0" anchor="t" anchorCtr="0" compatLnSpc="1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E-R model of real world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Entities (objects)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 customers, accounts, bank branch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Relationships between entities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 Account A-101 is held by customer Johnson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 set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depositor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associates customers with accounts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Widely used for database design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 design in E-R model usually converted to design in the relational model (coming up next) which is used for storage and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dirty="0"/>
              <a:t>Relational Model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7848600" cy="677863"/>
          </a:xfrm>
        </p:spPr>
        <p:txBody>
          <a:bodyPr vert="horz" wrap="square" lIns="91440" tIns="45720" rIns="91440" bIns="45720" numCol="1" rtlCol="0" anchor="t" anchorCtr="0" compatLnSpc="1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of tabular data in the relational model</a:t>
            </a:r>
          </a:p>
        </p:txBody>
      </p:sp>
      <p:sp>
        <p:nvSpPr>
          <p:cNvPr id="12292" name="Rectangle 6"/>
          <p:cNvSpPr/>
          <p:nvPr/>
        </p:nvSpPr>
        <p:spPr>
          <a:xfrm>
            <a:off x="903288" y="1749425"/>
            <a:ext cx="7515225" cy="5556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12293" name="Rectangle 7"/>
          <p:cNvSpPr/>
          <p:nvPr/>
        </p:nvSpPr>
        <p:spPr>
          <a:xfrm>
            <a:off x="895350" y="2368550"/>
            <a:ext cx="7515225" cy="25161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dirty="0">
              <a:latin typeface="Helvetica" pitchFamily="34" charset="0"/>
            </a:endParaRPr>
          </a:p>
        </p:txBody>
      </p:sp>
      <p:sp>
        <p:nvSpPr>
          <p:cNvPr id="12294" name="Text Box 8"/>
          <p:cNvSpPr txBox="1"/>
          <p:nvPr/>
        </p:nvSpPr>
        <p:spPr>
          <a:xfrm>
            <a:off x="2609850" y="1773238"/>
            <a:ext cx="1084263" cy="581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i="1" dirty="0">
                <a:latin typeface="Helvetica" pitchFamily="34" charset="0"/>
              </a:rPr>
              <a:t>customer-</a:t>
            </a:r>
          </a:p>
          <a:p>
            <a:r>
              <a:rPr i="1" dirty="0">
                <a:latin typeface="Helvetica" pitchFamily="34" charset="0"/>
              </a:rPr>
              <a:t>name</a:t>
            </a:r>
          </a:p>
        </p:txBody>
      </p:sp>
      <p:sp>
        <p:nvSpPr>
          <p:cNvPr id="12295" name="Text Box 9"/>
          <p:cNvSpPr txBox="1"/>
          <p:nvPr/>
        </p:nvSpPr>
        <p:spPr>
          <a:xfrm>
            <a:off x="914400" y="1870075"/>
            <a:ext cx="12858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i="1" dirty="0">
                <a:latin typeface="Helvetica" pitchFamily="34" charset="0"/>
              </a:rPr>
              <a:t>Customer-id</a:t>
            </a:r>
            <a:endParaRPr sz="1800" dirty="0">
              <a:latin typeface="Helvetica" pitchFamily="34" charset="0"/>
            </a:endParaRPr>
          </a:p>
        </p:txBody>
      </p:sp>
      <p:sp>
        <p:nvSpPr>
          <p:cNvPr id="12296" name="Text Box 10"/>
          <p:cNvSpPr txBox="1"/>
          <p:nvPr/>
        </p:nvSpPr>
        <p:spPr>
          <a:xfrm>
            <a:off x="4251325" y="1736725"/>
            <a:ext cx="1084263" cy="581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i="1" dirty="0">
                <a:latin typeface="Helvetica" pitchFamily="34" charset="0"/>
              </a:rPr>
              <a:t>customer-</a:t>
            </a:r>
          </a:p>
          <a:p>
            <a:r>
              <a:rPr i="1" dirty="0">
                <a:latin typeface="Helvetica" pitchFamily="34" charset="0"/>
              </a:rPr>
              <a:t>street</a:t>
            </a:r>
          </a:p>
        </p:txBody>
      </p:sp>
      <p:sp>
        <p:nvSpPr>
          <p:cNvPr id="12297" name="Text Box 11"/>
          <p:cNvSpPr txBox="1"/>
          <p:nvPr/>
        </p:nvSpPr>
        <p:spPr>
          <a:xfrm>
            <a:off x="5692775" y="1736725"/>
            <a:ext cx="1084263" cy="581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i="1" dirty="0">
                <a:latin typeface="Helvetica" pitchFamily="34" charset="0"/>
              </a:rPr>
              <a:t>customer-</a:t>
            </a:r>
          </a:p>
          <a:p>
            <a:r>
              <a:rPr i="1" dirty="0">
                <a:latin typeface="Helvetica" pitchFamily="34" charset="0"/>
              </a:rPr>
              <a:t>city</a:t>
            </a:r>
          </a:p>
        </p:txBody>
      </p:sp>
      <p:sp>
        <p:nvSpPr>
          <p:cNvPr id="12298" name="Text Box 12"/>
          <p:cNvSpPr txBox="1"/>
          <p:nvPr/>
        </p:nvSpPr>
        <p:spPr>
          <a:xfrm>
            <a:off x="7197725" y="1741488"/>
            <a:ext cx="963613" cy="581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i="1" dirty="0">
                <a:latin typeface="Helvetica" pitchFamily="34" charset="0"/>
              </a:rPr>
              <a:t>account-</a:t>
            </a:r>
          </a:p>
          <a:p>
            <a:r>
              <a:rPr i="1" dirty="0">
                <a:latin typeface="Helvetica" pitchFamily="34" charset="0"/>
              </a:rPr>
              <a:t>number</a:t>
            </a:r>
          </a:p>
        </p:txBody>
      </p:sp>
      <p:sp>
        <p:nvSpPr>
          <p:cNvPr id="12299" name="Line 13"/>
          <p:cNvSpPr/>
          <p:nvPr/>
        </p:nvSpPr>
        <p:spPr>
          <a:xfrm>
            <a:off x="2312988" y="1760538"/>
            <a:ext cx="0" cy="525462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0" name="Line 14"/>
          <p:cNvSpPr/>
          <p:nvPr/>
        </p:nvSpPr>
        <p:spPr>
          <a:xfrm>
            <a:off x="4011613" y="1758950"/>
            <a:ext cx="0" cy="544513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1" name="Line 16"/>
          <p:cNvSpPr/>
          <p:nvPr/>
        </p:nvSpPr>
        <p:spPr>
          <a:xfrm>
            <a:off x="6927850" y="1757363"/>
            <a:ext cx="0" cy="536575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2" name="Text Box 18"/>
          <p:cNvSpPr txBox="1"/>
          <p:nvPr/>
        </p:nvSpPr>
        <p:spPr>
          <a:xfrm>
            <a:off x="2647950" y="2435225"/>
            <a:ext cx="950913" cy="2292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dirty="0">
                <a:latin typeface="Helvetica" pitchFamily="34" charset="0"/>
              </a:rPr>
              <a:t>Johnson</a:t>
            </a:r>
          </a:p>
          <a:p>
            <a:endParaRPr dirty="0">
              <a:latin typeface="Helvetica" pitchFamily="34" charset="0"/>
            </a:endParaRPr>
          </a:p>
          <a:p>
            <a:r>
              <a:rPr dirty="0">
                <a:latin typeface="Helvetica" pitchFamily="34" charset="0"/>
              </a:rPr>
              <a:t>Smith</a:t>
            </a:r>
          </a:p>
          <a:p>
            <a:endParaRPr dirty="0">
              <a:latin typeface="Helvetica" pitchFamily="34" charset="0"/>
            </a:endParaRPr>
          </a:p>
          <a:p>
            <a:r>
              <a:rPr dirty="0">
                <a:latin typeface="Helvetica" pitchFamily="34" charset="0"/>
              </a:rPr>
              <a:t>Johnson</a:t>
            </a:r>
          </a:p>
          <a:p>
            <a:endParaRPr dirty="0">
              <a:latin typeface="Helvetica" pitchFamily="34" charset="0"/>
            </a:endParaRPr>
          </a:p>
          <a:p>
            <a:r>
              <a:rPr dirty="0">
                <a:latin typeface="Helvetica" pitchFamily="34" charset="0"/>
              </a:rPr>
              <a:t>Jones</a:t>
            </a:r>
          </a:p>
          <a:p>
            <a:endParaRPr dirty="0">
              <a:latin typeface="Helvetica" pitchFamily="34" charset="0"/>
            </a:endParaRPr>
          </a:p>
          <a:p>
            <a:r>
              <a:rPr dirty="0">
                <a:latin typeface="Helvetica" pitchFamily="34" charset="0"/>
              </a:rPr>
              <a:t>Smith</a:t>
            </a:r>
          </a:p>
        </p:txBody>
      </p:sp>
      <p:sp>
        <p:nvSpPr>
          <p:cNvPr id="12303" name="Line 19"/>
          <p:cNvSpPr/>
          <p:nvPr/>
        </p:nvSpPr>
        <p:spPr>
          <a:xfrm>
            <a:off x="2317750" y="2373313"/>
            <a:ext cx="0" cy="2498725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4" name="Line 20"/>
          <p:cNvSpPr/>
          <p:nvPr/>
        </p:nvSpPr>
        <p:spPr>
          <a:xfrm>
            <a:off x="3994150" y="2366963"/>
            <a:ext cx="0" cy="249555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5" name="Line 21"/>
          <p:cNvSpPr/>
          <p:nvPr/>
        </p:nvSpPr>
        <p:spPr>
          <a:xfrm>
            <a:off x="5480050" y="2382838"/>
            <a:ext cx="0" cy="2481262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6" name="Line 22"/>
          <p:cNvSpPr/>
          <p:nvPr/>
        </p:nvSpPr>
        <p:spPr>
          <a:xfrm>
            <a:off x="6934200" y="2381250"/>
            <a:ext cx="0" cy="2497138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7" name="Text Box 24"/>
          <p:cNvSpPr txBox="1"/>
          <p:nvPr/>
        </p:nvSpPr>
        <p:spPr>
          <a:xfrm>
            <a:off x="914400" y="2443163"/>
            <a:ext cx="1335088" cy="2292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dirty="0">
                <a:latin typeface="Helvetica" pitchFamily="34" charset="0"/>
              </a:rPr>
              <a:t>192-83-7465</a:t>
            </a:r>
          </a:p>
          <a:p>
            <a:endParaRPr dirty="0">
              <a:latin typeface="Helvetica" pitchFamily="34" charset="0"/>
            </a:endParaRPr>
          </a:p>
          <a:p>
            <a:r>
              <a:rPr dirty="0">
                <a:latin typeface="Helvetica" pitchFamily="34" charset="0"/>
              </a:rPr>
              <a:t>019-28-3746</a:t>
            </a:r>
          </a:p>
          <a:p>
            <a:endParaRPr dirty="0">
              <a:latin typeface="Helvetica" pitchFamily="34" charset="0"/>
            </a:endParaRPr>
          </a:p>
          <a:p>
            <a:r>
              <a:rPr dirty="0">
                <a:latin typeface="Helvetica" pitchFamily="34" charset="0"/>
              </a:rPr>
              <a:t>192-83-7465</a:t>
            </a:r>
          </a:p>
          <a:p>
            <a:endParaRPr dirty="0">
              <a:latin typeface="Helvetica" pitchFamily="34" charset="0"/>
            </a:endParaRPr>
          </a:p>
          <a:p>
            <a:r>
              <a:rPr dirty="0">
                <a:latin typeface="Helvetica" pitchFamily="34" charset="0"/>
              </a:rPr>
              <a:t>321-12-3123</a:t>
            </a:r>
          </a:p>
          <a:p>
            <a:endParaRPr dirty="0">
              <a:latin typeface="Helvetica" pitchFamily="34" charset="0"/>
            </a:endParaRPr>
          </a:p>
          <a:p>
            <a:r>
              <a:rPr dirty="0">
                <a:latin typeface="Helvetica" pitchFamily="34" charset="0"/>
              </a:rPr>
              <a:t>019-28-3746</a:t>
            </a:r>
          </a:p>
        </p:txBody>
      </p:sp>
      <p:sp>
        <p:nvSpPr>
          <p:cNvPr id="12308" name="Text Box 27"/>
          <p:cNvSpPr txBox="1"/>
          <p:nvPr/>
        </p:nvSpPr>
        <p:spPr>
          <a:xfrm>
            <a:off x="4371975" y="2538413"/>
            <a:ext cx="681038" cy="2292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dirty="0">
                <a:latin typeface="Helvetica" pitchFamily="34" charset="0"/>
              </a:rPr>
              <a:t>Alma</a:t>
            </a:r>
          </a:p>
          <a:p>
            <a:endParaRPr dirty="0">
              <a:latin typeface="Helvetica" pitchFamily="34" charset="0"/>
            </a:endParaRPr>
          </a:p>
          <a:p>
            <a:r>
              <a:rPr dirty="0">
                <a:latin typeface="Helvetica" pitchFamily="34" charset="0"/>
              </a:rPr>
              <a:t>North</a:t>
            </a:r>
          </a:p>
          <a:p>
            <a:endParaRPr dirty="0">
              <a:latin typeface="Helvetica" pitchFamily="34" charset="0"/>
            </a:endParaRPr>
          </a:p>
          <a:p>
            <a:r>
              <a:rPr dirty="0">
                <a:latin typeface="Helvetica" pitchFamily="34" charset="0"/>
              </a:rPr>
              <a:t>Alma</a:t>
            </a:r>
          </a:p>
          <a:p>
            <a:endParaRPr dirty="0">
              <a:latin typeface="Helvetica" pitchFamily="34" charset="0"/>
            </a:endParaRPr>
          </a:p>
          <a:p>
            <a:r>
              <a:rPr dirty="0">
                <a:latin typeface="Helvetica" pitchFamily="34" charset="0"/>
              </a:rPr>
              <a:t>Main</a:t>
            </a:r>
          </a:p>
          <a:p>
            <a:endParaRPr dirty="0">
              <a:latin typeface="Helvetica" pitchFamily="34" charset="0"/>
            </a:endParaRPr>
          </a:p>
          <a:p>
            <a:r>
              <a:rPr dirty="0">
                <a:latin typeface="Helvetica" pitchFamily="34" charset="0"/>
              </a:rPr>
              <a:t>North</a:t>
            </a:r>
          </a:p>
        </p:txBody>
      </p:sp>
      <p:sp>
        <p:nvSpPr>
          <p:cNvPr id="12309" name="Text Box 28"/>
          <p:cNvSpPr txBox="1"/>
          <p:nvPr/>
        </p:nvSpPr>
        <p:spPr>
          <a:xfrm>
            <a:off x="5680075" y="2544763"/>
            <a:ext cx="995363" cy="2292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dirty="0">
                <a:latin typeface="Helvetica" pitchFamily="34" charset="0"/>
              </a:rPr>
              <a:t>Palo Alto</a:t>
            </a:r>
          </a:p>
          <a:p>
            <a:endParaRPr dirty="0">
              <a:latin typeface="Helvetica" pitchFamily="34" charset="0"/>
            </a:endParaRPr>
          </a:p>
          <a:p>
            <a:r>
              <a:rPr dirty="0">
                <a:latin typeface="Helvetica" pitchFamily="34" charset="0"/>
              </a:rPr>
              <a:t>Rye</a:t>
            </a:r>
          </a:p>
          <a:p>
            <a:endParaRPr dirty="0">
              <a:latin typeface="Helvetica" pitchFamily="34" charset="0"/>
            </a:endParaRPr>
          </a:p>
          <a:p>
            <a:r>
              <a:rPr dirty="0">
                <a:latin typeface="Helvetica" pitchFamily="34" charset="0"/>
              </a:rPr>
              <a:t>Palo Alto</a:t>
            </a:r>
          </a:p>
          <a:p>
            <a:endParaRPr dirty="0">
              <a:latin typeface="Helvetica" pitchFamily="34" charset="0"/>
            </a:endParaRPr>
          </a:p>
          <a:p>
            <a:r>
              <a:rPr dirty="0">
                <a:latin typeface="Helvetica" pitchFamily="34" charset="0"/>
              </a:rPr>
              <a:t>Harrison</a:t>
            </a:r>
          </a:p>
          <a:p>
            <a:endParaRPr dirty="0">
              <a:latin typeface="Helvetica" pitchFamily="34" charset="0"/>
            </a:endParaRPr>
          </a:p>
          <a:p>
            <a:r>
              <a:rPr dirty="0">
                <a:latin typeface="Helvetica" pitchFamily="34" charset="0"/>
              </a:rPr>
              <a:t>Rye</a:t>
            </a:r>
          </a:p>
        </p:txBody>
      </p:sp>
      <p:sp>
        <p:nvSpPr>
          <p:cNvPr id="12310" name="Text Box 29"/>
          <p:cNvSpPr txBox="1"/>
          <p:nvPr/>
        </p:nvSpPr>
        <p:spPr>
          <a:xfrm>
            <a:off x="7261225" y="2538413"/>
            <a:ext cx="725488" cy="2292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dirty="0">
                <a:latin typeface="Helvetica" pitchFamily="34" charset="0"/>
              </a:rPr>
              <a:t>A-101</a:t>
            </a:r>
          </a:p>
          <a:p>
            <a:endParaRPr dirty="0">
              <a:latin typeface="Helvetica" pitchFamily="34" charset="0"/>
            </a:endParaRPr>
          </a:p>
          <a:p>
            <a:r>
              <a:rPr dirty="0">
                <a:latin typeface="Helvetica" pitchFamily="34" charset="0"/>
              </a:rPr>
              <a:t>A-215</a:t>
            </a:r>
          </a:p>
          <a:p>
            <a:endParaRPr dirty="0">
              <a:latin typeface="Helvetica" pitchFamily="34" charset="0"/>
            </a:endParaRPr>
          </a:p>
          <a:p>
            <a:r>
              <a:rPr dirty="0">
                <a:latin typeface="Helvetica" pitchFamily="34" charset="0"/>
              </a:rPr>
              <a:t>A-201</a:t>
            </a:r>
          </a:p>
          <a:p>
            <a:endParaRPr dirty="0">
              <a:latin typeface="Helvetica" pitchFamily="34" charset="0"/>
            </a:endParaRPr>
          </a:p>
          <a:p>
            <a:r>
              <a:rPr dirty="0">
                <a:latin typeface="Helvetica" pitchFamily="34" charset="0"/>
              </a:rPr>
              <a:t>A-217</a:t>
            </a:r>
          </a:p>
          <a:p>
            <a:endParaRPr dirty="0">
              <a:latin typeface="Helvetica" pitchFamily="34" charset="0"/>
            </a:endParaRPr>
          </a:p>
          <a:p>
            <a:r>
              <a:rPr dirty="0">
                <a:latin typeface="Helvetica" pitchFamily="34" charset="0"/>
              </a:rPr>
              <a:t>A-201</a:t>
            </a:r>
          </a:p>
        </p:txBody>
      </p:sp>
      <p:sp>
        <p:nvSpPr>
          <p:cNvPr id="12311" name="Line 30"/>
          <p:cNvSpPr/>
          <p:nvPr/>
        </p:nvSpPr>
        <p:spPr>
          <a:xfrm>
            <a:off x="5505450" y="1749425"/>
            <a:ext cx="0" cy="544513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12" name="Line 31"/>
          <p:cNvSpPr/>
          <p:nvPr/>
        </p:nvSpPr>
        <p:spPr>
          <a:xfrm flipH="1">
            <a:off x="7154863" y="1089025"/>
            <a:ext cx="857250" cy="6381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313" name="Text Box 32"/>
          <p:cNvSpPr txBox="1"/>
          <p:nvPr/>
        </p:nvSpPr>
        <p:spPr>
          <a:xfrm>
            <a:off x="7556500" y="800100"/>
            <a:ext cx="104298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dirty="0">
                <a:latin typeface="Helvetica" pitchFamily="34" charset="0"/>
              </a:rPr>
              <a:t>Attributes</a:t>
            </a:r>
          </a:p>
        </p:txBody>
      </p:sp>
      <p:sp>
        <p:nvSpPr>
          <p:cNvPr id="12314" name="Line 33"/>
          <p:cNvSpPr/>
          <p:nvPr/>
        </p:nvSpPr>
        <p:spPr>
          <a:xfrm flipH="1">
            <a:off x="6270625" y="1117600"/>
            <a:ext cx="1509713" cy="6238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50863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Sample Relational Database</a:t>
            </a:r>
          </a:p>
        </p:txBody>
      </p:sp>
      <p:pic>
        <p:nvPicPr>
          <p:cNvPr id="13315" name="Picture 1027"/>
          <p:cNvPicPr>
            <a:picLocks noChangeAspect="1"/>
          </p:cNvPicPr>
          <p:nvPr/>
        </p:nvPicPr>
        <p:blipFill>
          <a:blip r:embed="rId2"/>
          <a:srcRect l="21957" t="1437" r="21823" b="69559"/>
          <a:stretch>
            <a:fillRect/>
          </a:stretch>
        </p:blipFill>
        <p:spPr>
          <a:xfrm>
            <a:off x="1281113" y="881063"/>
            <a:ext cx="6588125" cy="2551112"/>
          </a:xfrm>
          <a:prstGeom prst="rect">
            <a:avLst/>
          </a:prstGeom>
          <a:noFill/>
          <a:ln w="76200" cap="flat" cmpd="tri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3316" name="Picture 1028"/>
          <p:cNvPicPr>
            <a:picLocks noChangeAspect="1"/>
          </p:cNvPicPr>
          <p:nvPr/>
        </p:nvPicPr>
        <p:blipFill>
          <a:blip r:embed="rId2"/>
          <a:srcRect l="35521" t="62489" r="35367" b="4849"/>
          <a:stretch>
            <a:fillRect/>
          </a:stretch>
        </p:blipFill>
        <p:spPr>
          <a:xfrm>
            <a:off x="4410075" y="3605213"/>
            <a:ext cx="3511550" cy="2955925"/>
          </a:xfrm>
          <a:prstGeom prst="rect">
            <a:avLst/>
          </a:prstGeom>
          <a:noFill/>
          <a:ln w="76200" cap="flat" cmpd="tri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3317" name="Picture 1030"/>
          <p:cNvPicPr>
            <a:picLocks noChangeAspect="1"/>
          </p:cNvPicPr>
          <p:nvPr/>
        </p:nvPicPr>
        <p:blipFill>
          <a:blip r:embed="rId2"/>
          <a:srcRect l="37886" t="30975" r="37030" b="39034"/>
          <a:stretch>
            <a:fillRect/>
          </a:stretch>
        </p:blipFill>
        <p:spPr>
          <a:xfrm>
            <a:off x="865188" y="3632200"/>
            <a:ext cx="2857500" cy="2563813"/>
          </a:xfrm>
          <a:prstGeom prst="rect">
            <a:avLst/>
          </a:prstGeom>
          <a:noFill/>
          <a:ln w="76200" cap="flat" cmpd="tri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23825"/>
            <a:ext cx="8077200" cy="609600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Definition Language (DDL)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52525"/>
            <a:ext cx="7848600" cy="4586288"/>
          </a:xfrm>
        </p:spPr>
        <p:txBody>
          <a:bodyPr vert="horz" wrap="square" lIns="91440" tIns="45720" rIns="91440" bIns="45720" numCol="1" rtlCol="0" anchor="t" anchorCtr="0" compatLnSpc="1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Specification notation for defining the database schema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  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table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account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account-number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(10),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balance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DDL compiler generates a set of tables stored in a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dictionary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dictionary contains metadata (i.e., data about data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database schema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storage and definition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language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language in which the storage structure and access methods used by the database system are specified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Usually an extension of the data definition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Manipulation Language (DML)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Language for accessing and manipulating the data organized by the appropriate data model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DML also known as query language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classes of languages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Procedural – user specifies what data is required and how to get those data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Nonprocedural – user specifies what data is required without specifying how to get those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 is the most widely used query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222421" y="274638"/>
            <a:ext cx="8674443" cy="565621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IN" dirty="0" smtClean="0"/>
              <a:t>Database Architecture</a:t>
            </a:r>
            <a:endParaRPr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210065" y="1114425"/>
            <a:ext cx="8723869" cy="5570580"/>
          </a:xfrm>
        </p:spPr>
        <p:txBody>
          <a:bodyPr vert="horz" wrap="square" lIns="91440" tIns="45720" rIns="91440" bIns="45720" numCol="1" rtlCol="0" anchor="t" anchorCtr="0" compatLnSpc="1">
            <a:normAutofit fontScale="55000" lnSpcReduction="20000"/>
          </a:bodyPr>
          <a:lstStyle/>
          <a:p>
            <a:pPr algn="just"/>
            <a:r>
              <a:rPr lang="en-IN" dirty="0" smtClean="0"/>
              <a:t>Database systems can be centralized, or client-server, where one server machine executes work on behalf of multiple client machines. </a:t>
            </a:r>
          </a:p>
          <a:p>
            <a:pPr algn="just"/>
            <a:r>
              <a:rPr lang="en-IN" dirty="0" smtClean="0"/>
              <a:t>Database systems can also be designed to exploit parallel computer architectures. Distributed databases span multiple geographically separated machines.</a:t>
            </a:r>
          </a:p>
          <a:p>
            <a:pPr algn="just">
              <a:buNone/>
            </a:pPr>
            <a:endParaRPr lang="en-IN" dirty="0" smtClean="0"/>
          </a:p>
          <a:p>
            <a:r>
              <a:rPr lang="en-IN" dirty="0" smtClean="0"/>
              <a:t>Database applications are usually partitioned into two or three parts, as in Figure 1.6. </a:t>
            </a:r>
          </a:p>
          <a:p>
            <a:r>
              <a:rPr lang="en-IN" dirty="0" smtClean="0"/>
              <a:t>In a </a:t>
            </a:r>
            <a:r>
              <a:rPr lang="en-IN" b="1" dirty="0" smtClean="0"/>
              <a:t>two-tier architecture, the application resides at the client machine, </a:t>
            </a:r>
            <a:r>
              <a:rPr lang="en-IN" dirty="0" smtClean="0"/>
              <a:t>where it invokes database system functionality at the server machine through query language statements. </a:t>
            </a:r>
          </a:p>
          <a:p>
            <a:pPr>
              <a:buNone/>
            </a:pPr>
            <a:r>
              <a:rPr lang="en-IN" dirty="0" smtClean="0"/>
              <a:t>	- Application program interface standards like ODBC and JDBC are used for interaction between the client and the server.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In a </a:t>
            </a:r>
            <a:r>
              <a:rPr lang="en-IN" b="1" dirty="0" smtClean="0"/>
              <a:t>three-tier architecture, the client machine acts as a </a:t>
            </a:r>
            <a:r>
              <a:rPr lang="en-IN" dirty="0" smtClean="0"/>
              <a:t>front end and does not contain any direct database calls. </a:t>
            </a:r>
          </a:p>
          <a:p>
            <a:pPr>
              <a:buNone/>
            </a:pPr>
            <a:r>
              <a:rPr lang="en-IN" dirty="0" smtClean="0"/>
              <a:t>	- Instead, the client end communicates with an </a:t>
            </a:r>
            <a:r>
              <a:rPr lang="en-IN" b="1" dirty="0" smtClean="0"/>
              <a:t>application server, usually through a forms interface. </a:t>
            </a:r>
            <a:r>
              <a:rPr lang="en-IN" dirty="0" smtClean="0"/>
              <a:t>The application server in turn communicates with a database system to access data. </a:t>
            </a:r>
          </a:p>
          <a:p>
            <a:r>
              <a:rPr lang="en-IN" dirty="0" smtClean="0"/>
              <a:t>The </a:t>
            </a:r>
            <a:r>
              <a:rPr lang="en-IN" b="1" dirty="0" smtClean="0"/>
              <a:t>business logic of the application, which says what actions to carry out </a:t>
            </a:r>
            <a:r>
              <a:rPr lang="en-IN" dirty="0" smtClean="0"/>
              <a:t>under what conditions, is embedded in the application server, instead of being distributed across multiple clients.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54050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Two-tier and three-tier architectures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9946" y="886581"/>
            <a:ext cx="5696465" cy="3598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" y="4584219"/>
            <a:ext cx="8958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 smtClean="0"/>
              <a:t>Two-tier architecture</a:t>
            </a:r>
            <a:r>
              <a:rPr lang="en-IN" dirty="0" smtClean="0"/>
              <a:t>: Ex - client programs using ODBC/JDBC to communicate with a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 smtClean="0"/>
              <a:t>Three-tier architecture</a:t>
            </a:r>
            <a:r>
              <a:rPr lang="en-IN" dirty="0" smtClean="0"/>
              <a:t>: Ex - web-based applications, and applications built using “middleware”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5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54050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Overall System Structure </a:t>
            </a:r>
          </a:p>
        </p:txBody>
      </p:sp>
      <p:pic>
        <p:nvPicPr>
          <p:cNvPr id="17411" name="Picture 5"/>
          <p:cNvPicPr>
            <a:picLocks noChangeAspect="1"/>
          </p:cNvPicPr>
          <p:nvPr/>
        </p:nvPicPr>
        <p:blipFill>
          <a:blip r:embed="rId2"/>
          <a:srcRect l="24742" t="917" r="25085" b="3207"/>
          <a:stretch>
            <a:fillRect/>
          </a:stretch>
        </p:blipFill>
        <p:spPr>
          <a:xfrm>
            <a:off x="1507524" y="684213"/>
            <a:ext cx="6042454" cy="5843587"/>
          </a:xfrm>
          <a:prstGeom prst="rect">
            <a:avLst/>
          </a:prstGeom>
          <a:noFill/>
          <a:ln w="76200" cap="flat" cmpd="tri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3200"/>
            <a:ext cx="8606971" cy="995363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Database Management System (DBMS)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19313" y="972457"/>
            <a:ext cx="8650515" cy="5660571"/>
          </a:xfrm>
        </p:spPr>
        <p:txBody>
          <a:bodyPr vert="horz" wrap="square" lIns="91440" tIns="45720" rIns="91440" bIns="45720" numCol="1" rtlCol="0" anchor="t" anchorCtr="0" compatLnSpc="1">
            <a:normAutofit fontScale="62500" lnSpcReduction="20000"/>
          </a:bodyPr>
          <a:lstStyle/>
          <a:p>
            <a:r>
              <a:rPr lang="en-IN" dirty="0" smtClean="0"/>
              <a:t>A </a:t>
            </a:r>
            <a:r>
              <a:rPr lang="en-IN" b="1" dirty="0" smtClean="0"/>
              <a:t>database-management system (DBMS) is a collection of interrelated data (database) and </a:t>
            </a:r>
            <a:r>
              <a:rPr lang="en-IN" dirty="0" smtClean="0"/>
              <a:t>a set of programs to access those data.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 contains information </a:t>
            </a:r>
            <a:r>
              <a:rPr lang="en-US" dirty="0" smtClean="0"/>
              <a:t>relevant to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particular enterprise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DBMS provides an environment to store and retrieve database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that is both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convenient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efficient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use.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1.1 Database </a:t>
            </a:r>
            <a:r>
              <a:rPr lang="en-US" b="1" dirty="0" smtClean="0"/>
              <a:t>-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 Applications:</a:t>
            </a:r>
          </a:p>
          <a:p>
            <a:pPr marL="363538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Enterprise information: sales, accounting, human resources, manufacturing, online retailers</a:t>
            </a:r>
          </a:p>
          <a:p>
            <a:pPr marL="363538" lvl="1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dirty="0" smtClean="0"/>
              <a:t>	- Sales: customers, products, purchases</a:t>
            </a:r>
          </a:p>
          <a:p>
            <a:pPr marL="363538" lvl="1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dirty="0" smtClean="0"/>
              <a:t>	- Manufacturing: production, inventory, orders, supply chain</a:t>
            </a:r>
          </a:p>
          <a:p>
            <a:pPr marL="363538" lvl="1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dirty="0" smtClean="0"/>
              <a:t>	- Human resources:  employee records, salaries, tax deductions</a:t>
            </a:r>
          </a:p>
          <a:p>
            <a:pPr marL="363538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 smtClean="0"/>
          </a:p>
          <a:p>
            <a:pPr marL="363538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Banking and Finance: banking, credit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card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transactions, finance</a:t>
            </a:r>
          </a:p>
          <a:p>
            <a:pPr marL="363538" marR="0" lvl="1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Airlines: reservations, schedule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information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3538" marR="0" lvl="1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Universities:  student information, course registration, </a:t>
            </a:r>
            <a:r>
              <a:rPr lang="en-US" dirty="0" smtClean="0"/>
              <a:t>and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grades</a:t>
            </a:r>
          </a:p>
          <a:p>
            <a:pPr marL="363538" marR="0" lvl="1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US" dirty="0" smtClean="0"/>
              <a:t> Telecommunication: records of calls made, generating monthly bills, maintaining balances on prepaid calling cards, and storing information about the communication networks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222422" y="274638"/>
            <a:ext cx="8686800" cy="565621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dirty="0"/>
              <a:t>Database Users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210065" y="778476"/>
            <a:ext cx="8736227" cy="6079524"/>
          </a:xfrm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r>
              <a:rPr lang="en-IN" sz="1800" dirty="0" smtClean="0"/>
              <a:t>A primary goal of a database system is to retrieve information from and store new information into the database. </a:t>
            </a:r>
          </a:p>
          <a:p>
            <a:r>
              <a:rPr lang="en-IN" sz="1800" b="1" dirty="0" smtClean="0"/>
              <a:t>database users and database administrators</a:t>
            </a:r>
          </a:p>
          <a:p>
            <a:pPr>
              <a:buNone/>
            </a:pPr>
            <a:r>
              <a:rPr lang="en-IN" sz="1800" b="1" dirty="0" smtClean="0"/>
              <a:t>Database Users and User Interfaces</a:t>
            </a:r>
          </a:p>
          <a:p>
            <a:r>
              <a:rPr lang="en-IN" sz="1800" b="1" dirty="0" smtClean="0"/>
              <a:t>(1) Naive users are unsophisticated users </a:t>
            </a:r>
            <a:r>
              <a:rPr lang="en-IN" sz="1800" dirty="0" smtClean="0"/>
              <a:t>who interact with the system by invoking one of the application programs that have been written previously.</a:t>
            </a:r>
          </a:p>
          <a:p>
            <a:pPr>
              <a:buNone/>
            </a:pPr>
            <a:r>
              <a:rPr lang="en-IN" sz="1800" dirty="0" smtClean="0"/>
              <a:t>	</a:t>
            </a:r>
            <a:r>
              <a:rPr lang="en-US" sz="1800" dirty="0" smtClean="0"/>
              <a:t>Ex: people accessing database over the web, bank tellers, clerical staff  or </a:t>
            </a:r>
            <a:r>
              <a:rPr lang="en-IN" sz="1800" dirty="0" smtClean="0"/>
              <a:t>simply 	read </a:t>
            </a:r>
            <a:r>
              <a:rPr lang="en-IN" sz="1800" i="1" dirty="0" smtClean="0"/>
              <a:t>reports generated from the database.</a:t>
            </a:r>
            <a:endParaRPr lang="en-US" sz="1800" dirty="0" smtClean="0"/>
          </a:p>
          <a:p>
            <a:r>
              <a:rPr lang="en-IN" sz="1800" b="1" dirty="0" smtClean="0"/>
              <a:t>(2) Application programmers are computer professionals who write application </a:t>
            </a:r>
            <a:r>
              <a:rPr lang="en-IN" sz="1800" dirty="0" smtClean="0"/>
              <a:t>programs.  They can choose from many tools to develop user interfaces. </a:t>
            </a:r>
          </a:p>
          <a:p>
            <a:pPr>
              <a:buNone/>
            </a:pPr>
            <a:r>
              <a:rPr lang="en-IN" sz="1800" dirty="0" smtClean="0"/>
              <a:t>	Ex: </a:t>
            </a:r>
            <a:r>
              <a:rPr lang="en-IN" sz="1800" b="1" dirty="0" smtClean="0"/>
              <a:t>Rapid application development (RAD) tools - used</a:t>
            </a:r>
            <a:r>
              <a:rPr lang="en-IN" sz="1800" dirty="0" smtClean="0"/>
              <a:t> to construct forms and reports with minimal programming effort.</a:t>
            </a:r>
          </a:p>
          <a:p>
            <a:r>
              <a:rPr lang="en-IN" sz="1800" b="1" dirty="0" smtClean="0"/>
              <a:t>(3) Sophisticated users interact with the system without writing programs.  </a:t>
            </a:r>
            <a:r>
              <a:rPr lang="en-IN" sz="1800" dirty="0" smtClean="0"/>
              <a:t>They form their requests either using a database query language or by using tools such as data analysis software.</a:t>
            </a:r>
          </a:p>
          <a:p>
            <a:pPr>
              <a:buNone/>
            </a:pPr>
            <a:r>
              <a:rPr lang="en-IN" sz="1800" dirty="0" smtClean="0"/>
              <a:t>• 	(4) </a:t>
            </a:r>
            <a:r>
              <a:rPr lang="en-IN" sz="1800" b="1" dirty="0" smtClean="0"/>
              <a:t>Specialized users are sophisticated users who write specialized database </a:t>
            </a:r>
            <a:r>
              <a:rPr lang="en-IN" sz="1800" dirty="0" smtClean="0"/>
              <a:t>applications that do not fit into the traditional data-processing framework.</a:t>
            </a:r>
          </a:p>
          <a:p>
            <a:pPr>
              <a:buNone/>
            </a:pPr>
            <a:r>
              <a:rPr lang="en-IN" sz="1800" dirty="0" smtClean="0"/>
              <a:t>	Ex: computer-aided design systems, knowledgebase and expert systems, systems that store data with complex data types (graphics data and audio data), and environment-</a:t>
            </a:r>
            <a:r>
              <a:rPr lang="en-IN" sz="1800" dirty="0" err="1" smtClean="0"/>
              <a:t>modeling</a:t>
            </a:r>
            <a:r>
              <a:rPr lang="en-IN" sz="1800" dirty="0" smtClean="0"/>
              <a:t> systems.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/>
          </p:cNvSpPr>
          <p:nvPr>
            <p:ph type="title"/>
          </p:nvPr>
        </p:nvSpPr>
        <p:spPr>
          <a:xfrm>
            <a:off x="234777" y="274638"/>
            <a:ext cx="8736227" cy="577978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dirty="0"/>
              <a:t>Database Administrator</a:t>
            </a:r>
          </a:p>
        </p:txBody>
      </p:sp>
      <p:sp>
        <p:nvSpPr>
          <p:cNvPr id="46083" name="Rectangle 1027"/>
          <p:cNvSpPr>
            <a:spLocks noGrp="1" noChangeArrowheads="1"/>
          </p:cNvSpPr>
          <p:nvPr>
            <p:ph idx="1"/>
          </p:nvPr>
        </p:nvSpPr>
        <p:spPr>
          <a:xfrm>
            <a:off x="210064" y="976183"/>
            <a:ext cx="8736227" cy="5881817"/>
          </a:xfrm>
        </p:spPr>
        <p:txBody>
          <a:bodyPr vert="horz" wrap="square" lIns="91440" tIns="45720" rIns="91440" bIns="45720" numCol="1" rtlCol="0" anchor="t" anchorCtr="0" compatLnSpc="1">
            <a:normAutofit fontScale="25000" lnSpcReduction="20000"/>
          </a:bodyPr>
          <a:lstStyle/>
          <a:p>
            <a:pPr algn="just"/>
            <a:r>
              <a:rPr lang="en-IN" sz="7200" dirty="0" smtClean="0"/>
              <a:t>A person who has central control of both the data and the programs that access those data over the system is called a </a:t>
            </a:r>
            <a:r>
              <a:rPr lang="en-IN" sz="7200" b="1" dirty="0" smtClean="0"/>
              <a:t>database administrator (DBA). </a:t>
            </a:r>
          </a:p>
          <a:p>
            <a:pPr algn="just">
              <a:buNone/>
            </a:pPr>
            <a:endParaRPr lang="en-IN" sz="7200" b="1" dirty="0" smtClean="0"/>
          </a:p>
          <a:p>
            <a:pPr algn="just">
              <a:buNone/>
            </a:pPr>
            <a:r>
              <a:rPr lang="en-IN" sz="7200" b="1" dirty="0" smtClean="0"/>
              <a:t>The functions of a DBA </a:t>
            </a:r>
            <a:r>
              <a:rPr lang="en-IN" sz="7200" dirty="0" smtClean="0"/>
              <a:t>include:</a:t>
            </a:r>
          </a:p>
          <a:p>
            <a:pPr algn="just">
              <a:buNone/>
            </a:pPr>
            <a:r>
              <a:rPr lang="en-IN" sz="7200" dirty="0" smtClean="0"/>
              <a:t>	• </a:t>
            </a:r>
            <a:r>
              <a:rPr lang="en-IN" sz="7200" b="1" dirty="0" smtClean="0"/>
              <a:t>Schema definition: </a:t>
            </a:r>
            <a:r>
              <a:rPr lang="en-IN" sz="7200" dirty="0" smtClean="0"/>
              <a:t>The DBA creates the original database schema by executing a set of data definition statements in the DDL.</a:t>
            </a:r>
          </a:p>
          <a:p>
            <a:pPr algn="just">
              <a:buNone/>
            </a:pPr>
            <a:r>
              <a:rPr lang="en-IN" sz="7200" dirty="0" smtClean="0"/>
              <a:t>	• </a:t>
            </a:r>
            <a:r>
              <a:rPr lang="en-IN" sz="7200" b="1" dirty="0" smtClean="0"/>
              <a:t>Storage structure and access-method definition</a:t>
            </a:r>
          </a:p>
          <a:p>
            <a:pPr algn="just">
              <a:buNone/>
            </a:pPr>
            <a:r>
              <a:rPr lang="en-IN" sz="7200" dirty="0" smtClean="0"/>
              <a:t>	• </a:t>
            </a:r>
            <a:r>
              <a:rPr lang="en-IN" sz="7200" b="1" dirty="0" smtClean="0"/>
              <a:t>Schema and physical-organization modification: </a:t>
            </a:r>
            <a:r>
              <a:rPr lang="en-IN" sz="7200" dirty="0" smtClean="0"/>
              <a:t>The DBA carries out changes to the schema and physical organization to reflect the changing needs of the organization, or to alter the physical organization to improve performance.</a:t>
            </a:r>
          </a:p>
          <a:p>
            <a:pPr algn="just">
              <a:buNone/>
            </a:pPr>
            <a:r>
              <a:rPr lang="en-IN" sz="7200" dirty="0" smtClean="0"/>
              <a:t>	• </a:t>
            </a:r>
            <a:r>
              <a:rPr lang="en-IN" sz="7200" b="1" dirty="0" smtClean="0"/>
              <a:t>Granting of authorization for data access:  </a:t>
            </a:r>
            <a:r>
              <a:rPr lang="en-IN" sz="7200" dirty="0" smtClean="0"/>
              <a:t>the database administrator can regulate which parts of the database various users can access. The authorization information is kept in a special system structure.</a:t>
            </a:r>
          </a:p>
          <a:p>
            <a:pPr algn="just">
              <a:buNone/>
            </a:pPr>
            <a:r>
              <a:rPr lang="en-IN" sz="7200" dirty="0" smtClean="0"/>
              <a:t>	• </a:t>
            </a:r>
            <a:r>
              <a:rPr lang="en-IN" sz="7200" b="1" dirty="0" smtClean="0"/>
              <a:t>Routine maintenance. </a:t>
            </a:r>
            <a:r>
              <a:rPr lang="en-IN" sz="7200" dirty="0" smtClean="0"/>
              <a:t>Examples of the database administrator’s routine maintenance activities are:</a:t>
            </a:r>
          </a:p>
          <a:p>
            <a:pPr marL="542925" indent="0" algn="just">
              <a:buNone/>
            </a:pPr>
            <a:r>
              <a:rPr lang="en-IN" sz="6400" b="1" dirty="0" smtClean="0"/>
              <a:t>- Periodically backing up the database</a:t>
            </a:r>
            <a:r>
              <a:rPr lang="en-IN" sz="6400" dirty="0" smtClean="0"/>
              <a:t>, either onto tapes or onto remote servers, to prevent loss of data in case of disasters such as flooding.</a:t>
            </a:r>
          </a:p>
          <a:p>
            <a:pPr marL="542925" indent="0" algn="just">
              <a:buNone/>
            </a:pPr>
            <a:r>
              <a:rPr lang="en-IN" sz="6400" b="1" dirty="0" smtClean="0"/>
              <a:t>- Ensuring that enough free disk space is available for normal operations</a:t>
            </a:r>
            <a:r>
              <a:rPr lang="en-IN" sz="6400" dirty="0" smtClean="0"/>
              <a:t>, and upgrading disk space as required.</a:t>
            </a:r>
          </a:p>
          <a:p>
            <a:pPr marL="542925" indent="0" algn="just">
              <a:buNone/>
            </a:pPr>
            <a:r>
              <a:rPr lang="en-IN" sz="6400" b="1" dirty="0" smtClean="0"/>
              <a:t>- Monitoring jobs running on the database </a:t>
            </a:r>
            <a:r>
              <a:rPr lang="en-IN" sz="6400" dirty="0" smtClean="0"/>
              <a:t>and ensuring that performance is not degraded by very expensive tasks submitted by some users.</a:t>
            </a: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7200" dirty="0" smtClean="0"/>
              <a:t>Specifying integrity constraints</a:t>
            </a: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7200" dirty="0" smtClean="0"/>
              <a:t>Acting as liaison with users</a:t>
            </a: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7200" dirty="0" smtClean="0"/>
              <a:t>Monitoring performance and responding to changes in requirements</a:t>
            </a:r>
            <a:endParaRPr lang="en-IN" sz="7200" b="1" dirty="0" smtClean="0"/>
          </a:p>
          <a:p>
            <a:pPr indent="15875">
              <a:buNone/>
            </a:pPr>
            <a:endParaRPr kumimoji="0" lang="en-US" sz="6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210065" y="274638"/>
            <a:ext cx="8723870" cy="565621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IN" dirty="0" smtClean="0"/>
              <a:t>Data Storage and Querying</a:t>
            </a:r>
            <a:r>
              <a:rPr dirty="0"/>
              <a:t>	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10065" y="889686"/>
            <a:ext cx="8723870" cy="5770606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r>
              <a:rPr lang="en-IN" dirty="0" smtClean="0"/>
              <a:t>The functional components of a database system can be broadly divided into the </a:t>
            </a:r>
            <a:r>
              <a:rPr lang="en-IN" dirty="0" smtClean="0">
                <a:solidFill>
                  <a:srgbClr val="FF0000"/>
                </a:solidFill>
              </a:rPr>
              <a:t>storage manager and the query processor components.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210065" y="274638"/>
            <a:ext cx="8723870" cy="565621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IN" dirty="0" smtClean="0"/>
              <a:t>Data Storage and Querying</a:t>
            </a:r>
            <a:r>
              <a:rPr dirty="0"/>
              <a:t>	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10065" y="889686"/>
            <a:ext cx="8723870" cy="5770606"/>
          </a:xfrm>
        </p:spPr>
        <p:txBody>
          <a:bodyPr vert="horz" wrap="square" lIns="91440" tIns="45720" rIns="91440" bIns="45720" numCol="1" rtlCol="0" anchor="t" anchorCtr="0" compatLnSpc="1">
            <a:normAutofit fontScale="92500" lnSpcReduction="10000"/>
          </a:bodyPr>
          <a:lstStyle/>
          <a:p>
            <a:r>
              <a:rPr lang="en-IN" b="1" dirty="0" smtClean="0"/>
              <a:t>(1) Storage Manager</a:t>
            </a:r>
          </a:p>
          <a:p>
            <a:r>
              <a:rPr lang="en-IN" i="1" dirty="0" smtClean="0"/>
              <a:t>It provides the </a:t>
            </a:r>
            <a:r>
              <a:rPr lang="en-IN" dirty="0" smtClean="0">
                <a:solidFill>
                  <a:srgbClr val="FF0000"/>
                </a:solidFill>
              </a:rPr>
              <a:t>interface between the low-level data stored in the database and the application programs and queries submitted to the system. </a:t>
            </a:r>
          </a:p>
          <a:p>
            <a:r>
              <a:rPr lang="en-IN" dirty="0" smtClean="0"/>
              <a:t>It is responsible for the interaction with the file manager. </a:t>
            </a:r>
          </a:p>
          <a:p>
            <a:r>
              <a:rPr lang="en-IN" dirty="0" smtClean="0"/>
              <a:t>The raw data are stored on the disk using the file system provided by the operating system. </a:t>
            </a:r>
          </a:p>
          <a:p>
            <a:r>
              <a:rPr lang="en-IN" dirty="0" smtClean="0"/>
              <a:t>It translates the various DML statements into low-level file-system commands.</a:t>
            </a:r>
          </a:p>
          <a:p>
            <a:r>
              <a:rPr lang="en-IN" dirty="0" smtClean="0"/>
              <a:t>Thus, it is </a:t>
            </a:r>
            <a:r>
              <a:rPr lang="en-IN" dirty="0" smtClean="0">
                <a:solidFill>
                  <a:srgbClr val="FF0000"/>
                </a:solidFill>
              </a:rPr>
              <a:t>responsible for storing, retrieving, and updating data in the database.</a:t>
            </a:r>
            <a:endParaRPr lang="en-IN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210065" y="274638"/>
            <a:ext cx="8723870" cy="565621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IN" dirty="0" smtClean="0"/>
              <a:t>Data Storage and Querying</a:t>
            </a:r>
            <a:r>
              <a:rPr dirty="0"/>
              <a:t>	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10065" y="889686"/>
            <a:ext cx="8723870" cy="5770606"/>
          </a:xfrm>
        </p:spPr>
        <p:txBody>
          <a:bodyPr vert="horz" wrap="square" lIns="91440" tIns="45720" rIns="91440" bIns="45720" numCol="1" rtlCol="0" anchor="t" anchorCtr="0" compatLnSpc="1"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The storage manager components include:</a:t>
            </a:r>
          </a:p>
          <a:p>
            <a:pPr algn="just">
              <a:buNone/>
            </a:pPr>
            <a:r>
              <a:rPr lang="en-IN" dirty="0" smtClean="0"/>
              <a:t>• </a:t>
            </a:r>
            <a:r>
              <a:rPr lang="en-IN" b="1" dirty="0" smtClean="0"/>
              <a:t>Authorization and integrity manager, which tests for the satisfaction of</a:t>
            </a:r>
          </a:p>
          <a:p>
            <a:pPr algn="just">
              <a:buNone/>
            </a:pPr>
            <a:r>
              <a:rPr lang="en-IN" dirty="0" smtClean="0"/>
              <a:t>	integrity constraints and checks the authority of users to access data.</a:t>
            </a:r>
          </a:p>
          <a:p>
            <a:pPr algn="just">
              <a:buNone/>
            </a:pPr>
            <a:r>
              <a:rPr lang="en-IN" dirty="0" smtClean="0"/>
              <a:t>• </a:t>
            </a:r>
            <a:r>
              <a:rPr lang="en-IN" b="1" dirty="0" smtClean="0"/>
              <a:t>Transaction manager, which ensures that the database remains in a consistent </a:t>
            </a:r>
            <a:r>
              <a:rPr lang="en-IN" dirty="0" smtClean="0"/>
              <a:t>(correct) state despite system failures, and that concurrent transaction executions proceed without conflicting.</a:t>
            </a:r>
          </a:p>
          <a:p>
            <a:pPr algn="just">
              <a:buNone/>
            </a:pPr>
            <a:r>
              <a:rPr lang="en-IN" dirty="0" smtClean="0"/>
              <a:t>• </a:t>
            </a:r>
            <a:r>
              <a:rPr lang="en-IN" b="1" dirty="0" smtClean="0"/>
              <a:t>File manager, which manages the allocation of space on disk storage and the </a:t>
            </a:r>
            <a:r>
              <a:rPr lang="en-IN" dirty="0" smtClean="0"/>
              <a:t>data structures used to represent information stored on disk.</a:t>
            </a:r>
          </a:p>
          <a:p>
            <a:pPr algn="just">
              <a:buNone/>
            </a:pPr>
            <a:r>
              <a:rPr lang="en-IN" dirty="0" smtClean="0"/>
              <a:t>• </a:t>
            </a:r>
            <a:r>
              <a:rPr lang="en-IN" b="1" dirty="0" smtClean="0"/>
              <a:t>Buffer manager, which is responsible for fetching data from disk storage into </a:t>
            </a:r>
            <a:r>
              <a:rPr lang="en-IN" dirty="0" smtClean="0"/>
              <a:t>main memory, and deciding what data to cache in main memory. </a:t>
            </a:r>
          </a:p>
          <a:p>
            <a:pPr algn="just">
              <a:buNone/>
            </a:pPr>
            <a:r>
              <a:rPr lang="en-IN" dirty="0" smtClean="0"/>
              <a:t>	- The buffer manager is a critical part of the database system, since it </a:t>
            </a:r>
            <a:r>
              <a:rPr lang="en-IN" b="1" dirty="0" smtClean="0"/>
              <a:t>enables the database to handle data sizes that are much larger than the size of main memory.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210065" y="274638"/>
            <a:ext cx="8723870" cy="565621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IN" dirty="0" smtClean="0"/>
              <a:t>Data Storage and Querying</a:t>
            </a:r>
            <a:r>
              <a:rPr dirty="0"/>
              <a:t>	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10065" y="889686"/>
            <a:ext cx="8723870" cy="5770606"/>
          </a:xfrm>
        </p:spPr>
        <p:txBody>
          <a:bodyPr vert="horz" wrap="square" lIns="91440" tIns="45720" rIns="91440" bIns="45720" numCol="1" rtlCol="0" anchor="t" anchorCtr="0" compatLnSpc="1">
            <a:normAutofit fontScale="85000" lnSpcReduction="10000"/>
          </a:bodyPr>
          <a:lstStyle/>
          <a:p>
            <a:r>
              <a:rPr lang="en-IN" dirty="0" smtClean="0"/>
              <a:t>The storage manager implements several data structures as part of the physical system implementation:</a:t>
            </a:r>
          </a:p>
          <a:p>
            <a:pPr>
              <a:buNone/>
            </a:pPr>
            <a:r>
              <a:rPr lang="en-IN" dirty="0" smtClean="0"/>
              <a:t>	• </a:t>
            </a:r>
            <a:r>
              <a:rPr lang="en-IN" b="1" dirty="0" smtClean="0"/>
              <a:t>Data files, which store the database itself.</a:t>
            </a:r>
          </a:p>
          <a:p>
            <a:pPr>
              <a:buNone/>
            </a:pPr>
            <a:r>
              <a:rPr lang="en-IN" dirty="0" smtClean="0"/>
              <a:t>	• </a:t>
            </a:r>
            <a:r>
              <a:rPr lang="en-IN" b="1" dirty="0" smtClean="0"/>
              <a:t>Data dictionary, which stores metadata about the structure of the database, </a:t>
            </a:r>
            <a:r>
              <a:rPr lang="en-IN" dirty="0" smtClean="0"/>
              <a:t>in particular the schema of the database.</a:t>
            </a:r>
          </a:p>
          <a:p>
            <a:pPr>
              <a:buNone/>
            </a:pPr>
            <a:r>
              <a:rPr lang="en-IN" dirty="0" smtClean="0"/>
              <a:t>	• </a:t>
            </a:r>
            <a:r>
              <a:rPr lang="en-IN" b="1" dirty="0" smtClean="0"/>
              <a:t>Indices, which can provide fast access to data items. </a:t>
            </a:r>
          </a:p>
          <a:p>
            <a:pPr>
              <a:buNone/>
            </a:pPr>
            <a:r>
              <a:rPr lang="en-IN" b="1" dirty="0" smtClean="0"/>
              <a:t>	- </a:t>
            </a:r>
            <a:r>
              <a:rPr lang="en-IN" dirty="0" smtClean="0">
                <a:solidFill>
                  <a:srgbClr val="FF0000"/>
                </a:solidFill>
              </a:rPr>
              <a:t>a database index provides pointers to those data items that hold a particular value. </a:t>
            </a:r>
            <a:r>
              <a:rPr lang="en-IN" dirty="0" smtClean="0"/>
              <a:t>Ex: use an index to find the </a:t>
            </a:r>
            <a:r>
              <a:rPr lang="en-IN" i="1" dirty="0" smtClean="0"/>
              <a:t>instructor </a:t>
            </a:r>
            <a:r>
              <a:rPr lang="en-IN" dirty="0" smtClean="0"/>
              <a:t>record with a particular </a:t>
            </a:r>
            <a:r>
              <a:rPr lang="en-IN" i="1" dirty="0" smtClean="0"/>
              <a:t>ID, or all instructor records with a particular name.</a:t>
            </a:r>
          </a:p>
          <a:p>
            <a:pPr>
              <a:buNone/>
            </a:pPr>
            <a:r>
              <a:rPr lang="en-IN" dirty="0" smtClean="0"/>
              <a:t>	- </a:t>
            </a:r>
            <a:r>
              <a:rPr lang="en-IN" dirty="0" smtClean="0">
                <a:solidFill>
                  <a:srgbClr val="FF0000"/>
                </a:solidFill>
              </a:rPr>
              <a:t>Hashing is an alternative to indexing that is faster in some cases.</a:t>
            </a:r>
            <a:endParaRPr lang="en-IN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210065" y="274638"/>
            <a:ext cx="8723870" cy="565621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IN" dirty="0" smtClean="0"/>
              <a:t>Data Storage and Querying</a:t>
            </a:r>
            <a:r>
              <a:rPr dirty="0"/>
              <a:t>	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10065" y="889686"/>
            <a:ext cx="8723870" cy="5770606"/>
          </a:xfrm>
        </p:spPr>
        <p:txBody>
          <a:bodyPr vert="horz" wrap="square" lIns="91440" tIns="45720" rIns="91440" bIns="45720" numCol="1" rtlCol="0" anchor="t" anchorCtr="0" compatLnSpc="1"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/>
              <a:t>(2) The Query Processor</a:t>
            </a:r>
          </a:p>
          <a:p>
            <a:pPr>
              <a:buNone/>
            </a:pPr>
            <a:r>
              <a:rPr lang="en-IN" dirty="0" smtClean="0"/>
              <a:t>	The query processor components include:</a:t>
            </a:r>
          </a:p>
          <a:p>
            <a:pPr algn="just">
              <a:buNone/>
            </a:pPr>
            <a:r>
              <a:rPr lang="en-IN" dirty="0" smtClean="0"/>
              <a:t>	• </a:t>
            </a:r>
            <a:r>
              <a:rPr lang="en-IN" b="1" dirty="0" smtClean="0"/>
              <a:t>DDL interpreter, which interprets DDL statements and records the definitions </a:t>
            </a:r>
            <a:r>
              <a:rPr lang="en-IN" dirty="0" smtClean="0"/>
              <a:t>in the data dictionary.</a:t>
            </a:r>
          </a:p>
          <a:p>
            <a:pPr algn="just">
              <a:buNone/>
            </a:pPr>
            <a:endParaRPr lang="en-IN" dirty="0" smtClean="0"/>
          </a:p>
          <a:p>
            <a:pPr algn="just">
              <a:buNone/>
            </a:pPr>
            <a:r>
              <a:rPr lang="en-IN" dirty="0" smtClean="0"/>
              <a:t>	• </a:t>
            </a:r>
            <a:r>
              <a:rPr lang="en-IN" b="1" dirty="0" smtClean="0"/>
              <a:t>DML compiler, which translates DML statements in a query language into an </a:t>
            </a:r>
            <a:r>
              <a:rPr lang="en-IN" dirty="0" smtClean="0"/>
              <a:t>evaluation plan consisting of low-level instructions that the query evaluation engine understands.</a:t>
            </a:r>
          </a:p>
          <a:p>
            <a:pPr indent="15875" algn="just">
              <a:buNone/>
            </a:pPr>
            <a:r>
              <a:rPr lang="en-IN" dirty="0" smtClean="0"/>
              <a:t>- A query can usually be translated into any of a number of alternative evaluation plans that all give the same result. </a:t>
            </a:r>
          </a:p>
          <a:p>
            <a:pPr algn="just">
              <a:buNone/>
            </a:pPr>
            <a:r>
              <a:rPr lang="en-IN" dirty="0" smtClean="0"/>
              <a:t>	- The DML compiler also performs </a:t>
            </a:r>
            <a:r>
              <a:rPr lang="en-IN" b="1" dirty="0" smtClean="0"/>
              <a:t>query optimization; that is, it picks the lowest cost evaluation plan from </a:t>
            </a:r>
            <a:r>
              <a:rPr lang="en-IN" dirty="0" smtClean="0"/>
              <a:t>among the alternatives.</a:t>
            </a:r>
          </a:p>
          <a:p>
            <a:pPr algn="just">
              <a:buNone/>
            </a:pPr>
            <a:endParaRPr lang="en-IN" dirty="0" smtClean="0"/>
          </a:p>
          <a:p>
            <a:pPr algn="just">
              <a:buNone/>
            </a:pPr>
            <a:r>
              <a:rPr lang="en-IN" dirty="0" smtClean="0"/>
              <a:t>	• </a:t>
            </a:r>
            <a:r>
              <a:rPr lang="en-IN" b="1" dirty="0" smtClean="0"/>
              <a:t>Query evaluation engine, which executes low-level instructions generated </a:t>
            </a:r>
            <a:r>
              <a:rPr lang="en-IN" dirty="0" smtClean="0"/>
              <a:t>by the DML compiler.</a:t>
            </a:r>
            <a:endParaRPr lang="en-IN" b="1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0"/>
          <p:cNvSpPr txBox="1">
            <a:spLocks noGrp="1"/>
          </p:cNvSpPr>
          <p:nvPr>
            <p:ph type="title"/>
          </p:nvPr>
        </p:nvSpPr>
        <p:spPr>
          <a:xfrm>
            <a:off x="1054443" y="533400"/>
            <a:ext cx="775180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smtClean="0"/>
              <a:t>Data </a:t>
            </a:r>
            <a:r>
              <a:rPr lang="en-US" b="1" dirty="0"/>
              <a:t>Independence</a:t>
            </a:r>
            <a:endParaRPr dirty="0"/>
          </a:p>
        </p:txBody>
      </p:sp>
      <p:sp>
        <p:nvSpPr>
          <p:cNvPr id="413" name="Google Shape;413;p50"/>
          <p:cNvSpPr txBox="1">
            <a:spLocks noGrp="1"/>
          </p:cNvSpPr>
          <p:nvPr>
            <p:ph type="body" idx="1"/>
          </p:nvPr>
        </p:nvSpPr>
        <p:spPr>
          <a:xfrm>
            <a:off x="1485900" y="1600200"/>
            <a:ext cx="62293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74320" lvl="0" indent="-965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Noto Sans Symbols"/>
              <a:buNone/>
            </a:pPr>
            <a:r>
              <a:rPr lang="en-IN" dirty="0" smtClean="0">
                <a:solidFill>
                  <a:srgbClr val="FF0000"/>
                </a:solidFill>
              </a:rPr>
              <a:t>Logical Data Independence:</a:t>
            </a:r>
            <a:endParaRPr dirty="0">
              <a:solidFill>
                <a:srgbClr val="FF0000"/>
              </a:solidFill>
            </a:endParaRPr>
          </a:p>
          <a:p>
            <a:pPr marL="274320" lvl="0" indent="-965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Noto Sans Symbols"/>
              <a:buNone/>
            </a:pP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</a:pP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The ability to change the logical schema without changing the external schema or application programs is called as Logical Data </a:t>
            </a:r>
            <a:r>
              <a:rPr lang="en-US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Independence.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</a:pPr>
            <a:r>
              <a:rPr lang="en-US" sz="32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OR</a:t>
            </a:r>
            <a:endParaRPr dirty="0" smtClean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</a:pPr>
            <a:r>
              <a:rPr lang="en-US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The </a:t>
            </a: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ability to change the logical schema without having to change the external schema.</a:t>
            </a:r>
            <a:r>
              <a:rPr lang="en-US" dirty="0"/>
              <a:t/>
            </a:r>
            <a:br>
              <a:rPr lang="en-US" dirty="0"/>
            </a:br>
            <a:endParaRPr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4320" lvl="0" indent="-27432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</a:pPr>
            <a:endParaRPr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4320" lvl="0" indent="-2743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</a:pPr>
            <a:endParaRPr dirty="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159942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Logical Data Independence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/>
              <a:t>Logical data independence refers characteristic of being able to change the conceptual schema without having to change the external schema.</a:t>
            </a:r>
          </a:p>
          <a:p>
            <a:pPr algn="just"/>
            <a:r>
              <a:rPr lang="en-IN" sz="2400" dirty="0"/>
              <a:t>Logical data independence is used to separate the external level from the conceptual view.</a:t>
            </a:r>
          </a:p>
          <a:p>
            <a:pPr algn="just"/>
            <a:r>
              <a:rPr lang="en-IN" sz="2400" dirty="0"/>
              <a:t>If we do any changes in the conceptual view of the data, then the user view of the data would not be affected.</a:t>
            </a:r>
          </a:p>
          <a:p>
            <a:pPr algn="just"/>
            <a:r>
              <a:rPr lang="en-IN" sz="2400" dirty="0"/>
              <a:t>Logical data independence occurs at the user interface level.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790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3"/>
          <p:cNvSpPr txBox="1">
            <a:spLocks noGrp="1"/>
          </p:cNvSpPr>
          <p:nvPr>
            <p:ph type="title"/>
          </p:nvPr>
        </p:nvSpPr>
        <p:spPr>
          <a:xfrm>
            <a:off x="1485900" y="704852"/>
            <a:ext cx="6172200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Physical Data Independence</a:t>
            </a:r>
            <a:r>
              <a:rPr lang="en-US"/>
              <a:t> </a:t>
            </a:r>
            <a:endParaRPr/>
          </a:p>
        </p:txBody>
      </p:sp>
      <p:sp>
        <p:nvSpPr>
          <p:cNvPr id="430" name="Google Shape;430;p53"/>
          <p:cNvSpPr txBox="1">
            <a:spLocks noGrp="1"/>
          </p:cNvSpPr>
          <p:nvPr>
            <p:ph type="body" idx="1"/>
          </p:nvPr>
        </p:nvSpPr>
        <p:spPr>
          <a:xfrm>
            <a:off x="469557" y="1524000"/>
            <a:ext cx="8031891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74320" lvl="0" indent="-27432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Noto Sans Symbols"/>
              <a:buChar char="⚫"/>
            </a:pP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The ability to change the physical schema without changing the logical schema is called as Physical Data </a:t>
            </a:r>
            <a:r>
              <a:rPr lang="en-US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Independence</a:t>
            </a: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. </a:t>
            </a:r>
            <a:r>
              <a:rPr lang="en-US" sz="4000" dirty="0"/>
              <a:t>  </a:t>
            </a: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Changes in the physical schema may include.</a:t>
            </a:r>
            <a:endParaRPr dirty="0"/>
          </a:p>
          <a:p>
            <a:pPr marL="274320" lvl="0" indent="-27432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Noto Sans Symbols"/>
              <a:buChar char="⚫"/>
            </a:pP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Using new storage devices.</a:t>
            </a:r>
            <a:endParaRPr dirty="0"/>
          </a:p>
          <a:p>
            <a:pPr marL="274320" lvl="0" indent="-27432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Noto Sans Symbols"/>
              <a:buChar char="⚫"/>
            </a:pP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Using different data structures.</a:t>
            </a:r>
            <a:endParaRPr dirty="0"/>
          </a:p>
          <a:p>
            <a:pPr marL="274320" lvl="0" indent="-27432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Noto Sans Symbols"/>
              <a:buChar char="⚫"/>
            </a:pP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Switching from one access method to another.</a:t>
            </a:r>
            <a:endParaRPr dirty="0"/>
          </a:p>
          <a:p>
            <a:pPr marL="274320" lvl="0" indent="-27432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Noto Sans Symbols"/>
              <a:buChar char="⚫"/>
            </a:pP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Using different file organizations or storage structures.</a:t>
            </a:r>
            <a:endParaRPr dirty="0"/>
          </a:p>
          <a:p>
            <a:pPr marL="274320" lvl="0" indent="-27432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Noto Sans Symbols"/>
              <a:buChar char="⚫"/>
            </a:pP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Modifying indexes.</a:t>
            </a:r>
            <a:endParaRPr sz="36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</a:pPr>
            <a:endParaRPr sz="40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</a:pPr>
            <a:endParaRPr sz="4000" dirty="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191870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3201"/>
            <a:ext cx="8606971" cy="550562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Purpose of Database Systems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19313" y="972457"/>
            <a:ext cx="8650515" cy="5660571"/>
          </a:xfrm>
        </p:spPr>
        <p:txBody>
          <a:bodyPr vert="horz" wrap="square" lIns="91440" tIns="45720" rIns="91440" bIns="45720" numCol="1" rtlCol="0" anchor="t" anchorCtr="0" compatLnSpc="1">
            <a:normAutofit fontScale="92500" lnSpcReduction="10000"/>
          </a:bodyPr>
          <a:lstStyle/>
          <a:p>
            <a:pPr lvl="0" eaLnBrk="1" fontAlgn="auto" hangingPunct="1">
              <a:spcAft>
                <a:spcPts val="0"/>
              </a:spcAft>
              <a:defRPr/>
            </a:pPr>
            <a:r>
              <a:rPr lang="en-US" dirty="0" smtClean="0"/>
              <a:t>In the early days, database applications were built on top of file systems</a:t>
            </a:r>
          </a:p>
          <a:p>
            <a:pPr lvl="0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Drawbacks of using file systems to store data: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Data redundancy and inconsistency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smtClean="0"/>
              <a:t>Multiple file formats, duplication of information in different files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Difficulty in accessing data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smtClean="0"/>
              <a:t>Need to write a new program to carry out each new task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Data isolation — data is scattered in various </a:t>
            </a:r>
            <a:r>
              <a:rPr lang="en-US" dirty="0" err="1" smtClean="0"/>
              <a:t>files.multiple</a:t>
            </a:r>
            <a:r>
              <a:rPr lang="en-US" dirty="0" smtClean="0"/>
              <a:t> files and formats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Integrity problems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consistency constraints  (e.g. account balance &gt; 0) become part of program code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smtClean="0"/>
              <a:t>Hard to add new constraints or change existing ones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 Antiqua"/>
              <a:buNone/>
            </a:pPr>
            <a:endParaRPr dirty="0"/>
          </a:p>
        </p:txBody>
      </p:sp>
      <p:sp>
        <p:nvSpPr>
          <p:cNvPr id="436" name="Google Shape;436;p5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algn="just"/>
            <a:r>
              <a:rPr lang="en-IN" dirty="0"/>
              <a:t>Physical data independence can be defined as the capacity to change the internal schema without having to change the conceptual schema.</a:t>
            </a:r>
          </a:p>
          <a:p>
            <a:pPr algn="just"/>
            <a:r>
              <a:rPr lang="en-IN" dirty="0"/>
              <a:t>If we do any changes in the storage size of the database system server, then the Conceptual structure of the database will not be affected.</a:t>
            </a:r>
          </a:p>
          <a:p>
            <a:pPr algn="just"/>
            <a:r>
              <a:rPr lang="en-IN" dirty="0"/>
              <a:t>Physical data independence is used to separate conceptual levels from the internal levels.</a:t>
            </a:r>
          </a:p>
          <a:p>
            <a:pPr algn="just"/>
            <a:r>
              <a:rPr lang="en-IN" dirty="0"/>
              <a:t>Physical data independence occurs at the logical interface level.</a:t>
            </a:r>
          </a:p>
          <a:p>
            <a:pPr marL="58738" lvl="0" indent="-58738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2047568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"/>
              <a:buNone/>
            </a:pPr>
            <a:r>
              <a:rPr lang="en-US" b="1"/>
              <a:t>Summary :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444" name="Google Shape;444;p5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•"/>
            </a:pPr>
            <a:r>
              <a:rPr lang="en-US" b="1">
                <a:solidFill>
                  <a:srgbClr val="000000"/>
                </a:solidFill>
              </a:rPr>
              <a:t>Logical Data Independence</a:t>
            </a:r>
            <a:r>
              <a:rPr lang="en-US">
                <a:solidFill>
                  <a:srgbClr val="000000"/>
                </a:solidFill>
              </a:rPr>
              <a:t>: The capacity to change the conceptual schema without having to change the external schemas and their application programs.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•"/>
            </a:pPr>
            <a:r>
              <a:rPr lang="en-US" b="1">
                <a:solidFill>
                  <a:srgbClr val="000000"/>
                </a:solidFill>
              </a:rPr>
              <a:t>Physical Data Independence</a:t>
            </a:r>
            <a:r>
              <a:rPr lang="en-US">
                <a:solidFill>
                  <a:srgbClr val="000000"/>
                </a:solidFill>
              </a:rPr>
              <a:t>: The capacity to change the internal schema without having to change the conceptual schema.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62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3201"/>
            <a:ext cx="8606971" cy="550562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lvl="0" algn="l" eaLnBrk="1" fontAlgn="auto" hangingPunct="1">
              <a:spcAft>
                <a:spcPts val="0"/>
              </a:spcAft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Purpose of </a:t>
            </a:r>
            <a:r>
              <a:rPr lang="en-US" dirty="0" smtClean="0"/>
              <a:t>Database Systems (Cont.)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19313" y="972457"/>
            <a:ext cx="8650515" cy="5660571"/>
          </a:xfrm>
        </p:spPr>
        <p:txBody>
          <a:bodyPr vert="horz" wrap="square" lIns="91440" tIns="45720" rIns="91440" bIns="45720" numCol="1" rtlCol="0" anchor="t" anchorCtr="0" compatLnSpc="1">
            <a:normAutofit fontScale="85000" lnSpcReduction="20000"/>
          </a:bodyPr>
          <a:lstStyle/>
          <a:p>
            <a:pPr lvl="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Drawbacks of using file systems (cont.)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Atomicity problems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smtClean="0"/>
              <a:t>Failures may leave database in an inconsistent state with partial updates carried out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smtClean="0"/>
              <a:t>E.g. transfer of funds from one account to another should either complete or not happen at all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Concurrent access anomalies by multiple users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Concurrent access allowed for multiple users for the sake of overall performance of the system and faster response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smtClean="0"/>
              <a:t>Uncontrolled concurrent accesses can lead to inconsistencies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dirty="0" smtClean="0"/>
              <a:t>E.g. two people reading a balance and updating it at the same time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Security problems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smtClean="0"/>
              <a:t>For all the users, access to the database system is restricted. Since application programs are added to the file-processing system in an ad hoc manner, enforcing such security constraints is difficult.</a:t>
            </a:r>
          </a:p>
          <a:p>
            <a:pPr lvl="0"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Database systems offer solutions to all the above problems</a:t>
            </a:r>
          </a:p>
          <a:p>
            <a:pPr lvl="0" eaLnBrk="1" fontAlgn="auto" hangingPunct="1">
              <a:spcAft>
                <a:spcPts val="0"/>
              </a:spcAft>
              <a:buNone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3201"/>
            <a:ext cx="8606971" cy="550562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lvl="0" algn="l" eaLnBrk="1" fontAlgn="auto" hangingPunct="1">
              <a:spcAft>
                <a:spcPts val="0"/>
              </a:spcAft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1.3 View of Data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19313" y="972457"/>
            <a:ext cx="8650515" cy="5660571"/>
          </a:xfrm>
        </p:spPr>
        <p:txBody>
          <a:bodyPr vert="horz" wrap="square" lIns="91440" tIns="45720" rIns="91440" bIns="45720" numCol="1" rtlCol="0" anchor="t" anchorCtr="0" compatLnSpc="1">
            <a:normAutofit fontScale="62500" lnSpcReduction="20000"/>
          </a:bodyPr>
          <a:lstStyle/>
          <a:p>
            <a:r>
              <a:rPr lang="en-IN" dirty="0" smtClean="0"/>
              <a:t>A major purpose of a database system is to provide users with an </a:t>
            </a:r>
            <a:r>
              <a:rPr lang="en-IN" b="1" i="1" dirty="0" smtClean="0"/>
              <a:t>abstract view of the data. </a:t>
            </a:r>
          </a:p>
          <a:p>
            <a:r>
              <a:rPr lang="en-IN" i="1" dirty="0" smtClean="0"/>
              <a:t>That is, </a:t>
            </a:r>
            <a:r>
              <a:rPr lang="en-IN" b="1" i="1" dirty="0" smtClean="0"/>
              <a:t>the system </a:t>
            </a:r>
            <a:r>
              <a:rPr lang="en-IN" b="1" dirty="0" smtClean="0"/>
              <a:t>hides certain details of how the data are stored and maintained</a:t>
            </a:r>
            <a:r>
              <a:rPr lang="en-IN" dirty="0" smtClean="0"/>
              <a:t>. </a:t>
            </a:r>
          </a:p>
          <a:p>
            <a:r>
              <a:rPr lang="en-IN" b="1" dirty="0" smtClean="0"/>
              <a:t>1.3.1 Data Abstraction</a:t>
            </a:r>
          </a:p>
          <a:p>
            <a:pPr algn="just">
              <a:buNone/>
            </a:pPr>
            <a:r>
              <a:rPr lang="en-IN" dirty="0" smtClean="0"/>
              <a:t>	• </a:t>
            </a:r>
            <a:r>
              <a:rPr lang="en-IN" b="1" dirty="0" smtClean="0"/>
              <a:t>Physical level. </a:t>
            </a:r>
            <a:r>
              <a:rPr lang="en-IN" dirty="0" smtClean="0"/>
              <a:t>The lowest level of abstraction describes </a:t>
            </a:r>
            <a:r>
              <a:rPr lang="en-IN" i="1" dirty="0" smtClean="0"/>
              <a:t>how the data are actually </a:t>
            </a:r>
            <a:r>
              <a:rPr lang="en-IN" dirty="0" smtClean="0"/>
              <a:t>stored.  This level describes complex low-level data structures in detail.</a:t>
            </a:r>
          </a:p>
          <a:p>
            <a:pPr algn="just">
              <a:buNone/>
            </a:pPr>
            <a:r>
              <a:rPr lang="en-IN" dirty="0" smtClean="0"/>
              <a:t>	• </a:t>
            </a:r>
            <a:r>
              <a:rPr lang="en-IN" b="1" dirty="0" smtClean="0"/>
              <a:t>Logical level. </a:t>
            </a:r>
            <a:r>
              <a:rPr lang="en-IN" dirty="0" smtClean="0"/>
              <a:t>The next-higher level of abstraction describes </a:t>
            </a:r>
            <a:r>
              <a:rPr lang="en-IN" i="1" dirty="0" smtClean="0"/>
              <a:t>what data are </a:t>
            </a:r>
            <a:r>
              <a:rPr lang="en-IN" dirty="0" smtClean="0"/>
              <a:t>stored in the database, and what relationships exist among those data. This level  describes the entire database in terms of a small number of relatively simple structures. </a:t>
            </a:r>
          </a:p>
          <a:p>
            <a:pPr algn="just">
              <a:buNone/>
            </a:pPr>
            <a:r>
              <a:rPr lang="en-IN" dirty="0" smtClean="0"/>
              <a:t>	The user of the logical level does not need to be aware of the complex physical-level structures complexity, which is referred as </a:t>
            </a:r>
            <a:r>
              <a:rPr lang="en-IN" b="1" dirty="0" smtClean="0"/>
              <a:t>physical data independence. </a:t>
            </a:r>
          </a:p>
          <a:p>
            <a:pPr algn="just">
              <a:buNone/>
            </a:pPr>
            <a:r>
              <a:rPr lang="en-IN" dirty="0" smtClean="0"/>
              <a:t>	• </a:t>
            </a:r>
            <a:r>
              <a:rPr lang="en-IN" b="1" dirty="0" smtClean="0"/>
              <a:t>View level. </a:t>
            </a:r>
            <a:r>
              <a:rPr lang="en-IN" dirty="0" smtClean="0"/>
              <a:t>The highest level of abstraction describes only part of the entire</a:t>
            </a:r>
          </a:p>
          <a:p>
            <a:pPr algn="just">
              <a:buNone/>
            </a:pPr>
            <a:r>
              <a:rPr lang="en-IN" dirty="0" smtClean="0"/>
              <a:t>	database. The view level of abstraction exists to simplify the users interaction with the system. The system may provide many views for the same database.</a:t>
            </a:r>
            <a:endParaRPr lang="en-US" dirty="0" smtClean="0"/>
          </a:p>
          <a:p>
            <a:pPr lvl="0" eaLnBrk="1" fontAlgn="auto" hangingPunct="1">
              <a:spcAft>
                <a:spcPts val="0"/>
              </a:spcAft>
              <a:buNone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2692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dirty="0"/>
              <a:t>View of Data</a:t>
            </a:r>
          </a:p>
        </p:txBody>
      </p:sp>
      <p:sp>
        <p:nvSpPr>
          <p:cNvPr id="7171" name="Text Box 3"/>
          <p:cNvSpPr txBox="1"/>
          <p:nvPr/>
        </p:nvSpPr>
        <p:spPr>
          <a:xfrm>
            <a:off x="544513" y="4896432"/>
            <a:ext cx="7714164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IN" sz="2000" dirty="0" smtClean="0">
                <a:latin typeface="Helvetica" pitchFamily="34" charset="0"/>
              </a:rPr>
              <a:t>Figure: The relationship among the three levels of  data abstraction</a:t>
            </a:r>
            <a:endParaRPr sz="2000" dirty="0">
              <a:latin typeface="Helvetica" pitchFamily="34" charset="0"/>
            </a:endParaRPr>
          </a:p>
        </p:txBody>
      </p:sp>
      <p:pic>
        <p:nvPicPr>
          <p:cNvPr id="7172" name="Picture 5"/>
          <p:cNvPicPr>
            <a:picLocks noChangeAspect="1"/>
          </p:cNvPicPr>
          <p:nvPr/>
        </p:nvPicPr>
        <p:blipFill>
          <a:blip r:embed="rId2"/>
          <a:srcRect l="14351" t="21413" r="2733" b="13895"/>
          <a:stretch>
            <a:fillRect/>
          </a:stretch>
        </p:blipFill>
        <p:spPr>
          <a:xfrm>
            <a:off x="1619250" y="1150656"/>
            <a:ext cx="5948363" cy="3481387"/>
          </a:xfrm>
          <a:prstGeom prst="rect">
            <a:avLst/>
          </a:prstGeom>
          <a:noFill/>
          <a:ln w="76200" cap="flat" cmpd="tri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3265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dirty="0"/>
              <a:t>Levels of Abstraction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8605"/>
            <a:ext cx="8229600" cy="4927559"/>
          </a:xfrm>
        </p:spPr>
        <p:txBody>
          <a:bodyPr vert="horz" wrap="square" lIns="91440" tIns="45720" rIns="91440" bIns="45720" numCol="1" rtlCol="0" anchor="t" anchorCtr="0" compatLnSpc="1">
            <a:normAutofit fontScale="70000" lnSpcReduction="20000"/>
          </a:bodyPr>
          <a:lstStyle/>
          <a:p>
            <a:pPr lvl="0" eaLnBrk="1" fontAlgn="auto" hangingPunct="1">
              <a:spcAft>
                <a:spcPts val="0"/>
              </a:spcAft>
              <a:buNone/>
              <a:tabLst>
                <a:tab pos="1820545" algn="l"/>
                <a:tab pos="3658870" algn="l"/>
                <a:tab pos="3943350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</a:t>
            </a:r>
            <a:r>
              <a:rPr lang="en-US" b="1" dirty="0" smtClean="0"/>
              <a:t>type</a:t>
            </a:r>
            <a:r>
              <a:rPr lang="en-US" dirty="0" smtClean="0"/>
              <a:t> customer = </a:t>
            </a:r>
            <a:r>
              <a:rPr lang="en-US" b="1" dirty="0" smtClean="0"/>
              <a:t>record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name</a:t>
            </a:r>
            <a:r>
              <a:rPr lang="en-US" dirty="0" smtClean="0"/>
              <a:t> : string;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street</a:t>
            </a:r>
            <a:r>
              <a:rPr lang="en-US" dirty="0" smtClean="0"/>
              <a:t> : string;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city</a:t>
            </a:r>
            <a:r>
              <a:rPr lang="en-US" dirty="0" smtClean="0"/>
              <a:t> : integer;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end</a:t>
            </a:r>
            <a:r>
              <a:rPr lang="en-US" dirty="0" smtClean="0"/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20545" algn="l"/>
                <a:tab pos="3658870" algn="l"/>
                <a:tab pos="3943350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Physical level describes a block of consecutive storage locations for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customer record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>
                <a:tab pos="1820545" algn="l"/>
                <a:tab pos="3658870" algn="l"/>
                <a:tab pos="3943350" algn="l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20545" algn="l"/>
                <a:tab pos="3658870" algn="l"/>
                <a:tab pos="3943350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Logical level: each record is described be a type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definition, and interrelationship  of these record types is defined as well.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>
                <a:tab pos="1820545" algn="l"/>
                <a:tab pos="3658870" algn="l"/>
                <a:tab pos="3943350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20545" algn="l"/>
                <a:tab pos="3658870" algn="l"/>
                <a:tab pos="3943350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View level: users see a set of application programs hide details of the data types.  Views can also hide information (e.g., salary) for security purposes.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3201"/>
            <a:ext cx="8606971" cy="550562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lvl="0" algn="l" eaLnBrk="1" fontAlgn="auto" hangingPunct="1">
              <a:spcAft>
                <a:spcPts val="0"/>
              </a:spcAft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1.3.2 </a:t>
            </a:r>
            <a:r>
              <a:rPr lang="en-IN" dirty="0" smtClean="0"/>
              <a:t>Instances and Schemas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19313" y="972457"/>
            <a:ext cx="8650515" cy="5660571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lvl="0"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Similar to types and variables in programming languages</a:t>
            </a:r>
          </a:p>
          <a:p>
            <a:pPr lvl="0" eaLnBrk="1" fontAlgn="auto" hangingPunct="1">
              <a:spcAft>
                <a:spcPts val="0"/>
              </a:spcAft>
              <a:defRPr/>
            </a:pPr>
            <a:r>
              <a:rPr lang="en-US" sz="2800" b="1" dirty="0" smtClean="0"/>
              <a:t>Schema</a:t>
            </a:r>
            <a:r>
              <a:rPr lang="en-US" sz="2800" dirty="0" smtClean="0"/>
              <a:t> – the logical structure of the database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e.g., the database consists of information about a set of customers and accounts and the relationship between them)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Analogous to type information of a variable in a program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b="1" dirty="0" smtClean="0"/>
              <a:t>Physical schema</a:t>
            </a:r>
            <a:r>
              <a:rPr lang="en-US" sz="2400" dirty="0" smtClean="0"/>
              <a:t>: database design at the physical level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b="1" dirty="0" smtClean="0"/>
              <a:t>Logical schema</a:t>
            </a:r>
            <a:r>
              <a:rPr lang="en-US" sz="2400" dirty="0" smtClean="0"/>
              <a:t>: database design at the logical level</a:t>
            </a:r>
          </a:p>
          <a:p>
            <a:pPr lvl="0" eaLnBrk="1" fontAlgn="auto" hangingPunct="1">
              <a:spcAft>
                <a:spcPts val="0"/>
              </a:spcAft>
              <a:defRPr/>
            </a:pPr>
            <a:r>
              <a:rPr lang="en-US" sz="2800" b="1" dirty="0" smtClean="0"/>
              <a:t>Instance</a:t>
            </a:r>
            <a:r>
              <a:rPr lang="en-US" sz="2800" dirty="0" smtClean="0"/>
              <a:t> – the actual content of the database at a particular point in time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Analogous to the value of a variable</a:t>
            </a:r>
          </a:p>
          <a:p>
            <a:pPr lvl="0" eaLnBrk="1" fontAlgn="auto" hangingPunct="1">
              <a:spcAft>
                <a:spcPts val="0"/>
              </a:spcAft>
              <a:buNone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SCHEMA-</a:t>
            </a:r>
            <a:r>
              <a:rPr lang="en-IN" dirty="0" err="1" smtClean="0"/>
              <a:t>Eg</a:t>
            </a:r>
            <a:r>
              <a:rPr lang="en-IN" dirty="0" smtClean="0"/>
              <a:t>.,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216" y="1830837"/>
            <a:ext cx="4374292" cy="350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74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3204</TotalTime>
  <Words>1662</Words>
  <Application>Microsoft Office PowerPoint</Application>
  <PresentationFormat>On-screen Show (4:3)</PresentationFormat>
  <Paragraphs>306</Paragraphs>
  <Slides>31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Chapter 1:  Introduction</vt:lpstr>
      <vt:lpstr>Database Management System (DBMS)</vt:lpstr>
      <vt:lpstr>1.2 Purpose of Database Systems</vt:lpstr>
      <vt:lpstr>1.2 Purpose of Database Systems (Cont.)</vt:lpstr>
      <vt:lpstr>1.3 View of Data</vt:lpstr>
      <vt:lpstr>View of Data</vt:lpstr>
      <vt:lpstr>Levels of Abstraction</vt:lpstr>
      <vt:lpstr>1.3.2 Instances and Schemas</vt:lpstr>
      <vt:lpstr>SCHEMA-Eg.,</vt:lpstr>
      <vt:lpstr>Evolution of Data Models</vt:lpstr>
      <vt:lpstr>Entity-Relationship Model</vt:lpstr>
      <vt:lpstr>Entity Relationship Model (Cont.)</vt:lpstr>
      <vt:lpstr>Relational Model</vt:lpstr>
      <vt:lpstr>A Sample Relational Database</vt:lpstr>
      <vt:lpstr>Data Definition Language (DDL)</vt:lpstr>
      <vt:lpstr>Data Manipulation Language (DML)</vt:lpstr>
      <vt:lpstr>Database Architecture</vt:lpstr>
      <vt:lpstr>Two-tier and three-tier architectures </vt:lpstr>
      <vt:lpstr>Overall System Structure </vt:lpstr>
      <vt:lpstr>Database Users</vt:lpstr>
      <vt:lpstr>Database Administrator</vt:lpstr>
      <vt:lpstr>Data Storage and Querying </vt:lpstr>
      <vt:lpstr>Data Storage and Querying </vt:lpstr>
      <vt:lpstr>Data Storage and Querying </vt:lpstr>
      <vt:lpstr>Data Storage and Querying </vt:lpstr>
      <vt:lpstr>Data Storage and Querying </vt:lpstr>
      <vt:lpstr>Data Independence</vt:lpstr>
      <vt:lpstr>Logical Data Independence</vt:lpstr>
      <vt:lpstr>Physical Data Independence </vt:lpstr>
      <vt:lpstr>PowerPoint Presentation</vt:lpstr>
      <vt:lpstr>Summary :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DELL</cp:lastModifiedBy>
  <cp:revision>188</cp:revision>
  <cp:lastPrinted>2001-02-09T15:35:27Z</cp:lastPrinted>
  <dcterms:created xsi:type="dcterms:W3CDTF">1999-11-04T20:50:09Z</dcterms:created>
  <dcterms:modified xsi:type="dcterms:W3CDTF">2022-01-28T07:34:34Z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