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297" r:id="rId55"/>
    <p:sldId id="298" r:id="rId56"/>
    <p:sldId id="299" r:id="rId57"/>
    <p:sldId id="300" r:id="rId58"/>
    <p:sldId id="301" r:id="rId59"/>
    <p:sldId id="302" r:id="rId60"/>
    <p:sldId id="303" r:id="rId61"/>
    <p:sldId id="304" r:id="rId62"/>
    <p:sldId id="318" r:id="rId63"/>
    <p:sldId id="319" r:id="rId64"/>
    <p:sldId id="320" r:id="rId65"/>
    <p:sldId id="321"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BC39E-26C3-4A73-9C5B-6DBE3C462DBF}" v="412" dt="2023-02-09T15:46:46.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4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350E4-9F95-412A-A479-C7619B4389C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4F285B-5F7D-4087-925A-0608358936C1}" type="slidenum">
              <a:rPr lang="en-US" smtClean="0"/>
              <a:t>‹#›</a:t>
            </a:fld>
            <a:endParaRPr lang="en-US"/>
          </a:p>
        </p:txBody>
      </p:sp>
    </p:spTree>
    <p:extLst>
      <p:ext uri="{BB962C8B-B14F-4D97-AF65-F5344CB8AC3E}">
        <p14:creationId xmlns:p14="http://schemas.microsoft.com/office/powerpoint/2010/main" val="3054657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C11BB47-34FF-4CAD-9472-2A3BE471D9C4}" type="slidenum">
              <a:rPr lang="en-US"/>
              <a:pPr eaLnBrk="1" hangingPunct="1"/>
              <a:t>1</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smtClean="0">
              <a:latin typeface="Arial" panose="020B0604020202020204" pitchFamily="34" charset="0"/>
            </a:endParaRPr>
          </a:p>
        </p:txBody>
      </p:sp>
    </p:spTree>
    <p:extLst>
      <p:ext uri="{BB962C8B-B14F-4D97-AF65-F5344CB8AC3E}">
        <p14:creationId xmlns:p14="http://schemas.microsoft.com/office/powerpoint/2010/main" val="2644723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405875-BBB7-4ACD-A66D-056D404F49E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53013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405875-BBB7-4ACD-A66D-056D404F49E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722941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405875-BBB7-4ACD-A66D-056D404F49E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65762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405875-BBB7-4ACD-A66D-056D404F49E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321272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05875-BBB7-4ACD-A66D-056D404F49EC}"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34839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405875-BBB7-4ACD-A66D-056D404F49E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540433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405875-BBB7-4ACD-A66D-056D404F49EC}" type="datetimeFigureOut">
              <a:rPr lang="en-US" smtClean="0"/>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35294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405875-BBB7-4ACD-A66D-056D404F49EC}" type="datetimeFigureOut">
              <a:rPr lang="en-US" smtClean="0"/>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135750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05875-BBB7-4ACD-A66D-056D404F49EC}" type="datetimeFigureOut">
              <a:rPr lang="en-US" smtClean="0"/>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40728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05875-BBB7-4ACD-A66D-056D404F49E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76673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05875-BBB7-4ACD-A66D-056D404F49EC}" type="datetimeFigureOut">
              <a:rPr lang="en-US" smtClean="0"/>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17534-41E7-434C-B667-051F1306DF10}" type="slidenum">
              <a:rPr lang="en-US" smtClean="0"/>
              <a:t>‹#›</a:t>
            </a:fld>
            <a:endParaRPr lang="en-US"/>
          </a:p>
        </p:txBody>
      </p:sp>
    </p:spTree>
    <p:extLst>
      <p:ext uri="{BB962C8B-B14F-4D97-AF65-F5344CB8AC3E}">
        <p14:creationId xmlns:p14="http://schemas.microsoft.com/office/powerpoint/2010/main" val="2362202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05875-BBB7-4ACD-A66D-056D404F49EC}" type="datetimeFigureOut">
              <a:rPr lang="en-US" smtClean="0"/>
              <a:t>3/2/2023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17534-41E7-434C-B667-051F1306DF10}" type="slidenum">
              <a:rPr lang="en-US" smtClean="0"/>
              <a:t>‹#›</a:t>
            </a:fld>
            <a:endParaRPr lang="en-US"/>
          </a:p>
        </p:txBody>
      </p:sp>
    </p:spTree>
    <p:extLst>
      <p:ext uri="{BB962C8B-B14F-4D97-AF65-F5344CB8AC3E}">
        <p14:creationId xmlns:p14="http://schemas.microsoft.com/office/powerpoint/2010/main" val="500784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1752600" y="1905000"/>
            <a:ext cx="8610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200" dirty="0">
                <a:solidFill>
                  <a:srgbClr val="1B57B5"/>
                </a:solidFill>
                <a:latin typeface="Verdana" panose="020B0604030504040204" pitchFamily="34" charset="0"/>
              </a:rPr>
              <a:t>Database Management Systems</a:t>
            </a:r>
            <a:br>
              <a:rPr lang="en-US" sz="3200" dirty="0">
                <a:solidFill>
                  <a:srgbClr val="1B57B5"/>
                </a:solidFill>
                <a:latin typeface="Verdana" panose="020B0604030504040204" pitchFamily="34" charset="0"/>
              </a:rPr>
            </a:br>
            <a:r>
              <a:rPr lang="en-US" sz="3200" dirty="0">
                <a:solidFill>
                  <a:srgbClr val="1B57B5"/>
                </a:solidFill>
                <a:latin typeface="Verdana" panose="020B0604030504040204" pitchFamily="34" charset="0"/>
              </a:rPr>
              <a:t>Unit </a:t>
            </a:r>
            <a:r>
              <a:rPr lang="en-US" sz="3200" dirty="0" smtClean="0">
                <a:solidFill>
                  <a:srgbClr val="1B57B5"/>
                </a:solidFill>
                <a:latin typeface="Verdana" panose="020B0604030504040204" pitchFamily="34" charset="0"/>
              </a:rPr>
              <a:t>3: </a:t>
            </a:r>
            <a:r>
              <a:rPr lang="en-US" sz="3200" dirty="0">
                <a:solidFill>
                  <a:srgbClr val="1B57B5"/>
                </a:solidFill>
                <a:latin typeface="Verdana" panose="020B0604030504040204" pitchFamily="34" charset="0"/>
              </a:rPr>
              <a:t>Relational Databases</a:t>
            </a:r>
            <a:br>
              <a:rPr lang="en-US" sz="3200" dirty="0">
                <a:solidFill>
                  <a:srgbClr val="1B57B5"/>
                </a:solidFill>
                <a:latin typeface="Verdana" panose="020B0604030504040204" pitchFamily="34" charset="0"/>
              </a:rPr>
            </a:br>
            <a:endParaRPr lang="en-US" sz="3200" dirty="0">
              <a:solidFill>
                <a:srgbClr val="1B57B5"/>
              </a:solidFill>
              <a:latin typeface="Verdana" panose="020B0604030504040204" pitchFamily="34" charset="0"/>
            </a:endParaRPr>
          </a:p>
          <a:p>
            <a:pPr algn="ctr" eaLnBrk="1" hangingPunct="1"/>
            <a:endParaRPr lang="en-US" sz="3200" dirty="0">
              <a:solidFill>
                <a:srgbClr val="1B57B5"/>
              </a:solidFill>
              <a:latin typeface="Verdana" panose="020B0604030504040204" pitchFamily="34" charset="0"/>
            </a:endParaRPr>
          </a:p>
          <a:p>
            <a:pPr algn="ctr" eaLnBrk="1" hangingPunct="1"/>
            <a:r>
              <a:rPr lang="en-US" sz="3200" dirty="0">
                <a:solidFill>
                  <a:srgbClr val="1B57B5"/>
                </a:solidFill>
                <a:latin typeface="Verdana" panose="020B0604030504040204" pitchFamily="34" charset="0"/>
              </a:rPr>
              <a:t> JOINS</a:t>
            </a:r>
          </a:p>
        </p:txBody>
      </p:sp>
      <p:sp>
        <p:nvSpPr>
          <p:cNvPr id="3075" name="Rectangle 3"/>
          <p:cNvSpPr>
            <a:spLocks noChangeArrowheads="1"/>
          </p:cNvSpPr>
          <p:nvPr/>
        </p:nvSpPr>
        <p:spPr bwMode="auto">
          <a:xfrm>
            <a:off x="3889375" y="46039"/>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000"/>
          </a:p>
        </p:txBody>
      </p:sp>
      <p:sp>
        <p:nvSpPr>
          <p:cNvPr id="3076" name="Text Box 5"/>
          <p:cNvSpPr txBox="1">
            <a:spLocks noChangeArrowheads="1"/>
          </p:cNvSpPr>
          <p:nvPr/>
        </p:nvSpPr>
        <p:spPr bwMode="auto">
          <a:xfrm>
            <a:off x="2270125" y="5878514"/>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000"/>
          </a:p>
        </p:txBody>
      </p:sp>
    </p:spTree>
    <p:extLst>
      <p:ext uri="{BB962C8B-B14F-4D97-AF65-F5344CB8AC3E}">
        <p14:creationId xmlns:p14="http://schemas.microsoft.com/office/powerpoint/2010/main" val="2556882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800" b="1"/>
              <a:t>Outer Joins</a:t>
            </a:r>
          </a:p>
        </p:txBody>
      </p:sp>
      <p:sp>
        <p:nvSpPr>
          <p:cNvPr id="333827" name="Rectangle 3"/>
          <p:cNvSpPr>
            <a:spLocks noGrp="1" noChangeArrowheads="1"/>
          </p:cNvSpPr>
          <p:nvPr>
            <p:ph type="body" idx="1"/>
          </p:nvPr>
        </p:nvSpPr>
        <p:spPr>
          <a:xfrm>
            <a:off x="2046288" y="1484314"/>
            <a:ext cx="8153400" cy="3163887"/>
          </a:xfrm>
        </p:spPr>
        <p:txBody>
          <a:bodyPr/>
          <a:lstStyle/>
          <a:p>
            <a:pPr algn="just" eaLnBrk="1" hangingPunct="1"/>
            <a:r>
              <a:rPr lang="en-US" sz="2000" b="1"/>
              <a:t>If one row of a joined table is unmatched, row is omitted from result table. </a:t>
            </a:r>
          </a:p>
          <a:p>
            <a:pPr algn="just" eaLnBrk="1" hangingPunct="1"/>
            <a:r>
              <a:rPr lang="en-US" sz="2000" b="1"/>
              <a:t>Outer join operations retain rows that do not satisfy the join condition. </a:t>
            </a:r>
          </a:p>
          <a:p>
            <a:pPr algn="just" eaLnBrk="1" hangingPunct="1"/>
            <a:r>
              <a:rPr lang="en-US" sz="2000" b="1"/>
              <a:t>Consider following tables:</a:t>
            </a:r>
          </a:p>
          <a:p>
            <a:pPr algn="just" eaLnBrk="1" hangingPunct="1">
              <a:lnSpc>
                <a:spcPct val="40000"/>
              </a:lnSpc>
            </a:pPr>
            <a:endParaRPr lang="en-US" sz="2000" b="1"/>
          </a:p>
          <a:p>
            <a:pPr lvl="1" algn="just" eaLnBrk="1" hangingPunct="1">
              <a:buFontTx/>
              <a:buNone/>
            </a:pPr>
            <a:r>
              <a:rPr lang="en-US" b="1" smtClean="0"/>
              <a:t>       </a:t>
            </a:r>
            <a:endParaRPr lang="en-US" smtClean="0"/>
          </a:p>
        </p:txBody>
      </p:sp>
      <p:pic>
        <p:nvPicPr>
          <p:cNvPr id="333828" name="Picture 4" descr="DS3-Table 05-Ms1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3657600"/>
            <a:ext cx="6483350"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61170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38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38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333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z="3800" b="1"/>
              <a:t>Outer Joins</a:t>
            </a:r>
          </a:p>
        </p:txBody>
      </p:sp>
      <p:sp>
        <p:nvSpPr>
          <p:cNvPr id="332803" name="Rectangle 3"/>
          <p:cNvSpPr>
            <a:spLocks noGrp="1" noChangeArrowheads="1"/>
          </p:cNvSpPr>
          <p:nvPr>
            <p:ph type="body" idx="1"/>
          </p:nvPr>
        </p:nvSpPr>
        <p:spPr>
          <a:xfrm>
            <a:off x="2063750" y="1524000"/>
            <a:ext cx="8153400" cy="4267200"/>
          </a:xfrm>
        </p:spPr>
        <p:txBody>
          <a:bodyPr/>
          <a:lstStyle/>
          <a:p>
            <a:pPr algn="just" eaLnBrk="1" hangingPunct="1"/>
            <a:r>
              <a:rPr lang="en-US" b="1" smtClean="0"/>
              <a:t>The (inner) join of these two tables:</a:t>
            </a:r>
          </a:p>
          <a:p>
            <a:pPr lvl="1" algn="just" eaLnBrk="1" hangingPunct="1">
              <a:lnSpc>
                <a:spcPct val="0"/>
              </a:lnSpc>
            </a:pPr>
            <a:endParaRPr lang="en-US" b="1" smtClean="0"/>
          </a:p>
          <a:p>
            <a:pPr lvl="1" algn="just" eaLnBrk="1" hangingPunct="1">
              <a:buFontTx/>
              <a:buNone/>
            </a:pPr>
            <a:r>
              <a:rPr lang="en-US" b="1" smtClean="0"/>
              <a:t>		SELECT b.*, p.*</a:t>
            </a:r>
          </a:p>
          <a:p>
            <a:pPr lvl="2" algn="just" eaLnBrk="1" hangingPunct="1">
              <a:buFontTx/>
              <a:buNone/>
            </a:pPr>
            <a:r>
              <a:rPr lang="en-US" b="1"/>
              <a:t>FROM Branch1 b, PropertyForRent1 p</a:t>
            </a:r>
          </a:p>
          <a:p>
            <a:pPr lvl="2" algn="just" eaLnBrk="1" hangingPunct="1">
              <a:buFontTx/>
              <a:buNone/>
            </a:pPr>
            <a:r>
              <a:rPr lang="en-US" b="1"/>
              <a:t>WHERE b.bCity = p.pCity;</a:t>
            </a:r>
          </a:p>
          <a:p>
            <a:pPr algn="just" eaLnBrk="1" hangingPunct="1">
              <a:lnSpc>
                <a:spcPct val="20000"/>
              </a:lnSpc>
              <a:buFontTx/>
              <a:buNone/>
            </a:pPr>
            <a:endParaRPr lang="en-US" b="1" smtClean="0"/>
          </a:p>
        </p:txBody>
      </p:sp>
      <p:pic>
        <p:nvPicPr>
          <p:cNvPr id="332804" name="Picture 4" descr="DS3-Table 05-27b"/>
          <p:cNvPicPr>
            <a:picLocks noChangeAspect="1" noChangeArrowheads="1"/>
          </p:cNvPicPr>
          <p:nvPr/>
        </p:nvPicPr>
        <p:blipFill>
          <a:blip r:embed="rId2" cstate="print">
            <a:extLst>
              <a:ext uri="{28A0092B-C50C-407E-A947-70E740481C1C}">
                <a14:useLocalDpi xmlns:a14="http://schemas.microsoft.com/office/drawing/2010/main" val="0"/>
              </a:ext>
            </a:extLst>
          </a:blip>
          <a:srcRect t="28235"/>
          <a:stretch>
            <a:fillRect/>
          </a:stretch>
        </p:blipFill>
        <p:spPr bwMode="auto">
          <a:xfrm>
            <a:off x="3124201" y="3962401"/>
            <a:ext cx="520382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62203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32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z="3800" b="1"/>
              <a:t>Outer Joins</a:t>
            </a:r>
          </a:p>
        </p:txBody>
      </p:sp>
      <p:sp>
        <p:nvSpPr>
          <p:cNvPr id="325635" name="Rectangle 3"/>
          <p:cNvSpPr>
            <a:spLocks noGrp="1" noChangeArrowheads="1"/>
          </p:cNvSpPr>
          <p:nvPr>
            <p:ph type="body" idx="1"/>
          </p:nvPr>
        </p:nvSpPr>
        <p:spPr>
          <a:xfrm>
            <a:off x="2043113" y="1557339"/>
            <a:ext cx="8013700" cy="3455987"/>
          </a:xfrm>
        </p:spPr>
        <p:txBody>
          <a:bodyPr/>
          <a:lstStyle/>
          <a:p>
            <a:pPr algn="just" eaLnBrk="1" hangingPunct="1"/>
            <a:r>
              <a:rPr lang="en-US" b="1" smtClean="0"/>
              <a:t>Result table has two rows where cities are same. </a:t>
            </a:r>
          </a:p>
          <a:p>
            <a:pPr algn="just" eaLnBrk="1" hangingPunct="1"/>
            <a:r>
              <a:rPr lang="en-US" b="1" smtClean="0"/>
              <a:t>There are no rows corresponding to branches in Bristol and Aberdeen. </a:t>
            </a:r>
          </a:p>
          <a:p>
            <a:pPr algn="just" eaLnBrk="1" hangingPunct="1"/>
            <a:r>
              <a:rPr lang="en-US" b="1" smtClean="0"/>
              <a:t>To include unmatched rows in result table, use an Outer join.</a:t>
            </a:r>
            <a:endParaRPr lang="en-US" sz="2500" b="1"/>
          </a:p>
        </p:txBody>
      </p:sp>
    </p:spTree>
    <p:extLst>
      <p:ext uri="{BB962C8B-B14F-4D97-AF65-F5344CB8AC3E}">
        <p14:creationId xmlns:p14="http://schemas.microsoft.com/office/powerpoint/2010/main" val="56115399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56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5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800" b="1"/>
              <a:t>Left Outer Join</a:t>
            </a:r>
          </a:p>
        </p:txBody>
      </p:sp>
      <p:sp>
        <p:nvSpPr>
          <p:cNvPr id="326659" name="Rectangle 3"/>
          <p:cNvSpPr>
            <a:spLocks noGrp="1" noChangeArrowheads="1"/>
          </p:cNvSpPr>
          <p:nvPr>
            <p:ph type="body" idx="1"/>
          </p:nvPr>
        </p:nvSpPr>
        <p:spPr>
          <a:xfrm>
            <a:off x="1970088" y="1557338"/>
            <a:ext cx="8013700" cy="4114800"/>
          </a:xfrm>
        </p:spPr>
        <p:txBody>
          <a:bodyPr/>
          <a:lstStyle/>
          <a:p>
            <a:pPr algn="just" eaLnBrk="1" hangingPunct="1">
              <a:buFontTx/>
              <a:buNone/>
            </a:pPr>
            <a:r>
              <a:rPr lang="en-US" b="1" smtClean="0"/>
              <a:t>	List branches and properties that are in same city along with any unmatched branches.</a:t>
            </a:r>
          </a:p>
          <a:p>
            <a:pPr algn="just" eaLnBrk="1" hangingPunct="1">
              <a:buFontTx/>
              <a:buNone/>
            </a:pPr>
            <a:endParaRPr lang="en-US" b="1" smtClean="0"/>
          </a:p>
          <a:p>
            <a:pPr algn="just" eaLnBrk="1" hangingPunct="1">
              <a:buFontTx/>
              <a:buNone/>
            </a:pPr>
            <a:r>
              <a:rPr lang="en-US" b="1" smtClean="0"/>
              <a:t>	 SELECT b.*, p.*</a:t>
            </a:r>
          </a:p>
          <a:p>
            <a:pPr lvl="1" algn="just" eaLnBrk="1" hangingPunct="1">
              <a:buFontTx/>
              <a:buNone/>
            </a:pPr>
            <a:r>
              <a:rPr lang="en-US" b="1" smtClean="0"/>
              <a:t>FROM Branch1 b LEFT JOIN</a:t>
            </a:r>
          </a:p>
          <a:p>
            <a:pPr lvl="1" algn="just" eaLnBrk="1" hangingPunct="1">
              <a:buFontTx/>
              <a:buNone/>
            </a:pPr>
            <a:r>
              <a:rPr lang="en-US" b="1" smtClean="0"/>
              <a:t>		 PropertyForRent1 p ON b.bCity = p.pCity;</a:t>
            </a:r>
          </a:p>
        </p:txBody>
      </p:sp>
    </p:spTree>
    <p:extLst>
      <p:ext uri="{BB962C8B-B14F-4D97-AF65-F5344CB8AC3E}">
        <p14:creationId xmlns:p14="http://schemas.microsoft.com/office/powerpoint/2010/main" val="331573318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66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6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6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6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800" b="1"/>
              <a:t>Left Outer Join</a:t>
            </a:r>
          </a:p>
        </p:txBody>
      </p:sp>
      <p:sp>
        <p:nvSpPr>
          <p:cNvPr id="327683" name="Rectangle 3"/>
          <p:cNvSpPr>
            <a:spLocks noGrp="1" noChangeArrowheads="1"/>
          </p:cNvSpPr>
          <p:nvPr>
            <p:ph type="body" idx="1"/>
          </p:nvPr>
        </p:nvSpPr>
        <p:spPr>
          <a:xfrm>
            <a:off x="2057400" y="1524000"/>
            <a:ext cx="8142288" cy="4267200"/>
          </a:xfrm>
        </p:spPr>
        <p:txBody>
          <a:bodyPr/>
          <a:lstStyle/>
          <a:p>
            <a:pPr algn="just" eaLnBrk="1" hangingPunct="1"/>
            <a:r>
              <a:rPr lang="en-US" b="1" smtClean="0"/>
              <a:t>Includes those rows of first (left) table unmatched with rows from second (right) table. </a:t>
            </a:r>
          </a:p>
          <a:p>
            <a:pPr algn="just" eaLnBrk="1" hangingPunct="1"/>
            <a:r>
              <a:rPr lang="en-US" b="1" smtClean="0"/>
              <a:t>Columns from second table are filled with NULLs.</a:t>
            </a:r>
          </a:p>
        </p:txBody>
      </p:sp>
      <p:pic>
        <p:nvPicPr>
          <p:cNvPr id="327684" name="Picture 4" descr="DS3-Table 05-28"/>
          <p:cNvPicPr>
            <a:picLocks noChangeAspect="1" noChangeArrowheads="1"/>
          </p:cNvPicPr>
          <p:nvPr/>
        </p:nvPicPr>
        <p:blipFill>
          <a:blip r:embed="rId2" cstate="print">
            <a:extLst>
              <a:ext uri="{28A0092B-C50C-407E-A947-70E740481C1C}">
                <a14:useLocalDpi xmlns:a14="http://schemas.microsoft.com/office/drawing/2010/main" val="0"/>
              </a:ext>
            </a:extLst>
          </a:blip>
          <a:srcRect t="17494"/>
          <a:stretch>
            <a:fillRect/>
          </a:stretch>
        </p:blipFill>
        <p:spPr bwMode="auto">
          <a:xfrm>
            <a:off x="2819401" y="3886200"/>
            <a:ext cx="561657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657237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27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800" b="1"/>
              <a:t>Right Outer Join</a:t>
            </a:r>
          </a:p>
        </p:txBody>
      </p:sp>
      <p:sp>
        <p:nvSpPr>
          <p:cNvPr id="328707" name="Rectangle 3"/>
          <p:cNvSpPr>
            <a:spLocks noGrp="1" noChangeArrowheads="1"/>
          </p:cNvSpPr>
          <p:nvPr>
            <p:ph type="body" idx="1"/>
          </p:nvPr>
        </p:nvSpPr>
        <p:spPr>
          <a:xfrm>
            <a:off x="2038350" y="1557338"/>
            <a:ext cx="8089900" cy="4114800"/>
          </a:xfrm>
        </p:spPr>
        <p:txBody>
          <a:bodyPr/>
          <a:lstStyle/>
          <a:p>
            <a:pPr algn="just" eaLnBrk="1" hangingPunct="1">
              <a:buFontTx/>
              <a:buNone/>
            </a:pPr>
            <a:r>
              <a:rPr lang="en-US" b="1" smtClean="0"/>
              <a:t>	List branches and properties in same city and any unmatched properties.</a:t>
            </a:r>
          </a:p>
          <a:p>
            <a:pPr algn="just" eaLnBrk="1" hangingPunct="1">
              <a:lnSpc>
                <a:spcPct val="60000"/>
              </a:lnSpc>
              <a:buFontTx/>
              <a:buNone/>
            </a:pPr>
            <a:endParaRPr lang="en-US" b="1" smtClean="0"/>
          </a:p>
          <a:p>
            <a:pPr algn="just" eaLnBrk="1" hangingPunct="1">
              <a:buFontTx/>
              <a:buNone/>
            </a:pPr>
            <a:r>
              <a:rPr lang="en-US" b="1" smtClean="0"/>
              <a:t>	    SELECT b.*, p.*</a:t>
            </a:r>
          </a:p>
          <a:p>
            <a:pPr lvl="1" algn="just" eaLnBrk="1" hangingPunct="1">
              <a:buFontTx/>
              <a:buNone/>
            </a:pPr>
            <a:r>
              <a:rPr lang="en-US" b="1" smtClean="0"/>
              <a:t>	FROM Branch1 b RIGHT JOIN</a:t>
            </a:r>
          </a:p>
          <a:p>
            <a:pPr lvl="1" algn="just" eaLnBrk="1" hangingPunct="1">
              <a:buFontTx/>
              <a:buNone/>
            </a:pPr>
            <a:r>
              <a:rPr lang="en-US" b="1" smtClean="0"/>
              <a:t>		 PropertyForRent1 p ON b.bCity = p.pCity;</a:t>
            </a:r>
          </a:p>
        </p:txBody>
      </p:sp>
    </p:spTree>
    <p:extLst>
      <p:ext uri="{BB962C8B-B14F-4D97-AF65-F5344CB8AC3E}">
        <p14:creationId xmlns:p14="http://schemas.microsoft.com/office/powerpoint/2010/main" val="198980661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8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7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87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8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7"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800" b="1"/>
              <a:t>Right Outer Join</a:t>
            </a:r>
          </a:p>
        </p:txBody>
      </p:sp>
      <p:sp>
        <p:nvSpPr>
          <p:cNvPr id="329731" name="Rectangle 3"/>
          <p:cNvSpPr>
            <a:spLocks noGrp="1" noChangeArrowheads="1"/>
          </p:cNvSpPr>
          <p:nvPr>
            <p:ph type="body" idx="1"/>
          </p:nvPr>
        </p:nvSpPr>
        <p:spPr>
          <a:xfrm>
            <a:off x="2057400" y="1524000"/>
            <a:ext cx="8142288" cy="4267200"/>
          </a:xfrm>
        </p:spPr>
        <p:txBody>
          <a:bodyPr/>
          <a:lstStyle/>
          <a:p>
            <a:pPr algn="just" eaLnBrk="1" hangingPunct="1"/>
            <a:r>
              <a:rPr lang="en-US" b="1" smtClean="0"/>
              <a:t>Right Outer join includes those rows of second (right) table that are unmatched with rows from first (left) table. </a:t>
            </a:r>
          </a:p>
          <a:p>
            <a:pPr algn="just" eaLnBrk="1" hangingPunct="1"/>
            <a:r>
              <a:rPr lang="en-US" b="1" smtClean="0"/>
              <a:t>Columns from first table are filled with NULLs.</a:t>
            </a:r>
            <a:endParaRPr lang="en-US" sz="2500" b="1"/>
          </a:p>
        </p:txBody>
      </p:sp>
      <p:pic>
        <p:nvPicPr>
          <p:cNvPr id="329732" name="Picture 4" descr="DS3-Table 05-29"/>
          <p:cNvPicPr>
            <a:picLocks noChangeAspect="1" noChangeArrowheads="1"/>
          </p:cNvPicPr>
          <p:nvPr/>
        </p:nvPicPr>
        <p:blipFill>
          <a:blip r:embed="rId2" cstate="print">
            <a:extLst>
              <a:ext uri="{28A0092B-C50C-407E-A947-70E740481C1C}">
                <a14:useLocalDpi xmlns:a14="http://schemas.microsoft.com/office/drawing/2010/main" val="0"/>
              </a:ext>
            </a:extLst>
          </a:blip>
          <a:srcRect t="13179"/>
          <a:stretch>
            <a:fillRect/>
          </a:stretch>
        </p:blipFill>
        <p:spPr bwMode="auto">
          <a:xfrm>
            <a:off x="2514600" y="3886200"/>
            <a:ext cx="6173788"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425326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97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29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3800" b="1"/>
              <a:t>Full Outer Join</a:t>
            </a:r>
          </a:p>
        </p:txBody>
      </p:sp>
      <p:sp>
        <p:nvSpPr>
          <p:cNvPr id="330755" name="Rectangle 3"/>
          <p:cNvSpPr>
            <a:spLocks noGrp="1" noChangeArrowheads="1"/>
          </p:cNvSpPr>
          <p:nvPr>
            <p:ph type="body" idx="1"/>
          </p:nvPr>
        </p:nvSpPr>
        <p:spPr>
          <a:xfrm>
            <a:off x="2043114" y="1557338"/>
            <a:ext cx="8085137" cy="4114800"/>
          </a:xfrm>
        </p:spPr>
        <p:txBody>
          <a:bodyPr/>
          <a:lstStyle/>
          <a:p>
            <a:pPr algn="just" eaLnBrk="1" hangingPunct="1">
              <a:buFontTx/>
              <a:buNone/>
            </a:pPr>
            <a:r>
              <a:rPr lang="en-US" b="1" smtClean="0"/>
              <a:t>	List branches and properties in same city and any unmatched branches or properties.</a:t>
            </a:r>
          </a:p>
          <a:p>
            <a:pPr algn="just" eaLnBrk="1" hangingPunct="1">
              <a:lnSpc>
                <a:spcPct val="70000"/>
              </a:lnSpc>
              <a:buFontTx/>
              <a:buNone/>
            </a:pPr>
            <a:endParaRPr lang="en-US" b="1" smtClean="0"/>
          </a:p>
          <a:p>
            <a:pPr algn="just" eaLnBrk="1" hangingPunct="1">
              <a:buFontTx/>
              <a:buNone/>
            </a:pPr>
            <a:r>
              <a:rPr lang="en-US" b="1" smtClean="0"/>
              <a:t>	    SELECT b.*, p.*</a:t>
            </a:r>
          </a:p>
          <a:p>
            <a:pPr lvl="1" algn="just" eaLnBrk="1" hangingPunct="1">
              <a:buFontTx/>
              <a:buNone/>
            </a:pPr>
            <a:r>
              <a:rPr lang="en-US" b="1" smtClean="0"/>
              <a:t>	FROM Branch1 b FULL JOIN </a:t>
            </a:r>
          </a:p>
          <a:p>
            <a:pPr lvl="1" algn="just" eaLnBrk="1" hangingPunct="1">
              <a:buFontTx/>
              <a:buNone/>
            </a:pPr>
            <a:r>
              <a:rPr lang="en-US" b="1" smtClean="0"/>
              <a:t>		PropertyForRent1 p ON b.bCity = p.pCity;</a:t>
            </a:r>
            <a:endParaRPr lang="en-US" sz="1900" b="1"/>
          </a:p>
        </p:txBody>
      </p:sp>
    </p:spTree>
    <p:extLst>
      <p:ext uri="{BB962C8B-B14F-4D97-AF65-F5344CB8AC3E}">
        <p14:creationId xmlns:p14="http://schemas.microsoft.com/office/powerpoint/2010/main" val="3343388799"/>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07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07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0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800" b="1"/>
              <a:t>Full Outer Join</a:t>
            </a:r>
          </a:p>
        </p:txBody>
      </p:sp>
      <p:sp>
        <p:nvSpPr>
          <p:cNvPr id="331779" name="Rectangle 3"/>
          <p:cNvSpPr>
            <a:spLocks noGrp="1" noChangeArrowheads="1"/>
          </p:cNvSpPr>
          <p:nvPr>
            <p:ph type="body" idx="1"/>
          </p:nvPr>
        </p:nvSpPr>
        <p:spPr>
          <a:xfrm>
            <a:off x="2057400" y="1557338"/>
            <a:ext cx="8229600" cy="4114800"/>
          </a:xfrm>
        </p:spPr>
        <p:txBody>
          <a:bodyPr/>
          <a:lstStyle/>
          <a:p>
            <a:pPr algn="just" eaLnBrk="1" hangingPunct="1"/>
            <a:r>
              <a:rPr lang="en-US" b="1" smtClean="0"/>
              <a:t>Includes rows that are unmatched in both tables. </a:t>
            </a:r>
          </a:p>
          <a:p>
            <a:pPr algn="just" eaLnBrk="1" hangingPunct="1"/>
            <a:r>
              <a:rPr lang="en-US" b="1" smtClean="0"/>
              <a:t>Unmatched columns are filled with NULLs. </a:t>
            </a:r>
          </a:p>
        </p:txBody>
      </p:sp>
      <p:pic>
        <p:nvPicPr>
          <p:cNvPr id="331780" name="Picture 4" descr="DS3-Table 05-30"/>
          <p:cNvPicPr>
            <a:picLocks noChangeAspect="1" noChangeArrowheads="1"/>
          </p:cNvPicPr>
          <p:nvPr/>
        </p:nvPicPr>
        <p:blipFill>
          <a:blip r:embed="rId2" cstate="print">
            <a:extLst>
              <a:ext uri="{28A0092B-C50C-407E-A947-70E740481C1C}">
                <a14:useLocalDpi xmlns:a14="http://schemas.microsoft.com/office/drawing/2010/main" val="0"/>
              </a:ext>
            </a:extLst>
          </a:blip>
          <a:srcRect t="14174"/>
          <a:stretch>
            <a:fillRect/>
          </a:stretch>
        </p:blipFill>
        <p:spPr bwMode="auto">
          <a:xfrm>
            <a:off x="2590801" y="3200400"/>
            <a:ext cx="595312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329495"/>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1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317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A6D258-2952-47E3-A542-1382BC12ED18}"/>
              </a:ext>
            </a:extLst>
          </p:cNvPr>
          <p:cNvSpPr>
            <a:spLocks noGrp="1"/>
          </p:cNvSpPr>
          <p:nvPr>
            <p:ph type="title"/>
          </p:nvPr>
        </p:nvSpPr>
        <p:spPr/>
        <p:txBody>
          <a:bodyPr/>
          <a:lstStyle/>
          <a:p>
            <a:r>
              <a:rPr lang="en-US" b="0" i="0" dirty="0">
                <a:effectLst/>
                <a:latin typeface="Arial" panose="020B0604020202020204" pitchFamily="34" charset="0"/>
              </a:rPr>
              <a:t>Transaction Control</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 xmlns:a16="http://schemas.microsoft.com/office/drawing/2014/main" id="{6CD2AF09-0FBB-4256-A3E2-82EF0B4AC8A0}"/>
              </a:ext>
            </a:extLst>
          </p:cNvPr>
          <p:cNvSpPr>
            <a:spLocks noGrp="1"/>
          </p:cNvSpPr>
          <p:nvPr>
            <p:ph idx="1"/>
          </p:nvPr>
        </p:nvSpPr>
        <p:spPr/>
        <p:txBody>
          <a:bodyPr/>
          <a:lstStyle/>
          <a:p>
            <a:pPr marL="0" indent="0" algn="just">
              <a:buNone/>
            </a:pPr>
            <a:r>
              <a:rPr lang="en-US" b="0" i="0" dirty="0">
                <a:solidFill>
                  <a:srgbClr val="000000"/>
                </a:solidFill>
                <a:effectLst/>
                <a:latin typeface="Arial" panose="020B0604020202020204" pitchFamily="34" charset="0"/>
              </a:rPr>
              <a:t>The following commands are used to control transactions.</a:t>
            </a:r>
          </a:p>
          <a:p>
            <a:pPr marL="0" indent="0" algn="just">
              <a:buNone/>
            </a:pPr>
            <a:endParaRPr lang="en-US" b="0" i="0" dirty="0">
              <a:solidFill>
                <a:srgbClr val="000000"/>
              </a:solidFill>
              <a:effectLst/>
              <a:latin typeface="Arial" panose="020B0604020202020204" pitchFamily="34" charset="0"/>
            </a:endParaRPr>
          </a:p>
          <a:p>
            <a:pPr marL="0" indent="0" algn="just">
              <a:buNone/>
            </a:pPr>
            <a:r>
              <a:rPr lang="en-US" b="1" i="0" dirty="0">
                <a:solidFill>
                  <a:srgbClr val="000000"/>
                </a:solidFill>
                <a:effectLst/>
                <a:latin typeface="Arial" panose="020B0604020202020204" pitchFamily="34" charset="0"/>
              </a:rPr>
              <a:t>	COMMIT</a:t>
            </a:r>
            <a:r>
              <a:rPr lang="en-US" b="0" i="0" dirty="0">
                <a:solidFill>
                  <a:srgbClr val="000000"/>
                </a:solidFill>
                <a:effectLst/>
                <a:latin typeface="Arial" panose="020B0604020202020204" pitchFamily="34" charset="0"/>
              </a:rPr>
              <a:t> − to save the changes.</a:t>
            </a:r>
          </a:p>
          <a:p>
            <a:pPr marL="0" indent="0" algn="just">
              <a:buNone/>
            </a:pPr>
            <a:r>
              <a:rPr lang="en-US" b="1" i="0" dirty="0">
                <a:solidFill>
                  <a:srgbClr val="000000"/>
                </a:solidFill>
                <a:effectLst/>
                <a:latin typeface="Arial" panose="020B0604020202020204" pitchFamily="34" charset="0"/>
              </a:rPr>
              <a:t>	ROLLBACK</a:t>
            </a:r>
            <a:r>
              <a:rPr lang="en-US" b="0" i="0" dirty="0">
                <a:solidFill>
                  <a:srgbClr val="000000"/>
                </a:solidFill>
                <a:effectLst/>
                <a:latin typeface="Arial" panose="020B0604020202020204" pitchFamily="34" charset="0"/>
              </a:rPr>
              <a:t> − to roll back the changes.</a:t>
            </a:r>
          </a:p>
          <a:p>
            <a:pPr marL="0" indent="0" algn="just">
              <a:buNone/>
            </a:pPr>
            <a:r>
              <a:rPr lang="en-US" b="1" i="0" dirty="0">
                <a:solidFill>
                  <a:srgbClr val="000000"/>
                </a:solidFill>
                <a:effectLst/>
                <a:latin typeface="Arial" panose="020B0604020202020204" pitchFamily="34" charset="0"/>
              </a:rPr>
              <a:t>	SAVEPOINT</a:t>
            </a:r>
            <a:r>
              <a:rPr lang="en-US" b="0" i="0" dirty="0">
                <a:solidFill>
                  <a:srgbClr val="000000"/>
                </a:solidFill>
                <a:effectLst/>
                <a:latin typeface="Arial" panose="020B0604020202020204" pitchFamily="34" charset="0"/>
              </a:rPr>
              <a:t> − creates points within the groups of 	transactions in which to ROLLBACK.</a:t>
            </a:r>
          </a:p>
          <a:p>
            <a:pPr marL="0" indent="0" algn="just">
              <a:buNone/>
            </a:pPr>
            <a:r>
              <a:rPr lang="en-US" b="1" i="0" dirty="0">
                <a:solidFill>
                  <a:srgbClr val="000000"/>
                </a:solidFill>
                <a:effectLst/>
                <a:latin typeface="Arial" panose="020B0604020202020204" pitchFamily="34" charset="0"/>
              </a:rPr>
              <a:t>	</a:t>
            </a:r>
            <a:r>
              <a:rPr lang="en-US" dirty="0"/>
              <a:t/>
            </a:r>
            <a:br>
              <a:rPr lang="en-US" dirty="0"/>
            </a:br>
            <a:endParaRPr lang="en-IN" dirty="0"/>
          </a:p>
        </p:txBody>
      </p:sp>
    </p:spTree>
    <p:extLst>
      <p:ext uri="{BB962C8B-B14F-4D97-AF65-F5344CB8AC3E}">
        <p14:creationId xmlns:p14="http://schemas.microsoft.com/office/powerpoint/2010/main" val="6049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b="1" smtClean="0">
                <a:latin typeface="Trebuchet MS" panose="020B0603020202020204" pitchFamily="34" charset="0"/>
              </a:rPr>
              <a:t>Multi-Table Queries</a:t>
            </a:r>
          </a:p>
        </p:txBody>
      </p:sp>
      <p:sp>
        <p:nvSpPr>
          <p:cNvPr id="301059" name="Rectangle 3"/>
          <p:cNvSpPr>
            <a:spLocks noGrp="1" noChangeArrowheads="1"/>
          </p:cNvSpPr>
          <p:nvPr>
            <p:ph type="body" idx="1"/>
          </p:nvPr>
        </p:nvSpPr>
        <p:spPr>
          <a:xfrm>
            <a:off x="1743546" y="1772970"/>
            <a:ext cx="8013700" cy="4114800"/>
          </a:xfrm>
        </p:spPr>
        <p:txBody>
          <a:bodyPr/>
          <a:lstStyle/>
          <a:p>
            <a:pPr algn="just" eaLnBrk="1" hangingPunct="1"/>
            <a:r>
              <a:rPr lang="en-US" b="1" dirty="0" smtClean="0">
                <a:latin typeface="Trebuchet MS" panose="020B0603020202020204" pitchFamily="34" charset="0"/>
              </a:rPr>
              <a:t>Can use </a:t>
            </a:r>
            <a:r>
              <a:rPr lang="en-US" b="1" dirty="0" err="1" smtClean="0">
                <a:latin typeface="Trebuchet MS" panose="020B0603020202020204" pitchFamily="34" charset="0"/>
              </a:rPr>
              <a:t>subqueries</a:t>
            </a:r>
            <a:r>
              <a:rPr lang="en-US" b="1" dirty="0" smtClean="0">
                <a:latin typeface="Trebuchet MS" panose="020B0603020202020204" pitchFamily="34" charset="0"/>
              </a:rPr>
              <a:t> provided result columns come from same table.</a:t>
            </a:r>
          </a:p>
          <a:p>
            <a:pPr algn="just" eaLnBrk="1" hangingPunct="1"/>
            <a:r>
              <a:rPr lang="en-US" b="1" dirty="0" smtClean="0">
                <a:latin typeface="Trebuchet MS" panose="020B0603020202020204" pitchFamily="34" charset="0"/>
              </a:rPr>
              <a:t>If result columns come from more than one table, we must use a join.</a:t>
            </a:r>
          </a:p>
          <a:p>
            <a:pPr algn="just" eaLnBrk="1" hangingPunct="1"/>
            <a:r>
              <a:rPr lang="en-US" b="1" dirty="0" smtClean="0">
                <a:latin typeface="Trebuchet MS" panose="020B0603020202020204" pitchFamily="34" charset="0"/>
              </a:rPr>
              <a:t>To perform join, include more than one table in FROM clause.</a:t>
            </a:r>
          </a:p>
          <a:p>
            <a:pPr algn="just" eaLnBrk="1" hangingPunct="1"/>
            <a:r>
              <a:rPr lang="en-US" b="1" dirty="0" smtClean="0">
                <a:latin typeface="Trebuchet MS" panose="020B0603020202020204" pitchFamily="34" charset="0"/>
              </a:rPr>
              <a:t>Use comma as separator with typically a WHERE to specify join column(s). </a:t>
            </a:r>
          </a:p>
        </p:txBody>
      </p:sp>
    </p:spTree>
    <p:extLst>
      <p:ext uri="{BB962C8B-B14F-4D97-AF65-F5344CB8AC3E}">
        <p14:creationId xmlns:p14="http://schemas.microsoft.com/office/powerpoint/2010/main" val="295741713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1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1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30AFAF-F846-4052-8C93-AFEAF593E47E}"/>
              </a:ext>
            </a:extLst>
          </p:cNvPr>
          <p:cNvSpPr>
            <a:spLocks noGrp="1"/>
          </p:cNvSpPr>
          <p:nvPr>
            <p:ph type="title"/>
          </p:nvPr>
        </p:nvSpPr>
        <p:spPr/>
        <p:txBody>
          <a:bodyPr/>
          <a:lstStyle/>
          <a:p>
            <a:r>
              <a:rPr lang="en-US" dirty="0"/>
              <a:t>COMMIT</a:t>
            </a:r>
            <a:endParaRPr lang="en-IN" dirty="0"/>
          </a:p>
        </p:txBody>
      </p:sp>
      <p:sp>
        <p:nvSpPr>
          <p:cNvPr id="3" name="Content Placeholder 2">
            <a:extLst>
              <a:ext uri="{FF2B5EF4-FFF2-40B4-BE49-F238E27FC236}">
                <a16:creationId xmlns="" xmlns:a16="http://schemas.microsoft.com/office/drawing/2014/main" id="{B6B5E9AA-2589-47ED-90EF-60363C1DE8F1}"/>
              </a:ext>
            </a:extLst>
          </p:cNvPr>
          <p:cNvSpPr>
            <a:spLocks noGrp="1"/>
          </p:cNvSpPr>
          <p:nvPr>
            <p:ph idx="1"/>
          </p:nvPr>
        </p:nvSpPr>
        <p:spPr/>
        <p:txBody>
          <a:bodyPr>
            <a:normAutofit/>
          </a:bodyPr>
          <a:lstStyle/>
          <a:p>
            <a:pPr marL="0" indent="0">
              <a:buNone/>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Transactional control commands are only used with the </a:t>
            </a:r>
            <a:r>
              <a:rPr kumimoji="0" lang="en-US" altLang="en-US" sz="2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DML Commands</a:t>
            </a: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such as - INSERT, UPDATE and DELETE only. </a:t>
            </a:r>
          </a:p>
          <a:p>
            <a:pPr marL="0" indent="0">
              <a:buNone/>
            </a:pPr>
            <a:endParaRPr lang="en-US" altLang="en-US" dirty="0">
              <a:solidFill>
                <a:srgbClr val="000000"/>
              </a:solidFill>
              <a:latin typeface="Arial" panose="020B0604020202020204" pitchFamily="34" charset="0"/>
              <a:cs typeface="Arial" panose="020B0604020202020204" pitchFamily="34" charset="0"/>
            </a:endParaRPr>
          </a:p>
          <a:p>
            <a:pPr marL="0" indent="0">
              <a:buNone/>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They cannot be used while creating tables or dropping them because these operations are automatically committed in the database</a:t>
            </a:r>
          </a:p>
          <a:p>
            <a:pPr marL="0" indent="0">
              <a:buNone/>
            </a:pPr>
            <a:endParaRPr lang="en-US" altLang="en-US"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COMMIT command is the transactional command used to save changes invoked by a transaction to the database.</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86454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C582B6-75AA-4C45-956B-DB5E0BF2664E}"/>
              </a:ext>
            </a:extLst>
          </p:cNvPr>
          <p:cNvSpPr>
            <a:spLocks noGrp="1"/>
          </p:cNvSpPr>
          <p:nvPr>
            <p:ph type="title"/>
          </p:nvPr>
        </p:nvSpPr>
        <p:spPr/>
        <p:txBody>
          <a:bodyPr>
            <a:normAutofit fontScale="90000"/>
          </a:bodyPr>
          <a:lstStyle/>
          <a:p>
            <a:pPr marL="0" marR="0" lvl="0" indent="0" defTabSz="914400" rtl="0" eaLnBrk="0" fontAlgn="base" latinLnBrk="0" hangingPunct="0">
              <a:lnSpc>
                <a:spcPct val="100000"/>
              </a:lnSpc>
              <a:spcBef>
                <a:spcPct val="0"/>
              </a:spcBef>
              <a:spcAft>
                <a:spcPct val="0"/>
              </a:spcAft>
              <a:tabLst/>
            </a:pPr>
            <a:r>
              <a:rPr kumimoji="0" lang="en-US" altLang="en-US" sz="44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Example</a:t>
            </a:r>
            <a:r>
              <a:rPr kumimoji="0" lang="en-US" altLang="en-US" sz="4000" b="0" i="0" u="none" strike="noStrike" cap="none" normalizeH="0" baseline="0" dirty="0">
                <a:ln>
                  <a:noFill/>
                </a:ln>
                <a:solidFill>
                  <a:schemeClr val="tx1"/>
                </a:solidFill>
                <a:effectLst/>
              </a:rPr>
              <a:t/>
            </a:r>
            <a:br>
              <a:rPr kumimoji="0" lang="en-US" altLang="en-US" sz="4000" b="0" i="0" u="none" strike="noStrike" cap="none" normalizeH="0" baseline="0" dirty="0">
                <a:ln>
                  <a:noFill/>
                </a:ln>
                <a:solidFill>
                  <a:schemeClr val="tx1"/>
                </a:solidFill>
                <a:effectLst/>
              </a:rPr>
            </a:br>
            <a:r>
              <a:rPr kumimoji="0" lang="en-US" altLang="en-US" sz="44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Consider the CUSTOMERS table having the following records</a:t>
            </a:r>
            <a:r>
              <a:rPr lang="en-IN" dirty="0"/>
              <a:t/>
            </a:r>
            <a:br>
              <a:rPr lang="en-IN" dirty="0"/>
            </a:br>
            <a:endParaRPr lang="en-IN" dirty="0"/>
          </a:p>
        </p:txBody>
      </p:sp>
      <p:pic>
        <p:nvPicPr>
          <p:cNvPr id="5" name="Content Placeholder 4">
            <a:extLst>
              <a:ext uri="{FF2B5EF4-FFF2-40B4-BE49-F238E27FC236}">
                <a16:creationId xmlns="" xmlns:a16="http://schemas.microsoft.com/office/drawing/2014/main" id="{E97D5617-F69F-42A3-83C5-DE47C873868A}"/>
              </a:ext>
            </a:extLst>
          </p:cNvPr>
          <p:cNvPicPr>
            <a:picLocks noGrp="1" noChangeAspect="1"/>
          </p:cNvPicPr>
          <p:nvPr>
            <p:ph idx="1"/>
          </p:nvPr>
        </p:nvPicPr>
        <p:blipFill>
          <a:blip r:embed="rId2"/>
          <a:stretch>
            <a:fillRect/>
          </a:stretch>
        </p:blipFill>
        <p:spPr>
          <a:xfrm>
            <a:off x="2054577" y="1828799"/>
            <a:ext cx="7303911" cy="4402667"/>
          </a:xfrm>
        </p:spPr>
      </p:pic>
    </p:spTree>
    <p:extLst>
      <p:ext uri="{BB962C8B-B14F-4D97-AF65-F5344CB8AC3E}">
        <p14:creationId xmlns:p14="http://schemas.microsoft.com/office/powerpoint/2010/main" val="205156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8A7C13-AD23-4801-95E7-0FE755AEFDB7}"/>
              </a:ext>
            </a:extLst>
          </p:cNvPr>
          <p:cNvSpPr>
            <a:spLocks noGrp="1"/>
          </p:cNvSpPr>
          <p:nvPr>
            <p:ph type="title"/>
          </p:nvPr>
        </p:nvSpPr>
        <p:spPr/>
        <p:txBody>
          <a:bodyPr>
            <a:normAutofit fontScale="90000"/>
          </a:bodyPr>
          <a:lstStyle/>
          <a:p>
            <a:r>
              <a:rPr lang="en-US" sz="3100" b="0" i="0" dirty="0">
                <a:solidFill>
                  <a:srgbClr val="000000"/>
                </a:solidFill>
                <a:effectLst/>
                <a:latin typeface="Arial" panose="020B0604020202020204" pitchFamily="34" charset="0"/>
              </a:rPr>
              <a:t>Following is an example which would delete those records from the table which have age = 25 and then COMMIT the changes in the database</a:t>
            </a:r>
            <a:r>
              <a:rPr lang="en-US" b="0" i="0" dirty="0">
                <a:solidFill>
                  <a:srgbClr val="000000"/>
                </a:solidFill>
                <a:effectLst/>
                <a:latin typeface="Arial" panose="020B0604020202020204" pitchFamily="34" charset="0"/>
              </a:rPr>
              <a:t>.</a:t>
            </a:r>
            <a:endParaRPr lang="en-IN" dirty="0"/>
          </a:p>
        </p:txBody>
      </p:sp>
      <p:pic>
        <p:nvPicPr>
          <p:cNvPr id="9" name="Picture 8">
            <a:extLst>
              <a:ext uri="{FF2B5EF4-FFF2-40B4-BE49-F238E27FC236}">
                <a16:creationId xmlns="" xmlns:a16="http://schemas.microsoft.com/office/drawing/2014/main" id="{9D92C371-FCC5-49C1-8FB2-9029E723C565}"/>
              </a:ext>
            </a:extLst>
          </p:cNvPr>
          <p:cNvPicPr>
            <a:picLocks noChangeAspect="1"/>
          </p:cNvPicPr>
          <p:nvPr/>
        </p:nvPicPr>
        <p:blipFill>
          <a:blip r:embed="rId2"/>
          <a:stretch>
            <a:fillRect/>
          </a:stretch>
        </p:blipFill>
        <p:spPr>
          <a:xfrm>
            <a:off x="3770489" y="4380089"/>
            <a:ext cx="4399315" cy="2384601"/>
          </a:xfrm>
          <a:prstGeom prst="rect">
            <a:avLst/>
          </a:prstGeom>
        </p:spPr>
      </p:pic>
      <p:sp>
        <p:nvSpPr>
          <p:cNvPr id="4" name="Content Placeholder 3">
            <a:extLst>
              <a:ext uri="{FF2B5EF4-FFF2-40B4-BE49-F238E27FC236}">
                <a16:creationId xmlns="" xmlns:a16="http://schemas.microsoft.com/office/drawing/2014/main" id="{50BD5F1F-A39A-41CE-9E8A-DC84BA51A36C}"/>
              </a:ext>
            </a:extLst>
          </p:cNvPr>
          <p:cNvSpPr>
            <a:spLocks noGrp="1"/>
          </p:cNvSpPr>
          <p:nvPr>
            <p:ph idx="1"/>
          </p:nvPr>
        </p:nvSpPr>
        <p:spPr/>
        <p:txBody>
          <a:bodyPr/>
          <a:lstStyle/>
          <a:p>
            <a:endParaRPr lang="en-US" dirty="0"/>
          </a:p>
          <a:p>
            <a:endParaRPr lang="en-IN" dirty="0"/>
          </a:p>
          <a:p>
            <a:pPr marL="0" indent="0">
              <a:buNone/>
            </a:pPr>
            <a:endParaRPr lang="en-IN" dirty="0"/>
          </a:p>
        </p:txBody>
      </p:sp>
      <p:pic>
        <p:nvPicPr>
          <p:cNvPr id="8" name="Picture 7">
            <a:extLst>
              <a:ext uri="{FF2B5EF4-FFF2-40B4-BE49-F238E27FC236}">
                <a16:creationId xmlns="" xmlns:a16="http://schemas.microsoft.com/office/drawing/2014/main" id="{9955E62E-22D3-46DF-ADB2-C43F662EDC85}"/>
              </a:ext>
            </a:extLst>
          </p:cNvPr>
          <p:cNvPicPr>
            <a:picLocks noChangeAspect="1"/>
          </p:cNvPicPr>
          <p:nvPr/>
        </p:nvPicPr>
        <p:blipFill>
          <a:blip r:embed="rId3"/>
          <a:stretch>
            <a:fillRect/>
          </a:stretch>
        </p:blipFill>
        <p:spPr>
          <a:xfrm>
            <a:off x="2641600" y="2100431"/>
            <a:ext cx="4786489" cy="1200329"/>
          </a:xfrm>
          <a:prstGeom prst="rect">
            <a:avLst/>
          </a:prstGeom>
        </p:spPr>
      </p:pic>
      <p:sp>
        <p:nvSpPr>
          <p:cNvPr id="10" name="TextBox 9">
            <a:extLst>
              <a:ext uri="{FF2B5EF4-FFF2-40B4-BE49-F238E27FC236}">
                <a16:creationId xmlns="" xmlns:a16="http://schemas.microsoft.com/office/drawing/2014/main" id="{075CF924-BA87-4EA9-A22A-D339C9F4A20E}"/>
              </a:ext>
            </a:extLst>
          </p:cNvPr>
          <p:cNvSpPr txBox="1"/>
          <p:nvPr/>
        </p:nvSpPr>
        <p:spPr>
          <a:xfrm>
            <a:off x="745066" y="3538532"/>
            <a:ext cx="8737601" cy="1200329"/>
          </a:xfrm>
          <a:prstGeom prst="rect">
            <a:avLst/>
          </a:prstGeom>
          <a:noFill/>
        </p:spPr>
        <p:txBody>
          <a:bodyPr wrap="square">
            <a:spAutoFit/>
          </a:bodyPr>
          <a:lstStyle/>
          <a:p>
            <a:pPr algn="just"/>
            <a:r>
              <a:rPr lang="en-US" b="0" i="0" dirty="0">
                <a:solidFill>
                  <a:srgbClr val="000000"/>
                </a:solidFill>
                <a:effectLst/>
                <a:latin typeface="Arial" panose="020B0604020202020204" pitchFamily="34" charset="0"/>
              </a:rPr>
              <a:t>Thus, two rows from the table would be deleted and the SELECT statement would produce the following result.</a:t>
            </a:r>
          </a:p>
          <a:p>
            <a:r>
              <a:rPr lang="en-US" dirty="0"/>
              <a:t/>
            </a:r>
            <a:br>
              <a:rPr lang="en-US" dirty="0"/>
            </a:br>
            <a:endParaRPr lang="en-IN" dirty="0"/>
          </a:p>
        </p:txBody>
      </p:sp>
    </p:spTree>
    <p:extLst>
      <p:ext uri="{BB962C8B-B14F-4D97-AF65-F5344CB8AC3E}">
        <p14:creationId xmlns:p14="http://schemas.microsoft.com/office/powerpoint/2010/main" val="172382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21406D-B555-4F04-8F72-815A12162AD3}"/>
              </a:ext>
            </a:extLst>
          </p:cNvPr>
          <p:cNvSpPr>
            <a:spLocks noGrp="1"/>
          </p:cNvSpPr>
          <p:nvPr>
            <p:ph type="title"/>
          </p:nvPr>
        </p:nvSpPr>
        <p:spPr/>
        <p:txBody>
          <a:bodyPr/>
          <a:lstStyle/>
          <a:p>
            <a:r>
              <a:rPr lang="en-US" sz="2800" b="0" i="0" dirty="0">
                <a:effectLst/>
                <a:latin typeface="Arial" panose="020B0604020202020204" pitchFamily="34" charset="0"/>
              </a:rPr>
              <a:t>ROLLBACK Command</a:t>
            </a:r>
            <a:r>
              <a:rPr lang="en-US" b="0" i="0" dirty="0">
                <a:effectLst/>
                <a:latin typeface="Arial" panose="020B0604020202020204" pitchFamily="34" charset="0"/>
              </a:rPr>
              <a:t/>
            </a:r>
            <a:br>
              <a:rPr lang="en-US" b="0" i="0" dirty="0">
                <a:effectLst/>
                <a:latin typeface="Arial" panose="020B0604020202020204" pitchFamily="34" charset="0"/>
              </a:rPr>
            </a:br>
            <a:endParaRPr lang="en-IN" dirty="0"/>
          </a:p>
        </p:txBody>
      </p:sp>
      <p:sp>
        <p:nvSpPr>
          <p:cNvPr id="3" name="Content Placeholder 2">
            <a:extLst>
              <a:ext uri="{FF2B5EF4-FFF2-40B4-BE49-F238E27FC236}">
                <a16:creationId xmlns="" xmlns:a16="http://schemas.microsoft.com/office/drawing/2014/main" id="{44E8C4CE-6CD6-448D-B07C-9D5FA7D5E178}"/>
              </a:ext>
            </a:extLst>
          </p:cNvPr>
          <p:cNvSpPr>
            <a:spLocks noGrp="1"/>
          </p:cNvSpPr>
          <p:nvPr>
            <p:ph idx="1"/>
          </p:nvPr>
        </p:nvSpPr>
        <p:spPr/>
        <p:txBody>
          <a:bodyPr/>
          <a:lstStyle/>
          <a:p>
            <a:pPr marL="0" indent="0" algn="just">
              <a:buNone/>
            </a:pPr>
            <a:r>
              <a:rPr lang="en-US" sz="2400" b="0" i="0" dirty="0">
                <a:solidFill>
                  <a:srgbClr val="000000"/>
                </a:solidFill>
                <a:effectLst/>
                <a:latin typeface="Arial" panose="020B0604020202020204" pitchFamily="34" charset="0"/>
              </a:rPr>
              <a:t>The ROLLBACK command is the transactional command used to undo transactions that have not already been saved to the database. </a:t>
            </a:r>
          </a:p>
          <a:p>
            <a:pPr marL="0" indent="0" algn="just">
              <a:buNone/>
            </a:pPr>
            <a:r>
              <a:rPr lang="en-US" sz="2400" b="0" i="0" dirty="0">
                <a:solidFill>
                  <a:srgbClr val="000000"/>
                </a:solidFill>
                <a:effectLst/>
                <a:latin typeface="Arial" panose="020B0604020202020204" pitchFamily="34" charset="0"/>
              </a:rPr>
              <a:t>This command can only be used to undo transactions since the last COMMIT or ROLLBACK command was issued.</a:t>
            </a:r>
          </a:p>
          <a:p>
            <a:pPr marL="0" indent="0" algn="just">
              <a:buNone/>
            </a:pPr>
            <a:r>
              <a:rPr lang="en-US" sz="2400" b="0" i="0" dirty="0">
                <a:solidFill>
                  <a:srgbClr val="000000"/>
                </a:solidFill>
                <a:effectLst/>
                <a:latin typeface="Arial" panose="020B0604020202020204" pitchFamily="34" charset="0"/>
              </a:rPr>
              <a:t>The syntax for a ROLLBACK command is as follows :</a:t>
            </a:r>
          </a:p>
          <a:p>
            <a:pPr marL="0" indent="0" algn="just">
              <a:buNone/>
            </a:pPr>
            <a:r>
              <a:rPr lang="en-US" dirty="0">
                <a:solidFill>
                  <a:srgbClr val="000000"/>
                </a:solidFill>
                <a:latin typeface="Arial" panose="020B0604020202020204" pitchFamily="34" charset="0"/>
              </a:rPr>
              <a:t>  </a:t>
            </a:r>
            <a:endParaRPr lang="en-US" b="0" i="0" dirty="0">
              <a:solidFill>
                <a:srgbClr val="000000"/>
              </a:solidFill>
              <a:effectLst/>
              <a:latin typeface="Arial" panose="020B0604020202020204" pitchFamily="34" charset="0"/>
            </a:endParaRPr>
          </a:p>
          <a:p>
            <a:pPr marL="0" indent="0">
              <a:buNone/>
            </a:pPr>
            <a:endParaRPr lang="en-IN" dirty="0"/>
          </a:p>
        </p:txBody>
      </p:sp>
      <p:pic>
        <p:nvPicPr>
          <p:cNvPr id="5" name="Picture 4">
            <a:extLst>
              <a:ext uri="{FF2B5EF4-FFF2-40B4-BE49-F238E27FC236}">
                <a16:creationId xmlns="" xmlns:a16="http://schemas.microsoft.com/office/drawing/2014/main" id="{0575FCAC-00DB-49E4-AD7F-1F19D859B345}"/>
              </a:ext>
            </a:extLst>
          </p:cNvPr>
          <p:cNvPicPr>
            <a:picLocks noChangeAspect="1"/>
          </p:cNvPicPr>
          <p:nvPr/>
        </p:nvPicPr>
        <p:blipFill>
          <a:blip r:embed="rId2"/>
          <a:stretch>
            <a:fillRect/>
          </a:stretch>
        </p:blipFill>
        <p:spPr>
          <a:xfrm>
            <a:off x="2658355" y="4014961"/>
            <a:ext cx="2252312" cy="839258"/>
          </a:xfrm>
          <a:prstGeom prst="rect">
            <a:avLst/>
          </a:prstGeom>
        </p:spPr>
      </p:pic>
    </p:spTree>
    <p:extLst>
      <p:ext uri="{BB962C8B-B14F-4D97-AF65-F5344CB8AC3E}">
        <p14:creationId xmlns:p14="http://schemas.microsoft.com/office/powerpoint/2010/main" val="3217729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2BBFD0-9395-40E9-8DE9-6073EDACECC0}"/>
              </a:ext>
            </a:extLst>
          </p:cNvPr>
          <p:cNvSpPr>
            <a:spLocks noGrp="1"/>
          </p:cNvSpPr>
          <p:nvPr>
            <p:ph type="title"/>
          </p:nvPr>
        </p:nvSpPr>
        <p:spPr>
          <a:xfrm>
            <a:off x="838200" y="735518"/>
            <a:ext cx="11187896" cy="539387"/>
          </a:xfrm>
        </p:spPr>
        <p:txBody>
          <a:bodyPr>
            <a:noAutofit/>
          </a:bodyPr>
          <a:lstStyle/>
          <a:p>
            <a:r>
              <a:rPr lang="en-US" sz="2800" b="1" i="0" dirty="0">
                <a:solidFill>
                  <a:srgbClr val="000000"/>
                </a:solidFill>
                <a:effectLst/>
                <a:latin typeface="Arial" panose="020B0604020202020204" pitchFamily="34" charset="0"/>
              </a:rPr>
              <a:t/>
            </a:r>
            <a:br>
              <a:rPr lang="en-US" sz="2800" b="1" i="0" dirty="0">
                <a:solidFill>
                  <a:srgbClr val="000000"/>
                </a:solidFill>
                <a:effectLst/>
                <a:latin typeface="Arial" panose="020B0604020202020204" pitchFamily="34" charset="0"/>
              </a:rPr>
            </a:br>
            <a:r>
              <a:rPr lang="en-US" sz="2800" b="1" i="0" dirty="0">
                <a:solidFill>
                  <a:srgbClr val="000000"/>
                </a:solidFill>
                <a:effectLst/>
                <a:latin typeface="Arial" panose="020B0604020202020204" pitchFamily="34" charset="0"/>
              </a:rPr>
              <a:t/>
            </a:r>
            <a:br>
              <a:rPr lang="en-US" sz="2800" b="1" i="0" dirty="0">
                <a:solidFill>
                  <a:srgbClr val="000000"/>
                </a:solidFill>
                <a:effectLst/>
                <a:latin typeface="Arial" panose="020B0604020202020204" pitchFamily="34" charset="0"/>
              </a:rPr>
            </a:br>
            <a:r>
              <a:rPr lang="en-US" sz="2800" b="1" i="0" dirty="0">
                <a:solidFill>
                  <a:srgbClr val="000000"/>
                </a:solidFill>
                <a:effectLst/>
                <a:latin typeface="Arial" panose="020B0604020202020204" pitchFamily="34" charset="0"/>
              </a:rPr>
              <a:t>Example</a:t>
            </a:r>
            <a:r>
              <a:rPr lang="en-US" sz="2800" b="0" i="0" dirty="0">
                <a:solidFill>
                  <a:srgbClr val="000000"/>
                </a:solidFill>
                <a:effectLst/>
                <a:latin typeface="Arial" panose="020B0604020202020204" pitchFamily="34" charset="0"/>
              </a:rPr>
              <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Consider the CUSTOMERS table having the following records</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
            </a:r>
            <a:br>
              <a:rPr lang="en-US" sz="2800" b="0" i="0" dirty="0">
                <a:solidFill>
                  <a:srgbClr val="000000"/>
                </a:solidFill>
                <a:effectLst/>
                <a:latin typeface="Arial" panose="020B0604020202020204" pitchFamily="34" charset="0"/>
              </a:rPr>
            </a:br>
            <a:r>
              <a:rPr lang="en-US" sz="2800" b="0" i="0" dirty="0">
                <a:solidFill>
                  <a:srgbClr val="000000"/>
                </a:solidFill>
                <a:effectLst/>
                <a:latin typeface="Arial" panose="020B0604020202020204" pitchFamily="34" charset="0"/>
              </a:rPr>
              <a:t/>
            </a:r>
            <a:br>
              <a:rPr lang="en-US" sz="2800" b="0" i="0" dirty="0">
                <a:solidFill>
                  <a:srgbClr val="000000"/>
                </a:solidFill>
                <a:effectLst/>
                <a:latin typeface="Arial" panose="020B0604020202020204" pitchFamily="34" charset="0"/>
              </a:rPr>
            </a:br>
            <a:endParaRPr lang="en-IN" sz="2800" dirty="0"/>
          </a:p>
        </p:txBody>
      </p:sp>
      <p:sp>
        <p:nvSpPr>
          <p:cNvPr id="7" name="TextBox 6">
            <a:extLst>
              <a:ext uri="{FF2B5EF4-FFF2-40B4-BE49-F238E27FC236}">
                <a16:creationId xmlns="" xmlns:a16="http://schemas.microsoft.com/office/drawing/2014/main" id="{6720CA06-792B-4117-A9D4-1DF98C291B1F}"/>
              </a:ext>
            </a:extLst>
          </p:cNvPr>
          <p:cNvSpPr txBox="1"/>
          <p:nvPr/>
        </p:nvSpPr>
        <p:spPr>
          <a:xfrm>
            <a:off x="1527143" y="4529943"/>
            <a:ext cx="8466667" cy="646331"/>
          </a:xfrm>
          <a:prstGeom prst="rect">
            <a:avLst/>
          </a:prstGeom>
          <a:noFill/>
        </p:spPr>
        <p:txBody>
          <a:bodyPr wrap="square">
            <a:spAutoFit/>
          </a:bodyPr>
          <a:lstStyle/>
          <a:p>
            <a:r>
              <a:rPr lang="en-US" b="0" i="0" dirty="0">
                <a:solidFill>
                  <a:srgbClr val="000000"/>
                </a:solidFill>
                <a:effectLst/>
                <a:latin typeface="Arial" panose="020B0604020202020204" pitchFamily="34" charset="0"/>
              </a:rPr>
              <a:t>Following is an example, which would delete those records from the table which have the age = 25 and then ROLLBACK the changes in the database.</a:t>
            </a:r>
            <a:endParaRPr lang="en-IN" dirty="0"/>
          </a:p>
        </p:txBody>
      </p:sp>
      <p:pic>
        <p:nvPicPr>
          <p:cNvPr id="9" name="Picture 8">
            <a:extLst>
              <a:ext uri="{FF2B5EF4-FFF2-40B4-BE49-F238E27FC236}">
                <a16:creationId xmlns="" xmlns:a16="http://schemas.microsoft.com/office/drawing/2014/main" id="{837A520C-F8C0-4513-9ACC-046AB6C9A2CF}"/>
              </a:ext>
            </a:extLst>
          </p:cNvPr>
          <p:cNvPicPr>
            <a:picLocks noChangeAspect="1"/>
          </p:cNvPicPr>
          <p:nvPr/>
        </p:nvPicPr>
        <p:blipFill>
          <a:blip r:embed="rId2"/>
          <a:stretch>
            <a:fillRect/>
          </a:stretch>
        </p:blipFill>
        <p:spPr>
          <a:xfrm>
            <a:off x="3086217" y="5420364"/>
            <a:ext cx="3594806" cy="1306951"/>
          </a:xfrm>
          <a:prstGeom prst="rect">
            <a:avLst/>
          </a:prstGeom>
        </p:spPr>
      </p:pic>
      <p:pic>
        <p:nvPicPr>
          <p:cNvPr id="10" name="Content Placeholder 4">
            <a:extLst>
              <a:ext uri="{FF2B5EF4-FFF2-40B4-BE49-F238E27FC236}">
                <a16:creationId xmlns="" xmlns:a16="http://schemas.microsoft.com/office/drawing/2014/main" id="{87537AEF-F53A-4DD1-8DD9-AE419AE24454}"/>
              </a:ext>
            </a:extLst>
          </p:cNvPr>
          <p:cNvPicPr>
            <a:picLocks noChangeAspect="1"/>
          </p:cNvPicPr>
          <p:nvPr/>
        </p:nvPicPr>
        <p:blipFill>
          <a:blip r:embed="rId3"/>
          <a:stretch>
            <a:fillRect/>
          </a:stretch>
        </p:blipFill>
        <p:spPr>
          <a:xfrm>
            <a:off x="2500132" y="1148602"/>
            <a:ext cx="5914663" cy="3336729"/>
          </a:xfrm>
          <a:prstGeom prst="rect">
            <a:avLst/>
          </a:prstGeom>
        </p:spPr>
      </p:pic>
    </p:spTree>
    <p:extLst>
      <p:ext uri="{BB962C8B-B14F-4D97-AF65-F5344CB8AC3E}">
        <p14:creationId xmlns:p14="http://schemas.microsoft.com/office/powerpoint/2010/main" val="3757413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BEF4AC4-547B-4A32-9511-46CDB353511C}"/>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Thus, the delete operation would not impact the table and the SELECT statement would produce the following result.</a:t>
            </a:r>
          </a:p>
          <a:p>
            <a:pPr marL="0" indent="0">
              <a:buNone/>
            </a:pPr>
            <a:r>
              <a:rPr lang="en-US" dirty="0">
                <a:solidFill>
                  <a:srgbClr val="000000"/>
                </a:solidFill>
                <a:latin typeface="Arial" panose="020B0604020202020204" pitchFamily="34" charset="0"/>
              </a:rPr>
              <a:t>               select * from customers;</a:t>
            </a:r>
            <a:endParaRPr lang="en-IN" dirty="0"/>
          </a:p>
        </p:txBody>
      </p:sp>
      <p:pic>
        <p:nvPicPr>
          <p:cNvPr id="5" name="Picture 4">
            <a:extLst>
              <a:ext uri="{FF2B5EF4-FFF2-40B4-BE49-F238E27FC236}">
                <a16:creationId xmlns="" xmlns:a16="http://schemas.microsoft.com/office/drawing/2014/main" id="{936E6486-6A3F-4054-877B-7A1FD2EB9C2F}"/>
              </a:ext>
            </a:extLst>
          </p:cNvPr>
          <p:cNvPicPr>
            <a:picLocks noChangeAspect="1"/>
          </p:cNvPicPr>
          <p:nvPr/>
        </p:nvPicPr>
        <p:blipFill>
          <a:blip r:embed="rId2"/>
          <a:stretch>
            <a:fillRect/>
          </a:stretch>
        </p:blipFill>
        <p:spPr>
          <a:xfrm>
            <a:off x="2453744" y="3436764"/>
            <a:ext cx="4556656" cy="3020479"/>
          </a:xfrm>
          <a:prstGeom prst="rect">
            <a:avLst/>
          </a:prstGeom>
        </p:spPr>
      </p:pic>
    </p:spTree>
    <p:extLst>
      <p:ext uri="{BB962C8B-B14F-4D97-AF65-F5344CB8AC3E}">
        <p14:creationId xmlns:p14="http://schemas.microsoft.com/office/powerpoint/2010/main" val="2783419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D24E78-EA68-4058-B274-40E3B043B57A}"/>
              </a:ext>
            </a:extLst>
          </p:cNvPr>
          <p:cNvSpPr>
            <a:spLocks noGrp="1"/>
          </p:cNvSpPr>
          <p:nvPr>
            <p:ph type="title"/>
          </p:nvPr>
        </p:nvSpPr>
        <p:spPr/>
        <p:txBody>
          <a:bodyPr/>
          <a:lstStyle/>
          <a:p>
            <a:r>
              <a:rPr lang="en-US" b="0" i="0" dirty="0">
                <a:solidFill>
                  <a:srgbClr val="000000"/>
                </a:solidFill>
                <a:effectLst/>
                <a:latin typeface="Arial" panose="020B0604020202020204" pitchFamily="34" charset="0"/>
              </a:rPr>
              <a:t>SAVEPOINT</a:t>
            </a:r>
            <a:endParaRPr lang="en-IN" dirty="0"/>
          </a:p>
        </p:txBody>
      </p:sp>
      <p:sp>
        <p:nvSpPr>
          <p:cNvPr id="3" name="Content Placeholder 2">
            <a:extLst>
              <a:ext uri="{FF2B5EF4-FFF2-40B4-BE49-F238E27FC236}">
                <a16:creationId xmlns="" xmlns:a16="http://schemas.microsoft.com/office/drawing/2014/main" id="{E135CF2D-7047-44DD-B956-51562EFE4D63}"/>
              </a:ext>
            </a:extLst>
          </p:cNvPr>
          <p:cNvSpPr>
            <a:spLocks noGrp="1"/>
          </p:cNvSpPr>
          <p:nvPr>
            <p:ph idx="1"/>
          </p:nvPr>
        </p:nvSpPr>
        <p:spPr>
          <a:xfrm>
            <a:off x="838200" y="1825624"/>
            <a:ext cx="10515600" cy="5032375"/>
          </a:xfrm>
        </p:spPr>
        <p:txBody>
          <a:bodyPr>
            <a:normAutofit/>
          </a:bodyPr>
          <a:lstStyle/>
          <a:p>
            <a:r>
              <a:rPr lang="en-US" b="0" i="0" dirty="0">
                <a:solidFill>
                  <a:srgbClr val="000000"/>
                </a:solidFill>
                <a:effectLst/>
                <a:latin typeface="Arial" panose="020B0604020202020204" pitchFamily="34" charset="0"/>
              </a:rPr>
              <a:t>A SAVEPOINT is a point in a transaction when you can roll the transaction back to a certain point without rolling back the entire transaction.</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The syntax for a SAVEPOINT command is as shown below.</a:t>
            </a:r>
          </a:p>
          <a:p>
            <a:pPr marL="0" indent="0">
              <a:buNone/>
            </a:pPr>
            <a:r>
              <a:rPr lang="en-IN" dirty="0">
                <a:solidFill>
                  <a:srgbClr val="000000"/>
                </a:solidFill>
                <a:latin typeface="Arial" panose="020B0604020202020204" pitchFamily="34" charset="0"/>
              </a:rPr>
              <a:t> </a:t>
            </a:r>
            <a:endParaRPr lang="en-US" dirty="0">
              <a:solidFill>
                <a:srgbClr val="000000"/>
              </a:solidFill>
              <a:latin typeface="Arial" panose="020B0604020202020204" pitchFamily="34" charset="0"/>
            </a:endParaRPr>
          </a:p>
          <a:p>
            <a:pPr algn="just"/>
            <a:r>
              <a:rPr lang="en-US" b="0" i="0" dirty="0">
                <a:solidFill>
                  <a:srgbClr val="000000"/>
                </a:solidFill>
                <a:effectLst/>
                <a:latin typeface="Arial" panose="020B0604020202020204" pitchFamily="34" charset="0"/>
              </a:rPr>
              <a:t>This command serves only in the creation of a SAVEPOINT among all the transactional statements. The ROLLBACK command is used to undo a group of transactions.</a:t>
            </a:r>
          </a:p>
          <a:p>
            <a:pPr marL="0" indent="0" algn="just">
              <a:buNone/>
            </a:pPr>
            <a:r>
              <a:rPr lang="en-US" b="0" i="0" dirty="0">
                <a:solidFill>
                  <a:srgbClr val="000000"/>
                </a:solidFill>
                <a:effectLst/>
                <a:latin typeface="Arial" panose="020B0604020202020204" pitchFamily="34" charset="0"/>
              </a:rPr>
              <a:t>The syntax for rolling back to a SAVEPOINT is as shown below.</a:t>
            </a:r>
          </a:p>
          <a:p>
            <a:pPr marL="0" indent="0" algn="just">
              <a:buNone/>
            </a:pPr>
            <a:endParaRPr lang="en-US" b="0" i="0" dirty="0">
              <a:solidFill>
                <a:srgbClr val="000000"/>
              </a:solidFill>
              <a:effectLst/>
              <a:latin typeface="Arial" panose="020B0604020202020204" pitchFamily="34" charset="0"/>
            </a:endParaRPr>
          </a:p>
          <a:p>
            <a:pPr marL="0" indent="0">
              <a:buNone/>
            </a:pPr>
            <a:endParaRPr lang="en-IN" dirty="0"/>
          </a:p>
        </p:txBody>
      </p:sp>
      <p:pic>
        <p:nvPicPr>
          <p:cNvPr id="5" name="Picture 4">
            <a:extLst>
              <a:ext uri="{FF2B5EF4-FFF2-40B4-BE49-F238E27FC236}">
                <a16:creationId xmlns="" xmlns:a16="http://schemas.microsoft.com/office/drawing/2014/main" id="{E1CCA23A-A02D-47F7-95FE-F762AD4B61B7}"/>
              </a:ext>
            </a:extLst>
          </p:cNvPr>
          <p:cNvPicPr>
            <a:picLocks noChangeAspect="1"/>
          </p:cNvPicPr>
          <p:nvPr/>
        </p:nvPicPr>
        <p:blipFill>
          <a:blip r:embed="rId2"/>
          <a:stretch>
            <a:fillRect/>
          </a:stretch>
        </p:blipFill>
        <p:spPr>
          <a:xfrm>
            <a:off x="2891894" y="3429000"/>
            <a:ext cx="2515484" cy="635000"/>
          </a:xfrm>
          <a:prstGeom prst="rect">
            <a:avLst/>
          </a:prstGeom>
        </p:spPr>
      </p:pic>
      <p:pic>
        <p:nvPicPr>
          <p:cNvPr id="6" name="Picture 5">
            <a:extLst>
              <a:ext uri="{FF2B5EF4-FFF2-40B4-BE49-F238E27FC236}">
                <a16:creationId xmlns="" xmlns:a16="http://schemas.microsoft.com/office/drawing/2014/main" id="{18C6B8E0-BA7F-414A-928D-581468F3E670}"/>
              </a:ext>
            </a:extLst>
          </p:cNvPr>
          <p:cNvPicPr>
            <a:picLocks noChangeAspect="1"/>
          </p:cNvPicPr>
          <p:nvPr/>
        </p:nvPicPr>
        <p:blipFill>
          <a:blip r:embed="rId3"/>
          <a:stretch>
            <a:fillRect/>
          </a:stretch>
        </p:blipFill>
        <p:spPr>
          <a:xfrm>
            <a:off x="2883426" y="5885926"/>
            <a:ext cx="2659418" cy="740652"/>
          </a:xfrm>
          <a:prstGeom prst="rect">
            <a:avLst/>
          </a:prstGeom>
        </p:spPr>
      </p:pic>
    </p:spTree>
    <p:extLst>
      <p:ext uri="{BB962C8B-B14F-4D97-AF65-F5344CB8AC3E}">
        <p14:creationId xmlns:p14="http://schemas.microsoft.com/office/powerpoint/2010/main" val="1635792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2203B6-34B6-402A-AD05-CAFCD1B0FAFD}"/>
              </a:ext>
            </a:extLst>
          </p:cNvPr>
          <p:cNvSpPr>
            <a:spLocks noGrp="1"/>
          </p:cNvSpPr>
          <p:nvPr>
            <p:ph idx="1"/>
          </p:nvPr>
        </p:nvSpPr>
        <p:spPr>
          <a:xfrm>
            <a:off x="653719" y="894516"/>
            <a:ext cx="10515600" cy="5824844"/>
          </a:xfrm>
        </p:spPr>
        <p:txBody>
          <a:bodyPr/>
          <a:lstStyle/>
          <a:p>
            <a:pPr marL="0" indent="0">
              <a:buNone/>
            </a:pPr>
            <a:r>
              <a:rPr lang="en-US" b="0" i="0" dirty="0">
                <a:solidFill>
                  <a:srgbClr val="000000"/>
                </a:solidFill>
                <a:effectLst/>
                <a:latin typeface="Arial" panose="020B0604020202020204" pitchFamily="34" charset="0"/>
              </a:rPr>
              <a:t>Following is an example where you plan to delete the three different records from the CUSTOMERS table. You want to create a SAVEPOINT before each delete, so that you can ROLLBACK to any SAVEPOINT at any time to return the appropriate data to its original state.</a:t>
            </a:r>
          </a:p>
          <a:p>
            <a:pPr algn="just"/>
            <a:r>
              <a:rPr lang="en-US" b="1" i="0" dirty="0">
                <a:solidFill>
                  <a:srgbClr val="000000"/>
                </a:solidFill>
                <a:effectLst/>
                <a:latin typeface="Arial" panose="020B0604020202020204" pitchFamily="34" charset="0"/>
              </a:rPr>
              <a:t>Example</a:t>
            </a:r>
            <a:endParaRPr lang="en-US" b="0" i="0" dirty="0">
              <a:solidFill>
                <a:srgbClr val="000000"/>
              </a:solidFill>
              <a:effectLst/>
              <a:latin typeface="Arial" panose="020B0604020202020204" pitchFamily="34" charset="0"/>
            </a:endParaRPr>
          </a:p>
          <a:p>
            <a:pPr marL="0" indent="0" algn="just">
              <a:buNone/>
            </a:pPr>
            <a:r>
              <a:rPr lang="en-US" b="0" i="0" dirty="0">
                <a:solidFill>
                  <a:srgbClr val="000000"/>
                </a:solidFill>
                <a:effectLst/>
                <a:latin typeface="Arial" panose="020B0604020202020204" pitchFamily="34" charset="0"/>
              </a:rPr>
              <a:t>Consider the CUSTOMERS table having the following records.</a:t>
            </a:r>
          </a:p>
          <a:p>
            <a:pPr marL="0" indent="0">
              <a:buNone/>
            </a:pPr>
            <a:endParaRPr lang="en-IN" dirty="0"/>
          </a:p>
        </p:txBody>
      </p:sp>
      <p:pic>
        <p:nvPicPr>
          <p:cNvPr id="5" name="Picture 4">
            <a:extLst>
              <a:ext uri="{FF2B5EF4-FFF2-40B4-BE49-F238E27FC236}">
                <a16:creationId xmlns="" xmlns:a16="http://schemas.microsoft.com/office/drawing/2014/main" id="{E778AD77-D0D0-41A2-880B-AB88AB9D5E05}"/>
              </a:ext>
            </a:extLst>
          </p:cNvPr>
          <p:cNvPicPr>
            <a:picLocks noChangeAspect="1"/>
          </p:cNvPicPr>
          <p:nvPr/>
        </p:nvPicPr>
        <p:blipFill>
          <a:blip r:embed="rId2"/>
          <a:stretch>
            <a:fillRect/>
          </a:stretch>
        </p:blipFill>
        <p:spPr>
          <a:xfrm>
            <a:off x="3634452" y="3889094"/>
            <a:ext cx="4560424" cy="2830266"/>
          </a:xfrm>
          <a:prstGeom prst="rect">
            <a:avLst/>
          </a:prstGeom>
        </p:spPr>
      </p:pic>
    </p:spTree>
    <p:extLst>
      <p:ext uri="{BB962C8B-B14F-4D97-AF65-F5344CB8AC3E}">
        <p14:creationId xmlns:p14="http://schemas.microsoft.com/office/powerpoint/2010/main" val="2799995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914F85D2-5B4D-4398-8AD2-C358F4B3EC9F}"/>
              </a:ext>
            </a:extLst>
          </p:cNvPr>
          <p:cNvPicPr>
            <a:picLocks noGrp="1" noChangeAspect="1"/>
          </p:cNvPicPr>
          <p:nvPr>
            <p:ph idx="4294967295"/>
          </p:nvPr>
        </p:nvPicPr>
        <p:blipFill>
          <a:blip r:embed="rId2"/>
          <a:stretch>
            <a:fillRect/>
          </a:stretch>
        </p:blipFill>
        <p:spPr>
          <a:xfrm>
            <a:off x="1444978" y="681161"/>
            <a:ext cx="5165725" cy="3489325"/>
          </a:xfrm>
        </p:spPr>
      </p:pic>
      <p:sp>
        <p:nvSpPr>
          <p:cNvPr id="14" name="TextBox 13">
            <a:extLst>
              <a:ext uri="{FF2B5EF4-FFF2-40B4-BE49-F238E27FC236}">
                <a16:creationId xmlns="" xmlns:a16="http://schemas.microsoft.com/office/drawing/2014/main" id="{D21E8C39-9480-4836-AAC5-04C491964A62}"/>
              </a:ext>
            </a:extLst>
          </p:cNvPr>
          <p:cNvSpPr txBox="1"/>
          <p:nvPr/>
        </p:nvSpPr>
        <p:spPr>
          <a:xfrm>
            <a:off x="1264355" y="304333"/>
            <a:ext cx="8319911" cy="646331"/>
          </a:xfrm>
          <a:prstGeom prst="rect">
            <a:avLst/>
          </a:prstGeom>
          <a:noFill/>
        </p:spPr>
        <p:txBody>
          <a:bodyPr wrap="square">
            <a:spAutoFit/>
          </a:bodyPr>
          <a:lstStyle/>
          <a:p>
            <a:r>
              <a:rPr lang="en-US" sz="1800" b="0" i="0" dirty="0">
                <a:solidFill>
                  <a:srgbClr val="000000"/>
                </a:solidFill>
                <a:effectLst/>
                <a:latin typeface="Arial" panose="020B0604020202020204" pitchFamily="34" charset="0"/>
              </a:rPr>
              <a:t>The following code block contains the series of operations.</a:t>
            </a:r>
            <a:br>
              <a:rPr lang="en-US" sz="1800" b="0" i="0" dirty="0">
                <a:solidFill>
                  <a:srgbClr val="000000"/>
                </a:solidFill>
                <a:effectLst/>
                <a:latin typeface="Arial" panose="020B0604020202020204" pitchFamily="34" charset="0"/>
              </a:rPr>
            </a:br>
            <a:endParaRPr lang="en-IN" dirty="0"/>
          </a:p>
        </p:txBody>
      </p:sp>
      <p:sp>
        <p:nvSpPr>
          <p:cNvPr id="16" name="TextBox 15">
            <a:extLst>
              <a:ext uri="{FF2B5EF4-FFF2-40B4-BE49-F238E27FC236}">
                <a16:creationId xmlns="" xmlns:a16="http://schemas.microsoft.com/office/drawing/2014/main" id="{7D8B509B-D8B3-44FF-A76D-D83046B7F855}"/>
              </a:ext>
            </a:extLst>
          </p:cNvPr>
          <p:cNvSpPr txBox="1"/>
          <p:nvPr/>
        </p:nvSpPr>
        <p:spPr>
          <a:xfrm>
            <a:off x="1372659" y="4547314"/>
            <a:ext cx="8855074"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Now that the three deletions have taken place, let us assume that you have changed your mind and decided to ROLLBACK to the SAVEPOINT that you identified as SP2. Because SP2 was created after the first deletion, the last two deletions are undone −</a:t>
            </a:r>
            <a:endParaRPr lang="en-IN" dirty="0"/>
          </a:p>
        </p:txBody>
      </p:sp>
      <p:pic>
        <p:nvPicPr>
          <p:cNvPr id="17" name="Picture 16">
            <a:extLst>
              <a:ext uri="{FF2B5EF4-FFF2-40B4-BE49-F238E27FC236}">
                <a16:creationId xmlns="" xmlns:a16="http://schemas.microsoft.com/office/drawing/2014/main" id="{52AE2B2D-CA37-4FE1-AAC0-5849887032B0}"/>
              </a:ext>
            </a:extLst>
          </p:cNvPr>
          <p:cNvPicPr>
            <a:picLocks noChangeAspect="1"/>
          </p:cNvPicPr>
          <p:nvPr/>
        </p:nvPicPr>
        <p:blipFill>
          <a:blip r:embed="rId3"/>
          <a:stretch>
            <a:fillRect/>
          </a:stretch>
        </p:blipFill>
        <p:spPr>
          <a:xfrm>
            <a:off x="2973739" y="5647093"/>
            <a:ext cx="2885194" cy="990774"/>
          </a:xfrm>
          <a:prstGeom prst="rect">
            <a:avLst/>
          </a:prstGeom>
        </p:spPr>
      </p:pic>
    </p:spTree>
    <p:extLst>
      <p:ext uri="{BB962C8B-B14F-4D97-AF65-F5344CB8AC3E}">
        <p14:creationId xmlns:p14="http://schemas.microsoft.com/office/powerpoint/2010/main" val="3613837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30432B3-1260-446A-AD4A-A2513FF05212}"/>
              </a:ext>
            </a:extLst>
          </p:cNvPr>
          <p:cNvSpPr>
            <a:spLocks noGrp="1"/>
          </p:cNvSpPr>
          <p:nvPr>
            <p:ph idx="1"/>
          </p:nvPr>
        </p:nvSpPr>
        <p:spPr>
          <a:xfrm>
            <a:off x="838200" y="564444"/>
            <a:ext cx="10515600" cy="6491112"/>
          </a:xfrm>
        </p:spPr>
        <p:txBody>
          <a:bodyPr/>
          <a:lstStyle/>
          <a:p>
            <a:pPr marL="0" indent="0">
              <a:buNone/>
            </a:pPr>
            <a:r>
              <a:rPr lang="en-US" b="0" i="0" dirty="0">
                <a:solidFill>
                  <a:srgbClr val="000000"/>
                </a:solidFill>
                <a:effectLst/>
                <a:latin typeface="Arial" panose="020B0604020202020204" pitchFamily="34" charset="0"/>
              </a:rPr>
              <a:t>Notice that only the first deletion took place since you rolled back to SP2.</a:t>
            </a:r>
            <a:endParaRPr lang="en-US" dirty="0">
              <a:solidFill>
                <a:srgbClr val="000000"/>
              </a:solidFill>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 </a:t>
            </a:r>
            <a:endParaRPr lang="en-IN" dirty="0"/>
          </a:p>
        </p:txBody>
      </p:sp>
      <p:pic>
        <p:nvPicPr>
          <p:cNvPr id="7" name="Picture 6">
            <a:extLst>
              <a:ext uri="{FF2B5EF4-FFF2-40B4-BE49-F238E27FC236}">
                <a16:creationId xmlns="" xmlns:a16="http://schemas.microsoft.com/office/drawing/2014/main" id="{1E5817D6-4EA4-4F3B-9052-52A845BC6C68}"/>
              </a:ext>
            </a:extLst>
          </p:cNvPr>
          <p:cNvPicPr>
            <a:picLocks noChangeAspect="1"/>
          </p:cNvPicPr>
          <p:nvPr/>
        </p:nvPicPr>
        <p:blipFill>
          <a:blip r:embed="rId2"/>
          <a:stretch>
            <a:fillRect/>
          </a:stretch>
        </p:blipFill>
        <p:spPr>
          <a:xfrm>
            <a:off x="1591733" y="2144888"/>
            <a:ext cx="5926667" cy="2980268"/>
          </a:xfrm>
          <a:prstGeom prst="rect">
            <a:avLst/>
          </a:prstGeom>
        </p:spPr>
      </p:pic>
    </p:spTree>
    <p:extLst>
      <p:ext uri="{BB962C8B-B14F-4D97-AF65-F5344CB8AC3E}">
        <p14:creationId xmlns:p14="http://schemas.microsoft.com/office/powerpoint/2010/main" val="23545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smtClean="0">
                <a:latin typeface="Trebuchet MS" panose="020B0603020202020204" pitchFamily="34" charset="0"/>
              </a:rPr>
              <a:t>Multi-Table Queries</a:t>
            </a:r>
          </a:p>
        </p:txBody>
      </p:sp>
      <p:sp>
        <p:nvSpPr>
          <p:cNvPr id="302083" name="Rectangle 3"/>
          <p:cNvSpPr>
            <a:spLocks noGrp="1" noChangeArrowheads="1"/>
          </p:cNvSpPr>
          <p:nvPr>
            <p:ph type="body" idx="1"/>
          </p:nvPr>
        </p:nvSpPr>
        <p:spPr>
          <a:xfrm>
            <a:off x="2351088" y="2060575"/>
            <a:ext cx="8013700" cy="4114800"/>
          </a:xfrm>
        </p:spPr>
        <p:txBody>
          <a:bodyPr/>
          <a:lstStyle/>
          <a:p>
            <a:pPr algn="just" eaLnBrk="1" hangingPunct="1"/>
            <a:r>
              <a:rPr lang="en-US" b="1" smtClean="0">
                <a:latin typeface="Trebuchet MS" panose="020B0603020202020204" pitchFamily="34" charset="0"/>
              </a:rPr>
              <a:t>Also possible to use an alias for a table named in FROM clause. </a:t>
            </a:r>
          </a:p>
          <a:p>
            <a:pPr algn="just" eaLnBrk="1" hangingPunct="1"/>
            <a:r>
              <a:rPr lang="en-US" b="1" smtClean="0">
                <a:latin typeface="Trebuchet MS" panose="020B0603020202020204" pitchFamily="34" charset="0"/>
              </a:rPr>
              <a:t>Alias is separated from table name with a space. </a:t>
            </a:r>
          </a:p>
          <a:p>
            <a:pPr algn="just" eaLnBrk="1" hangingPunct="1"/>
            <a:r>
              <a:rPr lang="en-US" b="1" smtClean="0">
                <a:latin typeface="Trebuchet MS" panose="020B0603020202020204" pitchFamily="34" charset="0"/>
              </a:rPr>
              <a:t>Alias can be used to qualify column names when there is ambiguity.</a:t>
            </a:r>
            <a:endParaRPr lang="en-US" smtClean="0">
              <a:latin typeface="Trebuchet MS" panose="020B0603020202020204" pitchFamily="34" charset="0"/>
            </a:endParaRPr>
          </a:p>
        </p:txBody>
      </p:sp>
    </p:spTree>
    <p:extLst>
      <p:ext uri="{BB962C8B-B14F-4D97-AF65-F5344CB8AC3E}">
        <p14:creationId xmlns:p14="http://schemas.microsoft.com/office/powerpoint/2010/main" val="2833261233"/>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88933-7945-4DFD-9125-7F8E152F356B}"/>
              </a:ext>
            </a:extLst>
          </p:cNvPr>
          <p:cNvSpPr>
            <a:spLocks noGrp="1"/>
          </p:cNvSpPr>
          <p:nvPr>
            <p:ph type="title"/>
          </p:nvPr>
        </p:nvSpPr>
        <p:spPr>
          <a:xfrm>
            <a:off x="838200" y="365125"/>
            <a:ext cx="10515600" cy="1328208"/>
          </a:xfrm>
        </p:spPr>
        <p:txBody>
          <a:bodyPr>
            <a:normAutofit fontScale="90000"/>
          </a:bodyPr>
          <a:lstStyle/>
          <a:p>
            <a:r>
              <a:rPr lang="en-IN" sz="2800" b="0" i="0" dirty="0">
                <a:effectLst/>
                <a:latin typeface="Arial" panose="020B0604020202020204" pitchFamily="34" charset="0"/>
              </a:rPr>
              <a:t/>
            </a:r>
            <a:br>
              <a:rPr lang="en-IN" sz="2800" b="0" i="0" dirty="0">
                <a:effectLst/>
                <a:latin typeface="Arial" panose="020B0604020202020204" pitchFamily="34" charset="0"/>
              </a:rPr>
            </a:br>
            <a:r>
              <a:rPr lang="en-IN" sz="2800" b="0" i="0" dirty="0">
                <a:effectLst/>
                <a:latin typeface="Arial" panose="020B0604020202020204" pitchFamily="34" charset="0"/>
              </a:rPr>
              <a:t>RELEASE SAVEPOINT Command: </a:t>
            </a:r>
            <a:r>
              <a:rPr lang="en-IN" b="0" i="0" dirty="0">
                <a:effectLst/>
                <a:latin typeface="Arial" panose="020B0604020202020204" pitchFamily="34" charset="0"/>
              </a:rPr>
              <a:t/>
            </a:r>
            <a:br>
              <a:rPr lang="en-IN" b="0" i="0" dirty="0">
                <a:effectLst/>
                <a:latin typeface="Arial" panose="020B0604020202020204" pitchFamily="34" charset="0"/>
              </a:rPr>
            </a:br>
            <a:r>
              <a:rPr lang="en-US" sz="2700" b="0" i="0" dirty="0">
                <a:solidFill>
                  <a:srgbClr val="000000"/>
                </a:solidFill>
                <a:effectLst/>
                <a:latin typeface="Arial" panose="020B0604020202020204" pitchFamily="34" charset="0"/>
              </a:rPr>
              <a:t>The RELEASE SAVEPOINT command is used to remove a SAVEPOINT that you have created.</a:t>
            </a:r>
            <a:endParaRPr lang="en-IN" sz="2700" dirty="0"/>
          </a:p>
        </p:txBody>
      </p:sp>
      <p:sp>
        <p:nvSpPr>
          <p:cNvPr id="3" name="Content Placeholder 2">
            <a:extLst>
              <a:ext uri="{FF2B5EF4-FFF2-40B4-BE49-F238E27FC236}">
                <a16:creationId xmlns="" xmlns:a16="http://schemas.microsoft.com/office/drawing/2014/main" id="{56BF2B21-77A0-42EB-B118-77AA1CE7F47B}"/>
              </a:ext>
            </a:extLst>
          </p:cNvPr>
          <p:cNvSpPr>
            <a:spLocks noGrp="1"/>
          </p:cNvSpPr>
          <p:nvPr>
            <p:ph idx="1"/>
          </p:nvPr>
        </p:nvSpPr>
        <p:spPr/>
        <p:txBody>
          <a:bodyPr/>
          <a:lstStyle/>
          <a:p>
            <a:pPr marL="0" indent="0">
              <a:buNone/>
            </a:pPr>
            <a:r>
              <a:rPr lang="en-US" b="0" i="0" dirty="0">
                <a:solidFill>
                  <a:srgbClr val="000000"/>
                </a:solidFill>
                <a:effectLst/>
                <a:latin typeface="Arial" panose="020B0604020202020204" pitchFamily="34" charset="0"/>
              </a:rPr>
              <a:t>The syntax for a RELEASE SAVEPOINT command is as follows:</a:t>
            </a:r>
          </a:p>
          <a:p>
            <a:pPr marL="0" indent="0">
              <a:buNone/>
            </a:pPr>
            <a:endParaRPr lang="en-IN" dirty="0"/>
          </a:p>
          <a:p>
            <a:pPr marL="0" indent="0">
              <a:buNone/>
            </a:pPr>
            <a:endParaRPr lang="en-IN" dirty="0"/>
          </a:p>
          <a:p>
            <a:pPr marL="0" indent="0">
              <a:buNone/>
            </a:pPr>
            <a:endParaRPr lang="en-IN" dirty="0"/>
          </a:p>
          <a:p>
            <a:pPr marL="0" indent="0">
              <a:buNone/>
            </a:pPr>
            <a:r>
              <a:rPr lang="en-US" sz="2400" b="0" i="0" dirty="0">
                <a:solidFill>
                  <a:srgbClr val="000000"/>
                </a:solidFill>
                <a:effectLst/>
                <a:latin typeface="Arial" panose="020B0604020202020204" pitchFamily="34" charset="0"/>
              </a:rPr>
              <a:t>Once a SAVEPOINT has been released, you can no longer use the ROLLBACK command to undo transactions performed since the last SAVEPOINT.</a:t>
            </a:r>
            <a:endParaRPr lang="en-IN" sz="2400" dirty="0"/>
          </a:p>
        </p:txBody>
      </p:sp>
      <p:pic>
        <p:nvPicPr>
          <p:cNvPr id="5" name="Picture 4">
            <a:extLst>
              <a:ext uri="{FF2B5EF4-FFF2-40B4-BE49-F238E27FC236}">
                <a16:creationId xmlns="" xmlns:a16="http://schemas.microsoft.com/office/drawing/2014/main" id="{670598A4-AB64-4B0F-9A01-D4C9DDF69837}"/>
              </a:ext>
            </a:extLst>
          </p:cNvPr>
          <p:cNvPicPr>
            <a:picLocks noChangeAspect="1"/>
          </p:cNvPicPr>
          <p:nvPr/>
        </p:nvPicPr>
        <p:blipFill>
          <a:blip r:embed="rId2"/>
          <a:stretch>
            <a:fillRect/>
          </a:stretch>
        </p:blipFill>
        <p:spPr>
          <a:xfrm>
            <a:off x="3001962" y="2715507"/>
            <a:ext cx="3918127" cy="795337"/>
          </a:xfrm>
          <a:prstGeom prst="rect">
            <a:avLst/>
          </a:prstGeom>
        </p:spPr>
      </p:pic>
    </p:spTree>
    <p:extLst>
      <p:ext uri="{BB962C8B-B14F-4D97-AF65-F5344CB8AC3E}">
        <p14:creationId xmlns:p14="http://schemas.microsoft.com/office/powerpoint/2010/main" val="841472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D89A703B-3ECA-4059-9C24-B3E11C441799}"/>
              </a:ext>
            </a:extLst>
          </p:cNvPr>
          <p:cNvSpPr>
            <a:spLocks noGrp="1" noChangeArrowheads="1"/>
          </p:cNvSpPr>
          <p:nvPr>
            <p:ph type="ctrTitle"/>
          </p:nvPr>
        </p:nvSpPr>
        <p:spPr>
          <a:xfrm>
            <a:off x="1676400" y="76200"/>
            <a:ext cx="7772400" cy="762000"/>
          </a:xfrm>
        </p:spPr>
        <p:txBody>
          <a:bodyPr anchor="ctr"/>
          <a:lstStyle/>
          <a:p>
            <a:r>
              <a:rPr lang="en-US" altLang="en-US" sz="2000" b="1" u="sng"/>
              <a:t>Stored Procedure</a:t>
            </a:r>
            <a:endParaRPr lang="en-US" altLang="en-US" sz="2000"/>
          </a:p>
        </p:txBody>
      </p:sp>
      <p:sp>
        <p:nvSpPr>
          <p:cNvPr id="2051" name="Rectangle 3">
            <a:extLst>
              <a:ext uri="{FF2B5EF4-FFF2-40B4-BE49-F238E27FC236}">
                <a16:creationId xmlns="" xmlns:a16="http://schemas.microsoft.com/office/drawing/2014/main" id="{60297895-2369-45B2-B013-C722F8B0E1E5}"/>
              </a:ext>
            </a:extLst>
          </p:cNvPr>
          <p:cNvSpPr>
            <a:spLocks noGrp="1" noChangeArrowheads="1"/>
          </p:cNvSpPr>
          <p:nvPr>
            <p:ph type="subTitle" idx="1"/>
          </p:nvPr>
        </p:nvSpPr>
        <p:spPr>
          <a:xfrm>
            <a:off x="2514600" y="1219200"/>
            <a:ext cx="6934200" cy="4953000"/>
          </a:xfrm>
        </p:spPr>
        <p:txBody>
          <a:bodyPr/>
          <a:lstStyle/>
          <a:p>
            <a:pPr algn="just">
              <a:buFontTx/>
              <a:buChar char="•"/>
            </a:pPr>
            <a:r>
              <a:rPr lang="en-US" altLang="en-US" sz="2000"/>
              <a:t>A stored procedure in SQL is a group of SQL statements that are stored together in a database. </a:t>
            </a:r>
          </a:p>
          <a:p>
            <a:pPr algn="just">
              <a:buFontTx/>
              <a:buChar char="•"/>
            </a:pPr>
            <a:r>
              <a:rPr lang="en-US" altLang="en-US" sz="2000"/>
              <a:t>Based on the statements in the procedure and the parameters you pass, it can perform one or multiple DML operations on the database, and return value, if any. </a:t>
            </a:r>
          </a:p>
          <a:p>
            <a:pPr algn="l">
              <a:buFontTx/>
              <a:buChar char="•"/>
            </a:pPr>
            <a:r>
              <a:rPr lang="en-US" altLang="en-US" sz="2000"/>
              <a:t>Stored Procedure  is a function in a shared library accessible to the database server</a:t>
            </a:r>
          </a:p>
          <a:p>
            <a:pPr algn="l">
              <a:buFontTx/>
              <a:buChar char="•"/>
            </a:pPr>
            <a:r>
              <a:rPr lang="en-US" altLang="en-US" sz="2000"/>
              <a:t>can also write stored  procedures using languages such as C or Java</a:t>
            </a:r>
          </a:p>
          <a:p>
            <a:pPr algn="l">
              <a:buFontTx/>
              <a:buChar char="•"/>
            </a:pPr>
            <a:r>
              <a:rPr lang="en-US" altLang="en-US" sz="2000"/>
              <a:t>: Reduced network traffic</a:t>
            </a:r>
          </a:p>
          <a:p>
            <a:pPr algn="l">
              <a:buFontTx/>
              <a:buChar char="•"/>
            </a:pPr>
            <a:r>
              <a:rPr lang="en-US" altLang="en-US" sz="2000"/>
              <a:t>The more SQL statements that are grouped together for execution, the larger the savings in network traffic </a:t>
            </a:r>
          </a:p>
          <a:p>
            <a:pPr algn="l"/>
            <a:endParaRPr lang="en-US" altLang="en-US" sz="1700"/>
          </a:p>
        </p:txBody>
      </p:sp>
    </p:spTree>
    <p:extLst>
      <p:ext uri="{BB962C8B-B14F-4D97-AF65-F5344CB8AC3E}">
        <p14:creationId xmlns:p14="http://schemas.microsoft.com/office/powerpoint/2010/main" val="379760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 xmlns:a16="http://schemas.microsoft.com/office/drawing/2014/main" id="{4B2AD402-E296-4F2A-9B79-E538083D1CEE}"/>
              </a:ext>
            </a:extLst>
          </p:cNvPr>
          <p:cNvSpPr>
            <a:spLocks noGrp="1"/>
          </p:cNvSpPr>
          <p:nvPr>
            <p:ph type="title"/>
          </p:nvPr>
        </p:nvSpPr>
        <p:spPr>
          <a:xfrm>
            <a:off x="1981200" y="36513"/>
            <a:ext cx="7772400" cy="1143000"/>
          </a:xfrm>
        </p:spPr>
        <p:txBody>
          <a:bodyPr/>
          <a:lstStyle/>
          <a:p>
            <a:r>
              <a:rPr lang="en-US" altLang="en-US"/>
              <a:t>Advantages of stored procedure</a:t>
            </a:r>
          </a:p>
        </p:txBody>
      </p:sp>
      <p:sp>
        <p:nvSpPr>
          <p:cNvPr id="3075" name="Content Placeholder 2">
            <a:extLst>
              <a:ext uri="{FF2B5EF4-FFF2-40B4-BE49-F238E27FC236}">
                <a16:creationId xmlns="" xmlns:a16="http://schemas.microsoft.com/office/drawing/2014/main" id="{9AC415B9-39AF-4762-8A04-7611D09527D7}"/>
              </a:ext>
            </a:extLst>
          </p:cNvPr>
          <p:cNvSpPr>
            <a:spLocks noGrp="1"/>
          </p:cNvSpPr>
          <p:nvPr>
            <p:ph idx="1"/>
          </p:nvPr>
        </p:nvSpPr>
        <p:spPr>
          <a:xfrm>
            <a:off x="2133600" y="990600"/>
            <a:ext cx="8229600" cy="5562600"/>
          </a:xfrm>
        </p:spPr>
        <p:txBody>
          <a:bodyPr/>
          <a:lstStyle/>
          <a:p>
            <a:pPr algn="just"/>
            <a:r>
              <a:rPr lang="en-US" altLang="en-US" sz="2400"/>
              <a:t>Reusable: As mentioned, multiple users and applications can easily use and reuse stored procedures by merely calling it.</a:t>
            </a:r>
          </a:p>
          <a:p>
            <a:pPr algn="just"/>
            <a:r>
              <a:rPr lang="en-US" altLang="en-US" sz="2400"/>
              <a:t>Easy to modify: You can quickly change the statements in a stored procedure as and when you want to, with the help of the ALTER TABLE command.</a:t>
            </a:r>
          </a:p>
          <a:p>
            <a:pPr algn="just"/>
            <a:r>
              <a:rPr lang="en-US" altLang="en-US" sz="2400"/>
              <a:t>Security: Stored procedures allow you to enhance the security of an application or a database by restricting the users from direct access to the table.</a:t>
            </a:r>
          </a:p>
          <a:p>
            <a:pPr algn="just"/>
            <a:r>
              <a:rPr lang="en-US" altLang="en-US" sz="2400"/>
              <a:t>Low network traffic: The server only passes the procedure name instead of the whole query, reducing network traffic.</a:t>
            </a:r>
          </a:p>
          <a:p>
            <a:pPr algn="just"/>
            <a:r>
              <a:rPr lang="en-US" altLang="en-US" sz="2400"/>
              <a:t>Increases performance: Upon the first use, a plan for the stored procedure is created and stored in the buffer pool for quick execution for the next time.</a:t>
            </a:r>
          </a:p>
          <a:p>
            <a:pPr algn="just"/>
            <a:endParaRPr lang="en-US" altLang="en-US" sz="2400"/>
          </a:p>
        </p:txBody>
      </p:sp>
    </p:spTree>
    <p:extLst>
      <p:ext uri="{BB962C8B-B14F-4D97-AF65-F5344CB8AC3E}">
        <p14:creationId xmlns:p14="http://schemas.microsoft.com/office/powerpoint/2010/main" val="742960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3">
            <a:extLst>
              <a:ext uri="{FF2B5EF4-FFF2-40B4-BE49-F238E27FC236}">
                <a16:creationId xmlns="" xmlns:a16="http://schemas.microsoft.com/office/drawing/2014/main" id="{461BB6FE-8931-4969-A5A4-3919BFD4F85F}"/>
              </a:ext>
            </a:extLst>
          </p:cNvPr>
          <p:cNvGraphicFramePr>
            <a:graphicFrameLocks noGrp="1" noChangeAspect="1"/>
          </p:cNvGraphicFramePr>
          <p:nvPr>
            <p:ph type="body" idx="1"/>
          </p:nvPr>
        </p:nvGraphicFramePr>
        <p:xfrm>
          <a:off x="2590800" y="1219200"/>
          <a:ext cx="6477000" cy="4656138"/>
        </p:xfrm>
        <a:graphic>
          <a:graphicData uri="http://schemas.openxmlformats.org/presentationml/2006/ole">
            <mc:AlternateContent xmlns:mc="http://schemas.openxmlformats.org/markup-compatibility/2006">
              <mc:Choice xmlns:v="urn:schemas-microsoft-com:vml" Requires="v">
                <p:oleObj spid="_x0000_s1030" name="Document" r:id="rId3" imgW="4715256" imgH="3390900" progId="Word.Document.8">
                  <p:embed/>
                </p:oleObj>
              </mc:Choice>
              <mc:Fallback>
                <p:oleObj name="Document" r:id="rId3" imgW="4715256" imgH="33909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219200"/>
                        <a:ext cx="6477000" cy="4656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099" name="Text Box 4">
            <a:extLst>
              <a:ext uri="{FF2B5EF4-FFF2-40B4-BE49-F238E27FC236}">
                <a16:creationId xmlns="" xmlns:a16="http://schemas.microsoft.com/office/drawing/2014/main" id="{8D9BC440-4A7F-42E4-B439-27FB0818F7AA}"/>
              </a:ext>
            </a:extLst>
          </p:cNvPr>
          <p:cNvSpPr txBox="1">
            <a:spLocks noChangeArrowheads="1"/>
          </p:cNvSpPr>
          <p:nvPr/>
        </p:nvSpPr>
        <p:spPr bwMode="auto">
          <a:xfrm>
            <a:off x="3078163" y="5146676"/>
            <a:ext cx="1828800" cy="366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t>Normal Database</a:t>
            </a:r>
          </a:p>
        </p:txBody>
      </p:sp>
    </p:spTree>
    <p:extLst>
      <p:ext uri="{BB962C8B-B14F-4D97-AF65-F5344CB8AC3E}">
        <p14:creationId xmlns:p14="http://schemas.microsoft.com/office/powerpoint/2010/main" val="2804721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 xmlns:a16="http://schemas.microsoft.com/office/drawing/2014/main" id="{010E9D5B-ED52-4635-8785-2D84BAC4C99B}"/>
              </a:ext>
            </a:extLst>
          </p:cNvPr>
          <p:cNvGraphicFramePr>
            <a:graphicFrameLocks noGrp="1" noChangeAspect="1"/>
          </p:cNvGraphicFramePr>
          <p:nvPr>
            <p:ph type="body" idx="1"/>
          </p:nvPr>
        </p:nvGraphicFramePr>
        <p:xfrm>
          <a:off x="3048000" y="1143001"/>
          <a:ext cx="6573838" cy="4803775"/>
        </p:xfrm>
        <a:graphic>
          <a:graphicData uri="http://schemas.openxmlformats.org/presentationml/2006/ole">
            <mc:AlternateContent xmlns:mc="http://schemas.openxmlformats.org/markup-compatibility/2006">
              <mc:Choice xmlns:v="urn:schemas-microsoft-com:vml" Requires="v">
                <p:oleObj spid="_x0000_s2054" name="Document" r:id="rId3" imgW="4248912" imgH="3105912" progId="Word.Document.8">
                  <p:embed/>
                </p:oleObj>
              </mc:Choice>
              <mc:Fallback>
                <p:oleObj name="Document" r:id="rId3" imgW="4248912" imgH="310591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143001"/>
                        <a:ext cx="6573838" cy="480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0" name="Text Box 4">
            <a:extLst>
              <a:ext uri="{FF2B5EF4-FFF2-40B4-BE49-F238E27FC236}">
                <a16:creationId xmlns="" xmlns:a16="http://schemas.microsoft.com/office/drawing/2014/main" id="{2B775237-A824-49D8-97AD-A203B365F6AD}"/>
              </a:ext>
            </a:extLst>
          </p:cNvPr>
          <p:cNvSpPr txBox="1">
            <a:spLocks noChangeArrowheads="1"/>
          </p:cNvSpPr>
          <p:nvPr/>
        </p:nvSpPr>
        <p:spPr bwMode="auto">
          <a:xfrm>
            <a:off x="3733800" y="5029200"/>
            <a:ext cx="3124200" cy="1066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1400" b="1" dirty="0"/>
              <a:t>Applications using stored procedures</a:t>
            </a:r>
            <a:endParaRPr lang="en-US" sz="1050" b="1" dirty="0"/>
          </a:p>
        </p:txBody>
      </p:sp>
    </p:spTree>
    <p:extLst>
      <p:ext uri="{BB962C8B-B14F-4D97-AF65-F5344CB8AC3E}">
        <p14:creationId xmlns:p14="http://schemas.microsoft.com/office/powerpoint/2010/main" val="2376926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F20DCBF7-1F48-4999-9DAA-BD255ED1F27E}"/>
              </a:ext>
            </a:extLst>
          </p:cNvPr>
          <p:cNvSpPr>
            <a:spLocks noGrp="1" noChangeArrowheads="1"/>
          </p:cNvSpPr>
          <p:nvPr>
            <p:ph type="title"/>
          </p:nvPr>
        </p:nvSpPr>
        <p:spPr>
          <a:xfrm>
            <a:off x="2209800" y="609600"/>
            <a:ext cx="7772400" cy="533400"/>
          </a:xfrm>
        </p:spPr>
        <p:txBody>
          <a:bodyPr/>
          <a:lstStyle/>
          <a:p>
            <a:r>
              <a:rPr lang="en-US" altLang="en-US" sz="2000"/>
              <a:t>Writing Stored Procedures </a:t>
            </a:r>
          </a:p>
        </p:txBody>
      </p:sp>
      <p:sp>
        <p:nvSpPr>
          <p:cNvPr id="5123" name="Rectangle 3">
            <a:extLst>
              <a:ext uri="{FF2B5EF4-FFF2-40B4-BE49-F238E27FC236}">
                <a16:creationId xmlns="" xmlns:a16="http://schemas.microsoft.com/office/drawing/2014/main" id="{AFA540DF-BB5F-4A69-A489-AA6BC9274B92}"/>
              </a:ext>
            </a:extLst>
          </p:cNvPr>
          <p:cNvSpPr>
            <a:spLocks noGrp="1" noChangeArrowheads="1"/>
          </p:cNvSpPr>
          <p:nvPr>
            <p:ph type="body" idx="1"/>
          </p:nvPr>
        </p:nvSpPr>
        <p:spPr>
          <a:xfrm>
            <a:off x="2209800" y="1600200"/>
            <a:ext cx="7772400" cy="4495800"/>
          </a:xfrm>
        </p:spPr>
        <p:txBody>
          <a:bodyPr/>
          <a:lstStyle/>
          <a:p>
            <a:pPr>
              <a:defRPr/>
            </a:pPr>
            <a:r>
              <a:rPr lang="en-US" sz="1800" dirty="0"/>
              <a:t>CREATE or REPLACE PROCEDURE name(parameters)</a:t>
            </a:r>
          </a:p>
          <a:p>
            <a:pPr>
              <a:defRPr/>
            </a:pPr>
            <a:r>
              <a:rPr lang="en-US" sz="1800" dirty="0"/>
              <a:t>AS</a:t>
            </a:r>
          </a:p>
          <a:p>
            <a:pPr>
              <a:defRPr/>
            </a:pPr>
            <a:r>
              <a:rPr lang="en-US" sz="1800" dirty="0"/>
              <a:t>variables;</a:t>
            </a:r>
          </a:p>
          <a:p>
            <a:pPr>
              <a:defRPr/>
            </a:pPr>
            <a:r>
              <a:rPr lang="en-US" sz="1800" dirty="0"/>
              <a:t>BEGIN;</a:t>
            </a:r>
          </a:p>
          <a:p>
            <a:pPr>
              <a:defRPr/>
            </a:pPr>
            <a:r>
              <a:rPr lang="en-US" sz="1800" dirty="0"/>
              <a:t>//statements;</a:t>
            </a:r>
          </a:p>
          <a:p>
            <a:pPr>
              <a:defRPr/>
            </a:pPr>
            <a:r>
              <a:rPr lang="en-US" sz="1800" dirty="0"/>
              <a:t>END;</a:t>
            </a:r>
          </a:p>
          <a:p>
            <a:pPr>
              <a:buFont typeface="Symbol" panose="05050102010706020507" pitchFamily="18" charset="2"/>
              <a:buChar char="·"/>
              <a:defRPr/>
            </a:pPr>
            <a:endParaRPr lang="en-US" sz="1700" dirty="0"/>
          </a:p>
          <a:p>
            <a:pPr marL="0" indent="0">
              <a:buNone/>
              <a:defRPr/>
            </a:pPr>
            <a:r>
              <a:rPr lang="en-US" sz="1800" dirty="0"/>
              <a:t>Three types of parameters are:</a:t>
            </a:r>
          </a:p>
          <a:p>
            <a:pPr>
              <a:defRPr/>
            </a:pPr>
            <a:r>
              <a:rPr lang="en-US" sz="1800" dirty="0"/>
              <a:t>IN: It is the default parameter that will receive input value from the program</a:t>
            </a:r>
          </a:p>
          <a:p>
            <a:pPr>
              <a:defRPr/>
            </a:pPr>
            <a:r>
              <a:rPr lang="en-US" sz="1800" dirty="0"/>
              <a:t>OUT: It will send output value to the program</a:t>
            </a:r>
          </a:p>
          <a:p>
            <a:pPr>
              <a:defRPr/>
            </a:pPr>
            <a:r>
              <a:rPr lang="en-US" sz="1800" dirty="0"/>
              <a:t>IN OUT: It is the combination of both IN and OUT. Thus, it receives from, as well as sends a value to the program</a:t>
            </a:r>
          </a:p>
          <a:p>
            <a:pPr>
              <a:buFont typeface="Symbol" panose="05050102010706020507" pitchFamily="18" charset="2"/>
              <a:buChar char="·"/>
              <a:defRPr/>
            </a:pPr>
            <a:endParaRPr lang="en-US" dirty="0"/>
          </a:p>
          <a:p>
            <a:pPr>
              <a:buFontTx/>
              <a:buNone/>
              <a:defRPr/>
            </a:pPr>
            <a:endParaRPr lang="en-US" sz="1700" dirty="0"/>
          </a:p>
          <a:p>
            <a:pPr>
              <a:defRPr/>
            </a:pPr>
            <a:endParaRPr lang="en-US" sz="1700" dirty="0"/>
          </a:p>
          <a:p>
            <a:pPr>
              <a:defRPr/>
            </a:pPr>
            <a:endParaRPr lang="en-US" sz="1700" dirty="0"/>
          </a:p>
        </p:txBody>
      </p:sp>
    </p:spTree>
    <p:extLst>
      <p:ext uri="{BB962C8B-B14F-4D97-AF65-F5344CB8AC3E}">
        <p14:creationId xmlns:p14="http://schemas.microsoft.com/office/powerpoint/2010/main" val="3817875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 xmlns:a16="http://schemas.microsoft.com/office/drawing/2014/main" id="{DA46AEEF-7F95-4583-BC44-226DCFEAED3A}"/>
              </a:ext>
            </a:extLst>
          </p:cNvPr>
          <p:cNvSpPr>
            <a:spLocks noGrp="1" noChangeArrowheads="1"/>
          </p:cNvSpPr>
          <p:nvPr>
            <p:ph type="body" idx="1"/>
          </p:nvPr>
        </p:nvSpPr>
        <p:spPr>
          <a:xfrm>
            <a:off x="2514600" y="533400"/>
            <a:ext cx="7772400" cy="5562600"/>
          </a:xfrm>
        </p:spPr>
        <p:txBody>
          <a:bodyPr>
            <a:normAutofit lnSpcReduction="10000"/>
          </a:bodyPr>
          <a:lstStyle/>
          <a:p>
            <a:pPr lvl="2">
              <a:buFontTx/>
              <a:buNone/>
            </a:pPr>
            <a:endParaRPr lang="en-US" altLang="en-US" sz="1700"/>
          </a:p>
          <a:p>
            <a:pPr>
              <a:buFontTx/>
              <a:buNone/>
            </a:pPr>
            <a:r>
              <a:rPr lang="en-US" altLang="en-US" sz="1700"/>
              <a:t>	</a:t>
            </a:r>
            <a:r>
              <a:rPr lang="en-US" altLang="en-US" sz="1500" i="1" u="sng"/>
              <a:t>EXAMPLE:</a:t>
            </a:r>
            <a:endParaRPr lang="en-US" altLang="en-US" sz="1700" i="1" u="sng"/>
          </a:p>
          <a:p>
            <a:pPr lvl="2">
              <a:buFontTx/>
              <a:buNone/>
            </a:pPr>
            <a:endParaRPr lang="en-US" altLang="en-US" sz="1500"/>
          </a:p>
          <a:p>
            <a:pPr lvl="2">
              <a:lnSpc>
                <a:spcPct val="10000"/>
              </a:lnSpc>
              <a:buFontTx/>
              <a:buNone/>
            </a:pPr>
            <a:r>
              <a:rPr lang="en-US" altLang="en-US" sz="1500"/>
              <a:t>CREATE PROCEDURE UPDATE_SALARY_1         (1)</a:t>
            </a:r>
          </a:p>
          <a:p>
            <a:pPr>
              <a:lnSpc>
                <a:spcPct val="80000"/>
              </a:lnSpc>
              <a:buFontTx/>
              <a:buNone/>
            </a:pPr>
            <a:r>
              <a:rPr lang="en-US" altLang="en-US" sz="1500"/>
              <a:t>                       (IN EMPLOYEE_NUMBER CHAR(6),             (2)</a:t>
            </a:r>
          </a:p>
          <a:p>
            <a:pPr>
              <a:lnSpc>
                <a:spcPct val="80000"/>
              </a:lnSpc>
              <a:buFontTx/>
              <a:buNone/>
            </a:pPr>
            <a:r>
              <a:rPr lang="en-US" altLang="en-US" sz="1500"/>
              <a:t>                       IN RATE INTEGER)                         (2)</a:t>
            </a:r>
          </a:p>
          <a:p>
            <a:pPr>
              <a:lnSpc>
                <a:spcPct val="70000"/>
              </a:lnSpc>
              <a:buFontTx/>
              <a:buNone/>
            </a:pPr>
            <a:r>
              <a:rPr lang="en-US" altLang="en-US" sz="1500"/>
              <a:t>                       LANGUAGE SQL                             (3)</a:t>
            </a:r>
          </a:p>
          <a:p>
            <a:pPr>
              <a:lnSpc>
                <a:spcPct val="60000"/>
              </a:lnSpc>
              <a:buFontTx/>
              <a:buNone/>
            </a:pPr>
            <a:r>
              <a:rPr lang="en-US" altLang="en-US" sz="1500"/>
              <a:t>                       BEGIN</a:t>
            </a:r>
          </a:p>
          <a:p>
            <a:pPr>
              <a:lnSpc>
                <a:spcPct val="70000"/>
              </a:lnSpc>
              <a:buFontTx/>
              <a:buNone/>
            </a:pPr>
            <a:r>
              <a:rPr lang="en-US" altLang="en-US" sz="1500"/>
              <a:t>                          UPDATE EMPLOYEE                       (4)</a:t>
            </a:r>
          </a:p>
          <a:p>
            <a:pPr>
              <a:lnSpc>
                <a:spcPct val="60000"/>
              </a:lnSpc>
              <a:buFontTx/>
              <a:buNone/>
            </a:pPr>
            <a:r>
              <a:rPr lang="en-US" altLang="en-US" sz="1500"/>
              <a:t>                          SET SALARY = SALARY * (1.0 * RATE / 100.0 )</a:t>
            </a:r>
          </a:p>
          <a:p>
            <a:pPr>
              <a:lnSpc>
                <a:spcPct val="70000"/>
              </a:lnSpc>
              <a:buFontTx/>
              <a:buNone/>
            </a:pPr>
            <a:r>
              <a:rPr lang="en-US" altLang="en-US" sz="1500"/>
              <a:t>                          WHERE SSN = EMPLOYEE_NUMBER;</a:t>
            </a:r>
          </a:p>
          <a:p>
            <a:pPr>
              <a:lnSpc>
                <a:spcPct val="70000"/>
              </a:lnSpc>
              <a:buFontTx/>
              <a:buNone/>
            </a:pPr>
            <a:r>
              <a:rPr lang="en-US" altLang="en-US" sz="1500"/>
              <a:t>                       END</a:t>
            </a:r>
          </a:p>
          <a:p>
            <a:pPr>
              <a:lnSpc>
                <a:spcPct val="70000"/>
              </a:lnSpc>
              <a:buFontTx/>
              <a:buNone/>
            </a:pPr>
            <a:endParaRPr lang="en-US" altLang="en-US" sz="1500"/>
          </a:p>
          <a:p>
            <a:pPr>
              <a:lnSpc>
                <a:spcPct val="90000"/>
              </a:lnSpc>
              <a:buFontTx/>
              <a:buNone/>
            </a:pPr>
            <a:r>
              <a:rPr lang="en-US" altLang="en-US" sz="1300"/>
              <a:t>LANGUAGE value of SQL and the BEGIN...END block, which forms the procedure body, are particular to an SQL procedure</a:t>
            </a:r>
            <a:endParaRPr lang="en-US" altLang="en-US" sz="1500"/>
          </a:p>
          <a:p>
            <a:pPr>
              <a:buFontTx/>
              <a:buNone/>
            </a:pPr>
            <a:r>
              <a:rPr lang="en-US" altLang="en-US" sz="1700"/>
              <a:t>1)</a:t>
            </a:r>
            <a:r>
              <a:rPr lang="en-US" altLang="en-US" sz="1500"/>
              <a:t>The stored procedure name is UPDATE_SALARY_1. </a:t>
            </a:r>
          </a:p>
          <a:p>
            <a:pPr>
              <a:lnSpc>
                <a:spcPct val="80000"/>
              </a:lnSpc>
              <a:buFontTx/>
              <a:buNone/>
            </a:pPr>
            <a:r>
              <a:rPr lang="en-US" altLang="en-US" sz="1500"/>
              <a:t>2)The two parameters have data types of CHAR(6) and INTEGER. Both are input parameters. </a:t>
            </a:r>
          </a:p>
          <a:p>
            <a:pPr>
              <a:lnSpc>
                <a:spcPct val="70000"/>
              </a:lnSpc>
              <a:buFontTx/>
              <a:buNone/>
            </a:pPr>
            <a:r>
              <a:rPr lang="en-US" altLang="en-US" sz="1500"/>
              <a:t>3)LANGUAGE SQL indicates that this is an SQL procedure, so a procedure body follows the other parameters.</a:t>
            </a:r>
          </a:p>
          <a:p>
            <a:pPr>
              <a:lnSpc>
                <a:spcPct val="70000"/>
              </a:lnSpc>
              <a:buFontTx/>
              <a:buNone/>
            </a:pPr>
            <a:r>
              <a:rPr lang="en-US" altLang="en-US" sz="1500"/>
              <a:t>4)The procedure body consists of a single SQL UPDATE statement, which updates rows in the employee table.</a:t>
            </a:r>
            <a:r>
              <a:rPr lang="en-US" altLang="en-US"/>
              <a:t> </a:t>
            </a:r>
          </a:p>
        </p:txBody>
      </p:sp>
    </p:spTree>
    <p:extLst>
      <p:ext uri="{BB962C8B-B14F-4D97-AF65-F5344CB8AC3E}">
        <p14:creationId xmlns:p14="http://schemas.microsoft.com/office/powerpoint/2010/main" val="3738490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D89B23DE-FDBB-4AB6-B5E5-2181E4966B67}"/>
              </a:ext>
            </a:extLst>
          </p:cNvPr>
          <p:cNvSpPr>
            <a:spLocks noGrp="1" noChangeArrowheads="1"/>
          </p:cNvSpPr>
          <p:nvPr>
            <p:ph type="body" idx="1"/>
          </p:nvPr>
        </p:nvSpPr>
        <p:spPr>
          <a:xfrm>
            <a:off x="2209800" y="533400"/>
            <a:ext cx="7772400" cy="5562600"/>
          </a:xfrm>
        </p:spPr>
        <p:txBody>
          <a:bodyPr/>
          <a:lstStyle/>
          <a:p>
            <a:pPr algn="ctr">
              <a:buFontTx/>
              <a:buNone/>
            </a:pPr>
            <a:r>
              <a:rPr lang="en-US" altLang="en-US" sz="2000" b="1" u="sng"/>
              <a:t>Some Valid SQL Procedure Body Statements</a:t>
            </a:r>
          </a:p>
          <a:p>
            <a:pPr algn="ctr">
              <a:buFontTx/>
              <a:buNone/>
            </a:pPr>
            <a:endParaRPr lang="en-US" altLang="en-US" sz="2000" b="1" u="sng"/>
          </a:p>
          <a:p>
            <a:pPr>
              <a:buFont typeface="Symbol" panose="05050102010706020507" pitchFamily="18" charset="2"/>
              <a:buChar char="·"/>
            </a:pPr>
            <a:r>
              <a:rPr lang="en-US" altLang="en-US" sz="2000"/>
              <a:t>CASE statement</a:t>
            </a:r>
          </a:p>
          <a:p>
            <a:pPr>
              <a:buFont typeface="Symbol" panose="05050102010706020507" pitchFamily="18" charset="2"/>
              <a:buChar char="·"/>
            </a:pPr>
            <a:r>
              <a:rPr lang="en-US" altLang="en-US" sz="2000"/>
              <a:t>FOR statement</a:t>
            </a:r>
          </a:p>
          <a:p>
            <a:pPr>
              <a:buFont typeface="Symbol" panose="05050102010706020507" pitchFamily="18" charset="2"/>
              <a:buChar char="·"/>
            </a:pPr>
            <a:r>
              <a:rPr lang="en-US" altLang="en-US" sz="2000"/>
              <a:t>GOTO statement</a:t>
            </a:r>
          </a:p>
          <a:p>
            <a:pPr>
              <a:buFont typeface="Symbol" panose="05050102010706020507" pitchFamily="18" charset="2"/>
              <a:buChar char="·"/>
            </a:pPr>
            <a:r>
              <a:rPr lang="en-US" altLang="en-US" sz="2000"/>
              <a:t>IF statement</a:t>
            </a:r>
          </a:p>
          <a:p>
            <a:pPr>
              <a:buFont typeface="Symbol" panose="05050102010706020507" pitchFamily="18" charset="2"/>
              <a:buChar char="·"/>
            </a:pPr>
            <a:r>
              <a:rPr lang="en-US" altLang="en-US" sz="2000"/>
              <a:t>ITERATE statement</a:t>
            </a:r>
          </a:p>
          <a:p>
            <a:pPr>
              <a:buFont typeface="Symbol" panose="05050102010706020507" pitchFamily="18" charset="2"/>
              <a:buChar char="·"/>
            </a:pPr>
            <a:r>
              <a:rPr lang="en-US" altLang="en-US" sz="2000"/>
              <a:t>RETURN statement</a:t>
            </a:r>
          </a:p>
          <a:p>
            <a:pPr>
              <a:buFont typeface="Symbol" panose="05050102010706020507" pitchFamily="18" charset="2"/>
              <a:buChar char="·"/>
            </a:pPr>
            <a:r>
              <a:rPr lang="en-US" altLang="en-US" sz="2000"/>
              <a:t>WHILE statement</a:t>
            </a:r>
            <a:endParaRPr lang="en-US" altLang="en-US"/>
          </a:p>
          <a:p>
            <a:pPr>
              <a:buFontTx/>
              <a:buNone/>
            </a:pPr>
            <a:endParaRPr lang="en-US" altLang="en-US"/>
          </a:p>
        </p:txBody>
      </p:sp>
    </p:spTree>
    <p:extLst>
      <p:ext uri="{BB962C8B-B14F-4D97-AF65-F5344CB8AC3E}">
        <p14:creationId xmlns:p14="http://schemas.microsoft.com/office/powerpoint/2010/main" val="2779712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 xmlns:a16="http://schemas.microsoft.com/office/drawing/2014/main" id="{E72E5E60-FC7B-4BA8-8B0E-90AD65ADE811}"/>
              </a:ext>
            </a:extLst>
          </p:cNvPr>
          <p:cNvSpPr>
            <a:spLocks noGrp="1" noChangeArrowheads="1"/>
          </p:cNvSpPr>
          <p:nvPr>
            <p:ph type="body" idx="1"/>
          </p:nvPr>
        </p:nvSpPr>
        <p:spPr>
          <a:xfrm>
            <a:off x="2209800" y="533400"/>
            <a:ext cx="7772400" cy="5562600"/>
          </a:xfrm>
        </p:spPr>
        <p:txBody>
          <a:bodyPr/>
          <a:lstStyle/>
          <a:p>
            <a:r>
              <a:rPr lang="en-US" altLang="en-US" sz="1700" b="1"/>
              <a:t>Invoking Procedures </a:t>
            </a:r>
          </a:p>
          <a:p>
            <a:pPr>
              <a:lnSpc>
                <a:spcPct val="80000"/>
              </a:lnSpc>
              <a:buFontTx/>
              <a:buNone/>
            </a:pPr>
            <a:r>
              <a:rPr lang="en-US" altLang="en-US" sz="1700"/>
              <a:t>      Can invoke Stored procedure stored at the location of the database by using the SQL CALL statement</a:t>
            </a:r>
          </a:p>
          <a:p>
            <a:endParaRPr lang="en-US" altLang="en-US" sz="1700"/>
          </a:p>
          <a:p>
            <a:r>
              <a:rPr lang="en-US" altLang="en-US" sz="1700" b="1"/>
              <a:t>Nested SQL Procedures:</a:t>
            </a:r>
          </a:p>
          <a:p>
            <a:pPr>
              <a:lnSpc>
                <a:spcPct val="80000"/>
              </a:lnSpc>
              <a:buFontTx/>
              <a:buNone/>
            </a:pPr>
            <a:r>
              <a:rPr lang="en-US" altLang="en-US" sz="1700"/>
              <a:t>      To call a target SQL procedure from within a caller SQL procedure, simply include a CALL statement with the appropriate number and types of parameters in your caller.</a:t>
            </a:r>
          </a:p>
          <a:p>
            <a:pPr>
              <a:buFontTx/>
              <a:buNone/>
            </a:pPr>
            <a:endParaRPr lang="en-US" altLang="en-US" sz="1500"/>
          </a:p>
          <a:p>
            <a:pPr>
              <a:buFontTx/>
              <a:buNone/>
            </a:pPr>
            <a:r>
              <a:rPr lang="en-US" altLang="en-US" sz="1500"/>
              <a:t>CREATE PROCEDURE NEST_SALES(OUT budget DECIMAL(11,2))</a:t>
            </a:r>
          </a:p>
          <a:p>
            <a:pPr>
              <a:lnSpc>
                <a:spcPct val="70000"/>
              </a:lnSpc>
              <a:buFontTx/>
              <a:buNone/>
            </a:pPr>
            <a:r>
              <a:rPr lang="en-US" altLang="en-US" sz="1500"/>
              <a:t>                       LANGUAGE SQL</a:t>
            </a:r>
          </a:p>
          <a:p>
            <a:pPr>
              <a:lnSpc>
                <a:spcPct val="80000"/>
              </a:lnSpc>
              <a:buFontTx/>
              <a:buNone/>
            </a:pPr>
            <a:r>
              <a:rPr lang="en-US" altLang="en-US" sz="1500"/>
              <a:t>                       BEGIN</a:t>
            </a:r>
          </a:p>
          <a:p>
            <a:pPr>
              <a:lnSpc>
                <a:spcPct val="60000"/>
              </a:lnSpc>
              <a:buFontTx/>
              <a:buNone/>
            </a:pPr>
            <a:r>
              <a:rPr lang="en-US" altLang="en-US" sz="1500"/>
              <a:t>                          DECLARE total INTEGER DEFAULT 0;</a:t>
            </a:r>
          </a:p>
          <a:p>
            <a:pPr>
              <a:lnSpc>
                <a:spcPct val="70000"/>
              </a:lnSpc>
              <a:buFontTx/>
              <a:buNone/>
            </a:pPr>
            <a:r>
              <a:rPr lang="en-US" altLang="en-US" sz="1500"/>
              <a:t>                          SET total = 6;</a:t>
            </a:r>
          </a:p>
          <a:p>
            <a:pPr>
              <a:lnSpc>
                <a:spcPct val="70000"/>
              </a:lnSpc>
              <a:buFontTx/>
              <a:buNone/>
            </a:pPr>
            <a:r>
              <a:rPr lang="en-US" altLang="en-US" sz="1500"/>
              <a:t>                          CALL SALES_TARGET(total);</a:t>
            </a:r>
          </a:p>
          <a:p>
            <a:pPr>
              <a:lnSpc>
                <a:spcPct val="70000"/>
              </a:lnSpc>
              <a:buFontTx/>
              <a:buNone/>
            </a:pPr>
            <a:r>
              <a:rPr lang="en-US" altLang="en-US" sz="1500"/>
              <a:t>                          SET budget = total * 10000;</a:t>
            </a:r>
          </a:p>
          <a:p>
            <a:pPr>
              <a:lnSpc>
                <a:spcPct val="70000"/>
              </a:lnSpc>
              <a:buFontTx/>
              <a:buNone/>
            </a:pPr>
            <a:r>
              <a:rPr lang="en-US" altLang="en-US" sz="1500"/>
              <a:t>                       END</a:t>
            </a:r>
            <a:endParaRPr lang="en-US" altLang="en-US"/>
          </a:p>
          <a:p>
            <a:pPr>
              <a:buFontTx/>
              <a:buNone/>
            </a:pPr>
            <a:endParaRPr lang="en-US" altLang="en-US"/>
          </a:p>
        </p:txBody>
      </p:sp>
    </p:spTree>
    <p:extLst>
      <p:ext uri="{BB962C8B-B14F-4D97-AF65-F5344CB8AC3E}">
        <p14:creationId xmlns:p14="http://schemas.microsoft.com/office/powerpoint/2010/main" val="1785342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 xmlns:a16="http://schemas.microsoft.com/office/drawing/2014/main" id="{9DD8669A-56B4-4A97-95B0-572E50FEBEF9}"/>
              </a:ext>
            </a:extLst>
          </p:cNvPr>
          <p:cNvSpPr>
            <a:spLocks noGrp="1" noChangeArrowheads="1"/>
          </p:cNvSpPr>
          <p:nvPr>
            <p:ph type="body" idx="1"/>
          </p:nvPr>
        </p:nvSpPr>
        <p:spPr>
          <a:xfrm>
            <a:off x="2209800" y="685800"/>
            <a:ext cx="7772400" cy="5410200"/>
          </a:xfrm>
        </p:spPr>
        <p:txBody>
          <a:bodyPr/>
          <a:lstStyle/>
          <a:p>
            <a:pPr algn="ctr">
              <a:buFontTx/>
              <a:buNone/>
            </a:pPr>
            <a:r>
              <a:rPr lang="en-US" altLang="en-US" sz="1700" b="1" u="sng"/>
              <a:t>CONDITIONAL STATEMENTS:</a:t>
            </a:r>
          </a:p>
          <a:p>
            <a:pPr algn="ctr">
              <a:buFontTx/>
              <a:buNone/>
            </a:pPr>
            <a:endParaRPr lang="en-US" altLang="en-US" sz="1700" u="sng"/>
          </a:p>
          <a:p>
            <a:pPr lvl="1">
              <a:buFontTx/>
              <a:buNone/>
            </a:pPr>
            <a:r>
              <a:rPr lang="en-US" altLang="en-US" sz="1700"/>
              <a:t>IF &lt;condition&gt; THEN</a:t>
            </a:r>
          </a:p>
          <a:p>
            <a:pPr lvl="1">
              <a:lnSpc>
                <a:spcPct val="80000"/>
              </a:lnSpc>
              <a:buFontTx/>
              <a:buNone/>
            </a:pPr>
            <a:r>
              <a:rPr lang="en-US" altLang="en-US" sz="1700"/>
              <a:t>	&lt;statement(s)&gt;</a:t>
            </a:r>
          </a:p>
          <a:p>
            <a:pPr lvl="1">
              <a:lnSpc>
                <a:spcPct val="80000"/>
              </a:lnSpc>
              <a:buFontTx/>
              <a:buNone/>
            </a:pPr>
            <a:r>
              <a:rPr lang="en-US" altLang="en-US" sz="1700"/>
              <a:t>ELSE</a:t>
            </a:r>
          </a:p>
          <a:p>
            <a:pPr lvl="1">
              <a:lnSpc>
                <a:spcPct val="80000"/>
              </a:lnSpc>
              <a:buFontTx/>
              <a:buNone/>
            </a:pPr>
            <a:r>
              <a:rPr lang="en-US" altLang="en-US" sz="1700"/>
              <a:t>	&lt;statement(s)&gt;</a:t>
            </a:r>
          </a:p>
          <a:p>
            <a:pPr lvl="1">
              <a:lnSpc>
                <a:spcPct val="80000"/>
              </a:lnSpc>
              <a:buFontTx/>
              <a:buNone/>
            </a:pPr>
            <a:r>
              <a:rPr lang="en-US" altLang="en-US" sz="1700"/>
              <a:t>END IF;</a:t>
            </a:r>
          </a:p>
          <a:p>
            <a:pPr>
              <a:buFontTx/>
              <a:buNone/>
            </a:pPr>
            <a:endParaRPr lang="en-US" altLang="en-US" sz="1700"/>
          </a:p>
          <a:p>
            <a:pPr>
              <a:buFontTx/>
              <a:buNone/>
            </a:pPr>
            <a:endParaRPr lang="en-US" altLang="en-US" sz="1700"/>
          </a:p>
          <a:p>
            <a:pPr algn="ctr">
              <a:buFontTx/>
              <a:buNone/>
            </a:pPr>
            <a:r>
              <a:rPr lang="en-US" altLang="en-US" sz="1700" b="1" u="sng"/>
              <a:t>Loops</a:t>
            </a:r>
          </a:p>
          <a:p>
            <a:pPr lvl="1">
              <a:buFontTx/>
              <a:buNone/>
            </a:pPr>
            <a:r>
              <a:rPr lang="en-US" altLang="en-US" sz="1700"/>
              <a:t>LOOP </a:t>
            </a:r>
          </a:p>
          <a:p>
            <a:pPr lvl="1">
              <a:lnSpc>
                <a:spcPct val="30000"/>
              </a:lnSpc>
              <a:buFontTx/>
              <a:buNone/>
            </a:pPr>
            <a:r>
              <a:rPr lang="en-US" altLang="en-US" sz="1700"/>
              <a:t>	</a:t>
            </a:r>
            <a:r>
              <a:rPr lang="en-US" altLang="en-US" sz="1700" b="1"/>
              <a:t>……</a:t>
            </a:r>
          </a:p>
          <a:p>
            <a:pPr lvl="1">
              <a:lnSpc>
                <a:spcPct val="50000"/>
              </a:lnSpc>
              <a:buFontTx/>
              <a:buNone/>
            </a:pPr>
            <a:r>
              <a:rPr lang="en-US" altLang="en-US" sz="1700"/>
              <a:t>	EXIT WHEN &lt;condition&gt;</a:t>
            </a:r>
            <a:br>
              <a:rPr lang="en-US" altLang="en-US" sz="1700"/>
            </a:br>
            <a:r>
              <a:rPr lang="en-US" altLang="en-US" sz="1700" b="1"/>
              <a:t>……</a:t>
            </a:r>
          </a:p>
          <a:p>
            <a:pPr lvl="1">
              <a:lnSpc>
                <a:spcPct val="80000"/>
              </a:lnSpc>
              <a:buFontTx/>
              <a:buNone/>
            </a:pPr>
            <a:r>
              <a:rPr lang="en-US" altLang="en-US" sz="1700"/>
              <a:t>END LOOP;</a:t>
            </a:r>
          </a:p>
          <a:p>
            <a:pPr lvl="1">
              <a:lnSpc>
                <a:spcPct val="80000"/>
              </a:lnSpc>
              <a:buFontTx/>
              <a:buNone/>
            </a:pPr>
            <a:endParaRPr lang="en-US" altLang="en-US" sz="1700"/>
          </a:p>
          <a:p>
            <a:pPr lvl="1">
              <a:lnSpc>
                <a:spcPct val="80000"/>
              </a:lnSpc>
              <a:buFontTx/>
              <a:buNone/>
            </a:pPr>
            <a:endParaRPr lang="en-US" altLang="en-US" sz="1700"/>
          </a:p>
          <a:p>
            <a:pPr>
              <a:buFontTx/>
              <a:buNone/>
            </a:pPr>
            <a:endParaRPr lang="en-US" altLang="en-US" sz="1700" u="sng"/>
          </a:p>
          <a:p>
            <a:pPr>
              <a:buFontTx/>
              <a:buNone/>
            </a:pPr>
            <a:endParaRPr lang="en-US" altLang="en-US"/>
          </a:p>
        </p:txBody>
      </p:sp>
    </p:spTree>
    <p:extLst>
      <p:ext uri="{BB962C8B-B14F-4D97-AF65-F5344CB8AC3E}">
        <p14:creationId xmlns:p14="http://schemas.microsoft.com/office/powerpoint/2010/main" val="65353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b="1" smtClean="0">
                <a:solidFill>
                  <a:srgbClr val="333CB5"/>
                </a:solidFill>
              </a:rPr>
              <a:t>Joining Tables - criteria</a:t>
            </a:r>
          </a:p>
        </p:txBody>
      </p:sp>
      <p:sp>
        <p:nvSpPr>
          <p:cNvPr id="6147" name="Rectangle 3"/>
          <p:cNvSpPr>
            <a:spLocks noGrp="1" noChangeArrowheads="1"/>
          </p:cNvSpPr>
          <p:nvPr>
            <p:ph type="body" idx="1"/>
          </p:nvPr>
        </p:nvSpPr>
        <p:spPr/>
        <p:txBody>
          <a:bodyPr/>
          <a:lstStyle/>
          <a:p>
            <a:pPr eaLnBrk="1" hangingPunct="1">
              <a:lnSpc>
                <a:spcPct val="120000"/>
              </a:lnSpc>
              <a:buClr>
                <a:srgbClr val="CC9900"/>
              </a:buClr>
              <a:buFont typeface="Wingdings" panose="05000000000000000000" pitchFamily="2" charset="2"/>
              <a:buChar char="§"/>
            </a:pPr>
            <a:r>
              <a:rPr lang="en-US" smtClean="0"/>
              <a:t>To appropriately join tables, the tables must be related and a where clause is applied which equates the </a:t>
            </a:r>
            <a:r>
              <a:rPr lang="en-US" smtClean="0">
                <a:solidFill>
                  <a:srgbClr val="F20208"/>
                </a:solidFill>
              </a:rPr>
              <a:t>primary key column </a:t>
            </a:r>
            <a:r>
              <a:rPr lang="en-US" smtClean="0"/>
              <a:t>of the table on the </a:t>
            </a:r>
            <a:r>
              <a:rPr lang="en-US" smtClean="0">
                <a:solidFill>
                  <a:srgbClr val="F20208"/>
                </a:solidFill>
              </a:rPr>
              <a:t>one side</a:t>
            </a:r>
            <a:r>
              <a:rPr lang="en-US" smtClean="0"/>
              <a:t> of the relationship with the parallel</a:t>
            </a:r>
            <a:r>
              <a:rPr lang="en-US" smtClean="0">
                <a:solidFill>
                  <a:srgbClr val="F20208"/>
                </a:solidFill>
              </a:rPr>
              <a:t> foreign key column </a:t>
            </a:r>
            <a:r>
              <a:rPr lang="en-US" smtClean="0"/>
              <a:t>of the</a:t>
            </a:r>
            <a:r>
              <a:rPr lang="en-US" smtClean="0">
                <a:solidFill>
                  <a:srgbClr val="F20208"/>
                </a:solidFill>
              </a:rPr>
              <a:t> many side </a:t>
            </a:r>
            <a:r>
              <a:rPr lang="en-US" smtClean="0"/>
              <a:t>table</a:t>
            </a:r>
          </a:p>
          <a:p>
            <a:pPr eaLnBrk="1" hangingPunct="1"/>
            <a:endParaRPr lang="en-US" smtClean="0"/>
          </a:p>
        </p:txBody>
      </p:sp>
    </p:spTree>
    <p:extLst>
      <p:ext uri="{BB962C8B-B14F-4D97-AF65-F5344CB8AC3E}">
        <p14:creationId xmlns:p14="http://schemas.microsoft.com/office/powerpoint/2010/main" val="11969712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 xmlns:a16="http://schemas.microsoft.com/office/drawing/2014/main" id="{73DC0995-10AF-4C7F-BEC0-41AA08EC6638}"/>
              </a:ext>
            </a:extLst>
          </p:cNvPr>
          <p:cNvSpPr>
            <a:spLocks noGrp="1" noChangeArrowheads="1"/>
          </p:cNvSpPr>
          <p:nvPr>
            <p:ph type="body" idx="1"/>
          </p:nvPr>
        </p:nvSpPr>
        <p:spPr>
          <a:xfrm>
            <a:off x="2209800" y="457200"/>
            <a:ext cx="7772400" cy="5638800"/>
          </a:xfrm>
        </p:spPr>
        <p:txBody>
          <a:bodyPr>
            <a:normAutofit fontScale="92500" lnSpcReduction="10000"/>
          </a:bodyPr>
          <a:lstStyle/>
          <a:p>
            <a:pPr algn="ctr">
              <a:buFontTx/>
              <a:buNone/>
            </a:pPr>
            <a:r>
              <a:rPr lang="en-US" altLang="en-US" sz="1500" b="1" u="sng"/>
              <a:t>EXAMPLE :</a:t>
            </a:r>
          </a:p>
          <a:p>
            <a:pPr>
              <a:buFontTx/>
              <a:buNone/>
            </a:pPr>
            <a:r>
              <a:rPr lang="en-US" altLang="en-US" sz="1500"/>
              <a:t>CREATE PROCEDURE UPDATE_SALARY_IF</a:t>
            </a:r>
          </a:p>
          <a:p>
            <a:pPr>
              <a:lnSpc>
                <a:spcPct val="80000"/>
              </a:lnSpc>
              <a:buFontTx/>
              <a:buNone/>
            </a:pPr>
            <a:r>
              <a:rPr lang="en-US" altLang="en-US" sz="1500"/>
              <a:t>                        (IN employee_number CHAR(6), IN rating SMALLINT)</a:t>
            </a:r>
          </a:p>
          <a:p>
            <a:pPr>
              <a:lnSpc>
                <a:spcPct val="80000"/>
              </a:lnSpc>
              <a:buFontTx/>
              <a:buNone/>
            </a:pPr>
            <a:r>
              <a:rPr lang="en-US" altLang="en-US" sz="1500"/>
              <a:t>                        LANGUAGE SQL</a:t>
            </a:r>
          </a:p>
          <a:p>
            <a:pPr>
              <a:lnSpc>
                <a:spcPct val="80000"/>
              </a:lnSpc>
              <a:buFontTx/>
              <a:buNone/>
            </a:pPr>
            <a:r>
              <a:rPr lang="en-US" altLang="en-US" sz="1500"/>
              <a:t>                        BEGIN</a:t>
            </a:r>
          </a:p>
          <a:p>
            <a:pPr>
              <a:lnSpc>
                <a:spcPct val="60000"/>
              </a:lnSpc>
              <a:buFontTx/>
              <a:buNone/>
            </a:pPr>
            <a:r>
              <a:rPr lang="en-US" altLang="en-US" sz="1500"/>
              <a:t>	          SET counter = 10;</a:t>
            </a:r>
          </a:p>
          <a:p>
            <a:pPr>
              <a:lnSpc>
                <a:spcPct val="60000"/>
              </a:lnSpc>
              <a:buFontTx/>
              <a:buNone/>
            </a:pPr>
            <a:r>
              <a:rPr lang="en-US" altLang="en-US" sz="1500"/>
              <a:t>	          WHILE (counter &gt; 0) DO</a:t>
            </a:r>
          </a:p>
          <a:p>
            <a:pPr lvl="2">
              <a:lnSpc>
                <a:spcPct val="60000"/>
              </a:lnSpc>
              <a:buFontTx/>
              <a:buNone/>
            </a:pPr>
            <a:r>
              <a:rPr lang="en-US" altLang="en-US" sz="1500"/>
              <a:t>	IF (rating = 1)</a:t>
            </a:r>
          </a:p>
          <a:p>
            <a:pPr>
              <a:lnSpc>
                <a:spcPct val="60000"/>
              </a:lnSpc>
              <a:buFontTx/>
              <a:buNone/>
            </a:pPr>
            <a:r>
              <a:rPr lang="en-US" altLang="en-US" sz="1500"/>
              <a:t>                            		THEN UPDATE employee</a:t>
            </a:r>
          </a:p>
          <a:p>
            <a:pPr>
              <a:lnSpc>
                <a:spcPct val="60000"/>
              </a:lnSpc>
              <a:buFontTx/>
              <a:buNone/>
            </a:pPr>
            <a:r>
              <a:rPr lang="en-US" altLang="en-US" sz="1500"/>
              <a:t>                              	SET salary = salary * 1.10, bonus = 1000</a:t>
            </a:r>
          </a:p>
          <a:p>
            <a:pPr>
              <a:lnSpc>
                <a:spcPct val="60000"/>
              </a:lnSpc>
              <a:buFontTx/>
              <a:buNone/>
            </a:pPr>
            <a:r>
              <a:rPr lang="en-US" altLang="en-US" sz="1500"/>
              <a:t>                              	WHERE empno = employee_number;</a:t>
            </a:r>
          </a:p>
          <a:p>
            <a:pPr>
              <a:lnSpc>
                <a:spcPct val="60000"/>
              </a:lnSpc>
              <a:buFontTx/>
              <a:buNone/>
            </a:pPr>
            <a:r>
              <a:rPr lang="en-US" altLang="en-US" sz="1500"/>
              <a:t>                           ELSEIF (rating = 2)</a:t>
            </a:r>
          </a:p>
          <a:p>
            <a:pPr>
              <a:lnSpc>
                <a:spcPct val="60000"/>
              </a:lnSpc>
              <a:buFontTx/>
              <a:buNone/>
            </a:pPr>
            <a:r>
              <a:rPr lang="en-US" altLang="en-US" sz="1500"/>
              <a:t>                            		THEN UPDATE employee</a:t>
            </a:r>
          </a:p>
          <a:p>
            <a:pPr>
              <a:lnSpc>
                <a:spcPct val="60000"/>
              </a:lnSpc>
              <a:buFontTx/>
              <a:buNone/>
            </a:pPr>
            <a:r>
              <a:rPr lang="en-US" altLang="en-US" sz="1500"/>
              <a:t>                              	SET salary = salary * 1.05, bonus = 500</a:t>
            </a:r>
          </a:p>
          <a:p>
            <a:pPr>
              <a:lnSpc>
                <a:spcPct val="60000"/>
              </a:lnSpc>
              <a:buFontTx/>
              <a:buNone/>
            </a:pPr>
            <a:r>
              <a:rPr lang="en-US" altLang="en-US" sz="1500"/>
              <a:t>                              	WHERE empno = employee_number;</a:t>
            </a:r>
          </a:p>
          <a:p>
            <a:pPr>
              <a:lnSpc>
                <a:spcPct val="60000"/>
              </a:lnSpc>
              <a:buFontTx/>
              <a:buNone/>
            </a:pPr>
            <a:r>
              <a:rPr lang="en-US" altLang="en-US" sz="1500"/>
              <a:t>                          ELSE UPDATE employee</a:t>
            </a:r>
          </a:p>
          <a:p>
            <a:pPr>
              <a:lnSpc>
                <a:spcPct val="60000"/>
              </a:lnSpc>
              <a:buFontTx/>
              <a:buNone/>
            </a:pPr>
            <a:r>
              <a:rPr lang="en-US" altLang="en-US" sz="1500"/>
              <a:t>                              	SET salary = salary * 1.03, bonus = 0</a:t>
            </a:r>
          </a:p>
          <a:p>
            <a:pPr>
              <a:lnSpc>
                <a:spcPct val="60000"/>
              </a:lnSpc>
              <a:buFontTx/>
              <a:buNone/>
            </a:pPr>
            <a:r>
              <a:rPr lang="en-US" altLang="en-US" sz="1500"/>
              <a:t>                              	WHERE empno = employee_number;</a:t>
            </a:r>
          </a:p>
          <a:p>
            <a:pPr>
              <a:lnSpc>
                <a:spcPct val="60000"/>
              </a:lnSpc>
              <a:buFontTx/>
              <a:buNone/>
            </a:pPr>
            <a:r>
              <a:rPr lang="en-US" altLang="en-US" sz="1500"/>
              <a:t>                          END IF;</a:t>
            </a:r>
          </a:p>
          <a:p>
            <a:pPr>
              <a:lnSpc>
                <a:spcPct val="60000"/>
              </a:lnSpc>
              <a:buFontTx/>
              <a:buNone/>
            </a:pPr>
            <a:r>
              <a:rPr lang="en-US" altLang="en-US" sz="1500"/>
              <a:t>               SET counter = counter – 1;</a:t>
            </a:r>
          </a:p>
          <a:p>
            <a:pPr>
              <a:lnSpc>
                <a:spcPct val="60000"/>
              </a:lnSpc>
              <a:buFontTx/>
              <a:buNone/>
            </a:pPr>
            <a:r>
              <a:rPr lang="en-US" altLang="en-US" sz="1500"/>
              <a:t>                           END WHILE;</a:t>
            </a:r>
          </a:p>
          <a:p>
            <a:pPr>
              <a:lnSpc>
                <a:spcPct val="60000"/>
              </a:lnSpc>
              <a:buFontTx/>
              <a:buNone/>
            </a:pPr>
            <a:r>
              <a:rPr lang="en-US" altLang="en-US" sz="1500"/>
              <a:t>                        END</a:t>
            </a:r>
          </a:p>
          <a:p>
            <a:pPr>
              <a:lnSpc>
                <a:spcPct val="60000"/>
              </a:lnSpc>
              <a:buFontTx/>
              <a:buNone/>
            </a:pPr>
            <a:r>
              <a:rPr lang="en-US" altLang="en-US" sz="1500"/>
              <a:t>                    @</a:t>
            </a:r>
            <a:endParaRPr lang="en-US" altLang="en-US"/>
          </a:p>
          <a:p>
            <a:pPr>
              <a:buFontTx/>
              <a:buNone/>
            </a:pPr>
            <a:endParaRPr lang="en-US" altLang="en-US" sz="1700"/>
          </a:p>
        </p:txBody>
      </p:sp>
    </p:spTree>
    <p:extLst>
      <p:ext uri="{BB962C8B-B14F-4D97-AF65-F5344CB8AC3E}">
        <p14:creationId xmlns:p14="http://schemas.microsoft.com/office/powerpoint/2010/main" val="3032240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Structure of PL/SQL</a:t>
            </a:r>
          </a:p>
        </p:txBody>
      </p:sp>
      <p:sp>
        <p:nvSpPr>
          <p:cNvPr id="4099" name="Rectangle 3"/>
          <p:cNvSpPr>
            <a:spLocks noGrp="1" noChangeArrowheads="1"/>
          </p:cNvSpPr>
          <p:nvPr>
            <p:ph idx="1"/>
          </p:nvPr>
        </p:nvSpPr>
        <p:spPr/>
        <p:txBody>
          <a:bodyPr>
            <a:normAutofit lnSpcReduction="10000"/>
          </a:bodyPr>
          <a:lstStyle/>
          <a:p>
            <a:pPr eaLnBrk="1" hangingPunct="1">
              <a:lnSpc>
                <a:spcPct val="150000"/>
              </a:lnSpc>
            </a:pPr>
            <a:r>
              <a:rPr lang="en-US" altLang="en-US" sz="2000" dirty="0"/>
              <a:t>PL/SQL is Block Structured</a:t>
            </a:r>
          </a:p>
          <a:p>
            <a:pPr eaLnBrk="1" hangingPunct="1">
              <a:lnSpc>
                <a:spcPct val="150000"/>
              </a:lnSpc>
              <a:buFontTx/>
              <a:buNone/>
            </a:pPr>
            <a:r>
              <a:rPr lang="en-US" altLang="en-US" sz="2000" dirty="0"/>
              <a:t>   A block is the basic unit from which all PL/SQL programs are built. A block can be named (functions and procedures) or anonymous </a:t>
            </a:r>
          </a:p>
          <a:p>
            <a:pPr eaLnBrk="1" hangingPunct="1">
              <a:lnSpc>
                <a:spcPct val="150000"/>
              </a:lnSpc>
            </a:pPr>
            <a:r>
              <a:rPr lang="en-US" altLang="en-US" sz="2000" dirty="0"/>
              <a:t>Sections of block</a:t>
            </a:r>
          </a:p>
          <a:p>
            <a:pPr eaLnBrk="1" hangingPunct="1">
              <a:lnSpc>
                <a:spcPct val="150000"/>
              </a:lnSpc>
              <a:buFontTx/>
              <a:buNone/>
            </a:pPr>
            <a:r>
              <a:rPr lang="en-US" altLang="en-US" sz="2000" dirty="0"/>
              <a:t>    1- Header Section</a:t>
            </a:r>
          </a:p>
          <a:p>
            <a:pPr eaLnBrk="1" hangingPunct="1">
              <a:lnSpc>
                <a:spcPct val="150000"/>
              </a:lnSpc>
              <a:buFontTx/>
              <a:buNone/>
            </a:pPr>
            <a:r>
              <a:rPr lang="en-US" altLang="en-US" sz="2000" dirty="0"/>
              <a:t>    2- Declaration Section</a:t>
            </a:r>
          </a:p>
          <a:p>
            <a:pPr eaLnBrk="1" hangingPunct="1">
              <a:lnSpc>
                <a:spcPct val="150000"/>
              </a:lnSpc>
              <a:buFontTx/>
              <a:buNone/>
            </a:pPr>
            <a:r>
              <a:rPr lang="en-US" altLang="en-US" sz="2000" dirty="0"/>
              <a:t>	 3- Executable Section</a:t>
            </a:r>
          </a:p>
          <a:p>
            <a:pPr eaLnBrk="1" hangingPunct="1">
              <a:lnSpc>
                <a:spcPct val="150000"/>
              </a:lnSpc>
              <a:buFontTx/>
              <a:buNone/>
            </a:pPr>
            <a:r>
              <a:rPr lang="en-US" altLang="en-US" sz="2000" dirty="0"/>
              <a:t>	 4- Exception Section</a:t>
            </a:r>
          </a:p>
        </p:txBody>
      </p:sp>
      <p:sp>
        <p:nvSpPr>
          <p:cNvPr id="4100" name="Text Box 4"/>
          <p:cNvSpPr txBox="1">
            <a:spLocks noChangeArrowheads="1"/>
          </p:cNvSpPr>
          <p:nvPr/>
        </p:nvSpPr>
        <p:spPr bwMode="auto">
          <a:xfrm>
            <a:off x="6019801" y="3352801"/>
            <a:ext cx="3749675" cy="366713"/>
          </a:xfrm>
          <a:prstGeom prst="rect">
            <a:avLst/>
          </a:prstGeom>
          <a:noFill/>
          <a:ln w="9525">
            <a:noFill/>
            <a:miter lim="800000"/>
          </a:ln>
          <a:effectLst/>
        </p:spPr>
        <p:txBody>
          <a:bodyPr>
            <a:spAutoFit/>
          </a:bodyPr>
          <a:lstStyle/>
          <a:p>
            <a:pPr eaLnBrk="1" hangingPunct="1"/>
            <a:endParaRPr lang="en-US" altLang="en-US"/>
          </a:p>
        </p:txBody>
      </p:sp>
      <p:pic>
        <p:nvPicPr>
          <p:cNvPr id="5" name="Google Shape;89;p13"/>
          <p:cNvPicPr preferRelativeResize="0"/>
          <p:nvPr/>
        </p:nvPicPr>
        <p:blipFill rotWithShape="1">
          <a:blip r:embed="rId2"/>
          <a:srcRect/>
          <a:stretch>
            <a:fillRect/>
          </a:stretch>
        </p:blipFill>
        <p:spPr>
          <a:xfrm>
            <a:off x="8763000" y="10298"/>
            <a:ext cx="1905000" cy="827902"/>
          </a:xfrm>
          <a:prstGeom prst="rect">
            <a:avLst/>
          </a:prstGeom>
          <a:noFill/>
          <a:ln>
            <a:noFill/>
          </a:ln>
        </p:spPr>
      </p:pic>
    </p:spTree>
    <p:extLst>
      <p:ext uri="{BB962C8B-B14F-4D97-AF65-F5344CB8AC3E}">
        <p14:creationId xmlns:p14="http://schemas.microsoft.com/office/powerpoint/2010/main" val="11296459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Structure of PL/SQL</a:t>
            </a:r>
          </a:p>
        </p:txBody>
      </p:sp>
      <p:sp>
        <p:nvSpPr>
          <p:cNvPr id="5123" name="Rectangle 3"/>
          <p:cNvSpPr>
            <a:spLocks noGrp="1" noChangeArrowheads="1"/>
          </p:cNvSpPr>
          <p:nvPr>
            <p:ph idx="1"/>
          </p:nvPr>
        </p:nvSpPr>
        <p:spPr/>
        <p:txBody>
          <a:bodyPr>
            <a:normAutofit fontScale="85000" lnSpcReduction="20000"/>
          </a:bodyPr>
          <a:lstStyle/>
          <a:p>
            <a:pPr eaLnBrk="1" hangingPunct="1">
              <a:lnSpc>
                <a:spcPct val="150000"/>
              </a:lnSpc>
              <a:buFontTx/>
              <a:buNone/>
            </a:pPr>
            <a:r>
              <a:rPr lang="en-US" altLang="en-US" sz="2000" dirty="0"/>
              <a:t>HEADER</a:t>
            </a:r>
          </a:p>
          <a:p>
            <a:pPr eaLnBrk="1" hangingPunct="1">
              <a:lnSpc>
                <a:spcPct val="150000"/>
              </a:lnSpc>
              <a:buFontTx/>
              <a:buNone/>
            </a:pPr>
            <a:r>
              <a:rPr lang="en-US" altLang="en-US" sz="2000" dirty="0"/>
              <a:t>                  Type and Name of block    </a:t>
            </a:r>
          </a:p>
          <a:p>
            <a:pPr eaLnBrk="1" hangingPunct="1">
              <a:lnSpc>
                <a:spcPct val="150000"/>
              </a:lnSpc>
              <a:buFontTx/>
              <a:buNone/>
            </a:pPr>
            <a:r>
              <a:rPr lang="en-US" altLang="en-US" sz="2000" dirty="0"/>
              <a:t>DECLARE  </a:t>
            </a:r>
          </a:p>
          <a:p>
            <a:pPr eaLnBrk="1" hangingPunct="1">
              <a:lnSpc>
                <a:spcPct val="150000"/>
              </a:lnSpc>
              <a:buFontTx/>
              <a:buNone/>
            </a:pPr>
            <a:r>
              <a:rPr lang="en-US" altLang="en-US" sz="2000" dirty="0"/>
              <a:t>			Variables; Constants; Cursors; </a:t>
            </a:r>
          </a:p>
          <a:p>
            <a:pPr eaLnBrk="1" hangingPunct="1">
              <a:lnSpc>
                <a:spcPct val="150000"/>
              </a:lnSpc>
              <a:buFontTx/>
              <a:buNone/>
            </a:pPr>
            <a:r>
              <a:rPr lang="en-US" altLang="en-US" sz="2000" dirty="0"/>
              <a:t>BEGIN  </a:t>
            </a:r>
          </a:p>
          <a:p>
            <a:pPr eaLnBrk="1" hangingPunct="1">
              <a:lnSpc>
                <a:spcPct val="150000"/>
              </a:lnSpc>
              <a:buFontTx/>
              <a:buNone/>
            </a:pPr>
            <a:r>
              <a:rPr lang="en-US" altLang="en-US" sz="2000" dirty="0"/>
              <a:t>			PL/SQL and SQL Statements </a:t>
            </a:r>
          </a:p>
          <a:p>
            <a:pPr eaLnBrk="1" hangingPunct="1">
              <a:lnSpc>
                <a:spcPct val="150000"/>
              </a:lnSpc>
              <a:buFontTx/>
              <a:buNone/>
            </a:pPr>
            <a:r>
              <a:rPr lang="en-US" altLang="en-US" sz="2000" dirty="0"/>
              <a:t>EXCEPTION </a:t>
            </a:r>
          </a:p>
          <a:p>
            <a:pPr eaLnBrk="1" hangingPunct="1">
              <a:lnSpc>
                <a:spcPct val="150000"/>
              </a:lnSpc>
              <a:buFontTx/>
              <a:buNone/>
            </a:pPr>
            <a:r>
              <a:rPr lang="en-US" altLang="en-US" sz="2000" dirty="0"/>
              <a:t>			Exception handlers</a:t>
            </a:r>
          </a:p>
          <a:p>
            <a:pPr eaLnBrk="1" hangingPunct="1">
              <a:lnSpc>
                <a:spcPct val="150000"/>
              </a:lnSpc>
              <a:buFontTx/>
              <a:buNone/>
            </a:pPr>
            <a:r>
              <a:rPr lang="en-US" altLang="en-US" sz="2000" dirty="0"/>
              <a:t>END; </a:t>
            </a:r>
          </a:p>
        </p:txBody>
      </p:sp>
      <p:pic>
        <p:nvPicPr>
          <p:cNvPr id="4" name="Google Shape;89;p13"/>
          <p:cNvPicPr preferRelativeResize="0"/>
          <p:nvPr/>
        </p:nvPicPr>
        <p:blipFill rotWithShape="1">
          <a:blip r:embed="rId2"/>
          <a:srcRect/>
          <a:stretch>
            <a:fillRect/>
          </a:stretch>
        </p:blipFill>
        <p:spPr>
          <a:xfrm>
            <a:off x="8763000" y="0"/>
            <a:ext cx="1905000" cy="827902"/>
          </a:xfrm>
          <a:prstGeom prst="rect">
            <a:avLst/>
          </a:prstGeom>
          <a:noFill/>
          <a:ln>
            <a:noFill/>
          </a:ln>
        </p:spPr>
      </p:pic>
    </p:spTree>
    <p:extLst>
      <p:ext uri="{BB962C8B-B14F-4D97-AF65-F5344CB8AC3E}">
        <p14:creationId xmlns:p14="http://schemas.microsoft.com/office/powerpoint/2010/main" val="20747207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Structure of PL/SQL</a:t>
            </a:r>
          </a:p>
        </p:txBody>
      </p:sp>
      <p:sp>
        <p:nvSpPr>
          <p:cNvPr id="6147" name="Rectangle 3"/>
          <p:cNvSpPr>
            <a:spLocks noGrp="1" noChangeArrowheads="1"/>
          </p:cNvSpPr>
          <p:nvPr>
            <p:ph idx="1"/>
          </p:nvPr>
        </p:nvSpPr>
        <p:spPr>
          <a:xfrm>
            <a:off x="2438400" y="1600201"/>
            <a:ext cx="8229600" cy="4525963"/>
          </a:xfrm>
        </p:spPr>
        <p:txBody>
          <a:bodyPr>
            <a:normAutofit/>
          </a:bodyPr>
          <a:lstStyle/>
          <a:p>
            <a:pPr eaLnBrk="1" hangingPunct="1">
              <a:lnSpc>
                <a:spcPct val="90000"/>
              </a:lnSpc>
              <a:buFontTx/>
              <a:buNone/>
            </a:pPr>
            <a:r>
              <a:rPr lang="en-US" altLang="en-US" sz="2000" dirty="0"/>
              <a:t>DECLARE</a:t>
            </a:r>
          </a:p>
          <a:p>
            <a:pPr eaLnBrk="1" hangingPunct="1">
              <a:lnSpc>
                <a:spcPct val="90000"/>
              </a:lnSpc>
              <a:buFontTx/>
              <a:buNone/>
            </a:pPr>
            <a:r>
              <a:rPr lang="en-US" altLang="en-US" sz="2000" dirty="0"/>
              <a:t>		a number;</a:t>
            </a:r>
          </a:p>
          <a:p>
            <a:pPr eaLnBrk="1" hangingPunct="1">
              <a:lnSpc>
                <a:spcPct val="90000"/>
              </a:lnSpc>
              <a:buFontTx/>
              <a:buNone/>
            </a:pPr>
            <a:r>
              <a:rPr lang="en-US" altLang="en-US" sz="2000" dirty="0"/>
              <a:t> 		text1 varchar2(20);</a:t>
            </a:r>
          </a:p>
          <a:p>
            <a:pPr eaLnBrk="1" hangingPunct="1">
              <a:lnSpc>
                <a:spcPct val="90000"/>
              </a:lnSpc>
              <a:buFontTx/>
              <a:buNone/>
            </a:pPr>
            <a:r>
              <a:rPr lang="en-US" altLang="en-US" sz="2000" dirty="0"/>
              <a:t>           text2 varchar2(20) := “HI”;</a:t>
            </a:r>
          </a:p>
          <a:p>
            <a:pPr eaLnBrk="1" hangingPunct="1">
              <a:lnSpc>
                <a:spcPct val="90000"/>
              </a:lnSpc>
              <a:buFontTx/>
              <a:buNone/>
            </a:pPr>
            <a:r>
              <a:rPr lang="en-US" altLang="en-US" sz="2000" dirty="0"/>
              <a:t>BEGIN</a:t>
            </a:r>
          </a:p>
          <a:p>
            <a:pPr eaLnBrk="1" hangingPunct="1">
              <a:lnSpc>
                <a:spcPct val="90000"/>
              </a:lnSpc>
              <a:buFontTx/>
              <a:buNone/>
            </a:pPr>
            <a:r>
              <a:rPr lang="en-US" altLang="en-US" sz="2000" dirty="0"/>
              <a:t>         ---------- ---------- ----------</a:t>
            </a:r>
          </a:p>
          <a:p>
            <a:pPr eaLnBrk="1" hangingPunct="1">
              <a:lnSpc>
                <a:spcPct val="90000"/>
              </a:lnSpc>
              <a:buFontTx/>
              <a:buNone/>
            </a:pPr>
            <a:r>
              <a:rPr lang="en-US" altLang="en-US" sz="2000" dirty="0"/>
              <a:t>END;</a:t>
            </a:r>
          </a:p>
          <a:p>
            <a:pPr eaLnBrk="1" hangingPunct="1">
              <a:lnSpc>
                <a:spcPct val="90000"/>
              </a:lnSpc>
              <a:buFontTx/>
              <a:buNone/>
            </a:pPr>
            <a:endParaRPr lang="en-US" altLang="en-US" sz="2000" dirty="0"/>
          </a:p>
          <a:p>
            <a:pPr eaLnBrk="1" hangingPunct="1">
              <a:lnSpc>
                <a:spcPct val="90000"/>
              </a:lnSpc>
              <a:buFontTx/>
              <a:buNone/>
            </a:pPr>
            <a:endParaRPr lang="en-US" altLang="en-US" sz="2000" dirty="0"/>
          </a:p>
          <a:p>
            <a:pPr eaLnBrk="1" hangingPunct="1">
              <a:lnSpc>
                <a:spcPct val="90000"/>
              </a:lnSpc>
              <a:buFontTx/>
              <a:buNone/>
            </a:pPr>
            <a:r>
              <a:rPr lang="en-US" altLang="en-US" sz="2000" dirty="0"/>
              <a:t>	</a:t>
            </a:r>
          </a:p>
        </p:txBody>
      </p:sp>
      <p:sp>
        <p:nvSpPr>
          <p:cNvPr id="6148" name="Text Box 4"/>
          <p:cNvSpPr txBox="1">
            <a:spLocks noChangeArrowheads="1"/>
          </p:cNvSpPr>
          <p:nvPr/>
        </p:nvSpPr>
        <p:spPr bwMode="auto">
          <a:xfrm>
            <a:off x="2879726" y="4913313"/>
            <a:ext cx="6264275" cy="366712"/>
          </a:xfrm>
          <a:prstGeom prst="rect">
            <a:avLst/>
          </a:prstGeom>
          <a:noFill/>
          <a:ln w="9525">
            <a:noFill/>
            <a:miter lim="800000"/>
          </a:ln>
          <a:effectLst/>
        </p:spPr>
        <p:txBody>
          <a:bodyPr>
            <a:spAutoFit/>
          </a:bodyPr>
          <a:lstStyle/>
          <a:p>
            <a:pPr eaLnBrk="1" hangingPunct="1"/>
            <a:endParaRPr lang="en-US" altLang="en-US"/>
          </a:p>
        </p:txBody>
      </p:sp>
      <p:sp>
        <p:nvSpPr>
          <p:cNvPr id="6149" name="Text Box 5"/>
          <p:cNvSpPr txBox="1">
            <a:spLocks noChangeArrowheads="1"/>
          </p:cNvSpPr>
          <p:nvPr/>
        </p:nvSpPr>
        <p:spPr bwMode="auto">
          <a:xfrm>
            <a:off x="2574926" y="4760913"/>
            <a:ext cx="6645275" cy="366712"/>
          </a:xfrm>
          <a:prstGeom prst="rect">
            <a:avLst/>
          </a:prstGeom>
          <a:noFill/>
          <a:ln w="9525">
            <a:noFill/>
            <a:miter lim="800000"/>
          </a:ln>
          <a:effectLst/>
        </p:spPr>
        <p:txBody>
          <a:bodyPr>
            <a:spAutoFit/>
          </a:bodyPr>
          <a:lstStyle/>
          <a:p>
            <a:pPr eaLnBrk="1" hangingPunct="1"/>
            <a:endParaRPr lang="en-US" altLang="en-US"/>
          </a:p>
        </p:txBody>
      </p:sp>
      <p:sp>
        <p:nvSpPr>
          <p:cNvPr id="6150" name="Text Box 6"/>
          <p:cNvSpPr txBox="1">
            <a:spLocks noChangeArrowheads="1"/>
          </p:cNvSpPr>
          <p:nvPr/>
        </p:nvSpPr>
        <p:spPr bwMode="auto">
          <a:xfrm>
            <a:off x="2514601" y="4760914"/>
            <a:ext cx="6873875" cy="1015663"/>
          </a:xfrm>
          <a:prstGeom prst="rect">
            <a:avLst/>
          </a:prstGeom>
          <a:noFill/>
          <a:ln w="9525">
            <a:noFill/>
            <a:miter lim="800000"/>
          </a:ln>
          <a:effectLst/>
        </p:spPr>
        <p:txBody>
          <a:bodyPr>
            <a:spAutoFit/>
          </a:bodyPr>
          <a:lstStyle/>
          <a:p>
            <a:pPr eaLnBrk="1" hangingPunct="1"/>
            <a:r>
              <a:rPr lang="en-US" altLang="en-US" sz="2000" dirty="0">
                <a:latin typeface="Times New Roman" panose="02020603050405020304" pitchFamily="18" charset="0"/>
                <a:cs typeface="Times New Roman" panose="02020603050405020304" pitchFamily="18" charset="0"/>
              </a:rPr>
              <a:t>Important Data Types  in PL/SQL include NUMBER, INTEGER, CHAR, VARCHAR2, DATE etc  </a:t>
            </a:r>
          </a:p>
          <a:p>
            <a:pPr eaLnBrk="1" hangingPunct="1"/>
            <a:r>
              <a:rPr lang="en-US" altLang="en-US" sz="2000" dirty="0" err="1">
                <a:latin typeface="Times New Roman" panose="02020603050405020304" pitchFamily="18" charset="0"/>
                <a:cs typeface="Times New Roman" panose="02020603050405020304" pitchFamily="18" charset="0"/>
              </a:rPr>
              <a:t>to_date</a:t>
            </a:r>
            <a:r>
              <a:rPr lang="en-US" altLang="en-US" sz="2000" dirty="0">
                <a:latin typeface="Times New Roman" panose="02020603050405020304" pitchFamily="18" charset="0"/>
                <a:cs typeface="Times New Roman" panose="02020603050405020304" pitchFamily="18" charset="0"/>
              </a:rPr>
              <a:t>(‘02-05-2007','dd-mm-yyyy')  { Converts String to Date}</a:t>
            </a:r>
          </a:p>
        </p:txBody>
      </p:sp>
      <p:pic>
        <p:nvPicPr>
          <p:cNvPr id="7" name="Google Shape;89;p13"/>
          <p:cNvPicPr preferRelativeResize="0"/>
          <p:nvPr/>
        </p:nvPicPr>
        <p:blipFill rotWithShape="1">
          <a:blip r:embed="rId2"/>
          <a:srcRect/>
          <a:stretch>
            <a:fillRect/>
          </a:stretch>
        </p:blipFill>
        <p:spPr>
          <a:xfrm>
            <a:off x="8763000" y="0"/>
            <a:ext cx="1905000" cy="827902"/>
          </a:xfrm>
          <a:prstGeom prst="rect">
            <a:avLst/>
          </a:prstGeom>
          <a:noFill/>
          <a:ln>
            <a:noFill/>
          </a:ln>
        </p:spPr>
      </p:pic>
    </p:spTree>
    <p:extLst>
      <p:ext uri="{BB962C8B-B14F-4D97-AF65-F5344CB8AC3E}">
        <p14:creationId xmlns:p14="http://schemas.microsoft.com/office/powerpoint/2010/main" val="40840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Structure of PL/SQL</a:t>
            </a:r>
          </a:p>
        </p:txBody>
      </p:sp>
      <p:sp>
        <p:nvSpPr>
          <p:cNvPr id="7171" name="Rectangle 3"/>
          <p:cNvSpPr>
            <a:spLocks noGrp="1" noChangeArrowheads="1"/>
          </p:cNvSpPr>
          <p:nvPr>
            <p:ph idx="1"/>
          </p:nvPr>
        </p:nvSpPr>
        <p:spPr/>
        <p:txBody>
          <a:bodyPr/>
          <a:lstStyle/>
          <a:p>
            <a:pPr eaLnBrk="1" hangingPunct="1">
              <a:lnSpc>
                <a:spcPct val="150000"/>
              </a:lnSpc>
            </a:pPr>
            <a:r>
              <a:rPr lang="en-US" altLang="en-US" dirty="0"/>
              <a:t>Data Types for specific columns</a:t>
            </a:r>
          </a:p>
          <a:p>
            <a:pPr eaLnBrk="1" hangingPunct="1">
              <a:lnSpc>
                <a:spcPct val="150000"/>
              </a:lnSpc>
              <a:buFontTx/>
              <a:buNone/>
            </a:pPr>
            <a:r>
              <a:rPr lang="en-US" altLang="en-US" dirty="0"/>
              <a:t>	</a:t>
            </a:r>
          </a:p>
          <a:p>
            <a:pPr eaLnBrk="1" hangingPunct="1">
              <a:lnSpc>
                <a:spcPct val="150000"/>
              </a:lnSpc>
              <a:buFontTx/>
              <a:buNone/>
            </a:pPr>
            <a:r>
              <a:rPr lang="en-US" altLang="en-US" dirty="0"/>
              <a:t>	</a:t>
            </a:r>
            <a:r>
              <a:rPr lang="en-US" altLang="en-US" sz="2400" dirty="0" err="1"/>
              <a:t>Variable_name</a:t>
            </a:r>
            <a:r>
              <a:rPr lang="en-US" altLang="en-US" sz="2400" dirty="0"/>
              <a:t>  </a:t>
            </a:r>
            <a:r>
              <a:rPr lang="en-US" altLang="en-US" sz="2400" dirty="0" err="1"/>
              <a:t>Table_name.Column_name%type</a:t>
            </a:r>
            <a:r>
              <a:rPr lang="en-US" altLang="en-US" sz="2400" dirty="0"/>
              <a:t>;</a:t>
            </a:r>
          </a:p>
          <a:p>
            <a:pPr eaLnBrk="1" hangingPunct="1">
              <a:lnSpc>
                <a:spcPct val="150000"/>
              </a:lnSpc>
              <a:buFontTx/>
              <a:buNone/>
            </a:pPr>
            <a:endParaRPr lang="en-US" altLang="en-US" sz="2400" dirty="0"/>
          </a:p>
          <a:p>
            <a:pPr eaLnBrk="1" hangingPunct="1">
              <a:lnSpc>
                <a:spcPct val="150000"/>
              </a:lnSpc>
              <a:buFontTx/>
              <a:buNone/>
            </a:pPr>
            <a:r>
              <a:rPr lang="en-US" altLang="en-US" sz="2400" dirty="0"/>
              <a:t>   This syntax defines a variable of the type of the referenced column on the referenced table</a:t>
            </a:r>
          </a:p>
        </p:txBody>
      </p:sp>
      <p:pic>
        <p:nvPicPr>
          <p:cNvPr id="4" name="Google Shape;89;p13"/>
          <p:cNvPicPr preferRelativeResize="0"/>
          <p:nvPr/>
        </p:nvPicPr>
        <p:blipFill rotWithShape="1">
          <a:blip r:embed="rId2"/>
          <a:srcRect/>
          <a:stretch>
            <a:fillRect/>
          </a:stretch>
        </p:blipFill>
        <p:spPr>
          <a:xfrm>
            <a:off x="8763000" y="0"/>
            <a:ext cx="1905000" cy="827902"/>
          </a:xfrm>
          <a:prstGeom prst="rect">
            <a:avLst/>
          </a:prstGeom>
          <a:noFill/>
          <a:ln>
            <a:noFill/>
          </a:ln>
        </p:spPr>
      </p:pic>
    </p:spTree>
    <p:extLst>
      <p:ext uri="{BB962C8B-B14F-4D97-AF65-F5344CB8AC3E}">
        <p14:creationId xmlns:p14="http://schemas.microsoft.com/office/powerpoint/2010/main" val="8395797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PL/SQL Control Structure</a:t>
            </a:r>
          </a:p>
        </p:txBody>
      </p:sp>
      <p:sp>
        <p:nvSpPr>
          <p:cNvPr id="8195" name="Rectangle 3"/>
          <p:cNvSpPr>
            <a:spLocks noGrp="1" noChangeArrowheads="1"/>
          </p:cNvSpPr>
          <p:nvPr>
            <p:ph idx="1"/>
          </p:nvPr>
        </p:nvSpPr>
        <p:spPr/>
        <p:txBody>
          <a:bodyPr>
            <a:normAutofit/>
          </a:bodyPr>
          <a:lstStyle/>
          <a:p>
            <a:pPr eaLnBrk="1" hangingPunct="1">
              <a:lnSpc>
                <a:spcPct val="150000"/>
              </a:lnSpc>
            </a:pPr>
            <a:r>
              <a:rPr lang="en-US" altLang="en-US" sz="2000" dirty="0"/>
              <a:t>PL/SQL has a number of control structures which  includes:</a:t>
            </a:r>
          </a:p>
          <a:p>
            <a:pPr eaLnBrk="1" hangingPunct="1">
              <a:lnSpc>
                <a:spcPct val="150000"/>
              </a:lnSpc>
            </a:pPr>
            <a:r>
              <a:rPr lang="en-US" altLang="en-US" sz="2000" dirty="0"/>
              <a:t> Conditional controls</a:t>
            </a:r>
          </a:p>
          <a:p>
            <a:pPr eaLnBrk="1" hangingPunct="1">
              <a:lnSpc>
                <a:spcPct val="150000"/>
              </a:lnSpc>
            </a:pPr>
            <a:r>
              <a:rPr lang="en-US" altLang="en-US" sz="2000" dirty="0"/>
              <a:t> Iterative or loop controls.</a:t>
            </a:r>
          </a:p>
          <a:p>
            <a:pPr eaLnBrk="1" hangingPunct="1">
              <a:lnSpc>
                <a:spcPct val="150000"/>
              </a:lnSpc>
            </a:pPr>
            <a:r>
              <a:rPr lang="en-US" altLang="en-US" sz="2000" dirty="0"/>
              <a:t> Exception or error controls</a:t>
            </a:r>
            <a:br>
              <a:rPr lang="en-US" altLang="en-US" sz="2000" dirty="0"/>
            </a:br>
            <a:endParaRPr lang="en-US" altLang="en-US" sz="2000" dirty="0"/>
          </a:p>
          <a:p>
            <a:pPr eaLnBrk="1" hangingPunct="1">
              <a:lnSpc>
                <a:spcPct val="150000"/>
              </a:lnSpc>
            </a:pPr>
            <a:r>
              <a:rPr lang="en-US" altLang="en-US" sz="2000" dirty="0"/>
              <a:t>It is these controls, used singly or together, that allow the PL/SQL developer to direct the flow of execution through the program.</a:t>
            </a:r>
            <a:br>
              <a:rPr lang="en-US" altLang="en-US" sz="2000" dirty="0"/>
            </a:br>
            <a:endParaRPr lang="en-US" altLang="en-US" sz="2000" dirty="0"/>
          </a:p>
        </p:txBody>
      </p:sp>
      <p:pic>
        <p:nvPicPr>
          <p:cNvPr id="4" name="Google Shape;89;p13"/>
          <p:cNvPicPr preferRelativeResize="0"/>
          <p:nvPr/>
        </p:nvPicPr>
        <p:blipFill rotWithShape="1">
          <a:blip r:embed="rId2"/>
          <a:srcRect/>
          <a:stretch>
            <a:fillRect/>
          </a:stretch>
        </p:blipFill>
        <p:spPr>
          <a:xfrm>
            <a:off x="8763000" y="0"/>
            <a:ext cx="1905000" cy="827902"/>
          </a:xfrm>
          <a:prstGeom prst="rect">
            <a:avLst/>
          </a:prstGeom>
          <a:noFill/>
          <a:ln>
            <a:noFill/>
          </a:ln>
        </p:spPr>
      </p:pic>
    </p:spTree>
    <p:extLst>
      <p:ext uri="{BB962C8B-B14F-4D97-AF65-F5344CB8AC3E}">
        <p14:creationId xmlns:p14="http://schemas.microsoft.com/office/powerpoint/2010/main" val="40582514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PL/SQL Control Structure	</a:t>
            </a:r>
          </a:p>
        </p:txBody>
      </p:sp>
      <p:sp>
        <p:nvSpPr>
          <p:cNvPr id="9219" name="Rectangle 3"/>
          <p:cNvSpPr>
            <a:spLocks noGrp="1" noChangeArrowheads="1"/>
          </p:cNvSpPr>
          <p:nvPr>
            <p:ph idx="1"/>
          </p:nvPr>
        </p:nvSpPr>
        <p:spPr/>
        <p:txBody>
          <a:bodyPr>
            <a:normAutofit/>
          </a:bodyPr>
          <a:lstStyle/>
          <a:p>
            <a:pPr eaLnBrk="1" hangingPunct="1">
              <a:lnSpc>
                <a:spcPct val="200000"/>
              </a:lnSpc>
            </a:pPr>
            <a:r>
              <a:rPr lang="en-US" altLang="en-US" sz="2000" b="1" dirty="0"/>
              <a:t>Conditional Controls</a:t>
            </a:r>
          </a:p>
          <a:p>
            <a:pPr lvl="1" eaLnBrk="1" hangingPunct="1">
              <a:lnSpc>
                <a:spcPct val="200000"/>
              </a:lnSpc>
              <a:buFontTx/>
              <a:buNone/>
            </a:pPr>
            <a:r>
              <a:rPr lang="en-US" altLang="en-US" sz="2000" b="1" dirty="0"/>
              <a:t>IF....THEN....END IF;</a:t>
            </a:r>
          </a:p>
          <a:p>
            <a:pPr lvl="1" eaLnBrk="1" hangingPunct="1">
              <a:lnSpc>
                <a:spcPct val="200000"/>
              </a:lnSpc>
              <a:buFontTx/>
              <a:buNone/>
            </a:pPr>
            <a:r>
              <a:rPr lang="en-US" altLang="en-US" sz="2000" b="1" dirty="0"/>
              <a:t>IF....THEN...ELSE....END IF;</a:t>
            </a:r>
          </a:p>
          <a:p>
            <a:pPr lvl="1" eaLnBrk="1" hangingPunct="1">
              <a:lnSpc>
                <a:spcPct val="200000"/>
              </a:lnSpc>
              <a:buFontTx/>
              <a:buNone/>
            </a:pPr>
            <a:r>
              <a:rPr lang="en-US" altLang="en-US" sz="2000" b="1" dirty="0"/>
              <a:t>IF....THEN...ELSIF....THEN....ELSE....END IF;</a:t>
            </a:r>
          </a:p>
          <a:p>
            <a:pPr lvl="1" eaLnBrk="1" hangingPunct="1">
              <a:lnSpc>
                <a:spcPct val="200000"/>
              </a:lnSpc>
              <a:buFontTx/>
              <a:buNone/>
            </a:pPr>
            <a:endParaRPr lang="en-US" altLang="en-US" sz="2000" b="1" dirty="0"/>
          </a:p>
        </p:txBody>
      </p:sp>
      <p:pic>
        <p:nvPicPr>
          <p:cNvPr id="4" name="Google Shape;89;p13"/>
          <p:cNvPicPr preferRelativeResize="0"/>
          <p:nvPr/>
        </p:nvPicPr>
        <p:blipFill rotWithShape="1">
          <a:blip r:embed="rId2"/>
          <a:srcRect/>
          <a:stretch>
            <a:fillRect/>
          </a:stretch>
        </p:blipFill>
        <p:spPr>
          <a:xfrm>
            <a:off x="8763000" y="0"/>
            <a:ext cx="1905000" cy="827902"/>
          </a:xfrm>
          <a:prstGeom prst="rect">
            <a:avLst/>
          </a:prstGeom>
          <a:noFill/>
          <a:ln>
            <a:noFill/>
          </a:ln>
        </p:spPr>
      </p:pic>
    </p:spTree>
    <p:extLst>
      <p:ext uri="{BB962C8B-B14F-4D97-AF65-F5344CB8AC3E}">
        <p14:creationId xmlns:p14="http://schemas.microsoft.com/office/powerpoint/2010/main" val="2753286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PL/SQL Control Structure</a:t>
            </a:r>
          </a:p>
        </p:txBody>
      </p:sp>
      <p:sp>
        <p:nvSpPr>
          <p:cNvPr id="10243" name="Rectangle 3"/>
          <p:cNvSpPr>
            <a:spLocks noGrp="1" noChangeArrowheads="1"/>
          </p:cNvSpPr>
          <p:nvPr>
            <p:ph idx="1"/>
          </p:nvPr>
        </p:nvSpPr>
        <p:spPr>
          <a:xfrm>
            <a:off x="1981200" y="1600200"/>
            <a:ext cx="8229600" cy="5257800"/>
          </a:xfrm>
        </p:spPr>
        <p:txBody>
          <a:bodyPr>
            <a:normAutofit/>
          </a:bodyPr>
          <a:lstStyle/>
          <a:p>
            <a:pPr eaLnBrk="1" hangingPunct="1">
              <a:lnSpc>
                <a:spcPct val="90000"/>
              </a:lnSpc>
            </a:pPr>
            <a:r>
              <a:rPr lang="en-US" altLang="en-US" sz="2000" dirty="0"/>
              <a:t>LOOP</a:t>
            </a:r>
          </a:p>
          <a:p>
            <a:pPr eaLnBrk="1" hangingPunct="1">
              <a:lnSpc>
                <a:spcPct val="90000"/>
              </a:lnSpc>
              <a:buFontTx/>
              <a:buNone/>
            </a:pPr>
            <a:r>
              <a:rPr lang="en-US" altLang="en-US" sz="2000" dirty="0"/>
              <a:t>		 	...SQL Statements... </a:t>
            </a:r>
          </a:p>
          <a:p>
            <a:pPr eaLnBrk="1" hangingPunct="1">
              <a:lnSpc>
                <a:spcPct val="90000"/>
              </a:lnSpc>
              <a:buFontTx/>
              <a:buNone/>
            </a:pPr>
            <a:r>
              <a:rPr lang="en-US" altLang="en-US" sz="2000" dirty="0"/>
              <a:t>           	 EXIT;</a:t>
            </a:r>
          </a:p>
          <a:p>
            <a:pPr eaLnBrk="1" hangingPunct="1">
              <a:lnSpc>
                <a:spcPct val="90000"/>
              </a:lnSpc>
              <a:buFontTx/>
              <a:buNone/>
            </a:pPr>
            <a:r>
              <a:rPr lang="en-US" altLang="en-US" sz="2000" dirty="0"/>
              <a:t>    	END LOOP; </a:t>
            </a:r>
          </a:p>
          <a:p>
            <a:pPr eaLnBrk="1" hangingPunct="1">
              <a:lnSpc>
                <a:spcPct val="90000"/>
              </a:lnSpc>
            </a:pPr>
            <a:endParaRPr lang="en-US" altLang="en-US" sz="2000" dirty="0"/>
          </a:p>
          <a:p>
            <a:pPr eaLnBrk="1" hangingPunct="1">
              <a:lnSpc>
                <a:spcPct val="90000"/>
              </a:lnSpc>
            </a:pPr>
            <a:r>
              <a:rPr lang="en-US" altLang="en-US" sz="2000" dirty="0"/>
              <a:t>WHILE loops</a:t>
            </a:r>
          </a:p>
          <a:p>
            <a:pPr eaLnBrk="1" hangingPunct="1">
              <a:lnSpc>
                <a:spcPct val="90000"/>
              </a:lnSpc>
            </a:pPr>
            <a:r>
              <a:rPr lang="en-US" altLang="en-US" sz="2000" dirty="0"/>
              <a:t>WHILE condition LOOP </a:t>
            </a:r>
          </a:p>
          <a:p>
            <a:pPr eaLnBrk="1" hangingPunct="1">
              <a:lnSpc>
                <a:spcPct val="90000"/>
              </a:lnSpc>
              <a:buFontTx/>
              <a:buNone/>
            </a:pPr>
            <a:r>
              <a:rPr lang="en-US" altLang="en-US" sz="2000" dirty="0"/>
              <a:t>                         ...SQL Statements... </a:t>
            </a:r>
          </a:p>
          <a:p>
            <a:pPr eaLnBrk="1" hangingPunct="1">
              <a:lnSpc>
                <a:spcPct val="90000"/>
              </a:lnSpc>
              <a:buFontTx/>
              <a:buNone/>
            </a:pPr>
            <a:r>
              <a:rPr lang="en-US" altLang="en-US" sz="2000" dirty="0"/>
              <a:t>     END LOOP; </a:t>
            </a:r>
            <a:endParaRPr lang="en-US" altLang="en-US" sz="2000" b="1" dirty="0"/>
          </a:p>
          <a:p>
            <a:pPr eaLnBrk="1" hangingPunct="1">
              <a:lnSpc>
                <a:spcPct val="90000"/>
              </a:lnSpc>
            </a:pPr>
            <a:endParaRPr lang="en-US" altLang="en-US" sz="2000" dirty="0"/>
          </a:p>
          <a:p>
            <a:pPr eaLnBrk="1" hangingPunct="1">
              <a:lnSpc>
                <a:spcPct val="90000"/>
              </a:lnSpc>
            </a:pPr>
            <a:r>
              <a:rPr lang="en-US" altLang="en-US" sz="2000" dirty="0"/>
              <a:t>FOR loops</a:t>
            </a:r>
          </a:p>
          <a:p>
            <a:pPr eaLnBrk="1" hangingPunct="1">
              <a:lnSpc>
                <a:spcPct val="90000"/>
              </a:lnSpc>
            </a:pPr>
            <a:r>
              <a:rPr lang="en-US" altLang="en-US" sz="2000" dirty="0"/>
              <a:t>FOR &lt;variable(numeric)&gt; IN [REVERSE] &lt;</a:t>
            </a:r>
            <a:r>
              <a:rPr lang="en-US" altLang="en-US" sz="2000" dirty="0" err="1"/>
              <a:t>lowerbound</a:t>
            </a:r>
            <a:r>
              <a:rPr lang="en-US" altLang="en-US" sz="2000" dirty="0"/>
              <a:t>&gt;..&lt;</a:t>
            </a:r>
            <a:r>
              <a:rPr lang="en-US" altLang="en-US" sz="2000" dirty="0" err="1"/>
              <a:t>upperbound</a:t>
            </a:r>
            <a:r>
              <a:rPr lang="en-US" altLang="en-US" sz="2000" dirty="0"/>
              <a:t>&gt; LOOP .... ..... END LOOP; </a:t>
            </a:r>
          </a:p>
        </p:txBody>
      </p:sp>
      <p:pic>
        <p:nvPicPr>
          <p:cNvPr id="4" name="Google Shape;89;p13"/>
          <p:cNvPicPr preferRelativeResize="0"/>
          <p:nvPr/>
        </p:nvPicPr>
        <p:blipFill rotWithShape="1">
          <a:blip r:embed="rId2"/>
          <a:srcRect/>
          <a:stretch>
            <a:fillRect/>
          </a:stretch>
        </p:blipFill>
        <p:spPr>
          <a:xfrm>
            <a:off x="8763000" y="0"/>
            <a:ext cx="1905000" cy="827902"/>
          </a:xfrm>
          <a:prstGeom prst="rect">
            <a:avLst/>
          </a:prstGeom>
          <a:noFill/>
          <a:ln>
            <a:noFill/>
          </a:ln>
        </p:spPr>
      </p:pic>
    </p:spTree>
    <p:extLst>
      <p:ext uri="{BB962C8B-B14F-4D97-AF65-F5344CB8AC3E}">
        <p14:creationId xmlns:p14="http://schemas.microsoft.com/office/powerpoint/2010/main" val="4112528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4823"/>
            <a:ext cx="8229600" cy="1143000"/>
          </a:xfrm>
        </p:spPr>
        <p:txBody>
          <a:bodyPr/>
          <a:lstStyle/>
          <a:p>
            <a:r>
              <a:rPr lang="en-US" dirty="0" smtClean="0"/>
              <a:t>Example-1(Constants)</a:t>
            </a:r>
            <a:endParaRPr lang="en-US" dirty="0"/>
          </a:p>
        </p:txBody>
      </p:sp>
      <p:sp>
        <p:nvSpPr>
          <p:cNvPr id="3" name="Content Placeholder 2"/>
          <p:cNvSpPr>
            <a:spLocks noGrp="1"/>
          </p:cNvSpPr>
          <p:nvPr>
            <p:ph idx="1"/>
          </p:nvPr>
        </p:nvSpPr>
        <p:spPr>
          <a:xfrm>
            <a:off x="1981200" y="1052736"/>
            <a:ext cx="8507288" cy="5805264"/>
          </a:xfrm>
        </p:spPr>
        <p:txBody>
          <a:bodyPr numCol="2">
            <a:normAutofit/>
          </a:bodyPr>
          <a:lstStyle/>
          <a:p>
            <a:pPr marL="0" indent="0">
              <a:buNone/>
            </a:pPr>
            <a:r>
              <a:rPr lang="en-US" sz="1600" dirty="0"/>
              <a:t>PI CONSTANT NUMBER := 3.141592654; </a:t>
            </a:r>
          </a:p>
          <a:p>
            <a:pPr marL="0" indent="0">
              <a:buNone/>
            </a:pPr>
            <a:r>
              <a:rPr lang="en-US" sz="1600" dirty="0"/>
              <a:t>DECLARE </a:t>
            </a:r>
          </a:p>
          <a:p>
            <a:pPr marL="0" indent="0">
              <a:buNone/>
            </a:pPr>
            <a:r>
              <a:rPr lang="en-US" sz="1600" dirty="0"/>
              <a:t>   -- constant declaration </a:t>
            </a:r>
          </a:p>
          <a:p>
            <a:pPr marL="0" indent="0">
              <a:buNone/>
            </a:pPr>
            <a:r>
              <a:rPr lang="en-US" sz="1600" dirty="0"/>
              <a:t>   pi constant number := 3.141592654; </a:t>
            </a:r>
          </a:p>
          <a:p>
            <a:pPr marL="0" indent="0">
              <a:buNone/>
            </a:pPr>
            <a:r>
              <a:rPr lang="en-US" sz="1600" dirty="0"/>
              <a:t>   -- other declarations </a:t>
            </a:r>
          </a:p>
          <a:p>
            <a:pPr marL="0" indent="0">
              <a:buNone/>
            </a:pPr>
            <a:r>
              <a:rPr lang="en-US" sz="1600" dirty="0"/>
              <a:t>   radius number(5,2);  </a:t>
            </a:r>
          </a:p>
          <a:p>
            <a:pPr marL="0" indent="0">
              <a:buNone/>
            </a:pPr>
            <a:r>
              <a:rPr lang="en-US" sz="1600" dirty="0"/>
              <a:t>   </a:t>
            </a:r>
            <a:r>
              <a:rPr lang="en-US" sz="1600" dirty="0" err="1"/>
              <a:t>dia</a:t>
            </a:r>
            <a:r>
              <a:rPr lang="en-US" sz="1600" dirty="0"/>
              <a:t> number(5,2);  </a:t>
            </a:r>
          </a:p>
          <a:p>
            <a:pPr marL="0" indent="0">
              <a:buNone/>
            </a:pPr>
            <a:r>
              <a:rPr lang="en-US" sz="1600" dirty="0"/>
              <a:t>   circumference number(7, 2); </a:t>
            </a:r>
          </a:p>
          <a:p>
            <a:pPr marL="0" indent="0">
              <a:buNone/>
            </a:pPr>
            <a:r>
              <a:rPr lang="en-US" sz="1600" dirty="0"/>
              <a:t>   area number (10, 2); </a:t>
            </a:r>
          </a:p>
          <a:p>
            <a:pPr marL="0" indent="0">
              <a:buNone/>
            </a:pPr>
            <a:r>
              <a:rPr lang="en-US" sz="1600" dirty="0"/>
              <a:t>BEGIN  </a:t>
            </a:r>
          </a:p>
          <a:p>
            <a:pPr marL="0" indent="0">
              <a:buNone/>
            </a:pPr>
            <a:r>
              <a:rPr lang="en-US" sz="1600" dirty="0"/>
              <a:t>   -- processing </a:t>
            </a:r>
          </a:p>
          <a:p>
            <a:pPr marL="0" indent="0">
              <a:buNone/>
            </a:pPr>
            <a:r>
              <a:rPr lang="en-US" sz="1600" dirty="0"/>
              <a:t>   radius := 9.5;  </a:t>
            </a:r>
          </a:p>
          <a:p>
            <a:pPr marL="0" indent="0">
              <a:buNone/>
            </a:pPr>
            <a:r>
              <a:rPr lang="en-US" sz="1600" dirty="0"/>
              <a:t>   </a:t>
            </a:r>
            <a:r>
              <a:rPr lang="en-US" sz="1600" dirty="0" err="1"/>
              <a:t>dia</a:t>
            </a:r>
            <a:r>
              <a:rPr lang="en-US" sz="1600" dirty="0"/>
              <a:t> := radius * 2;  </a:t>
            </a:r>
          </a:p>
          <a:p>
            <a:pPr marL="0" indent="0">
              <a:buNone/>
            </a:pPr>
            <a:r>
              <a:rPr lang="en-US" sz="1600" dirty="0"/>
              <a:t>   circumference := 2.0 * pi * radius; </a:t>
            </a:r>
          </a:p>
          <a:p>
            <a:pPr marL="0" indent="0">
              <a:buNone/>
            </a:pPr>
            <a:r>
              <a:rPr lang="en-US" sz="1600" dirty="0"/>
              <a:t>   area := pi * radius * radius; </a:t>
            </a:r>
          </a:p>
          <a:p>
            <a:pPr marL="0" indent="0">
              <a:buNone/>
            </a:pPr>
            <a:r>
              <a:rPr lang="en-US" sz="1600" dirty="0"/>
              <a:t>   -- output </a:t>
            </a:r>
          </a:p>
          <a:p>
            <a:pPr marL="0" indent="0">
              <a:buNone/>
            </a:pPr>
            <a:r>
              <a:rPr lang="en-US" sz="1600" dirty="0"/>
              <a:t>   </a:t>
            </a:r>
            <a:r>
              <a:rPr lang="en-US" sz="1600" dirty="0" err="1"/>
              <a:t>dbms_output.put_line</a:t>
            </a:r>
            <a:r>
              <a:rPr lang="en-US" sz="1600" dirty="0"/>
              <a:t>('Radius: ' || radius); </a:t>
            </a:r>
          </a:p>
          <a:p>
            <a:pPr marL="0" indent="0">
              <a:buNone/>
            </a:pPr>
            <a:r>
              <a:rPr lang="en-US" sz="1600" dirty="0"/>
              <a:t>   </a:t>
            </a:r>
            <a:r>
              <a:rPr lang="en-US" sz="1600" dirty="0" err="1"/>
              <a:t>dbms_output.put_line</a:t>
            </a:r>
            <a:r>
              <a:rPr lang="en-US" sz="1600" dirty="0"/>
              <a:t>('Diameter: ' || </a:t>
            </a:r>
            <a:r>
              <a:rPr lang="en-US" sz="1600" dirty="0" err="1"/>
              <a:t>dia</a:t>
            </a:r>
            <a:r>
              <a:rPr lang="en-US" sz="1600" dirty="0"/>
              <a:t>); </a:t>
            </a:r>
          </a:p>
          <a:p>
            <a:pPr marL="0" indent="0">
              <a:buNone/>
            </a:pPr>
            <a:r>
              <a:rPr lang="en-US" sz="1600" dirty="0"/>
              <a:t>   </a:t>
            </a:r>
            <a:r>
              <a:rPr lang="en-US" sz="1600" dirty="0" err="1"/>
              <a:t>dbms_output.put_line</a:t>
            </a:r>
            <a:r>
              <a:rPr lang="en-US" sz="1600" dirty="0"/>
              <a:t>('Circumference: ' || circumference); </a:t>
            </a:r>
          </a:p>
          <a:p>
            <a:pPr marL="0" indent="0">
              <a:buNone/>
            </a:pPr>
            <a:r>
              <a:rPr lang="en-US" sz="1600" dirty="0"/>
              <a:t>   </a:t>
            </a:r>
            <a:r>
              <a:rPr lang="en-US" sz="1600" dirty="0" err="1"/>
              <a:t>dbms_output.put_line</a:t>
            </a:r>
            <a:r>
              <a:rPr lang="en-US" sz="1600" dirty="0"/>
              <a:t>('Area: ' || area); </a:t>
            </a:r>
          </a:p>
          <a:p>
            <a:pPr marL="0" indent="0">
              <a:buNone/>
            </a:pPr>
            <a:r>
              <a:rPr lang="en-US" sz="1600" dirty="0"/>
              <a:t>END</a:t>
            </a:r>
            <a:r>
              <a:rPr lang="en-US" sz="2000" dirty="0"/>
              <a:t>; </a:t>
            </a:r>
          </a:p>
          <a:p>
            <a:pPr marL="0" indent="0">
              <a:buNone/>
            </a:pPr>
            <a:endParaRPr lang="en-US" sz="2000" dirty="0"/>
          </a:p>
          <a:p>
            <a:pPr marL="400050" lvl="1" indent="0">
              <a:buNone/>
            </a:pPr>
            <a:r>
              <a:rPr lang="en-US" sz="1600" b="1" dirty="0"/>
              <a:t>Output:</a:t>
            </a:r>
          </a:p>
          <a:p>
            <a:pPr marL="400050" lvl="1" indent="0">
              <a:buNone/>
            </a:pPr>
            <a:r>
              <a:rPr lang="en-US" sz="1600" dirty="0"/>
              <a:t>Radius: 9.5 </a:t>
            </a:r>
          </a:p>
          <a:p>
            <a:pPr marL="400050" lvl="1" indent="0">
              <a:buNone/>
            </a:pPr>
            <a:r>
              <a:rPr lang="en-US" sz="1600" dirty="0"/>
              <a:t>Diameter: 19 </a:t>
            </a:r>
          </a:p>
          <a:p>
            <a:pPr marL="400050" lvl="1" indent="0">
              <a:buNone/>
            </a:pPr>
            <a:r>
              <a:rPr lang="en-US" sz="1600" dirty="0"/>
              <a:t>Circumference: 59.69 </a:t>
            </a:r>
          </a:p>
          <a:p>
            <a:pPr marL="400050" lvl="1" indent="0">
              <a:buNone/>
            </a:pPr>
            <a:r>
              <a:rPr lang="en-US" sz="1600" dirty="0"/>
              <a:t>Area: 283.53 </a:t>
            </a:r>
          </a:p>
        </p:txBody>
      </p:sp>
    </p:spTree>
    <p:extLst>
      <p:ext uri="{BB962C8B-B14F-4D97-AF65-F5344CB8AC3E}">
        <p14:creationId xmlns:p14="http://schemas.microsoft.com/office/powerpoint/2010/main" val="29686761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0"/>
            <a:ext cx="8229600" cy="1143000"/>
          </a:xfrm>
        </p:spPr>
        <p:txBody>
          <a:bodyPr/>
          <a:lstStyle/>
          <a:p>
            <a:r>
              <a:rPr lang="en-US" dirty="0" smtClean="0"/>
              <a:t>Example-2(Loops)</a:t>
            </a:r>
            <a:endParaRPr lang="en-US" dirty="0"/>
          </a:p>
        </p:txBody>
      </p:sp>
      <p:sp>
        <p:nvSpPr>
          <p:cNvPr id="3" name="Content Placeholder 2"/>
          <p:cNvSpPr>
            <a:spLocks noGrp="1"/>
          </p:cNvSpPr>
          <p:nvPr>
            <p:ph idx="1"/>
          </p:nvPr>
        </p:nvSpPr>
        <p:spPr>
          <a:xfrm>
            <a:off x="1847528" y="1124744"/>
            <a:ext cx="8712968" cy="5616624"/>
          </a:xfrm>
        </p:spPr>
        <p:txBody>
          <a:bodyPr numCol="2">
            <a:normAutofit/>
          </a:bodyPr>
          <a:lstStyle/>
          <a:p>
            <a:pPr marL="0" indent="0">
              <a:buNone/>
            </a:pPr>
            <a:r>
              <a:rPr lang="en-US" sz="2200" dirty="0"/>
              <a:t>DECLARE </a:t>
            </a:r>
          </a:p>
          <a:p>
            <a:pPr marL="0" indent="0">
              <a:buNone/>
            </a:pPr>
            <a:r>
              <a:rPr lang="en-US" sz="2200" dirty="0"/>
              <a:t>   i number(1); </a:t>
            </a:r>
          </a:p>
          <a:p>
            <a:pPr marL="0" indent="0">
              <a:buNone/>
            </a:pPr>
            <a:r>
              <a:rPr lang="en-US" sz="2200" dirty="0"/>
              <a:t>   j number(1); </a:t>
            </a:r>
          </a:p>
          <a:p>
            <a:pPr marL="0" indent="0">
              <a:buNone/>
            </a:pPr>
            <a:r>
              <a:rPr lang="en-US" sz="2200" dirty="0"/>
              <a:t>BEGIN </a:t>
            </a:r>
          </a:p>
          <a:p>
            <a:pPr marL="0" indent="0">
              <a:buNone/>
            </a:pPr>
            <a:r>
              <a:rPr lang="en-US" sz="2200" dirty="0"/>
              <a:t>   &lt;&lt; </a:t>
            </a:r>
            <a:r>
              <a:rPr lang="en-US" sz="2200" dirty="0" err="1"/>
              <a:t>outer_loop</a:t>
            </a:r>
            <a:r>
              <a:rPr lang="en-US" sz="2200" dirty="0"/>
              <a:t> &gt;&gt; </a:t>
            </a:r>
          </a:p>
          <a:p>
            <a:pPr marL="0" indent="0">
              <a:buNone/>
            </a:pPr>
            <a:r>
              <a:rPr lang="en-US" sz="2200" dirty="0"/>
              <a:t>   FOR i IN 1..3 LOOP </a:t>
            </a:r>
          </a:p>
          <a:p>
            <a:pPr marL="0" indent="0">
              <a:buNone/>
            </a:pPr>
            <a:r>
              <a:rPr lang="en-US" sz="2200" dirty="0"/>
              <a:t>      &lt;&lt; </a:t>
            </a:r>
            <a:r>
              <a:rPr lang="en-US" sz="2200" dirty="0" err="1"/>
              <a:t>inner_loop</a:t>
            </a:r>
            <a:r>
              <a:rPr lang="en-US" sz="2200" dirty="0"/>
              <a:t> &gt;&gt; </a:t>
            </a:r>
          </a:p>
          <a:p>
            <a:pPr marL="0" indent="0">
              <a:buNone/>
            </a:pPr>
            <a:r>
              <a:rPr lang="en-US" sz="2200" dirty="0"/>
              <a:t>      FOR j IN 1..3 LOOP </a:t>
            </a:r>
          </a:p>
          <a:p>
            <a:pPr marL="0" indent="0">
              <a:buNone/>
            </a:pPr>
            <a:r>
              <a:rPr lang="en-US" sz="2200" dirty="0"/>
              <a:t>   </a:t>
            </a:r>
            <a:r>
              <a:rPr lang="en-US" sz="2200" dirty="0" err="1"/>
              <a:t>dbms_output.put_line</a:t>
            </a:r>
            <a:r>
              <a:rPr lang="en-US" sz="2200" dirty="0"/>
              <a:t>('i is: '|| i || ' and j is: ' || j); </a:t>
            </a:r>
          </a:p>
          <a:p>
            <a:pPr marL="0" indent="0">
              <a:buNone/>
            </a:pPr>
            <a:r>
              <a:rPr lang="en-US" sz="2200" dirty="0"/>
              <a:t>      END loop </a:t>
            </a:r>
            <a:r>
              <a:rPr lang="en-US" sz="2200" dirty="0" err="1"/>
              <a:t>inner_loop</a:t>
            </a:r>
            <a:r>
              <a:rPr lang="en-US" sz="2200" dirty="0"/>
              <a:t>; </a:t>
            </a:r>
          </a:p>
          <a:p>
            <a:pPr marL="0" indent="0">
              <a:buNone/>
            </a:pPr>
            <a:r>
              <a:rPr lang="en-US" sz="2200" dirty="0"/>
              <a:t>   END loop </a:t>
            </a:r>
            <a:r>
              <a:rPr lang="en-US" sz="2200" dirty="0" err="1"/>
              <a:t>outer_loop</a:t>
            </a:r>
            <a:r>
              <a:rPr lang="en-US" sz="2200" dirty="0"/>
              <a:t>; </a:t>
            </a:r>
          </a:p>
          <a:p>
            <a:pPr marL="0" indent="0">
              <a:buNone/>
            </a:pPr>
            <a:r>
              <a:rPr lang="en-US" sz="2200" dirty="0"/>
              <a:t>END; </a:t>
            </a:r>
          </a:p>
          <a:p>
            <a:pPr marL="0" indent="0">
              <a:buNone/>
            </a:pPr>
            <a:r>
              <a:rPr lang="en-US" sz="2200" dirty="0"/>
              <a:t>/</a:t>
            </a:r>
          </a:p>
          <a:p>
            <a:pPr marL="1257300" lvl="3" indent="0">
              <a:buNone/>
            </a:pPr>
            <a:r>
              <a:rPr lang="en-US" b="1" dirty="0" smtClean="0"/>
              <a:t>Output:</a:t>
            </a:r>
          </a:p>
          <a:p>
            <a:pPr marL="1257300" lvl="3" indent="0">
              <a:buNone/>
            </a:pPr>
            <a:r>
              <a:rPr lang="en-US" dirty="0"/>
              <a:t>i is: 1 and j is: 1 </a:t>
            </a:r>
          </a:p>
          <a:p>
            <a:pPr marL="1257300" lvl="3" indent="0">
              <a:buNone/>
            </a:pPr>
            <a:r>
              <a:rPr lang="en-US" dirty="0"/>
              <a:t>i is: 1 and j is: 2 </a:t>
            </a:r>
          </a:p>
          <a:p>
            <a:pPr marL="1257300" lvl="3" indent="0">
              <a:buNone/>
            </a:pPr>
            <a:r>
              <a:rPr lang="en-US" dirty="0"/>
              <a:t>i is: 1 and j is: 3 </a:t>
            </a:r>
          </a:p>
          <a:p>
            <a:pPr marL="1257300" lvl="3" indent="0">
              <a:buNone/>
            </a:pPr>
            <a:r>
              <a:rPr lang="en-US" dirty="0"/>
              <a:t>i is: 2 and j is: 1 </a:t>
            </a:r>
          </a:p>
          <a:p>
            <a:pPr marL="1257300" lvl="3" indent="0">
              <a:buNone/>
            </a:pPr>
            <a:r>
              <a:rPr lang="en-US" dirty="0"/>
              <a:t>i is: 2 and j is: 2 </a:t>
            </a:r>
          </a:p>
          <a:p>
            <a:pPr marL="1257300" lvl="3" indent="0">
              <a:buNone/>
            </a:pPr>
            <a:r>
              <a:rPr lang="en-US" dirty="0"/>
              <a:t>i is: 2 and j is: 3 </a:t>
            </a:r>
          </a:p>
          <a:p>
            <a:pPr marL="1257300" lvl="3" indent="0">
              <a:buNone/>
            </a:pPr>
            <a:r>
              <a:rPr lang="en-US" dirty="0"/>
              <a:t>i is: 3 and j is: 1 </a:t>
            </a:r>
          </a:p>
          <a:p>
            <a:pPr marL="1257300" lvl="3" indent="0">
              <a:buNone/>
            </a:pPr>
            <a:r>
              <a:rPr lang="en-US" dirty="0"/>
              <a:t>i is: 3 and j is: 2 </a:t>
            </a:r>
          </a:p>
          <a:p>
            <a:pPr marL="1257300" lvl="3" indent="0">
              <a:buNone/>
            </a:pPr>
            <a:r>
              <a:rPr lang="en-US" dirty="0"/>
              <a:t>i is: 3 and j is: 3 </a:t>
            </a:r>
          </a:p>
        </p:txBody>
      </p:sp>
    </p:spTree>
    <p:extLst>
      <p:ext uri="{BB962C8B-B14F-4D97-AF65-F5344CB8AC3E}">
        <p14:creationId xmlns:p14="http://schemas.microsoft.com/office/powerpoint/2010/main" val="2269316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304800"/>
            <a:ext cx="8229600" cy="685800"/>
          </a:xfrm>
        </p:spPr>
        <p:txBody>
          <a:bodyPr/>
          <a:lstStyle/>
          <a:p>
            <a:pPr eaLnBrk="1" hangingPunct="1"/>
            <a:r>
              <a:rPr lang="en-US" sz="3600" b="1">
                <a:solidFill>
                  <a:srgbClr val="333CB5"/>
                </a:solidFill>
              </a:rPr>
              <a:t>Joining a Table to Itself</a:t>
            </a:r>
          </a:p>
        </p:txBody>
      </p:sp>
      <p:sp>
        <p:nvSpPr>
          <p:cNvPr id="7171" name="Rectangle 3"/>
          <p:cNvSpPr>
            <a:spLocks noGrp="1" noChangeArrowheads="1"/>
          </p:cNvSpPr>
          <p:nvPr>
            <p:ph type="body" idx="1"/>
          </p:nvPr>
        </p:nvSpPr>
        <p:spPr>
          <a:xfrm>
            <a:off x="1981200" y="914401"/>
            <a:ext cx="8229600" cy="4906963"/>
          </a:xfrm>
        </p:spPr>
        <p:txBody>
          <a:bodyPr/>
          <a:lstStyle/>
          <a:p>
            <a:pPr eaLnBrk="1" hangingPunct="1"/>
            <a:r>
              <a:rPr lang="en-US" sz="2400"/>
              <a:t>A join of a table to itself is called </a:t>
            </a:r>
            <a:r>
              <a:rPr lang="en-US" sz="2400">
                <a:solidFill>
                  <a:srgbClr val="F20208"/>
                </a:solidFill>
              </a:rPr>
              <a:t>Self-Join</a:t>
            </a:r>
          </a:p>
          <a:p>
            <a:pPr eaLnBrk="1" hangingPunct="1">
              <a:buFontTx/>
              <a:buNone/>
            </a:pPr>
            <a:endParaRPr lang="en-US" sz="2400">
              <a:solidFill>
                <a:srgbClr val="F20208"/>
              </a:solidFill>
            </a:endParaRPr>
          </a:p>
          <a:p>
            <a:pPr eaLnBrk="1" hangingPunct="1"/>
            <a:r>
              <a:rPr lang="en-US" sz="2400"/>
              <a:t>This table appears twice in the FROM clause and is followed by table aliases that qualify column names in the join condition</a:t>
            </a:r>
          </a:p>
          <a:p>
            <a:pPr eaLnBrk="1" hangingPunct="1">
              <a:buFontTx/>
              <a:buNone/>
            </a:pPr>
            <a:endParaRPr lang="en-US" sz="2400"/>
          </a:p>
          <a:p>
            <a:pPr eaLnBrk="1" hangingPunct="1"/>
            <a:r>
              <a:rPr lang="en-US" sz="2400"/>
              <a:t>Query: Retrieve the employee number, employee name and his manager’s name from employee table</a:t>
            </a:r>
          </a:p>
          <a:p>
            <a:pPr eaLnBrk="1" hangingPunct="1"/>
            <a:endParaRPr lang="en-US" sz="2400">
              <a:solidFill>
                <a:srgbClr val="FF0303"/>
              </a:solidFill>
            </a:endParaRPr>
          </a:p>
          <a:p>
            <a:pPr eaLnBrk="1" hangingPunct="1"/>
            <a:r>
              <a:rPr lang="en-US" sz="2400">
                <a:solidFill>
                  <a:srgbClr val="FF0303"/>
                </a:solidFill>
              </a:rPr>
              <a:t>SELECT   emp.emp_id, emp.emp_name, mgr.emp_name FROM employee emp, employee mgr WHERE</a:t>
            </a:r>
            <a:r>
              <a:rPr lang="en-US" sz="2400"/>
              <a:t> </a:t>
            </a:r>
            <a:r>
              <a:rPr lang="en-US" sz="2400">
                <a:solidFill>
                  <a:srgbClr val="02960D"/>
                </a:solidFill>
              </a:rPr>
              <a:t>emp.mgr_id = mgr.emp_id</a:t>
            </a:r>
            <a:endParaRPr lang="en-US" sz="2400"/>
          </a:p>
        </p:txBody>
      </p:sp>
    </p:spTree>
    <p:extLst>
      <p:ext uri="{BB962C8B-B14F-4D97-AF65-F5344CB8AC3E}">
        <p14:creationId xmlns:p14="http://schemas.microsoft.com/office/powerpoint/2010/main" val="416243865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Example-3(Strings)</a:t>
            </a:r>
            <a:endParaRPr lang="en-US" dirty="0"/>
          </a:p>
        </p:txBody>
      </p:sp>
      <p:sp>
        <p:nvSpPr>
          <p:cNvPr id="3" name="Content Placeholder 2"/>
          <p:cNvSpPr>
            <a:spLocks noGrp="1"/>
          </p:cNvSpPr>
          <p:nvPr>
            <p:ph idx="1"/>
          </p:nvPr>
        </p:nvSpPr>
        <p:spPr/>
        <p:txBody>
          <a:bodyPr numCol="2">
            <a:noAutofit/>
          </a:bodyPr>
          <a:lstStyle/>
          <a:p>
            <a:pPr marL="0" indent="0">
              <a:buNone/>
            </a:pPr>
            <a:r>
              <a:rPr lang="en-US" sz="1600" dirty="0"/>
              <a:t>DECLARE </a:t>
            </a:r>
          </a:p>
          <a:p>
            <a:pPr marL="0" indent="0">
              <a:buNone/>
            </a:pPr>
            <a:r>
              <a:rPr lang="en-US" sz="1600" dirty="0"/>
              <a:t>   name varchar2(20); </a:t>
            </a:r>
          </a:p>
          <a:p>
            <a:pPr marL="0" indent="0">
              <a:buNone/>
            </a:pPr>
            <a:r>
              <a:rPr lang="en-US" sz="1600" dirty="0"/>
              <a:t>   company varchar2(30); </a:t>
            </a:r>
          </a:p>
          <a:p>
            <a:pPr marL="0" indent="0">
              <a:buNone/>
            </a:pPr>
            <a:r>
              <a:rPr lang="en-US" sz="1600" dirty="0"/>
              <a:t>   introduction </a:t>
            </a:r>
            <a:r>
              <a:rPr lang="en-US" sz="1600" dirty="0" err="1"/>
              <a:t>clob</a:t>
            </a:r>
            <a:r>
              <a:rPr lang="en-US" sz="1600" dirty="0"/>
              <a:t>; </a:t>
            </a:r>
          </a:p>
          <a:p>
            <a:pPr marL="0" indent="0">
              <a:buNone/>
            </a:pPr>
            <a:r>
              <a:rPr lang="en-US" sz="1600" dirty="0"/>
              <a:t>   choice char(1); </a:t>
            </a:r>
          </a:p>
          <a:p>
            <a:pPr marL="0" indent="0">
              <a:buNone/>
            </a:pPr>
            <a:r>
              <a:rPr lang="en-US" sz="1600" dirty="0"/>
              <a:t>BEGIN </a:t>
            </a:r>
          </a:p>
          <a:p>
            <a:pPr marL="0" indent="0">
              <a:buNone/>
            </a:pPr>
            <a:r>
              <a:rPr lang="en-US" sz="1600" dirty="0"/>
              <a:t>   name := 'John Smith'; </a:t>
            </a:r>
          </a:p>
          <a:p>
            <a:pPr marL="0" indent="0">
              <a:buNone/>
            </a:pPr>
            <a:r>
              <a:rPr lang="en-US" sz="1600" dirty="0"/>
              <a:t>   company := '</a:t>
            </a:r>
            <a:r>
              <a:rPr lang="en-US" sz="1600" dirty="0" err="1"/>
              <a:t>Infotech</a:t>
            </a:r>
            <a:r>
              <a:rPr lang="en-US" sz="1600" dirty="0"/>
              <a:t>'; </a:t>
            </a:r>
          </a:p>
          <a:p>
            <a:pPr marL="0" indent="0">
              <a:buNone/>
            </a:pPr>
            <a:r>
              <a:rPr lang="en-US" sz="1600" dirty="0"/>
              <a:t>   introduction := ' Hello! </a:t>
            </a:r>
            <a:r>
              <a:rPr lang="en-US" sz="1600" dirty="0" err="1"/>
              <a:t>I''m</a:t>
            </a:r>
            <a:r>
              <a:rPr lang="en-US" sz="1600" dirty="0"/>
              <a:t> John Smith from </a:t>
            </a:r>
            <a:r>
              <a:rPr lang="en-US" sz="1600" dirty="0" err="1"/>
              <a:t>Infotech</a:t>
            </a:r>
            <a:r>
              <a:rPr lang="en-US" sz="1600" dirty="0"/>
              <a:t>.'; </a:t>
            </a:r>
          </a:p>
          <a:p>
            <a:pPr marL="0" indent="0">
              <a:buNone/>
            </a:pPr>
            <a:r>
              <a:rPr lang="en-US" sz="1600" dirty="0"/>
              <a:t>   choice := 'y'; </a:t>
            </a:r>
          </a:p>
          <a:p>
            <a:pPr marL="0" indent="0">
              <a:buNone/>
            </a:pPr>
            <a:r>
              <a:rPr lang="en-US" sz="1600" dirty="0"/>
              <a:t>   IF choice = 'y' THEN </a:t>
            </a:r>
          </a:p>
          <a:p>
            <a:pPr marL="0" indent="0">
              <a:buNone/>
            </a:pPr>
            <a:r>
              <a:rPr lang="en-US" sz="1600" dirty="0"/>
              <a:t>      </a:t>
            </a:r>
            <a:r>
              <a:rPr lang="en-US" sz="1600" dirty="0" err="1"/>
              <a:t>dbms_output.put_line</a:t>
            </a:r>
            <a:r>
              <a:rPr lang="en-US" sz="1600" dirty="0"/>
              <a:t>(name); </a:t>
            </a:r>
          </a:p>
          <a:p>
            <a:pPr marL="0" indent="0">
              <a:buNone/>
            </a:pPr>
            <a:r>
              <a:rPr lang="en-US" sz="1600" dirty="0"/>
              <a:t>      </a:t>
            </a:r>
            <a:r>
              <a:rPr lang="en-US" sz="1600" dirty="0" err="1"/>
              <a:t>dbms_output.put_line</a:t>
            </a:r>
            <a:r>
              <a:rPr lang="en-US" sz="1600" dirty="0"/>
              <a:t>(company); </a:t>
            </a:r>
          </a:p>
          <a:p>
            <a:pPr marL="0" indent="0">
              <a:buNone/>
            </a:pPr>
            <a:r>
              <a:rPr lang="en-US" sz="1600" dirty="0"/>
              <a:t>      </a:t>
            </a:r>
            <a:r>
              <a:rPr lang="en-US" sz="1600" dirty="0" err="1"/>
              <a:t>dbms_output.put_line</a:t>
            </a:r>
            <a:r>
              <a:rPr lang="en-US" sz="1600" dirty="0"/>
              <a:t>(introduction); </a:t>
            </a:r>
          </a:p>
          <a:p>
            <a:pPr marL="0" indent="0">
              <a:buNone/>
            </a:pPr>
            <a:r>
              <a:rPr lang="en-US" sz="1600" dirty="0"/>
              <a:t>   END IF; </a:t>
            </a:r>
          </a:p>
          <a:p>
            <a:pPr marL="0" indent="0">
              <a:buNone/>
            </a:pPr>
            <a:r>
              <a:rPr lang="en-US" sz="1600" dirty="0"/>
              <a:t>END; </a:t>
            </a:r>
          </a:p>
          <a:p>
            <a:pPr marL="0" indent="0">
              <a:buNone/>
            </a:pPr>
            <a:r>
              <a:rPr lang="en-US" sz="1600" dirty="0"/>
              <a:t>/</a:t>
            </a:r>
          </a:p>
          <a:p>
            <a:pPr marL="0" indent="0">
              <a:buNone/>
            </a:pPr>
            <a:endParaRPr lang="en-US" sz="1600" dirty="0"/>
          </a:p>
          <a:p>
            <a:pPr marL="0" indent="0">
              <a:buNone/>
            </a:pPr>
            <a:r>
              <a:rPr lang="en-US" sz="1600" b="1" dirty="0"/>
              <a:t>Output:</a:t>
            </a:r>
          </a:p>
          <a:p>
            <a:pPr marL="0" indent="0">
              <a:buNone/>
            </a:pPr>
            <a:r>
              <a:rPr lang="en-US" sz="1600" dirty="0"/>
              <a:t>John Smith</a:t>
            </a:r>
          </a:p>
          <a:p>
            <a:pPr marL="0" indent="0">
              <a:buNone/>
            </a:pPr>
            <a:r>
              <a:rPr lang="en-US" sz="1600" dirty="0"/>
              <a:t> </a:t>
            </a:r>
            <a:r>
              <a:rPr lang="en-US" sz="1600" dirty="0" err="1"/>
              <a:t>Infotech</a:t>
            </a:r>
            <a:r>
              <a:rPr lang="en-US" sz="1600" dirty="0"/>
              <a:t> </a:t>
            </a:r>
          </a:p>
          <a:p>
            <a:pPr marL="0" indent="0">
              <a:buNone/>
            </a:pPr>
            <a:r>
              <a:rPr lang="en-US" sz="1600" dirty="0"/>
              <a:t>Hello! I'm John Smith from </a:t>
            </a:r>
            <a:r>
              <a:rPr lang="en-US" sz="1600" dirty="0" err="1"/>
              <a:t>Infotech</a:t>
            </a:r>
            <a:r>
              <a:rPr lang="en-US" sz="1600" dirty="0"/>
              <a:t>. </a:t>
            </a:r>
          </a:p>
        </p:txBody>
      </p:sp>
    </p:spTree>
    <p:extLst>
      <p:ext uri="{BB962C8B-B14F-4D97-AF65-F5344CB8AC3E}">
        <p14:creationId xmlns:p14="http://schemas.microsoft.com/office/powerpoint/2010/main" val="37422081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32048"/>
            <a:ext cx="8229600" cy="1143000"/>
          </a:xfrm>
        </p:spPr>
        <p:txBody>
          <a:bodyPr/>
          <a:lstStyle/>
          <a:p>
            <a:r>
              <a:rPr lang="en-US" dirty="0" smtClean="0"/>
              <a:t>Example-4(Arrays)</a:t>
            </a:r>
            <a:endParaRPr lang="en-US" dirty="0"/>
          </a:p>
        </p:txBody>
      </p:sp>
      <p:sp>
        <p:nvSpPr>
          <p:cNvPr id="3" name="Content Placeholder 2"/>
          <p:cNvSpPr>
            <a:spLocks noGrp="1"/>
          </p:cNvSpPr>
          <p:nvPr>
            <p:ph idx="1"/>
          </p:nvPr>
        </p:nvSpPr>
        <p:spPr>
          <a:xfrm>
            <a:off x="1919536" y="980728"/>
            <a:ext cx="8640960" cy="5688632"/>
          </a:xfrm>
        </p:spPr>
        <p:txBody>
          <a:bodyPr numCol="2">
            <a:normAutofit/>
          </a:bodyPr>
          <a:lstStyle/>
          <a:p>
            <a:pPr marL="0" indent="0">
              <a:buNone/>
            </a:pPr>
            <a:r>
              <a:rPr lang="en-US" sz="1600" dirty="0"/>
              <a:t>DECLARE </a:t>
            </a:r>
          </a:p>
          <a:p>
            <a:pPr marL="0" indent="0">
              <a:buNone/>
            </a:pPr>
            <a:r>
              <a:rPr lang="en-US" sz="1600" dirty="0"/>
              <a:t>   type </a:t>
            </a:r>
            <a:r>
              <a:rPr lang="en-US" sz="1600" dirty="0" err="1"/>
              <a:t>namesarray</a:t>
            </a:r>
            <a:r>
              <a:rPr lang="en-US" sz="1600" dirty="0"/>
              <a:t> IS VARRAY(5) OF VARCHAR2(10); </a:t>
            </a:r>
          </a:p>
          <a:p>
            <a:pPr marL="0" indent="0">
              <a:buNone/>
            </a:pPr>
            <a:r>
              <a:rPr lang="en-US" sz="1600" dirty="0"/>
              <a:t>   type grades IS VARRAY(5) OF INTEGER; </a:t>
            </a:r>
          </a:p>
          <a:p>
            <a:pPr marL="0" indent="0">
              <a:buNone/>
            </a:pPr>
            <a:r>
              <a:rPr lang="en-US" sz="1600" dirty="0"/>
              <a:t>   names </a:t>
            </a:r>
            <a:r>
              <a:rPr lang="en-US" sz="1600" dirty="0" err="1"/>
              <a:t>namesarray</a:t>
            </a:r>
            <a:r>
              <a:rPr lang="en-US" sz="1600" dirty="0"/>
              <a:t>; </a:t>
            </a:r>
          </a:p>
          <a:p>
            <a:pPr marL="0" indent="0">
              <a:buNone/>
            </a:pPr>
            <a:r>
              <a:rPr lang="en-US" sz="1600" dirty="0"/>
              <a:t>   marks grades; </a:t>
            </a:r>
          </a:p>
          <a:p>
            <a:pPr marL="0" indent="0">
              <a:buNone/>
            </a:pPr>
            <a:r>
              <a:rPr lang="en-US" sz="1600" dirty="0"/>
              <a:t>   total integer; </a:t>
            </a:r>
          </a:p>
          <a:p>
            <a:pPr marL="0" indent="0">
              <a:buNone/>
            </a:pPr>
            <a:r>
              <a:rPr lang="en-US" sz="1600" dirty="0"/>
              <a:t>BEGIN </a:t>
            </a:r>
          </a:p>
          <a:p>
            <a:pPr marL="0" indent="0">
              <a:buNone/>
            </a:pPr>
            <a:r>
              <a:rPr lang="en-US" sz="1600" dirty="0"/>
              <a:t>   names := </a:t>
            </a:r>
            <a:r>
              <a:rPr lang="en-US" sz="1600" dirty="0" err="1"/>
              <a:t>namesarray</a:t>
            </a:r>
            <a:r>
              <a:rPr lang="en-US" sz="1600" dirty="0"/>
              <a:t>('</a:t>
            </a:r>
            <a:r>
              <a:rPr lang="en-US" sz="1600" dirty="0" err="1"/>
              <a:t>Kavita</a:t>
            </a:r>
            <a:r>
              <a:rPr lang="en-US" sz="1600" dirty="0"/>
              <a:t>', '</a:t>
            </a:r>
            <a:r>
              <a:rPr lang="en-US" sz="1600" dirty="0" err="1"/>
              <a:t>Pritam</a:t>
            </a:r>
            <a:r>
              <a:rPr lang="en-US" sz="1600" dirty="0"/>
              <a:t>', '</a:t>
            </a:r>
            <a:r>
              <a:rPr lang="en-US" sz="1600" dirty="0" err="1"/>
              <a:t>Ayan</a:t>
            </a:r>
            <a:r>
              <a:rPr lang="en-US" sz="1600" dirty="0"/>
              <a:t>', '</a:t>
            </a:r>
            <a:r>
              <a:rPr lang="en-US" sz="1600" dirty="0" err="1"/>
              <a:t>Rishav</a:t>
            </a:r>
            <a:r>
              <a:rPr lang="en-US" sz="1600" dirty="0"/>
              <a:t>', 'Aziz'); </a:t>
            </a:r>
          </a:p>
          <a:p>
            <a:pPr marL="0" indent="0">
              <a:buNone/>
            </a:pPr>
            <a:r>
              <a:rPr lang="en-US" sz="1600" dirty="0"/>
              <a:t>   marks:= grades(98, 97, 78, 87, 92); </a:t>
            </a:r>
          </a:p>
          <a:p>
            <a:pPr marL="0" indent="0">
              <a:buNone/>
            </a:pPr>
            <a:r>
              <a:rPr lang="en-US" sz="1600" dirty="0"/>
              <a:t>   total := </a:t>
            </a:r>
            <a:r>
              <a:rPr lang="en-US" sz="1600" dirty="0" err="1"/>
              <a:t>names.count</a:t>
            </a:r>
            <a:r>
              <a:rPr lang="en-US" sz="1600" dirty="0"/>
              <a:t>; </a:t>
            </a:r>
          </a:p>
          <a:p>
            <a:pPr marL="0" indent="0">
              <a:buNone/>
            </a:pPr>
            <a:r>
              <a:rPr lang="en-US" sz="1600" dirty="0"/>
              <a:t>   </a:t>
            </a:r>
            <a:r>
              <a:rPr lang="en-US" sz="1600" dirty="0" err="1"/>
              <a:t>dbms_output.put_line</a:t>
            </a:r>
            <a:r>
              <a:rPr lang="en-US" sz="1600" dirty="0"/>
              <a:t>('Total '|| total || ' Students'); </a:t>
            </a:r>
          </a:p>
          <a:p>
            <a:pPr marL="0" indent="0">
              <a:buNone/>
            </a:pPr>
            <a:r>
              <a:rPr lang="en-US" sz="1600" dirty="0"/>
              <a:t>   FOR i in 1 .. total LOOP </a:t>
            </a:r>
          </a:p>
          <a:p>
            <a:pPr marL="0" indent="0">
              <a:buNone/>
            </a:pPr>
            <a:r>
              <a:rPr lang="en-US" sz="1600" dirty="0"/>
              <a:t>      </a:t>
            </a:r>
            <a:r>
              <a:rPr lang="en-US" sz="1600" dirty="0" err="1"/>
              <a:t>dbms_output.put_line</a:t>
            </a:r>
            <a:r>
              <a:rPr lang="en-US" sz="1600" dirty="0"/>
              <a:t>('Student: ' || names(i) || ' </a:t>
            </a:r>
          </a:p>
          <a:p>
            <a:pPr marL="0" indent="0">
              <a:buNone/>
            </a:pPr>
            <a:r>
              <a:rPr lang="en-US" sz="1600" dirty="0"/>
              <a:t>      Marks: ' || marks(i)); </a:t>
            </a:r>
          </a:p>
          <a:p>
            <a:pPr marL="0" indent="0">
              <a:buNone/>
            </a:pPr>
            <a:r>
              <a:rPr lang="en-US" sz="1600" dirty="0"/>
              <a:t>   END LOOP; </a:t>
            </a:r>
          </a:p>
          <a:p>
            <a:pPr marL="0" indent="0">
              <a:buNone/>
            </a:pPr>
            <a:r>
              <a:rPr lang="en-US" sz="1600" dirty="0"/>
              <a:t>END; </a:t>
            </a:r>
          </a:p>
          <a:p>
            <a:pPr marL="0" indent="0">
              <a:buNone/>
            </a:pPr>
            <a:r>
              <a:rPr lang="en-US" sz="1600" dirty="0"/>
              <a:t>/</a:t>
            </a:r>
          </a:p>
          <a:p>
            <a:pPr marL="0" indent="0">
              <a:buNone/>
            </a:pPr>
            <a:endParaRPr lang="en-US" dirty="0"/>
          </a:p>
          <a:p>
            <a:pPr marL="1257300" lvl="3" indent="0">
              <a:buNone/>
            </a:pPr>
            <a:r>
              <a:rPr lang="en-US" b="1" dirty="0" smtClean="0"/>
              <a:t>Output:</a:t>
            </a:r>
          </a:p>
          <a:p>
            <a:pPr marL="1257300" lvl="3" indent="0">
              <a:buNone/>
            </a:pPr>
            <a:r>
              <a:rPr lang="en-US" dirty="0"/>
              <a:t>Total 5 Students </a:t>
            </a:r>
          </a:p>
          <a:p>
            <a:pPr marL="1257300" lvl="3" indent="0">
              <a:buNone/>
            </a:pPr>
            <a:r>
              <a:rPr lang="en-US" dirty="0"/>
              <a:t>Student: </a:t>
            </a:r>
            <a:r>
              <a:rPr lang="en-US" dirty="0" err="1"/>
              <a:t>Kavita</a:t>
            </a:r>
            <a:r>
              <a:rPr lang="en-US" dirty="0"/>
              <a:t>  Marks: 98 </a:t>
            </a:r>
          </a:p>
          <a:p>
            <a:pPr marL="1257300" lvl="3" indent="0">
              <a:buNone/>
            </a:pPr>
            <a:r>
              <a:rPr lang="en-US" dirty="0"/>
              <a:t>Student: </a:t>
            </a:r>
            <a:r>
              <a:rPr lang="en-US" dirty="0" err="1"/>
              <a:t>Pritam</a:t>
            </a:r>
            <a:r>
              <a:rPr lang="en-US" dirty="0"/>
              <a:t>  Marks: 97 </a:t>
            </a:r>
          </a:p>
          <a:p>
            <a:pPr marL="1257300" lvl="3" indent="0">
              <a:buNone/>
            </a:pPr>
            <a:r>
              <a:rPr lang="en-US" dirty="0"/>
              <a:t>Student: </a:t>
            </a:r>
            <a:r>
              <a:rPr lang="en-US" dirty="0" err="1"/>
              <a:t>Ayan</a:t>
            </a:r>
            <a:r>
              <a:rPr lang="en-US" dirty="0"/>
              <a:t>  Marks: 78 </a:t>
            </a:r>
          </a:p>
          <a:p>
            <a:pPr marL="1257300" lvl="3" indent="0">
              <a:buNone/>
            </a:pPr>
            <a:r>
              <a:rPr lang="en-US" dirty="0"/>
              <a:t>Student: </a:t>
            </a:r>
            <a:r>
              <a:rPr lang="en-US" dirty="0" err="1"/>
              <a:t>Rishav</a:t>
            </a:r>
            <a:r>
              <a:rPr lang="en-US" dirty="0"/>
              <a:t>  Marks: 87 </a:t>
            </a:r>
          </a:p>
          <a:p>
            <a:pPr marL="1257300" lvl="3" indent="0">
              <a:buNone/>
            </a:pPr>
            <a:r>
              <a:rPr lang="en-US" dirty="0"/>
              <a:t>Student: Aziz  Marks: 92 </a:t>
            </a:r>
          </a:p>
        </p:txBody>
      </p:sp>
    </p:spTree>
    <p:extLst>
      <p:ext uri="{BB962C8B-B14F-4D97-AF65-F5344CB8AC3E}">
        <p14:creationId xmlns:p14="http://schemas.microsoft.com/office/powerpoint/2010/main" val="27430494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Example-5(Procedure)</a:t>
            </a:r>
            <a:endParaRPr lang="en-US" dirty="0"/>
          </a:p>
        </p:txBody>
      </p:sp>
      <p:sp>
        <p:nvSpPr>
          <p:cNvPr id="3" name="Content Placeholder 2"/>
          <p:cNvSpPr>
            <a:spLocks noGrp="1"/>
          </p:cNvSpPr>
          <p:nvPr>
            <p:ph idx="1"/>
          </p:nvPr>
        </p:nvSpPr>
        <p:spPr/>
        <p:txBody>
          <a:bodyPr numCol="2">
            <a:noAutofit/>
          </a:bodyPr>
          <a:lstStyle/>
          <a:p>
            <a:pPr marL="0" indent="0">
              <a:buNone/>
            </a:pPr>
            <a:r>
              <a:rPr lang="en-US" sz="1800" dirty="0"/>
              <a:t>DECLARE </a:t>
            </a:r>
          </a:p>
          <a:p>
            <a:pPr marL="0" indent="0">
              <a:buNone/>
            </a:pPr>
            <a:r>
              <a:rPr lang="en-US" sz="1800" dirty="0"/>
              <a:t>   a number; </a:t>
            </a:r>
          </a:p>
          <a:p>
            <a:pPr marL="0" indent="0">
              <a:buNone/>
            </a:pPr>
            <a:r>
              <a:rPr lang="en-US" sz="1800" dirty="0"/>
              <a:t>   b number; </a:t>
            </a:r>
          </a:p>
          <a:p>
            <a:pPr marL="0" indent="0">
              <a:buNone/>
            </a:pPr>
            <a:r>
              <a:rPr lang="en-US" sz="1800" dirty="0"/>
              <a:t>   c number;</a:t>
            </a:r>
          </a:p>
          <a:p>
            <a:pPr marL="0" indent="0">
              <a:buNone/>
            </a:pPr>
            <a:r>
              <a:rPr lang="en-US" sz="1800" dirty="0"/>
              <a:t>PROCEDURE </a:t>
            </a:r>
            <a:r>
              <a:rPr lang="en-US" sz="1800" dirty="0" err="1"/>
              <a:t>findMin</a:t>
            </a:r>
            <a:r>
              <a:rPr lang="en-US" sz="1800" dirty="0"/>
              <a:t>(x IN number, y IN number, z OUT number) IS </a:t>
            </a:r>
          </a:p>
          <a:p>
            <a:pPr marL="0" indent="0">
              <a:buNone/>
            </a:pPr>
            <a:r>
              <a:rPr lang="en-US" sz="1800" dirty="0"/>
              <a:t>BEGIN </a:t>
            </a:r>
          </a:p>
          <a:p>
            <a:pPr marL="0" indent="0">
              <a:buNone/>
            </a:pPr>
            <a:r>
              <a:rPr lang="en-US" sz="1800" dirty="0"/>
              <a:t>   IF x &lt; y THEN </a:t>
            </a:r>
          </a:p>
          <a:p>
            <a:pPr marL="0" indent="0">
              <a:buNone/>
            </a:pPr>
            <a:r>
              <a:rPr lang="en-US" sz="1800" dirty="0"/>
              <a:t>      z:= x; </a:t>
            </a:r>
          </a:p>
          <a:p>
            <a:pPr marL="0" indent="0">
              <a:buNone/>
            </a:pPr>
            <a:r>
              <a:rPr lang="en-US" sz="1800" dirty="0"/>
              <a:t>   ELSE </a:t>
            </a:r>
          </a:p>
          <a:p>
            <a:pPr marL="0" indent="0">
              <a:buNone/>
            </a:pPr>
            <a:r>
              <a:rPr lang="en-US" sz="1800" dirty="0"/>
              <a:t>      z:= y; </a:t>
            </a:r>
          </a:p>
          <a:p>
            <a:pPr marL="0" indent="0">
              <a:buNone/>
            </a:pPr>
            <a:r>
              <a:rPr lang="en-US" sz="1800" dirty="0"/>
              <a:t>   END IF; </a:t>
            </a:r>
          </a:p>
          <a:p>
            <a:pPr marL="0" indent="0">
              <a:buNone/>
            </a:pPr>
            <a:r>
              <a:rPr lang="en-US" sz="1800" dirty="0"/>
              <a:t>END;   </a:t>
            </a:r>
          </a:p>
          <a:p>
            <a:pPr marL="0" indent="0">
              <a:buNone/>
            </a:pPr>
            <a:r>
              <a:rPr lang="en-US" sz="1800" dirty="0"/>
              <a:t>BEGIN </a:t>
            </a:r>
          </a:p>
          <a:p>
            <a:pPr marL="0" indent="0">
              <a:buNone/>
            </a:pPr>
            <a:r>
              <a:rPr lang="en-US" sz="1800" dirty="0"/>
              <a:t>   a:= 23; </a:t>
            </a:r>
          </a:p>
          <a:p>
            <a:pPr marL="0" indent="0">
              <a:buNone/>
            </a:pPr>
            <a:r>
              <a:rPr lang="en-US" sz="1800" dirty="0"/>
              <a:t>   b:= 45; </a:t>
            </a:r>
          </a:p>
          <a:p>
            <a:pPr marL="0" indent="0">
              <a:buNone/>
            </a:pPr>
            <a:r>
              <a:rPr lang="en-US" sz="1800" dirty="0"/>
              <a:t>   </a:t>
            </a:r>
            <a:r>
              <a:rPr lang="en-US" sz="1800" dirty="0" err="1"/>
              <a:t>findMin</a:t>
            </a:r>
            <a:r>
              <a:rPr lang="en-US" sz="1800" dirty="0"/>
              <a:t>(a, b, c); </a:t>
            </a:r>
          </a:p>
          <a:p>
            <a:pPr marL="0" indent="0">
              <a:buNone/>
            </a:pPr>
            <a:r>
              <a:rPr lang="en-US" sz="1800" dirty="0"/>
              <a:t>   </a:t>
            </a:r>
            <a:r>
              <a:rPr lang="en-US" sz="1800" dirty="0" err="1"/>
              <a:t>dbms_output.put_line</a:t>
            </a:r>
            <a:r>
              <a:rPr lang="en-US" sz="1800" dirty="0"/>
              <a:t>(' Minimum of (23, 45) : ' || c); </a:t>
            </a:r>
          </a:p>
          <a:p>
            <a:pPr marL="0" indent="0">
              <a:buNone/>
            </a:pPr>
            <a:r>
              <a:rPr lang="en-US" sz="1800" dirty="0"/>
              <a:t>END; </a:t>
            </a:r>
          </a:p>
          <a:p>
            <a:pPr marL="0" indent="0">
              <a:buNone/>
            </a:pPr>
            <a:r>
              <a:rPr lang="en-US" sz="1800" dirty="0"/>
              <a:t>/</a:t>
            </a:r>
          </a:p>
          <a:p>
            <a:pPr marL="0" indent="0">
              <a:buNone/>
            </a:pPr>
            <a:r>
              <a:rPr lang="en-US" sz="1800" b="1" dirty="0"/>
              <a:t>Output:</a:t>
            </a:r>
          </a:p>
          <a:p>
            <a:pPr marL="0" indent="0">
              <a:buNone/>
            </a:pPr>
            <a:r>
              <a:rPr lang="en-US" sz="1800" dirty="0"/>
              <a:t>Minimum of (23, 45) : 23 </a:t>
            </a:r>
          </a:p>
        </p:txBody>
      </p:sp>
    </p:spTree>
    <p:extLst>
      <p:ext uri="{BB962C8B-B14F-4D97-AF65-F5344CB8AC3E}">
        <p14:creationId xmlns:p14="http://schemas.microsoft.com/office/powerpoint/2010/main" val="18223672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43408"/>
            <a:ext cx="8229600" cy="1143000"/>
          </a:xfrm>
        </p:spPr>
        <p:txBody>
          <a:bodyPr/>
          <a:lstStyle/>
          <a:p>
            <a:r>
              <a:rPr lang="en-US" dirty="0" smtClean="0"/>
              <a:t>Example-6 (Function)</a:t>
            </a:r>
            <a:endParaRPr lang="en-US" dirty="0"/>
          </a:p>
        </p:txBody>
      </p:sp>
      <p:sp>
        <p:nvSpPr>
          <p:cNvPr id="3" name="Content Placeholder 2"/>
          <p:cNvSpPr>
            <a:spLocks noGrp="1"/>
          </p:cNvSpPr>
          <p:nvPr>
            <p:ph idx="1"/>
          </p:nvPr>
        </p:nvSpPr>
        <p:spPr>
          <a:xfrm>
            <a:off x="1847528" y="764705"/>
            <a:ext cx="8363272" cy="5361459"/>
          </a:xfrm>
        </p:spPr>
        <p:txBody>
          <a:bodyPr numCol="2">
            <a:noAutofit/>
          </a:bodyPr>
          <a:lstStyle/>
          <a:p>
            <a:pPr marL="0" indent="0">
              <a:buNone/>
            </a:pPr>
            <a:r>
              <a:rPr lang="en-US" sz="1800" dirty="0"/>
              <a:t>DECLARE </a:t>
            </a:r>
          </a:p>
          <a:p>
            <a:pPr marL="0" indent="0">
              <a:buNone/>
            </a:pPr>
            <a:r>
              <a:rPr lang="en-US" sz="1800" dirty="0"/>
              <a:t>   a number; </a:t>
            </a:r>
          </a:p>
          <a:p>
            <a:pPr marL="0" indent="0">
              <a:buNone/>
            </a:pPr>
            <a:r>
              <a:rPr lang="en-US" sz="1800" dirty="0"/>
              <a:t>   b number; </a:t>
            </a:r>
          </a:p>
          <a:p>
            <a:pPr marL="0" indent="0">
              <a:buNone/>
            </a:pPr>
            <a:r>
              <a:rPr lang="en-US" sz="1800" dirty="0"/>
              <a:t>   c number; </a:t>
            </a:r>
          </a:p>
          <a:p>
            <a:pPr marL="0" indent="0">
              <a:buNone/>
            </a:pPr>
            <a:r>
              <a:rPr lang="en-US" sz="1800" dirty="0"/>
              <a:t>FUNCTION </a:t>
            </a:r>
            <a:r>
              <a:rPr lang="en-US" sz="1800" dirty="0" err="1"/>
              <a:t>findMax</a:t>
            </a:r>
            <a:r>
              <a:rPr lang="en-US" sz="1800" dirty="0"/>
              <a:t>(x IN number, y IN number)  </a:t>
            </a:r>
          </a:p>
          <a:p>
            <a:pPr marL="0" indent="0">
              <a:buNone/>
            </a:pPr>
            <a:r>
              <a:rPr lang="en-US" sz="1800" dirty="0"/>
              <a:t>RETURN number </a:t>
            </a:r>
          </a:p>
          <a:p>
            <a:pPr marL="0" indent="0">
              <a:buNone/>
            </a:pPr>
            <a:r>
              <a:rPr lang="en-US" sz="1800" dirty="0"/>
              <a:t>IS </a:t>
            </a:r>
          </a:p>
          <a:p>
            <a:pPr marL="0" indent="0">
              <a:buNone/>
            </a:pPr>
            <a:r>
              <a:rPr lang="en-US" sz="1800" dirty="0"/>
              <a:t>    z number; </a:t>
            </a:r>
          </a:p>
          <a:p>
            <a:pPr marL="0" indent="0">
              <a:buNone/>
            </a:pPr>
            <a:r>
              <a:rPr lang="en-US" sz="1800" dirty="0"/>
              <a:t>BEGIN </a:t>
            </a:r>
          </a:p>
          <a:p>
            <a:pPr marL="0" indent="0">
              <a:buNone/>
            </a:pPr>
            <a:r>
              <a:rPr lang="en-US" sz="1800" dirty="0"/>
              <a:t>   IF x &gt; y THEN </a:t>
            </a:r>
          </a:p>
          <a:p>
            <a:pPr marL="0" indent="0">
              <a:buNone/>
            </a:pPr>
            <a:r>
              <a:rPr lang="en-US" sz="1800" dirty="0"/>
              <a:t>      z:= x; </a:t>
            </a:r>
          </a:p>
          <a:p>
            <a:pPr marL="0" indent="0">
              <a:buNone/>
            </a:pPr>
            <a:r>
              <a:rPr lang="en-US" sz="1800" dirty="0"/>
              <a:t>   ELSE </a:t>
            </a:r>
          </a:p>
          <a:p>
            <a:pPr marL="0" indent="0">
              <a:buNone/>
            </a:pPr>
            <a:r>
              <a:rPr lang="en-US" sz="1800" dirty="0"/>
              <a:t>      Z:= y; </a:t>
            </a:r>
          </a:p>
          <a:p>
            <a:pPr marL="0" indent="0">
              <a:buNone/>
            </a:pPr>
            <a:r>
              <a:rPr lang="en-US" sz="1800" dirty="0"/>
              <a:t>   END IF;  </a:t>
            </a:r>
          </a:p>
          <a:p>
            <a:pPr marL="0" indent="0">
              <a:buNone/>
            </a:pPr>
            <a:r>
              <a:rPr lang="en-US" sz="1800" dirty="0"/>
              <a:t>   RETURN z; </a:t>
            </a:r>
          </a:p>
          <a:p>
            <a:pPr marL="0" indent="0">
              <a:buNone/>
            </a:pPr>
            <a:r>
              <a:rPr lang="en-US" sz="1800" dirty="0"/>
              <a:t>END; </a:t>
            </a:r>
          </a:p>
          <a:p>
            <a:pPr marL="0" indent="0">
              <a:buNone/>
            </a:pPr>
            <a:r>
              <a:rPr lang="en-US" sz="1800" dirty="0"/>
              <a:t>BEGIN </a:t>
            </a:r>
          </a:p>
          <a:p>
            <a:pPr marL="0" indent="0">
              <a:buNone/>
            </a:pPr>
            <a:r>
              <a:rPr lang="en-US" sz="1800" dirty="0"/>
              <a:t>   a:= 23; </a:t>
            </a:r>
          </a:p>
          <a:p>
            <a:pPr marL="0" indent="0">
              <a:buNone/>
            </a:pPr>
            <a:r>
              <a:rPr lang="en-US" sz="1800" dirty="0"/>
              <a:t>   b:= 45;  </a:t>
            </a:r>
          </a:p>
          <a:p>
            <a:pPr marL="0" indent="0">
              <a:buNone/>
            </a:pPr>
            <a:r>
              <a:rPr lang="en-US" sz="1800" dirty="0"/>
              <a:t>   c := </a:t>
            </a:r>
            <a:r>
              <a:rPr lang="en-US" sz="1800" dirty="0" err="1"/>
              <a:t>findMax</a:t>
            </a:r>
            <a:r>
              <a:rPr lang="en-US" sz="1800" dirty="0"/>
              <a:t>(a, b); </a:t>
            </a:r>
          </a:p>
          <a:p>
            <a:pPr marL="0" indent="0">
              <a:buNone/>
            </a:pPr>
            <a:r>
              <a:rPr lang="en-US" sz="1800" dirty="0"/>
              <a:t>   </a:t>
            </a:r>
            <a:r>
              <a:rPr lang="en-US" sz="1800" dirty="0" err="1"/>
              <a:t>dbms_output.put_line</a:t>
            </a:r>
            <a:r>
              <a:rPr lang="en-US" sz="1800" dirty="0"/>
              <a:t>(' Maximum of (23,45): ' || c); </a:t>
            </a:r>
          </a:p>
          <a:p>
            <a:pPr marL="0" indent="0">
              <a:buNone/>
            </a:pPr>
            <a:r>
              <a:rPr lang="en-US" sz="1800" dirty="0"/>
              <a:t>END; </a:t>
            </a:r>
          </a:p>
          <a:p>
            <a:pPr marL="0" indent="0">
              <a:buNone/>
            </a:pPr>
            <a:r>
              <a:rPr lang="en-US" sz="1800" dirty="0"/>
              <a:t>/ </a:t>
            </a:r>
          </a:p>
          <a:p>
            <a:pPr marL="0" indent="0">
              <a:buNone/>
            </a:pPr>
            <a:r>
              <a:rPr lang="en-US" sz="1800" b="1" dirty="0"/>
              <a:t>Output:</a:t>
            </a:r>
          </a:p>
          <a:p>
            <a:pPr marL="0" indent="0">
              <a:buNone/>
            </a:pPr>
            <a:r>
              <a:rPr lang="en-US" sz="1800" dirty="0"/>
              <a:t>Maximum of (23,45): 45 </a:t>
            </a:r>
          </a:p>
        </p:txBody>
      </p:sp>
    </p:spTree>
    <p:extLst>
      <p:ext uri="{BB962C8B-B14F-4D97-AF65-F5344CB8AC3E}">
        <p14:creationId xmlns:p14="http://schemas.microsoft.com/office/powerpoint/2010/main" val="795375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Triggers</a:t>
            </a:r>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b="0" i="0" dirty="0">
                <a:solidFill>
                  <a:srgbClr val="40424E"/>
                </a:solidFill>
                <a:effectLst/>
              </a:rPr>
              <a:t>A trigger is a stored procedure in database which automatically invokes whenever a special event in the database occurs. For example, a trigger can be invoked when a row is inserted into a specified table or when certain table columns are being updated.</a:t>
            </a:r>
          </a:p>
          <a:p>
            <a:pPr algn="just" fontAlgn="base">
              <a:lnSpc>
                <a:spcPct val="150000"/>
              </a:lnSpc>
            </a:pPr>
            <a:r>
              <a:rPr lang="en-US" dirty="0">
                <a:solidFill>
                  <a:srgbClr val="000000"/>
                </a:solidFill>
                <a:effectLst/>
                <a:ea typeface="Times New Roman" panose="02020603050405020304" pitchFamily="18" charset="0"/>
              </a:rPr>
              <a:t>Triggers are composed to be executed in light of any of the accompanying occasions.</a:t>
            </a:r>
            <a:endParaRPr lang="en-IN" dirty="0">
              <a:effectLst/>
              <a:ea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dirty="0">
                <a:solidFill>
                  <a:srgbClr val="000000"/>
                </a:solidFill>
                <a:effectLst/>
                <a:ea typeface="Times New Roman" panose="02020603050405020304" pitchFamily="18" charset="0"/>
                <a:cs typeface="Latha" panose="020B0604020202020204" pitchFamily="34" charset="0"/>
              </a:rPr>
              <a:t>A database control (DML) statement (DELETE, INSERT, or UPDATE).</a:t>
            </a:r>
            <a:endParaRPr lang="en-IN" dirty="0">
              <a:effectLst/>
              <a:ea typeface="Calibri" panose="020F0502020204030204" pitchFamily="34" charset="0"/>
              <a:cs typeface="Latha" panose="020B0604020202020204" pitchFamily="34"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dirty="0">
                <a:solidFill>
                  <a:srgbClr val="000000"/>
                </a:solidFill>
                <a:effectLst/>
                <a:ea typeface="Times New Roman" panose="02020603050405020304" pitchFamily="18" charset="0"/>
                <a:cs typeface="Latha" panose="020B0604020202020204" pitchFamily="34" charset="0"/>
              </a:rPr>
              <a:t>A database definition (DDL) statement (CREATE, ALTER, or DROP).</a:t>
            </a:r>
            <a:endParaRPr lang="en-IN" dirty="0">
              <a:effectLst/>
              <a:ea typeface="Calibri" panose="020F0502020204030204" pitchFamily="34" charset="0"/>
              <a:cs typeface="Latha" panose="020B0604020202020204" pitchFamily="34"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dirty="0">
                <a:solidFill>
                  <a:srgbClr val="000000"/>
                </a:solidFill>
                <a:effectLst/>
                <a:ea typeface="Times New Roman" panose="02020603050405020304" pitchFamily="18" charset="0"/>
                <a:cs typeface="Latha" panose="020B0604020202020204" pitchFamily="34" charset="0"/>
              </a:rPr>
              <a:t>A database operation (SERVERERROR, LOGON, LOGOFF, STARTUP, or SHUTDOWN).</a:t>
            </a:r>
            <a:endParaRPr lang="en-IN" dirty="0">
              <a:effectLst/>
              <a:ea typeface="Calibri" panose="020F0502020204030204" pitchFamily="34" charset="0"/>
              <a:cs typeface="Latha" panose="020B0604020202020204" pitchFamily="34" charset="0"/>
            </a:endParaRPr>
          </a:p>
          <a:p>
            <a:pPr algn="just">
              <a:lnSpc>
                <a:spcPct val="150000"/>
              </a:lnSpc>
            </a:pPr>
            <a:endParaRPr lang="en-IN" dirty="0"/>
          </a:p>
          <a:p>
            <a:endParaRPr lang="en-US" dirty="0"/>
          </a:p>
        </p:txBody>
      </p:sp>
    </p:spTree>
    <p:extLst>
      <p:ext uri="{BB962C8B-B14F-4D97-AF65-F5344CB8AC3E}">
        <p14:creationId xmlns:p14="http://schemas.microsoft.com/office/powerpoint/2010/main" val="4157065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67B2A2-35B5-4998-9B7E-0E1BE63F58CD}"/>
              </a:ext>
            </a:extLst>
          </p:cNvPr>
          <p:cNvSpPr>
            <a:spLocks noGrp="1"/>
          </p:cNvSpPr>
          <p:nvPr>
            <p:ph idx="1"/>
          </p:nvPr>
        </p:nvSpPr>
        <p:spPr>
          <a:xfrm>
            <a:off x="1360479" y="151215"/>
            <a:ext cx="7886700" cy="4235835"/>
          </a:xfrm>
        </p:spPr>
        <p:txBody>
          <a:bodyPr>
            <a:noAutofit/>
          </a:bodyPr>
          <a:lstStyle/>
          <a:p>
            <a:pPr marL="0" indent="0" fontAlgn="base">
              <a:buNone/>
            </a:pPr>
            <a:r>
              <a:rPr lang="en-US" sz="2000" dirty="0">
                <a:solidFill>
                  <a:srgbClr val="444444"/>
                </a:solidFill>
                <a:ea typeface="Times New Roman" panose="02020603050405020304" pitchFamily="18" charset="0"/>
              </a:rPr>
              <a:t>The syntax of Triggers in SQL–</a:t>
            </a:r>
            <a:endParaRPr lang="en-IN" sz="2000" dirty="0">
              <a:ea typeface="Times New Roman" panose="02020603050405020304" pitchFamily="18"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CREATE </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OR REPLACE </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TRIGGER </a:t>
            </a:r>
            <a:r>
              <a:rPr lang="en-US" sz="2000" dirty="0" err="1">
                <a:solidFill>
                  <a:srgbClr val="000000"/>
                </a:solidFill>
                <a:ea typeface="Calibri" panose="020F0502020204030204" pitchFamily="34" charset="0"/>
              </a:rPr>
              <a:t>trigger_name</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BEFORE | AFTER | INSTEAD OF </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INSERT </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OR</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 UPDATE </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OR</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 DELETE</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OF </a:t>
            </a:r>
            <a:r>
              <a:rPr lang="en-US" sz="2000" dirty="0" err="1">
                <a:solidFill>
                  <a:srgbClr val="000000"/>
                </a:solidFill>
                <a:ea typeface="Calibri" panose="020F0502020204030204" pitchFamily="34" charset="0"/>
              </a:rPr>
              <a:t>col_name</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ON </a:t>
            </a:r>
            <a:r>
              <a:rPr lang="en-US" sz="2000" dirty="0" err="1">
                <a:solidFill>
                  <a:srgbClr val="000000"/>
                </a:solidFill>
                <a:ea typeface="Calibri" panose="020F0502020204030204" pitchFamily="34" charset="0"/>
              </a:rPr>
              <a:t>table_name</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REFERENCING OLD AS o NEW AS n</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FOR EACH ROW</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b="1" dirty="0">
                <a:solidFill>
                  <a:srgbClr val="3F7F95"/>
                </a:solidFill>
                <a:ea typeface="Calibri" panose="020F0502020204030204" pitchFamily="34" charset="0"/>
              </a:rPr>
              <a:t>WHEN</a:t>
            </a:r>
            <a:r>
              <a:rPr lang="en-US" sz="2000" dirty="0">
                <a:solidFill>
                  <a:srgbClr val="000000"/>
                </a:solidFill>
                <a:ea typeface="Calibri" panose="020F0502020204030204" pitchFamily="34" charset="0"/>
              </a:rPr>
              <a:t> </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condition</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DECLARE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Declaration-statements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BEGIN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Executable-statements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EXCEPTION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Exception-handling-statements </a:t>
            </a:r>
            <a:endParaRPr lang="en-IN" sz="2000" dirty="0">
              <a:ea typeface="Calibri" panose="020F0502020204030204" pitchFamily="34" charset="0"/>
            </a:endParaRPr>
          </a:p>
          <a:p>
            <a:pPr marL="152400" indent="0" fontAlgn="base">
              <a:lnSpc>
                <a:spcPts val="1200"/>
              </a:lnSpc>
              <a:spcAft>
                <a:spcPts val="800"/>
              </a:spcAft>
              <a:buNone/>
            </a:pPr>
            <a:r>
              <a:rPr lang="en-US" sz="2000" dirty="0">
                <a:solidFill>
                  <a:srgbClr val="000000"/>
                </a:solidFill>
                <a:ea typeface="Calibri" panose="020F0502020204030204" pitchFamily="34" charset="0"/>
              </a:rPr>
              <a:t>END;</a:t>
            </a:r>
            <a:endParaRPr lang="en-IN" sz="2000" dirty="0">
              <a:ea typeface="Calibri" panose="020F0502020204030204" pitchFamily="34" charset="0"/>
            </a:endParaRPr>
          </a:p>
          <a:p>
            <a:pPr marL="0" indent="0" fontAlgn="base">
              <a:buNone/>
            </a:pPr>
            <a:r>
              <a:rPr lang="en-US" sz="2000" dirty="0">
                <a:solidFill>
                  <a:srgbClr val="444444"/>
                </a:solidFill>
                <a:ea typeface="Times New Roman" panose="02020603050405020304" pitchFamily="18" charset="0"/>
              </a:rPr>
              <a:t>Create [OR REPLACE] TRIGGER </a:t>
            </a:r>
            <a:r>
              <a:rPr lang="en-US" sz="2000" dirty="0" err="1">
                <a:solidFill>
                  <a:srgbClr val="444444"/>
                </a:solidFill>
                <a:ea typeface="Times New Roman" panose="02020603050405020304" pitchFamily="18" charset="0"/>
              </a:rPr>
              <a:t>trigger_name</a:t>
            </a:r>
            <a:r>
              <a:rPr lang="en-US" sz="2000" dirty="0">
                <a:solidFill>
                  <a:srgbClr val="444444"/>
                </a:solidFill>
                <a:ea typeface="Times New Roman" panose="02020603050405020304" pitchFamily="18" charset="0"/>
              </a:rPr>
              <a:t>: It makes or replaces a current trigger with the </a:t>
            </a:r>
            <a:r>
              <a:rPr lang="en-US" sz="2000" dirty="0" err="1">
                <a:solidFill>
                  <a:srgbClr val="444444"/>
                </a:solidFill>
                <a:ea typeface="Times New Roman" panose="02020603050405020304" pitchFamily="18" charset="0"/>
              </a:rPr>
              <a:t>trigger_name</a:t>
            </a:r>
            <a:r>
              <a:rPr lang="en-US" sz="2000" dirty="0">
                <a:solidFill>
                  <a:srgbClr val="444444"/>
                </a:solidFill>
                <a:ea typeface="Times New Roman" panose="02020603050405020304" pitchFamily="18" charset="0"/>
              </a:rPr>
              <a:t>.</a:t>
            </a:r>
            <a:endParaRPr lang="en-IN" sz="2000" dirty="0">
              <a:ea typeface="Times New Roman" panose="02020603050405020304" pitchFamily="18" charset="0"/>
            </a:endParaRPr>
          </a:p>
          <a:p>
            <a:pPr marL="0" indent="0" fontAlgn="base">
              <a:lnSpc>
                <a:spcPct val="107000"/>
              </a:lnSpc>
              <a:spcAft>
                <a:spcPts val="800"/>
              </a:spcAft>
              <a:buNone/>
            </a:pPr>
            <a:r>
              <a:rPr lang="en-US" sz="2000" dirty="0">
                <a:ea typeface="Times New Roman" panose="02020603050405020304" pitchFamily="18" charset="0"/>
              </a:rPr>
              <a:t> </a:t>
            </a:r>
            <a:endParaRPr lang="en-IN" sz="2000" dirty="0">
              <a:ea typeface="Calibri" panose="020F0502020204030204" pitchFamily="34" charset="0"/>
            </a:endParaRPr>
          </a:p>
          <a:p>
            <a:pPr marL="0" indent="0">
              <a:buNone/>
            </a:pPr>
            <a:endParaRPr lang="en-IN" sz="2000" dirty="0"/>
          </a:p>
        </p:txBody>
      </p:sp>
    </p:spTree>
    <p:extLst>
      <p:ext uri="{BB962C8B-B14F-4D97-AF65-F5344CB8AC3E}">
        <p14:creationId xmlns:p14="http://schemas.microsoft.com/office/powerpoint/2010/main" val="999950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7CCAA46-F2FA-401A-9592-0EAB6C227063}"/>
              </a:ext>
            </a:extLst>
          </p:cNvPr>
          <p:cNvSpPr>
            <a:spLocks noGrp="1"/>
          </p:cNvSpPr>
          <p:nvPr>
            <p:ph idx="1"/>
          </p:nvPr>
        </p:nvSpPr>
        <p:spPr>
          <a:xfrm>
            <a:off x="2152650" y="308010"/>
            <a:ext cx="7886700" cy="5868955"/>
          </a:xfrm>
        </p:spPr>
        <p:txBody>
          <a:bodyPr>
            <a:normAutofit/>
          </a:bodyPr>
          <a:lstStyle/>
          <a:p>
            <a:pPr marL="0" indent="0" fontAlgn="base">
              <a:lnSpc>
                <a:spcPts val="1200"/>
              </a:lnSpc>
              <a:spcAft>
                <a:spcPts val="800"/>
              </a:spcAft>
              <a:buNone/>
              <a:tabLst>
                <a:tab pos="457200" algn="l"/>
              </a:tabLst>
            </a:pPr>
            <a:endParaRPr lang="en-US" sz="2000" dirty="0">
              <a:solidFill>
                <a:srgbClr val="000000"/>
              </a:solidFill>
              <a:ea typeface="Calibri" panose="020F0502020204030204" pitchFamily="34" charset="0"/>
            </a:endParaRPr>
          </a:p>
          <a:p>
            <a:pPr marL="0" indent="0" fontAlgn="base">
              <a:lnSpc>
                <a:spcPts val="1200"/>
              </a:lnSpc>
              <a:spcAft>
                <a:spcPts val="800"/>
              </a:spcAft>
              <a:buNone/>
              <a:tabLst>
                <a:tab pos="457200" algn="l"/>
              </a:tabLst>
            </a:pPr>
            <a:r>
              <a:rPr lang="en-US" sz="2000" b="1" u="sng" dirty="0">
                <a:solidFill>
                  <a:srgbClr val="000000"/>
                </a:solidFill>
                <a:ea typeface="Calibri" panose="020F0502020204030204" pitchFamily="34" charset="0"/>
              </a:rPr>
              <a:t>EXAMPLE</a:t>
            </a:r>
          </a:p>
          <a:p>
            <a:pPr marL="0" indent="0" fontAlgn="base">
              <a:lnSpc>
                <a:spcPts val="1200"/>
              </a:lnSpc>
              <a:spcAft>
                <a:spcPts val="800"/>
              </a:spcAft>
              <a:buNone/>
              <a:tabLst>
                <a:tab pos="457200" algn="l"/>
              </a:tabLst>
            </a:pPr>
            <a:r>
              <a:rPr lang="en-US" sz="2000" dirty="0">
                <a:solidFill>
                  <a:srgbClr val="000000"/>
                </a:solidFill>
                <a:ea typeface="Calibri" panose="020F0502020204030204" pitchFamily="34" charset="0"/>
              </a:rPr>
              <a:t>CREATE OR REPLACE TRIGGER </a:t>
            </a:r>
            <a:r>
              <a:rPr lang="en-US" sz="2000" dirty="0" err="1">
                <a:solidFill>
                  <a:srgbClr val="000000"/>
                </a:solidFill>
                <a:ea typeface="Calibri" panose="020F0502020204030204" pitchFamily="34" charset="0"/>
              </a:rPr>
              <a:t>display_salary_changes</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a:solidFill>
                  <a:srgbClr val="000000"/>
                </a:solidFill>
                <a:ea typeface="Calibri" panose="020F0502020204030204" pitchFamily="34" charset="0"/>
              </a:rPr>
              <a:t>BEFORE DELETE OR INSERT OR UPDATE ON customers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a:solidFill>
                  <a:srgbClr val="000000"/>
                </a:solidFill>
                <a:ea typeface="Calibri" panose="020F0502020204030204" pitchFamily="34" charset="0"/>
              </a:rPr>
              <a:t>FOR EACH ROW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b="1" dirty="0">
                <a:solidFill>
                  <a:srgbClr val="3F7F95"/>
                </a:solidFill>
                <a:ea typeface="Calibri" panose="020F0502020204030204" pitchFamily="34" charset="0"/>
              </a:rPr>
              <a:t>WHEN</a:t>
            </a:r>
            <a:r>
              <a:rPr lang="en-US" sz="2000" dirty="0">
                <a:solidFill>
                  <a:srgbClr val="000000"/>
                </a:solidFill>
                <a:ea typeface="Calibri" panose="020F0502020204030204" pitchFamily="34" charset="0"/>
              </a:rPr>
              <a:t> </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NEW.ID &gt; 0</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a:solidFill>
                  <a:srgbClr val="000000"/>
                </a:solidFill>
                <a:ea typeface="Calibri" panose="020F0502020204030204" pitchFamily="34" charset="0"/>
              </a:rPr>
              <a:t>DECLARE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err="1">
                <a:solidFill>
                  <a:srgbClr val="000000"/>
                </a:solidFill>
                <a:ea typeface="Calibri" panose="020F0502020204030204" pitchFamily="34" charset="0"/>
              </a:rPr>
              <a:t>sal_diff</a:t>
            </a:r>
            <a:r>
              <a:rPr lang="en-US" sz="2000" dirty="0">
                <a:solidFill>
                  <a:srgbClr val="000000"/>
                </a:solidFill>
                <a:ea typeface="Calibri" panose="020F0502020204030204" pitchFamily="34" charset="0"/>
              </a:rPr>
              <a:t> number;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a:solidFill>
                  <a:srgbClr val="000000"/>
                </a:solidFill>
                <a:ea typeface="Calibri" panose="020F0502020204030204" pitchFamily="34" charset="0"/>
              </a:rPr>
              <a:t>BEGIN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err="1">
                <a:solidFill>
                  <a:srgbClr val="000000"/>
                </a:solidFill>
                <a:ea typeface="Calibri" panose="020F0502020204030204" pitchFamily="34" charset="0"/>
              </a:rPr>
              <a:t>sal_diff</a:t>
            </a:r>
            <a:r>
              <a:rPr lang="en-US" sz="2000" dirty="0">
                <a:solidFill>
                  <a:srgbClr val="000000"/>
                </a:solidFill>
                <a:ea typeface="Calibri" panose="020F0502020204030204" pitchFamily="34" charset="0"/>
              </a:rPr>
              <a:t> := :</a:t>
            </a:r>
            <a:r>
              <a:rPr lang="en-US" sz="2000" dirty="0" err="1">
                <a:solidFill>
                  <a:srgbClr val="000000"/>
                </a:solidFill>
                <a:ea typeface="Calibri" panose="020F0502020204030204" pitchFamily="34" charset="0"/>
              </a:rPr>
              <a:t>NEW.salary</a:t>
            </a:r>
            <a:r>
              <a:rPr lang="en-US" sz="2000" dirty="0">
                <a:solidFill>
                  <a:srgbClr val="000000"/>
                </a:solidFill>
                <a:ea typeface="Calibri" panose="020F0502020204030204" pitchFamily="34" charset="0"/>
              </a:rPr>
              <a:t> - :</a:t>
            </a:r>
            <a:r>
              <a:rPr lang="en-US" sz="2000" dirty="0" err="1">
                <a:solidFill>
                  <a:srgbClr val="000000"/>
                </a:solidFill>
                <a:ea typeface="Calibri" panose="020F0502020204030204" pitchFamily="34" charset="0"/>
              </a:rPr>
              <a:t>OLD.salary</a:t>
            </a:r>
            <a:r>
              <a:rPr lang="en-US" sz="2000" dirty="0">
                <a:solidFill>
                  <a:srgbClr val="000000"/>
                </a:solidFill>
                <a:ea typeface="Calibri" panose="020F0502020204030204" pitchFamily="34" charset="0"/>
              </a:rPr>
              <a:t>;</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err="1">
                <a:solidFill>
                  <a:srgbClr val="000000"/>
                </a:solidFill>
                <a:ea typeface="Calibri" panose="020F0502020204030204" pitchFamily="34" charset="0"/>
              </a:rPr>
              <a:t>dbms_output.</a:t>
            </a:r>
            <a:r>
              <a:rPr lang="en-US" sz="2000" b="1" dirty="0" err="1">
                <a:solidFill>
                  <a:srgbClr val="3F7F95"/>
                </a:solidFill>
                <a:ea typeface="Calibri" panose="020F0502020204030204" pitchFamily="34" charset="0"/>
              </a:rPr>
              <a:t>put_line</a:t>
            </a:r>
            <a:r>
              <a:rPr lang="en-US" sz="2000" dirty="0">
                <a:solidFill>
                  <a:srgbClr val="777777"/>
                </a:solidFill>
                <a:ea typeface="Calibri" panose="020F0502020204030204" pitchFamily="34" charset="0"/>
              </a:rPr>
              <a:t>(</a:t>
            </a:r>
            <a:r>
              <a:rPr lang="en-US" sz="2000" dirty="0">
                <a:solidFill>
                  <a:srgbClr val="320FE3"/>
                </a:solidFill>
                <a:ea typeface="Calibri" panose="020F0502020204030204" pitchFamily="34" charset="0"/>
              </a:rPr>
              <a:t>'Old salary: '</a:t>
            </a:r>
            <a:r>
              <a:rPr lang="en-US" sz="2000" dirty="0">
                <a:solidFill>
                  <a:srgbClr val="000000"/>
                </a:solidFill>
                <a:ea typeface="Calibri" panose="020F0502020204030204" pitchFamily="34" charset="0"/>
              </a:rPr>
              <a:t> || :</a:t>
            </a:r>
            <a:r>
              <a:rPr lang="en-US" sz="2000" dirty="0" err="1">
                <a:solidFill>
                  <a:srgbClr val="000000"/>
                </a:solidFill>
                <a:ea typeface="Calibri" panose="020F0502020204030204" pitchFamily="34" charset="0"/>
              </a:rPr>
              <a:t>OLD.salary</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err="1">
                <a:solidFill>
                  <a:srgbClr val="000000"/>
                </a:solidFill>
                <a:ea typeface="Calibri" panose="020F0502020204030204" pitchFamily="34" charset="0"/>
              </a:rPr>
              <a:t>dbms_output.</a:t>
            </a:r>
            <a:r>
              <a:rPr lang="en-US" sz="2000" b="1" dirty="0" err="1">
                <a:solidFill>
                  <a:srgbClr val="3F7F95"/>
                </a:solidFill>
                <a:ea typeface="Calibri" panose="020F0502020204030204" pitchFamily="34" charset="0"/>
              </a:rPr>
              <a:t>put_line</a:t>
            </a:r>
            <a:r>
              <a:rPr lang="en-US" sz="2000" dirty="0">
                <a:solidFill>
                  <a:srgbClr val="777777"/>
                </a:solidFill>
                <a:ea typeface="Calibri" panose="020F0502020204030204" pitchFamily="34" charset="0"/>
              </a:rPr>
              <a:t>(</a:t>
            </a:r>
            <a:r>
              <a:rPr lang="en-US" sz="2000" dirty="0">
                <a:solidFill>
                  <a:srgbClr val="320FE3"/>
                </a:solidFill>
                <a:ea typeface="Calibri" panose="020F0502020204030204" pitchFamily="34" charset="0"/>
              </a:rPr>
              <a:t>'New salary: '</a:t>
            </a:r>
            <a:r>
              <a:rPr lang="en-US" sz="2000" dirty="0">
                <a:solidFill>
                  <a:srgbClr val="000000"/>
                </a:solidFill>
                <a:ea typeface="Calibri" panose="020F0502020204030204" pitchFamily="34" charset="0"/>
              </a:rPr>
              <a:t> || :</a:t>
            </a:r>
            <a:r>
              <a:rPr lang="en-US" sz="2000" dirty="0" err="1">
                <a:solidFill>
                  <a:srgbClr val="000000"/>
                </a:solidFill>
                <a:ea typeface="Calibri" panose="020F0502020204030204" pitchFamily="34" charset="0"/>
              </a:rPr>
              <a:t>NEW.salary</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err="1">
                <a:solidFill>
                  <a:srgbClr val="000000"/>
                </a:solidFill>
                <a:ea typeface="Calibri" panose="020F0502020204030204" pitchFamily="34" charset="0"/>
              </a:rPr>
              <a:t>dbms_output.</a:t>
            </a:r>
            <a:r>
              <a:rPr lang="en-US" sz="2000" b="1" dirty="0" err="1">
                <a:solidFill>
                  <a:srgbClr val="3F7F95"/>
                </a:solidFill>
                <a:ea typeface="Calibri" panose="020F0502020204030204" pitchFamily="34" charset="0"/>
              </a:rPr>
              <a:t>put_line</a:t>
            </a:r>
            <a:r>
              <a:rPr lang="en-US" sz="2000" dirty="0">
                <a:solidFill>
                  <a:srgbClr val="777777"/>
                </a:solidFill>
                <a:ea typeface="Calibri" panose="020F0502020204030204" pitchFamily="34" charset="0"/>
              </a:rPr>
              <a:t>(</a:t>
            </a:r>
            <a:r>
              <a:rPr lang="en-US" sz="2000" dirty="0">
                <a:solidFill>
                  <a:srgbClr val="320FE3"/>
                </a:solidFill>
                <a:ea typeface="Calibri" panose="020F0502020204030204" pitchFamily="34" charset="0"/>
              </a:rPr>
              <a:t>'Salary difference: '</a:t>
            </a:r>
            <a:r>
              <a:rPr lang="en-US" sz="2000" dirty="0">
                <a:solidFill>
                  <a:srgbClr val="000000"/>
                </a:solidFill>
                <a:ea typeface="Calibri" panose="020F0502020204030204" pitchFamily="34" charset="0"/>
              </a:rPr>
              <a:t> || </a:t>
            </a:r>
            <a:r>
              <a:rPr lang="en-US" sz="2000" dirty="0" err="1">
                <a:solidFill>
                  <a:srgbClr val="000000"/>
                </a:solidFill>
                <a:ea typeface="Calibri" panose="020F0502020204030204" pitchFamily="34" charset="0"/>
              </a:rPr>
              <a:t>sal_diff</a:t>
            </a:r>
            <a:r>
              <a:rPr lang="en-US" sz="2000" dirty="0">
                <a:solidFill>
                  <a:srgbClr val="777777"/>
                </a:solidFill>
                <a:ea typeface="Calibri" panose="020F0502020204030204" pitchFamily="34" charset="0"/>
              </a:rPr>
              <a:t>)</a:t>
            </a:r>
            <a:r>
              <a:rPr lang="en-US" sz="2000" dirty="0">
                <a:solidFill>
                  <a:srgbClr val="000000"/>
                </a:solidFill>
                <a:ea typeface="Calibri" panose="020F0502020204030204" pitchFamily="34" charset="0"/>
              </a:rPr>
              <a:t>; </a:t>
            </a:r>
            <a:endParaRPr lang="en-IN" sz="2000" dirty="0">
              <a:ea typeface="Calibri" panose="020F0502020204030204" pitchFamily="34" charset="0"/>
            </a:endParaRPr>
          </a:p>
          <a:p>
            <a:pPr marL="0" indent="0" fontAlgn="base">
              <a:lnSpc>
                <a:spcPts val="1200"/>
              </a:lnSpc>
              <a:spcAft>
                <a:spcPts val="800"/>
              </a:spcAft>
              <a:buNone/>
              <a:tabLst>
                <a:tab pos="457200" algn="l"/>
              </a:tabLst>
            </a:pPr>
            <a:r>
              <a:rPr lang="en-US" sz="2000" dirty="0">
                <a:solidFill>
                  <a:srgbClr val="000000"/>
                </a:solidFill>
                <a:ea typeface="Calibri" panose="020F0502020204030204" pitchFamily="34" charset="0"/>
              </a:rPr>
              <a:t>END; </a:t>
            </a:r>
            <a:endParaRPr lang="en-IN" sz="2000" dirty="0">
              <a:ea typeface="Calibri" panose="020F0502020204030204" pitchFamily="34" charset="0"/>
            </a:endParaRPr>
          </a:p>
          <a:p>
            <a:endParaRPr lang="en-IN" sz="2000" dirty="0"/>
          </a:p>
        </p:txBody>
      </p:sp>
    </p:spTree>
    <p:extLst>
      <p:ext uri="{BB962C8B-B14F-4D97-AF65-F5344CB8AC3E}">
        <p14:creationId xmlns:p14="http://schemas.microsoft.com/office/powerpoint/2010/main" val="17746348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CDB1F3-ABCD-4965-9A8E-47E82D538383}"/>
              </a:ext>
            </a:extLst>
          </p:cNvPr>
          <p:cNvSpPr>
            <a:spLocks noGrp="1"/>
          </p:cNvSpPr>
          <p:nvPr>
            <p:ph type="title"/>
          </p:nvPr>
        </p:nvSpPr>
        <p:spPr>
          <a:xfrm>
            <a:off x="2152650" y="365127"/>
            <a:ext cx="7886700" cy="520399"/>
          </a:xfrm>
        </p:spPr>
        <p:txBody>
          <a:bodyPr>
            <a:normAutofit fontScale="90000"/>
          </a:bodyPr>
          <a:lstStyle/>
          <a:p>
            <a:r>
              <a:rPr lang="en-US" sz="1800" dirty="0">
                <a:solidFill>
                  <a:srgbClr val="000000"/>
                </a:solidFill>
                <a:latin typeface="Arial" panose="020B0604020202020204" pitchFamily="34" charset="0"/>
                <a:ea typeface="Times New Roman" panose="02020603050405020304" pitchFamily="18" charset="0"/>
                <a:cs typeface="Latha" panose="020B0604020202020204" pitchFamily="34" charset="0"/>
              </a:rPr>
              <a:t> After creating a Trigger, use it in the PL/SQL code for putting it in to action.</a:t>
            </a:r>
            <a:r>
              <a:rPr lang="en-IN" sz="1800" dirty="0">
                <a:latin typeface="Calibri" panose="020F0502020204030204" pitchFamily="34" charset="0"/>
                <a:ea typeface="Calibri" panose="020F0502020204030204" pitchFamily="34" charset="0"/>
                <a:cs typeface="Latha" panose="020B0604020202020204" pitchFamily="34" charset="0"/>
              </a:rPr>
              <a:t/>
            </a:r>
            <a:br>
              <a:rPr lang="en-IN" sz="1800" dirty="0">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 xmlns:a16="http://schemas.microsoft.com/office/drawing/2014/main" id="{44CFCB16-4DFB-41CA-BBC0-E2314DA7F1B3}"/>
              </a:ext>
            </a:extLst>
          </p:cNvPr>
          <p:cNvSpPr>
            <a:spLocks noGrp="1"/>
          </p:cNvSpPr>
          <p:nvPr>
            <p:ph idx="1"/>
          </p:nvPr>
        </p:nvSpPr>
        <p:spPr>
          <a:xfrm>
            <a:off x="2152650" y="673770"/>
            <a:ext cx="7886700" cy="6184231"/>
          </a:xfrm>
        </p:spPr>
        <p:txBody>
          <a:bodyPr>
            <a:noAutofit/>
          </a:bodyPr>
          <a:lstStyle/>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DECLARE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err="1">
                <a:solidFill>
                  <a:srgbClr val="000000"/>
                </a:solidFill>
                <a:ea typeface="Calibri" panose="020F0502020204030204" pitchFamily="34" charset="0"/>
              </a:rPr>
              <a:t>total_rows</a:t>
            </a:r>
            <a:r>
              <a:rPr lang="en-US" sz="1700" dirty="0">
                <a:solidFill>
                  <a:srgbClr val="000000"/>
                </a:solidFill>
                <a:ea typeface="Calibri" panose="020F0502020204030204" pitchFamily="34" charset="0"/>
              </a:rPr>
              <a:t> </a:t>
            </a:r>
            <a:r>
              <a:rPr lang="en-US" sz="1700" b="1" dirty="0">
                <a:solidFill>
                  <a:srgbClr val="3F7F95"/>
                </a:solidFill>
                <a:ea typeface="Calibri" panose="020F0502020204030204" pitchFamily="34" charset="0"/>
              </a:rPr>
              <a:t>number</a:t>
            </a:r>
            <a:r>
              <a:rPr lang="en-US" sz="1700" dirty="0">
                <a:solidFill>
                  <a:srgbClr val="777777"/>
                </a:solidFill>
                <a:ea typeface="Calibri" panose="020F0502020204030204" pitchFamily="34" charset="0"/>
              </a:rPr>
              <a:t>(</a:t>
            </a:r>
            <a:r>
              <a:rPr lang="en-US" sz="1700" dirty="0">
                <a:solidFill>
                  <a:srgbClr val="000000"/>
                </a:solidFill>
                <a:ea typeface="Calibri" panose="020F0502020204030204" pitchFamily="34" charset="0"/>
              </a:rPr>
              <a:t>2</a:t>
            </a:r>
            <a:r>
              <a:rPr lang="en-US" sz="1700" dirty="0">
                <a:solidFill>
                  <a:srgbClr val="777777"/>
                </a:solidFill>
                <a:ea typeface="Calibri" panose="020F0502020204030204" pitchFamily="34" charset="0"/>
              </a:rPr>
              <a:t>)</a:t>
            </a:r>
            <a:r>
              <a:rPr lang="en-US" sz="1700" dirty="0">
                <a:solidFill>
                  <a:srgbClr val="000000"/>
                </a:solidFill>
                <a:ea typeface="Calibri" panose="020F0502020204030204" pitchFamily="34" charset="0"/>
              </a:rPr>
              <a:t>;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BEGIN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UPDATE customers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SET salary = salary + 5000;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IF </a:t>
            </a:r>
            <a:r>
              <a:rPr lang="en-US" sz="1700" dirty="0" err="1">
                <a:solidFill>
                  <a:srgbClr val="000000"/>
                </a:solidFill>
                <a:ea typeface="Calibri" panose="020F0502020204030204" pitchFamily="34" charset="0"/>
              </a:rPr>
              <a:t>sql%notfound</a:t>
            </a:r>
            <a:r>
              <a:rPr lang="en-US" sz="1700" dirty="0">
                <a:solidFill>
                  <a:srgbClr val="000000"/>
                </a:solidFill>
                <a:ea typeface="Calibri" panose="020F0502020204030204" pitchFamily="34" charset="0"/>
              </a:rPr>
              <a:t> THEN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err="1">
                <a:solidFill>
                  <a:srgbClr val="000000"/>
                </a:solidFill>
                <a:ea typeface="Calibri" panose="020F0502020204030204" pitchFamily="34" charset="0"/>
              </a:rPr>
              <a:t>dbms_output.</a:t>
            </a:r>
            <a:r>
              <a:rPr lang="en-US" sz="1700" b="1" dirty="0" err="1">
                <a:solidFill>
                  <a:srgbClr val="3F7F95"/>
                </a:solidFill>
                <a:ea typeface="Calibri" panose="020F0502020204030204" pitchFamily="34" charset="0"/>
              </a:rPr>
              <a:t>put_line</a:t>
            </a:r>
            <a:r>
              <a:rPr lang="en-US" sz="1700" dirty="0">
                <a:solidFill>
                  <a:srgbClr val="777777"/>
                </a:solidFill>
                <a:ea typeface="Calibri" panose="020F0502020204030204" pitchFamily="34" charset="0"/>
              </a:rPr>
              <a:t>(</a:t>
            </a:r>
            <a:r>
              <a:rPr lang="en-US" sz="1700" dirty="0">
                <a:solidFill>
                  <a:srgbClr val="320FE3"/>
                </a:solidFill>
                <a:ea typeface="Calibri" panose="020F0502020204030204" pitchFamily="34" charset="0"/>
              </a:rPr>
              <a:t>'no customers updated'</a:t>
            </a:r>
            <a:r>
              <a:rPr lang="en-US" sz="1700" dirty="0">
                <a:solidFill>
                  <a:srgbClr val="777777"/>
                </a:solidFill>
                <a:ea typeface="Calibri" panose="020F0502020204030204" pitchFamily="34" charset="0"/>
              </a:rPr>
              <a:t>)</a:t>
            </a:r>
            <a:r>
              <a:rPr lang="en-US" sz="1700" dirty="0">
                <a:solidFill>
                  <a:srgbClr val="000000"/>
                </a:solidFill>
                <a:ea typeface="Calibri" panose="020F0502020204030204" pitchFamily="34" charset="0"/>
              </a:rPr>
              <a:t>;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ELSIF </a:t>
            </a:r>
            <a:r>
              <a:rPr lang="en-US" sz="1700" dirty="0" err="1">
                <a:solidFill>
                  <a:srgbClr val="000000"/>
                </a:solidFill>
                <a:ea typeface="Calibri" panose="020F0502020204030204" pitchFamily="34" charset="0"/>
              </a:rPr>
              <a:t>sql%found</a:t>
            </a:r>
            <a:r>
              <a:rPr lang="en-US" sz="1700" dirty="0">
                <a:solidFill>
                  <a:srgbClr val="000000"/>
                </a:solidFill>
                <a:ea typeface="Calibri" panose="020F0502020204030204" pitchFamily="34" charset="0"/>
              </a:rPr>
              <a:t> THEN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err="1">
                <a:solidFill>
                  <a:srgbClr val="000000"/>
                </a:solidFill>
                <a:ea typeface="Calibri" panose="020F0502020204030204" pitchFamily="34" charset="0"/>
              </a:rPr>
              <a:t>total_rows</a:t>
            </a:r>
            <a:r>
              <a:rPr lang="en-US" sz="1700" dirty="0">
                <a:solidFill>
                  <a:srgbClr val="000000"/>
                </a:solidFill>
                <a:ea typeface="Calibri" panose="020F0502020204030204" pitchFamily="34" charset="0"/>
              </a:rPr>
              <a:t> := </a:t>
            </a:r>
            <a:r>
              <a:rPr lang="en-US" sz="1700" dirty="0" err="1">
                <a:solidFill>
                  <a:srgbClr val="000000"/>
                </a:solidFill>
                <a:ea typeface="Calibri" panose="020F0502020204030204" pitchFamily="34" charset="0"/>
              </a:rPr>
              <a:t>sql%rowcount</a:t>
            </a:r>
            <a:r>
              <a:rPr lang="en-US" sz="1700" dirty="0">
                <a:solidFill>
                  <a:srgbClr val="000000"/>
                </a:solidFill>
                <a:ea typeface="Calibri" panose="020F0502020204030204" pitchFamily="34" charset="0"/>
              </a:rPr>
              <a:t>;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err="1">
                <a:solidFill>
                  <a:srgbClr val="000000"/>
                </a:solidFill>
                <a:ea typeface="Calibri" panose="020F0502020204030204" pitchFamily="34" charset="0"/>
              </a:rPr>
              <a:t>dbms_output.</a:t>
            </a:r>
            <a:r>
              <a:rPr lang="en-US" sz="1700" b="1" dirty="0" err="1">
                <a:solidFill>
                  <a:srgbClr val="3F7F95"/>
                </a:solidFill>
                <a:ea typeface="Calibri" panose="020F0502020204030204" pitchFamily="34" charset="0"/>
              </a:rPr>
              <a:t>put_line</a:t>
            </a:r>
            <a:r>
              <a:rPr lang="en-US" sz="1700" dirty="0">
                <a:solidFill>
                  <a:srgbClr val="777777"/>
                </a:solidFill>
                <a:ea typeface="Calibri" panose="020F0502020204030204" pitchFamily="34" charset="0"/>
              </a:rPr>
              <a:t>(</a:t>
            </a:r>
            <a:r>
              <a:rPr lang="en-US" sz="1700" dirty="0">
                <a:solidFill>
                  <a:srgbClr val="000000"/>
                </a:solidFill>
                <a:ea typeface="Calibri" panose="020F0502020204030204" pitchFamily="34" charset="0"/>
              </a:rPr>
              <a:t> </a:t>
            </a:r>
            <a:r>
              <a:rPr lang="en-US" sz="1700" dirty="0" err="1">
                <a:solidFill>
                  <a:srgbClr val="000000"/>
                </a:solidFill>
                <a:ea typeface="Calibri" panose="020F0502020204030204" pitchFamily="34" charset="0"/>
              </a:rPr>
              <a:t>total_rows</a:t>
            </a:r>
            <a:r>
              <a:rPr lang="en-US" sz="1700" dirty="0">
                <a:solidFill>
                  <a:srgbClr val="000000"/>
                </a:solidFill>
                <a:ea typeface="Calibri" panose="020F0502020204030204" pitchFamily="34" charset="0"/>
              </a:rPr>
              <a:t> || </a:t>
            </a:r>
            <a:r>
              <a:rPr lang="en-US" sz="1700" dirty="0">
                <a:solidFill>
                  <a:srgbClr val="320FE3"/>
                </a:solidFill>
                <a:ea typeface="Calibri" panose="020F0502020204030204" pitchFamily="34" charset="0"/>
              </a:rPr>
              <a:t>' customers updated '</a:t>
            </a:r>
            <a:r>
              <a:rPr lang="en-US" sz="1700" dirty="0">
                <a:solidFill>
                  <a:srgbClr val="777777"/>
                </a:solidFill>
                <a:ea typeface="Calibri" panose="020F0502020204030204" pitchFamily="34" charset="0"/>
              </a:rPr>
              <a:t>)</a:t>
            </a:r>
            <a:r>
              <a:rPr lang="en-US" sz="1700" dirty="0">
                <a:solidFill>
                  <a:srgbClr val="000000"/>
                </a:solidFill>
                <a:ea typeface="Calibri" panose="020F0502020204030204" pitchFamily="34" charset="0"/>
              </a:rPr>
              <a:t>;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END IF;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END; </a:t>
            </a:r>
            <a:endParaRPr lang="en-IN" sz="1700" dirty="0">
              <a:ea typeface="Calibri" panose="020F0502020204030204" pitchFamily="34" charset="0"/>
            </a:endParaRPr>
          </a:p>
          <a:p>
            <a:pPr marL="36000" indent="0" fontAlgn="base">
              <a:lnSpc>
                <a:spcPct val="140000"/>
              </a:lnSpc>
              <a:spcAft>
                <a:spcPts val="800"/>
              </a:spcAft>
              <a:buNone/>
              <a:tabLst>
                <a:tab pos="457200" algn="l"/>
              </a:tabLst>
            </a:pPr>
            <a:r>
              <a:rPr lang="en-US" sz="1700" dirty="0">
                <a:solidFill>
                  <a:srgbClr val="000000"/>
                </a:solidFill>
                <a:ea typeface="Calibri" panose="020F0502020204030204" pitchFamily="34" charset="0"/>
              </a:rPr>
              <a:t>/</a:t>
            </a:r>
            <a:endParaRPr lang="en-IN" sz="1700" dirty="0">
              <a:ea typeface="Calibri" panose="020F0502020204030204" pitchFamily="34" charset="0"/>
            </a:endParaRPr>
          </a:p>
          <a:p>
            <a:pPr marL="36000">
              <a:lnSpc>
                <a:spcPct val="140000"/>
              </a:lnSpc>
            </a:pPr>
            <a:endParaRPr lang="en-IN" sz="1700" dirty="0"/>
          </a:p>
        </p:txBody>
      </p:sp>
    </p:spTree>
    <p:extLst>
      <p:ext uri="{BB962C8B-B14F-4D97-AF65-F5344CB8AC3E}">
        <p14:creationId xmlns:p14="http://schemas.microsoft.com/office/powerpoint/2010/main" val="30282822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218122-1317-46FC-B989-E01242E3A979}"/>
              </a:ext>
            </a:extLst>
          </p:cNvPr>
          <p:cNvSpPr>
            <a:spLocks noGrp="1"/>
          </p:cNvSpPr>
          <p:nvPr>
            <p:ph type="title"/>
          </p:nvPr>
        </p:nvSpPr>
        <p:spPr/>
        <p:txBody>
          <a:bodyPr>
            <a:normAutofit/>
          </a:bodyPr>
          <a:lstStyle/>
          <a:p>
            <a:r>
              <a:rPr lang="en-US" b="1" dirty="0"/>
              <a:t>Advantages of Triggers</a:t>
            </a:r>
            <a:br>
              <a:rPr lang="en-US" b="1" dirty="0"/>
            </a:br>
            <a:endParaRPr lang="en-IN" dirty="0"/>
          </a:p>
        </p:txBody>
      </p:sp>
      <p:sp>
        <p:nvSpPr>
          <p:cNvPr id="3" name="Content Placeholder 2">
            <a:extLst>
              <a:ext uri="{FF2B5EF4-FFF2-40B4-BE49-F238E27FC236}">
                <a16:creationId xmlns="" xmlns:a16="http://schemas.microsoft.com/office/drawing/2014/main" id="{7DA32763-6F51-45DE-8739-4C964EE9B77F}"/>
              </a:ext>
            </a:extLst>
          </p:cNvPr>
          <p:cNvSpPr>
            <a:spLocks noGrp="1"/>
          </p:cNvSpPr>
          <p:nvPr>
            <p:ph idx="1"/>
          </p:nvPr>
        </p:nvSpPr>
        <p:spPr/>
        <p:txBody>
          <a:bodyPr>
            <a:normAutofit fontScale="92500" lnSpcReduction="10000"/>
          </a:bodyPr>
          <a:lstStyle/>
          <a:p>
            <a:pPr marL="0" indent="0" algn="just">
              <a:lnSpc>
                <a:spcPct val="150000"/>
              </a:lnSpc>
            </a:pPr>
            <a:r>
              <a:rPr lang="en-US" sz="2000" dirty="0">
                <a:solidFill>
                  <a:srgbClr val="000000"/>
                </a:solidFill>
              </a:rPr>
              <a:t>Triggers can be written for the following purposes −</a:t>
            </a:r>
          </a:p>
          <a:p>
            <a:pPr marL="0" indent="0">
              <a:lnSpc>
                <a:spcPct val="150000"/>
              </a:lnSpc>
            </a:pPr>
            <a:r>
              <a:rPr lang="en-US" sz="2000" dirty="0"/>
              <a:t>Generating some derived column values automatically</a:t>
            </a:r>
          </a:p>
          <a:p>
            <a:pPr marL="0" indent="0">
              <a:lnSpc>
                <a:spcPct val="150000"/>
              </a:lnSpc>
            </a:pPr>
            <a:r>
              <a:rPr lang="en-US" sz="2000" dirty="0"/>
              <a:t>Enforcing referential integrity</a:t>
            </a:r>
          </a:p>
          <a:p>
            <a:pPr marL="0" indent="0">
              <a:lnSpc>
                <a:spcPct val="150000"/>
              </a:lnSpc>
            </a:pPr>
            <a:r>
              <a:rPr lang="en-US" sz="2000" dirty="0"/>
              <a:t>Event logging and storing information on table access</a:t>
            </a:r>
          </a:p>
          <a:p>
            <a:pPr marL="0" indent="0">
              <a:lnSpc>
                <a:spcPct val="150000"/>
              </a:lnSpc>
            </a:pPr>
            <a:r>
              <a:rPr lang="en-US" sz="2000" dirty="0"/>
              <a:t>Auditing</a:t>
            </a:r>
          </a:p>
          <a:p>
            <a:pPr marL="0" indent="0">
              <a:lnSpc>
                <a:spcPct val="150000"/>
              </a:lnSpc>
            </a:pPr>
            <a:r>
              <a:rPr lang="en-US" sz="2000" dirty="0"/>
              <a:t>Synchronous replication of tables</a:t>
            </a:r>
          </a:p>
          <a:p>
            <a:pPr marL="0" indent="0">
              <a:lnSpc>
                <a:spcPct val="150000"/>
              </a:lnSpc>
            </a:pPr>
            <a:r>
              <a:rPr lang="en-US" sz="2000" dirty="0"/>
              <a:t>Imposing security authorizations</a:t>
            </a:r>
          </a:p>
          <a:p>
            <a:pPr marL="0" indent="0">
              <a:lnSpc>
                <a:spcPct val="150000"/>
              </a:lnSpc>
            </a:pPr>
            <a:r>
              <a:rPr lang="en-US" sz="2000" dirty="0"/>
              <a:t>Preventing invalid transactions</a:t>
            </a:r>
          </a:p>
          <a:p>
            <a:pPr marL="0" indent="0" algn="just">
              <a:lnSpc>
                <a:spcPct val="150000"/>
              </a:lnSpc>
              <a:buNone/>
            </a:pPr>
            <a:endParaRPr lang="en-US" altLang="en-US" sz="2000" dirty="0"/>
          </a:p>
          <a:p>
            <a:pPr>
              <a:lnSpc>
                <a:spcPct val="150000"/>
              </a:lnSpc>
            </a:pPr>
            <a:endParaRPr lang="en-IN" sz="2000" dirty="0"/>
          </a:p>
        </p:txBody>
      </p:sp>
    </p:spTree>
    <p:extLst>
      <p:ext uri="{BB962C8B-B14F-4D97-AF65-F5344CB8AC3E}">
        <p14:creationId xmlns:p14="http://schemas.microsoft.com/office/powerpoint/2010/main" val="3403343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597724"/>
          </a:xfrm>
        </p:spPr>
        <p:txBody>
          <a:bodyPr>
            <a:normAutofit fontScale="90000"/>
          </a:bodyPr>
          <a:lstStyle/>
          <a:p>
            <a:r>
              <a:rPr lang="en-US" dirty="0" smtClean="0"/>
              <a:t>Exception Handling</a:t>
            </a:r>
            <a:endParaRPr lang="en-US" dirty="0"/>
          </a:p>
        </p:txBody>
      </p:sp>
      <p:sp>
        <p:nvSpPr>
          <p:cNvPr id="3" name="Content Placeholder 2"/>
          <p:cNvSpPr>
            <a:spLocks noGrp="1"/>
          </p:cNvSpPr>
          <p:nvPr>
            <p:ph idx="1"/>
          </p:nvPr>
        </p:nvSpPr>
        <p:spPr>
          <a:xfrm>
            <a:off x="1809720" y="857232"/>
            <a:ext cx="8643998" cy="6244176"/>
          </a:xfrm>
        </p:spPr>
        <p:txBody>
          <a:bodyPr>
            <a:noAutofit/>
          </a:bodyPr>
          <a:lstStyle/>
          <a:p>
            <a:r>
              <a:rPr lang="en-IN" sz="2400" dirty="0"/>
              <a:t>An exception is an error condition during a program execution. PL/SQL supports programmers to catch such conditions using </a:t>
            </a:r>
            <a:r>
              <a:rPr lang="en-IN" sz="2400" b="1" dirty="0"/>
              <a:t>EXCEPTION</a:t>
            </a:r>
            <a:r>
              <a:rPr lang="en-IN" sz="2400" dirty="0"/>
              <a:t> block in the program and an appropriate action is taken against the error condition. There are two types of exceptions −</a:t>
            </a:r>
          </a:p>
          <a:p>
            <a:pPr>
              <a:buNone/>
            </a:pPr>
            <a:r>
              <a:rPr lang="en-IN" sz="2400" dirty="0"/>
              <a:t>		- System-defined exceptions</a:t>
            </a:r>
          </a:p>
          <a:p>
            <a:pPr>
              <a:buNone/>
            </a:pPr>
            <a:r>
              <a:rPr lang="en-IN" sz="2400" dirty="0"/>
              <a:t>		- User-defined exceptions</a:t>
            </a:r>
          </a:p>
          <a:p>
            <a:pPr marL="0" indent="0">
              <a:buNone/>
            </a:pPr>
            <a:endParaRPr lang="en-US" sz="1600" dirty="0"/>
          </a:p>
        </p:txBody>
      </p:sp>
    </p:spTree>
    <p:extLst>
      <p:ext uri="{BB962C8B-B14F-4D97-AF65-F5344CB8AC3E}">
        <p14:creationId xmlns:p14="http://schemas.microsoft.com/office/powerpoint/2010/main" val="4195507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1981200" y="1219201"/>
            <a:ext cx="8229600" cy="4906963"/>
          </a:xfrm>
        </p:spPr>
        <p:txBody>
          <a:bodyPr/>
          <a:lstStyle/>
          <a:p>
            <a:pPr eaLnBrk="1" hangingPunct="1"/>
            <a:r>
              <a:rPr lang="en-US" smtClean="0"/>
              <a:t>Create a simple sentence by joining the pre-determined string values with column data</a:t>
            </a:r>
          </a:p>
          <a:p>
            <a:pPr eaLnBrk="1" hangingPunct="1">
              <a:buFontTx/>
              <a:buNone/>
            </a:pPr>
            <a:endParaRPr lang="en-US" smtClean="0"/>
          </a:p>
          <a:p>
            <a:pPr eaLnBrk="1" hangingPunct="1">
              <a:buFontTx/>
              <a:buNone/>
            </a:pPr>
            <a:r>
              <a:rPr lang="en-US" smtClean="0"/>
              <a:t>Example</a:t>
            </a:r>
          </a:p>
          <a:p>
            <a:pPr eaLnBrk="1" hangingPunct="1"/>
            <a:r>
              <a:rPr lang="en-US" sz="3200">
                <a:solidFill>
                  <a:srgbClr val="FF0303"/>
                </a:solidFill>
              </a:rPr>
              <a:t>SELECT “The balance due by Mr./Ms. “||”client_no” is ”||bal_due from payment;</a:t>
            </a:r>
          </a:p>
          <a:p>
            <a:pPr eaLnBrk="1" hangingPunct="1">
              <a:buFontTx/>
              <a:buNone/>
            </a:pPr>
            <a:endParaRPr lang="en-US" smtClean="0"/>
          </a:p>
        </p:txBody>
      </p:sp>
      <p:sp>
        <p:nvSpPr>
          <p:cNvPr id="8195" name="Rectangle 3"/>
          <p:cNvSpPr>
            <a:spLocks noGrp="1" noChangeArrowheads="1"/>
          </p:cNvSpPr>
          <p:nvPr>
            <p:ph type="title"/>
          </p:nvPr>
        </p:nvSpPr>
        <p:spPr>
          <a:xfrm>
            <a:off x="1981200" y="228600"/>
            <a:ext cx="8229600" cy="762000"/>
          </a:xfrm>
          <a:noFill/>
        </p:spPr>
        <p:txBody>
          <a:bodyPr/>
          <a:lstStyle/>
          <a:p>
            <a:pPr eaLnBrk="1" hangingPunct="1"/>
            <a:r>
              <a:rPr lang="en-US" b="1" smtClean="0">
                <a:solidFill>
                  <a:srgbClr val="333CB5"/>
                </a:solidFill>
              </a:rPr>
              <a:t>Sentence from Table Data</a:t>
            </a:r>
          </a:p>
        </p:txBody>
      </p:sp>
    </p:spTree>
    <p:extLst>
      <p:ext uri="{BB962C8B-B14F-4D97-AF65-F5344CB8AC3E}">
        <p14:creationId xmlns:p14="http://schemas.microsoft.com/office/powerpoint/2010/main" val="3411353153"/>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597724"/>
          </a:xfrm>
        </p:spPr>
        <p:txBody>
          <a:bodyPr>
            <a:normAutofit fontScale="90000"/>
          </a:bodyPr>
          <a:lstStyle/>
          <a:p>
            <a:r>
              <a:rPr lang="en-US" dirty="0" smtClean="0"/>
              <a:t>Exception Handling</a:t>
            </a:r>
            <a:endParaRPr lang="en-US" dirty="0"/>
          </a:p>
        </p:txBody>
      </p:sp>
      <p:sp>
        <p:nvSpPr>
          <p:cNvPr id="3" name="Content Placeholder 2"/>
          <p:cNvSpPr>
            <a:spLocks noGrp="1"/>
          </p:cNvSpPr>
          <p:nvPr>
            <p:ph idx="1"/>
          </p:nvPr>
        </p:nvSpPr>
        <p:spPr>
          <a:xfrm>
            <a:off x="1809720" y="857232"/>
            <a:ext cx="8643998" cy="6244176"/>
          </a:xfrm>
        </p:spPr>
        <p:txBody>
          <a:bodyPr>
            <a:noAutofit/>
          </a:bodyPr>
          <a:lstStyle/>
          <a:p>
            <a:pPr marL="0" indent="0">
              <a:buNone/>
            </a:pPr>
            <a:r>
              <a:rPr lang="en-US" sz="1600" b="1" dirty="0"/>
              <a:t>Syntax for Exception Handling</a:t>
            </a:r>
          </a:p>
          <a:p>
            <a:pPr marL="0" indent="0">
              <a:buNone/>
            </a:pPr>
            <a:r>
              <a:rPr lang="en-US" sz="1600" dirty="0"/>
              <a:t>The general syntax for exception handling is as follows. Here we can list down as many exceptions as we can handle. The default exception will be handled using WHEN others THEN −</a:t>
            </a:r>
          </a:p>
          <a:p>
            <a:pPr marL="0" indent="0">
              <a:buNone/>
            </a:pPr>
            <a:r>
              <a:rPr lang="en-US" sz="1600" dirty="0"/>
              <a:t>DECLARE </a:t>
            </a:r>
          </a:p>
          <a:p>
            <a:pPr marL="0" indent="0">
              <a:buNone/>
            </a:pPr>
            <a:r>
              <a:rPr lang="en-US" sz="1600" dirty="0"/>
              <a:t>   &lt;declarations section&gt; </a:t>
            </a:r>
          </a:p>
          <a:p>
            <a:pPr marL="0" indent="0">
              <a:buNone/>
            </a:pPr>
            <a:r>
              <a:rPr lang="en-US" sz="1600" dirty="0"/>
              <a:t>BEGIN </a:t>
            </a:r>
          </a:p>
          <a:p>
            <a:pPr marL="0" indent="0">
              <a:buNone/>
            </a:pPr>
            <a:r>
              <a:rPr lang="en-US" sz="1600" dirty="0"/>
              <a:t>   &lt;executable command(s)&gt; </a:t>
            </a:r>
          </a:p>
          <a:p>
            <a:pPr marL="0" indent="0">
              <a:buNone/>
            </a:pPr>
            <a:r>
              <a:rPr lang="en-US" sz="1600" dirty="0"/>
              <a:t>EXCEPTION </a:t>
            </a:r>
          </a:p>
          <a:p>
            <a:pPr marL="0" indent="0">
              <a:buNone/>
            </a:pPr>
            <a:r>
              <a:rPr lang="en-US" sz="1600" dirty="0"/>
              <a:t>   &lt;exception handling goes here &gt; </a:t>
            </a:r>
          </a:p>
          <a:p>
            <a:pPr marL="0" indent="0">
              <a:buNone/>
            </a:pPr>
            <a:r>
              <a:rPr lang="en-US" sz="1600" dirty="0"/>
              <a:t>   WHEN exception1 THEN  </a:t>
            </a:r>
          </a:p>
          <a:p>
            <a:pPr marL="0" indent="0">
              <a:buNone/>
            </a:pPr>
            <a:r>
              <a:rPr lang="en-US" sz="1600" dirty="0"/>
              <a:t>      exception1-handling-statements  </a:t>
            </a:r>
          </a:p>
          <a:p>
            <a:pPr marL="0" indent="0">
              <a:buNone/>
            </a:pPr>
            <a:r>
              <a:rPr lang="en-US" sz="1600" dirty="0"/>
              <a:t>   WHEN exception2  THEN  </a:t>
            </a:r>
          </a:p>
          <a:p>
            <a:pPr marL="0" indent="0">
              <a:buNone/>
            </a:pPr>
            <a:r>
              <a:rPr lang="en-US" sz="1600" dirty="0"/>
              <a:t>      exception2-handling-statements  </a:t>
            </a:r>
          </a:p>
          <a:p>
            <a:pPr marL="0" indent="0">
              <a:buNone/>
            </a:pPr>
            <a:r>
              <a:rPr lang="en-US" sz="1600" dirty="0"/>
              <a:t>   WHEN exception3 THEN  </a:t>
            </a:r>
          </a:p>
          <a:p>
            <a:pPr marL="0" indent="0">
              <a:buNone/>
            </a:pPr>
            <a:r>
              <a:rPr lang="en-US" sz="1600" dirty="0"/>
              <a:t>      exception3-handling-statements </a:t>
            </a:r>
          </a:p>
          <a:p>
            <a:pPr marL="0" indent="0">
              <a:buNone/>
            </a:pPr>
            <a:r>
              <a:rPr lang="en-US" sz="1600" dirty="0"/>
              <a:t>   ........ </a:t>
            </a:r>
          </a:p>
          <a:p>
            <a:pPr marL="0" indent="0">
              <a:buNone/>
            </a:pPr>
            <a:r>
              <a:rPr lang="en-US" sz="1600" dirty="0"/>
              <a:t>   WHEN others THEN </a:t>
            </a:r>
          </a:p>
          <a:p>
            <a:pPr marL="0" indent="0">
              <a:buNone/>
            </a:pPr>
            <a:r>
              <a:rPr lang="en-US" sz="1600" dirty="0"/>
              <a:t>      exception-handling-statements </a:t>
            </a:r>
          </a:p>
          <a:p>
            <a:pPr marL="0" indent="0">
              <a:buNone/>
            </a:pPr>
            <a:r>
              <a:rPr lang="en-US" sz="1600" dirty="0"/>
              <a:t>END;</a:t>
            </a:r>
          </a:p>
        </p:txBody>
      </p:sp>
    </p:spTree>
    <p:extLst>
      <p:ext uri="{BB962C8B-B14F-4D97-AF65-F5344CB8AC3E}">
        <p14:creationId xmlns:p14="http://schemas.microsoft.com/office/powerpoint/2010/main" val="18248020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243408"/>
            <a:ext cx="8229600" cy="1143000"/>
          </a:xfrm>
        </p:spPr>
        <p:txBody>
          <a:bodyPr/>
          <a:lstStyle/>
          <a:p>
            <a:r>
              <a:rPr lang="en-US" dirty="0" smtClean="0"/>
              <a:t>Example</a:t>
            </a:r>
            <a:endParaRPr lang="en-US" dirty="0"/>
          </a:p>
        </p:txBody>
      </p:sp>
      <p:sp>
        <p:nvSpPr>
          <p:cNvPr id="3" name="Content Placeholder 2"/>
          <p:cNvSpPr>
            <a:spLocks noGrp="1"/>
          </p:cNvSpPr>
          <p:nvPr>
            <p:ph idx="1"/>
          </p:nvPr>
        </p:nvSpPr>
        <p:spPr>
          <a:xfrm>
            <a:off x="2063552" y="692696"/>
            <a:ext cx="8424936" cy="6048672"/>
          </a:xfrm>
        </p:spPr>
        <p:txBody>
          <a:bodyPr>
            <a:noAutofit/>
          </a:bodyPr>
          <a:lstStyle/>
          <a:p>
            <a:pPr marL="0" indent="0">
              <a:buNone/>
            </a:pPr>
            <a:r>
              <a:rPr lang="en-US" sz="1600" dirty="0"/>
              <a:t>DECLARE </a:t>
            </a:r>
          </a:p>
          <a:p>
            <a:pPr marL="0" indent="0">
              <a:buNone/>
            </a:pPr>
            <a:r>
              <a:rPr lang="en-US" sz="1600" dirty="0"/>
              <a:t>   </a:t>
            </a:r>
            <a:r>
              <a:rPr lang="en-US" sz="1600" dirty="0" err="1"/>
              <a:t>c_id</a:t>
            </a:r>
            <a:r>
              <a:rPr lang="en-US" sz="1600" dirty="0"/>
              <a:t> </a:t>
            </a:r>
            <a:r>
              <a:rPr lang="en-US" sz="1600" dirty="0" err="1"/>
              <a:t>customers.id%type</a:t>
            </a:r>
            <a:r>
              <a:rPr lang="en-US" sz="1600" dirty="0"/>
              <a:t> := 8; </a:t>
            </a:r>
          </a:p>
          <a:p>
            <a:pPr marL="0" indent="0">
              <a:buNone/>
            </a:pPr>
            <a:r>
              <a:rPr lang="en-US" sz="1600" dirty="0"/>
              <a:t>   </a:t>
            </a:r>
            <a:r>
              <a:rPr lang="en-US" sz="1600" dirty="0" err="1"/>
              <a:t>c_name</a:t>
            </a:r>
            <a:r>
              <a:rPr lang="en-US" sz="1600" dirty="0"/>
              <a:t> </a:t>
            </a:r>
            <a:r>
              <a:rPr lang="en-US" sz="1600" dirty="0" err="1"/>
              <a:t>customerS.Name%type</a:t>
            </a:r>
            <a:r>
              <a:rPr lang="en-US" sz="1600" dirty="0"/>
              <a:t>; </a:t>
            </a:r>
          </a:p>
          <a:p>
            <a:pPr marL="0" indent="0">
              <a:buNone/>
            </a:pPr>
            <a:r>
              <a:rPr lang="en-US" sz="1600" dirty="0"/>
              <a:t>   </a:t>
            </a:r>
            <a:r>
              <a:rPr lang="en-US" sz="1600" dirty="0" err="1"/>
              <a:t>c_addr</a:t>
            </a:r>
            <a:r>
              <a:rPr lang="en-US" sz="1600" dirty="0"/>
              <a:t> </a:t>
            </a:r>
            <a:r>
              <a:rPr lang="en-US" sz="1600" dirty="0" err="1"/>
              <a:t>customers.address%type</a:t>
            </a:r>
            <a:r>
              <a:rPr lang="en-US" sz="1600" dirty="0"/>
              <a:t>; </a:t>
            </a:r>
          </a:p>
          <a:p>
            <a:pPr marL="0" indent="0">
              <a:buNone/>
            </a:pPr>
            <a:r>
              <a:rPr lang="en-US" sz="1600" dirty="0"/>
              <a:t>BEGIN </a:t>
            </a:r>
          </a:p>
          <a:p>
            <a:pPr marL="0" indent="0">
              <a:buNone/>
            </a:pPr>
            <a:r>
              <a:rPr lang="en-US" sz="1600" dirty="0"/>
              <a:t>   SELECT  name, address INTO  </a:t>
            </a:r>
            <a:r>
              <a:rPr lang="en-US" sz="1600" dirty="0" err="1"/>
              <a:t>c_name</a:t>
            </a:r>
            <a:r>
              <a:rPr lang="en-US" sz="1600" dirty="0"/>
              <a:t>, </a:t>
            </a:r>
            <a:r>
              <a:rPr lang="en-US" sz="1600" dirty="0" err="1"/>
              <a:t>c_addr</a:t>
            </a:r>
            <a:r>
              <a:rPr lang="en-US" sz="1600" dirty="0"/>
              <a:t> </a:t>
            </a:r>
          </a:p>
          <a:p>
            <a:pPr marL="0" indent="0">
              <a:buNone/>
            </a:pPr>
            <a:r>
              <a:rPr lang="en-US" sz="1600" dirty="0"/>
              <a:t>   FROM customers </a:t>
            </a:r>
          </a:p>
          <a:p>
            <a:pPr marL="0" indent="0">
              <a:buNone/>
            </a:pPr>
            <a:r>
              <a:rPr lang="en-US" sz="1600" dirty="0"/>
              <a:t>   WHERE id = </a:t>
            </a:r>
            <a:r>
              <a:rPr lang="en-US" sz="1600" dirty="0" err="1"/>
              <a:t>c_id</a:t>
            </a:r>
            <a:r>
              <a:rPr lang="en-US" sz="1600" dirty="0"/>
              <a:t>;  </a:t>
            </a:r>
          </a:p>
          <a:p>
            <a:pPr marL="0" indent="0">
              <a:buNone/>
            </a:pPr>
            <a:r>
              <a:rPr lang="en-US" sz="1600" dirty="0"/>
              <a:t>   DBMS_OUTPUT.PUT_LINE ('Name: '||  </a:t>
            </a:r>
            <a:r>
              <a:rPr lang="en-US" sz="1600" dirty="0" err="1"/>
              <a:t>c_name</a:t>
            </a:r>
            <a:r>
              <a:rPr lang="en-US" sz="1600" dirty="0"/>
              <a:t>); </a:t>
            </a:r>
          </a:p>
          <a:p>
            <a:pPr marL="0" indent="0">
              <a:buNone/>
            </a:pPr>
            <a:r>
              <a:rPr lang="en-US" sz="1600" dirty="0"/>
              <a:t>   DBMS_OUTPUT.PUT_LINE ('Address: ' || </a:t>
            </a:r>
            <a:r>
              <a:rPr lang="en-US" sz="1600" dirty="0" err="1"/>
              <a:t>c_addr</a:t>
            </a:r>
            <a:r>
              <a:rPr lang="en-US" sz="1600" dirty="0"/>
              <a:t>); </a:t>
            </a:r>
          </a:p>
          <a:p>
            <a:pPr marL="0" indent="0">
              <a:buNone/>
            </a:pPr>
            <a:endParaRPr lang="en-US" sz="1600" dirty="0"/>
          </a:p>
          <a:p>
            <a:pPr marL="0" indent="0">
              <a:buNone/>
            </a:pPr>
            <a:r>
              <a:rPr lang="en-US" sz="1600" dirty="0"/>
              <a:t>EXCEPTION </a:t>
            </a:r>
          </a:p>
          <a:p>
            <a:pPr marL="0" indent="0">
              <a:buNone/>
            </a:pPr>
            <a:r>
              <a:rPr lang="en-US" sz="1600" dirty="0"/>
              <a:t>   WHEN </a:t>
            </a:r>
            <a:r>
              <a:rPr lang="en-US" sz="1600" dirty="0" err="1"/>
              <a:t>no_data_found</a:t>
            </a:r>
            <a:r>
              <a:rPr lang="en-US" sz="1600" dirty="0"/>
              <a:t> THEN </a:t>
            </a:r>
          </a:p>
          <a:p>
            <a:pPr marL="0" indent="0">
              <a:buNone/>
            </a:pPr>
            <a:r>
              <a:rPr lang="en-US" sz="1600" dirty="0"/>
              <a:t>      </a:t>
            </a:r>
            <a:r>
              <a:rPr lang="en-US" sz="1600" dirty="0" err="1"/>
              <a:t>dbms_output.put_line</a:t>
            </a:r>
            <a:r>
              <a:rPr lang="en-US" sz="1600" dirty="0"/>
              <a:t>('No such customer!'); </a:t>
            </a:r>
          </a:p>
          <a:p>
            <a:pPr marL="0" indent="0">
              <a:buNone/>
            </a:pPr>
            <a:r>
              <a:rPr lang="en-US" sz="1600" dirty="0"/>
              <a:t>   WHEN others THEN </a:t>
            </a:r>
          </a:p>
          <a:p>
            <a:pPr marL="0" indent="0">
              <a:buNone/>
            </a:pPr>
            <a:r>
              <a:rPr lang="en-US" sz="1600" dirty="0"/>
              <a:t>      </a:t>
            </a:r>
            <a:r>
              <a:rPr lang="en-US" sz="1600" dirty="0" err="1"/>
              <a:t>dbms_output.put_line</a:t>
            </a:r>
            <a:r>
              <a:rPr lang="en-US" sz="1600" dirty="0"/>
              <a:t>('Error!'); </a:t>
            </a:r>
          </a:p>
          <a:p>
            <a:pPr marL="0" indent="0">
              <a:buNone/>
            </a:pPr>
            <a:r>
              <a:rPr lang="en-US" sz="1600" dirty="0"/>
              <a:t>END; </a:t>
            </a:r>
          </a:p>
          <a:p>
            <a:pPr marL="0" indent="0">
              <a:buNone/>
            </a:pPr>
            <a:r>
              <a:rPr lang="en-US" sz="1600" dirty="0"/>
              <a:t>/</a:t>
            </a:r>
          </a:p>
          <a:p>
            <a:pPr marL="0" indent="0">
              <a:buNone/>
            </a:pPr>
            <a:r>
              <a:rPr lang="en-US" sz="1600" b="1" dirty="0"/>
              <a:t>Output:</a:t>
            </a:r>
          </a:p>
          <a:p>
            <a:pPr marL="0" indent="0">
              <a:buNone/>
            </a:pPr>
            <a:r>
              <a:rPr lang="en-US" sz="1600" dirty="0"/>
              <a:t>No such customer! </a:t>
            </a:r>
          </a:p>
        </p:txBody>
      </p:sp>
    </p:spTree>
    <p:extLst>
      <p:ext uri="{BB962C8B-B14F-4D97-AF65-F5344CB8AC3E}">
        <p14:creationId xmlns:p14="http://schemas.microsoft.com/office/powerpoint/2010/main" val="7658176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Overview</a:t>
            </a:r>
          </a:p>
        </p:txBody>
      </p:sp>
      <p:sp>
        <p:nvSpPr>
          <p:cNvPr id="3" name="Content Placeholder 2"/>
          <p:cNvSpPr>
            <a:spLocks noGrp="1"/>
          </p:cNvSpPr>
          <p:nvPr>
            <p:ph idx="1"/>
          </p:nvPr>
        </p:nvSpPr>
        <p:spPr/>
        <p:txBody>
          <a:bodyPr/>
          <a:lstStyle/>
          <a:p>
            <a:pPr algn="just"/>
            <a:r>
              <a:rPr lang="en-US" dirty="0" err="1"/>
              <a:t>PostgreSQL</a:t>
            </a:r>
            <a:r>
              <a:rPr lang="en-US" dirty="0"/>
              <a:t> is an </a:t>
            </a:r>
            <a:r>
              <a:rPr lang="en-US" i="1" dirty="0"/>
              <a:t>ORDBMS</a:t>
            </a:r>
            <a:r>
              <a:rPr lang="en-US" dirty="0"/>
              <a:t> [</a:t>
            </a:r>
            <a:r>
              <a:rPr lang="en-US" i="1" dirty="0"/>
              <a:t>Open-Source Object-Relational Database Management System</a:t>
            </a:r>
            <a:r>
              <a:rPr lang="en-US" dirty="0"/>
              <a:t>]. It is used to store data securely; supporting best practices, and allow recovering them when the request is processed</a:t>
            </a:r>
            <a:r>
              <a:rPr lang="en-US" dirty="0" smtClean="0"/>
              <a:t>.</a:t>
            </a:r>
          </a:p>
          <a:p>
            <a:pPr algn="just"/>
            <a:r>
              <a:rPr lang="en-US" dirty="0"/>
              <a:t>It is one of the most popular databases supporting JSON (non-relational) queries and SQL for (relational) queries. </a:t>
            </a:r>
            <a:r>
              <a:rPr lang="en-US" dirty="0" err="1"/>
              <a:t>PostgreSQL</a:t>
            </a:r>
            <a:r>
              <a:rPr lang="en-US" dirty="0"/>
              <a:t> is an </a:t>
            </a:r>
            <a:r>
              <a:rPr lang="en-US" i="1" dirty="0"/>
              <a:t>object-relational database management system (ORDBMS)</a:t>
            </a:r>
            <a:r>
              <a:rPr lang="en-US" dirty="0"/>
              <a:t>. </a:t>
            </a:r>
            <a:endParaRPr lang="en-US" dirty="0" smtClean="0"/>
          </a:p>
          <a:p>
            <a:pPr algn="just"/>
            <a:r>
              <a:rPr lang="en-US" dirty="0" smtClean="0"/>
              <a:t>It </a:t>
            </a:r>
            <a:r>
              <a:rPr lang="en-US" dirty="0"/>
              <a:t>contains the various advanced data types and robust feature sets, which increase the extensibility, reliability, and data integrity of the software.</a:t>
            </a:r>
            <a:endParaRPr lang="en-US" dirty="0"/>
          </a:p>
        </p:txBody>
      </p:sp>
    </p:spTree>
    <p:extLst>
      <p:ext uri="{BB962C8B-B14F-4D97-AF65-F5344CB8AC3E}">
        <p14:creationId xmlns:p14="http://schemas.microsoft.com/office/powerpoint/2010/main" val="9257570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commands</a:t>
            </a:r>
          </a:p>
        </p:txBody>
      </p:sp>
      <p:sp>
        <p:nvSpPr>
          <p:cNvPr id="3" name="Content Placeholder 2"/>
          <p:cNvSpPr>
            <a:spLocks noGrp="1"/>
          </p:cNvSpPr>
          <p:nvPr>
            <p:ph idx="1"/>
          </p:nvPr>
        </p:nvSpPr>
        <p:spPr/>
        <p:txBody>
          <a:bodyPr/>
          <a:lstStyle/>
          <a:p>
            <a:pPr marL="0" indent="0">
              <a:buNone/>
            </a:pPr>
            <a:r>
              <a:rPr lang="en-US" dirty="0"/>
              <a:t>ABORT command:</a:t>
            </a:r>
          </a:p>
          <a:p>
            <a:pPr marL="0" indent="0">
              <a:buNone/>
            </a:pPr>
            <a:r>
              <a:rPr lang="en-US" b="1" dirty="0"/>
              <a:t>Syntax:</a:t>
            </a:r>
            <a:endParaRPr lang="en-US" dirty="0"/>
          </a:p>
          <a:p>
            <a:pPr lvl="1"/>
            <a:r>
              <a:rPr lang="en-US" dirty="0"/>
              <a:t>ABORT [ </a:t>
            </a:r>
            <a:r>
              <a:rPr lang="en-US" b="1" dirty="0"/>
              <a:t>WORK</a:t>
            </a:r>
            <a:r>
              <a:rPr lang="en-US" dirty="0"/>
              <a:t> | </a:t>
            </a:r>
            <a:r>
              <a:rPr lang="en-US" b="1" dirty="0"/>
              <a:t>TRANSACTION</a:t>
            </a:r>
            <a:r>
              <a:rPr lang="en-US" dirty="0"/>
              <a:t> ]  </a:t>
            </a:r>
          </a:p>
          <a:p>
            <a:pPr marL="0" indent="0">
              <a:buNone/>
            </a:pPr>
            <a:endParaRPr lang="en-US" dirty="0" smtClean="0"/>
          </a:p>
          <a:p>
            <a:pPr marL="0" indent="0">
              <a:buNone/>
            </a:pPr>
            <a:r>
              <a:rPr lang="en-US" dirty="0" smtClean="0"/>
              <a:t>ALTER </a:t>
            </a:r>
            <a:r>
              <a:rPr lang="en-US" dirty="0"/>
              <a:t>AGGREGATE command:</a:t>
            </a:r>
          </a:p>
          <a:p>
            <a:pPr marL="0" indent="0">
              <a:buNone/>
            </a:pPr>
            <a:r>
              <a:rPr lang="en-US" b="1" dirty="0"/>
              <a:t>Syntax:</a:t>
            </a:r>
            <a:endParaRPr lang="en-US" dirty="0"/>
          </a:p>
          <a:p>
            <a:pPr lvl="1"/>
            <a:r>
              <a:rPr lang="en-US" b="1" dirty="0"/>
              <a:t>ALTER</a:t>
            </a:r>
            <a:r>
              <a:rPr lang="en-US" dirty="0"/>
              <a:t> AGGREGATE </a:t>
            </a:r>
            <a:r>
              <a:rPr lang="en-US" b="1" dirty="0"/>
              <a:t>name</a:t>
            </a:r>
            <a:r>
              <a:rPr lang="en-US" dirty="0"/>
              <a:t> ( type ) RENAME </a:t>
            </a:r>
            <a:r>
              <a:rPr lang="en-US" b="1" dirty="0"/>
              <a:t>TO</a:t>
            </a:r>
            <a:r>
              <a:rPr lang="en-US" dirty="0"/>
              <a:t> </a:t>
            </a:r>
            <a:r>
              <a:rPr lang="en-US" dirty="0" err="1"/>
              <a:t>new_name</a:t>
            </a:r>
            <a:r>
              <a:rPr lang="en-US" dirty="0"/>
              <a:t>  </a:t>
            </a:r>
          </a:p>
          <a:p>
            <a:pPr lvl="1"/>
            <a:r>
              <a:rPr lang="en-US" b="1" dirty="0"/>
              <a:t>ALTER</a:t>
            </a:r>
            <a:r>
              <a:rPr lang="en-US" dirty="0"/>
              <a:t> AGGREGATE </a:t>
            </a:r>
            <a:r>
              <a:rPr lang="en-US" b="1" dirty="0"/>
              <a:t>name</a:t>
            </a:r>
            <a:r>
              <a:rPr lang="en-US" dirty="0"/>
              <a:t> ( type ) OWNER </a:t>
            </a:r>
            <a:r>
              <a:rPr lang="en-US" b="1" dirty="0"/>
              <a:t>TO</a:t>
            </a:r>
            <a:r>
              <a:rPr lang="en-US" dirty="0"/>
              <a:t> </a:t>
            </a:r>
            <a:r>
              <a:rPr lang="en-US" dirty="0" err="1"/>
              <a:t>new_owner</a:t>
            </a:r>
            <a:r>
              <a:rPr lang="en-US" dirty="0"/>
              <a:t>  </a:t>
            </a:r>
          </a:p>
          <a:p>
            <a:pPr marL="0" indent="0" algn="just">
              <a:buNone/>
            </a:pPr>
            <a:endParaRPr lang="en-US" dirty="0"/>
          </a:p>
          <a:p>
            <a:pPr algn="just"/>
            <a:endParaRPr lang="en-US" dirty="0"/>
          </a:p>
        </p:txBody>
      </p:sp>
    </p:spTree>
    <p:extLst>
      <p:ext uri="{BB962C8B-B14F-4D97-AF65-F5344CB8AC3E}">
        <p14:creationId xmlns:p14="http://schemas.microsoft.com/office/powerpoint/2010/main" val="25692621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PostgreSQL</a:t>
            </a:r>
            <a:r>
              <a:rPr lang="en-US" dirty="0"/>
              <a:t> commands</a:t>
            </a:r>
          </a:p>
        </p:txBody>
      </p:sp>
      <p:sp>
        <p:nvSpPr>
          <p:cNvPr id="3" name="Content Placeholder 2"/>
          <p:cNvSpPr>
            <a:spLocks noGrp="1"/>
          </p:cNvSpPr>
          <p:nvPr>
            <p:ph idx="1"/>
          </p:nvPr>
        </p:nvSpPr>
        <p:spPr/>
        <p:txBody>
          <a:bodyPr>
            <a:normAutofit lnSpcReduction="10000"/>
          </a:bodyPr>
          <a:lstStyle/>
          <a:p>
            <a:pPr marL="0" indent="0">
              <a:buNone/>
            </a:pPr>
            <a:r>
              <a:rPr lang="en-US" dirty="0"/>
              <a:t>ALTER CONVERSION command:</a:t>
            </a:r>
          </a:p>
          <a:p>
            <a:pPr marL="0" indent="0">
              <a:buNone/>
            </a:pPr>
            <a:r>
              <a:rPr lang="en-US" b="1" dirty="0"/>
              <a:t>S</a:t>
            </a:r>
            <a:r>
              <a:rPr lang="en-US" b="1" dirty="0" smtClean="0"/>
              <a:t>yntax</a:t>
            </a:r>
            <a:r>
              <a:rPr lang="en-US" b="1" dirty="0"/>
              <a:t>:</a:t>
            </a:r>
            <a:endParaRPr lang="en-US" dirty="0"/>
          </a:p>
          <a:p>
            <a:pPr lvl="1"/>
            <a:r>
              <a:rPr lang="en-US" b="1" dirty="0"/>
              <a:t>ALTER</a:t>
            </a:r>
            <a:r>
              <a:rPr lang="en-US" dirty="0"/>
              <a:t> CONVERSION </a:t>
            </a:r>
            <a:r>
              <a:rPr lang="en-US" b="1" dirty="0"/>
              <a:t>name</a:t>
            </a:r>
            <a:r>
              <a:rPr lang="en-US" dirty="0"/>
              <a:t> RENAME </a:t>
            </a:r>
            <a:r>
              <a:rPr lang="en-US" b="1" dirty="0"/>
              <a:t>TO</a:t>
            </a:r>
            <a:r>
              <a:rPr lang="en-US" dirty="0"/>
              <a:t> </a:t>
            </a:r>
            <a:r>
              <a:rPr lang="en-US" dirty="0" err="1"/>
              <a:t>new_name</a:t>
            </a:r>
            <a:r>
              <a:rPr lang="en-US" dirty="0"/>
              <a:t>  </a:t>
            </a:r>
          </a:p>
          <a:p>
            <a:pPr lvl="1"/>
            <a:r>
              <a:rPr lang="en-US" b="1" dirty="0"/>
              <a:t>ALTER</a:t>
            </a:r>
            <a:r>
              <a:rPr lang="en-US" dirty="0"/>
              <a:t> CONVERSION </a:t>
            </a:r>
            <a:r>
              <a:rPr lang="en-US" b="1" dirty="0"/>
              <a:t>name</a:t>
            </a:r>
            <a:r>
              <a:rPr lang="en-US" dirty="0"/>
              <a:t> OWNER </a:t>
            </a:r>
            <a:r>
              <a:rPr lang="en-US" b="1" dirty="0"/>
              <a:t>TO</a:t>
            </a:r>
            <a:r>
              <a:rPr lang="en-US" dirty="0"/>
              <a:t> </a:t>
            </a:r>
            <a:r>
              <a:rPr lang="en-US" dirty="0" err="1"/>
              <a:t>new_owner</a:t>
            </a:r>
            <a:r>
              <a:rPr lang="en-US" dirty="0"/>
              <a:t>  </a:t>
            </a:r>
          </a:p>
          <a:p>
            <a:pPr marL="0" indent="0">
              <a:buNone/>
            </a:pPr>
            <a:r>
              <a:rPr lang="en-US" dirty="0"/>
              <a:t>ALTER DATABASE command:</a:t>
            </a:r>
          </a:p>
          <a:p>
            <a:pPr marL="0" indent="0">
              <a:buNone/>
            </a:pPr>
            <a:r>
              <a:rPr lang="en-US" b="1" dirty="0"/>
              <a:t>Syntax:</a:t>
            </a:r>
            <a:endParaRPr lang="en-US" dirty="0"/>
          </a:p>
          <a:p>
            <a:pPr lvl="1"/>
            <a:r>
              <a:rPr lang="en-US" b="1" dirty="0"/>
              <a:t>ALTER</a:t>
            </a:r>
            <a:r>
              <a:rPr lang="en-US" dirty="0"/>
              <a:t> </a:t>
            </a:r>
            <a:r>
              <a:rPr lang="en-US" b="1" dirty="0"/>
              <a:t>DATABASE</a:t>
            </a:r>
            <a:r>
              <a:rPr lang="en-US" dirty="0"/>
              <a:t> </a:t>
            </a:r>
            <a:r>
              <a:rPr lang="en-US" b="1" dirty="0"/>
              <a:t>name</a:t>
            </a:r>
            <a:r>
              <a:rPr lang="en-US" dirty="0"/>
              <a:t> </a:t>
            </a:r>
            <a:r>
              <a:rPr lang="en-US" b="1" dirty="0"/>
              <a:t>SET</a:t>
            </a:r>
            <a:r>
              <a:rPr lang="en-US" dirty="0"/>
              <a:t> parameter { </a:t>
            </a:r>
            <a:r>
              <a:rPr lang="en-US" b="1" dirty="0"/>
              <a:t>TO</a:t>
            </a:r>
            <a:r>
              <a:rPr lang="en-US" dirty="0"/>
              <a:t> | = } { value | </a:t>
            </a:r>
            <a:r>
              <a:rPr lang="en-US" b="1" dirty="0"/>
              <a:t>DEFAULT</a:t>
            </a:r>
            <a:r>
              <a:rPr lang="en-US" dirty="0"/>
              <a:t> }  </a:t>
            </a:r>
          </a:p>
          <a:p>
            <a:pPr lvl="1"/>
            <a:r>
              <a:rPr lang="en-US" b="1" dirty="0"/>
              <a:t>ALTER</a:t>
            </a:r>
            <a:r>
              <a:rPr lang="en-US" dirty="0"/>
              <a:t> </a:t>
            </a:r>
            <a:r>
              <a:rPr lang="en-US" b="1" dirty="0"/>
              <a:t>DATABASE</a:t>
            </a:r>
            <a:r>
              <a:rPr lang="en-US" dirty="0"/>
              <a:t> </a:t>
            </a:r>
            <a:r>
              <a:rPr lang="en-US" b="1" dirty="0"/>
              <a:t>name</a:t>
            </a:r>
            <a:r>
              <a:rPr lang="en-US" dirty="0"/>
              <a:t> RESET parameter  </a:t>
            </a:r>
          </a:p>
          <a:p>
            <a:pPr lvl="1"/>
            <a:r>
              <a:rPr lang="en-US" b="1" dirty="0"/>
              <a:t>ALTER</a:t>
            </a:r>
            <a:r>
              <a:rPr lang="en-US" dirty="0"/>
              <a:t> </a:t>
            </a:r>
            <a:r>
              <a:rPr lang="en-US" b="1" dirty="0"/>
              <a:t>DATABASE</a:t>
            </a:r>
            <a:r>
              <a:rPr lang="en-US" dirty="0"/>
              <a:t> </a:t>
            </a:r>
            <a:r>
              <a:rPr lang="en-US" b="1" dirty="0"/>
              <a:t>name</a:t>
            </a:r>
            <a:r>
              <a:rPr lang="en-US" dirty="0"/>
              <a:t> RENAME </a:t>
            </a:r>
            <a:r>
              <a:rPr lang="en-US" b="1" dirty="0"/>
              <a:t>TO</a:t>
            </a:r>
            <a:r>
              <a:rPr lang="en-US" dirty="0"/>
              <a:t> </a:t>
            </a:r>
            <a:r>
              <a:rPr lang="en-US" dirty="0" err="1"/>
              <a:t>new_name</a:t>
            </a:r>
            <a:r>
              <a:rPr lang="en-US" dirty="0"/>
              <a:t>  </a:t>
            </a:r>
          </a:p>
          <a:p>
            <a:pPr lvl="1"/>
            <a:r>
              <a:rPr lang="en-US" b="1" dirty="0"/>
              <a:t>ALTER</a:t>
            </a:r>
            <a:r>
              <a:rPr lang="en-US" dirty="0"/>
              <a:t> </a:t>
            </a:r>
            <a:r>
              <a:rPr lang="en-US" b="1" dirty="0"/>
              <a:t>DATABASE</a:t>
            </a:r>
            <a:r>
              <a:rPr lang="en-US" dirty="0"/>
              <a:t> </a:t>
            </a:r>
            <a:r>
              <a:rPr lang="en-US" b="1" dirty="0"/>
              <a:t>name</a:t>
            </a:r>
            <a:r>
              <a:rPr lang="en-US" dirty="0"/>
              <a:t> OWNER </a:t>
            </a:r>
            <a:r>
              <a:rPr lang="en-US" b="1" dirty="0"/>
              <a:t>TO</a:t>
            </a:r>
            <a:r>
              <a:rPr lang="en-US" dirty="0"/>
              <a:t> </a:t>
            </a:r>
            <a:r>
              <a:rPr lang="en-US" dirty="0" err="1"/>
              <a:t>new_owner</a:t>
            </a:r>
            <a:r>
              <a:rPr lang="en-US" dirty="0"/>
              <a:t>  </a:t>
            </a:r>
          </a:p>
          <a:p>
            <a:pPr marL="0" indent="0" algn="just">
              <a:buNone/>
            </a:pPr>
            <a:endParaRPr lang="en-US" dirty="0"/>
          </a:p>
          <a:p>
            <a:pPr algn="just"/>
            <a:endParaRPr lang="en-US" dirty="0"/>
          </a:p>
        </p:txBody>
      </p:sp>
    </p:spTree>
    <p:extLst>
      <p:ext uri="{BB962C8B-B14F-4D97-AF65-F5344CB8AC3E}">
        <p14:creationId xmlns:p14="http://schemas.microsoft.com/office/powerpoint/2010/main" val="3791017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PostgreSQL</a:t>
            </a:r>
            <a:r>
              <a:rPr lang="en-US" b="1" dirty="0"/>
              <a:t> commands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CREATE TABLE:</a:t>
            </a:r>
          </a:p>
          <a:p>
            <a:pPr marL="0" indent="0">
              <a:buNone/>
            </a:pPr>
            <a:r>
              <a:rPr lang="en-US" b="1" dirty="0"/>
              <a:t>Syntax:</a:t>
            </a:r>
            <a:endParaRPr lang="en-US" dirty="0"/>
          </a:p>
          <a:p>
            <a:pPr marL="0" indent="0">
              <a:buNone/>
            </a:pPr>
            <a:r>
              <a:rPr lang="en-US" b="1" dirty="0"/>
              <a:t>CREATE</a:t>
            </a:r>
            <a:r>
              <a:rPr lang="en-US" dirty="0"/>
              <a:t> [ [ </a:t>
            </a:r>
            <a:r>
              <a:rPr lang="en-US" b="1" dirty="0"/>
              <a:t>GLOBAL</a:t>
            </a:r>
            <a:r>
              <a:rPr lang="en-US" dirty="0"/>
              <a:t> | </a:t>
            </a:r>
            <a:r>
              <a:rPr lang="en-US" b="1" dirty="0"/>
              <a:t>LOCAL</a:t>
            </a:r>
            <a:r>
              <a:rPr lang="en-US" dirty="0"/>
              <a:t> ] { </a:t>
            </a:r>
            <a:r>
              <a:rPr lang="en-US" b="1" dirty="0"/>
              <a:t>TEMPORARY</a:t>
            </a:r>
            <a:r>
              <a:rPr lang="en-US" dirty="0"/>
              <a:t> | </a:t>
            </a:r>
            <a:r>
              <a:rPr lang="en-US" b="1" dirty="0"/>
              <a:t>TEMP</a:t>
            </a:r>
            <a:r>
              <a:rPr lang="en-US" dirty="0"/>
              <a:t> } ] </a:t>
            </a:r>
            <a:r>
              <a:rPr lang="en-US" b="1" dirty="0"/>
              <a:t>TABLE</a:t>
            </a:r>
            <a:r>
              <a:rPr lang="en-US" dirty="0"/>
              <a:t> </a:t>
            </a:r>
            <a:r>
              <a:rPr lang="en-US" dirty="0" err="1"/>
              <a:t>table_name</a:t>
            </a:r>
            <a:r>
              <a:rPr lang="en-US" dirty="0"/>
              <a:t> (  </a:t>
            </a:r>
          </a:p>
          <a:p>
            <a:pPr marL="0" indent="0">
              <a:buNone/>
            </a:pPr>
            <a:r>
              <a:rPr lang="en-US" dirty="0"/>
              <a:t>{ </a:t>
            </a:r>
            <a:r>
              <a:rPr lang="en-US" dirty="0" err="1"/>
              <a:t>column_name</a:t>
            </a:r>
            <a:r>
              <a:rPr lang="en-US" dirty="0"/>
              <a:t> </a:t>
            </a:r>
            <a:r>
              <a:rPr lang="en-US" dirty="0" err="1"/>
              <a:t>data_type</a:t>
            </a:r>
            <a:r>
              <a:rPr lang="en-US" dirty="0"/>
              <a:t> [ </a:t>
            </a:r>
            <a:r>
              <a:rPr lang="en-US" b="1" dirty="0"/>
              <a:t>DEFAULT</a:t>
            </a:r>
            <a:r>
              <a:rPr lang="en-US" dirty="0"/>
              <a:t> </a:t>
            </a:r>
            <a:r>
              <a:rPr lang="en-US" dirty="0" err="1"/>
              <a:t>default_expr</a:t>
            </a:r>
            <a:r>
              <a:rPr lang="en-US" dirty="0"/>
              <a:t> ] [ </a:t>
            </a:r>
            <a:r>
              <a:rPr lang="en-US" dirty="0" err="1"/>
              <a:t>column_constraint</a:t>
            </a:r>
            <a:r>
              <a:rPr lang="en-US" dirty="0"/>
              <a:t> [ ... ] ]  </a:t>
            </a:r>
          </a:p>
          <a:p>
            <a:pPr marL="0" indent="0">
              <a:buNone/>
            </a:pPr>
            <a:r>
              <a:rPr lang="en-US" dirty="0"/>
              <a:t>| </a:t>
            </a:r>
            <a:r>
              <a:rPr lang="en-US" dirty="0" err="1"/>
              <a:t>table_constraint</a:t>
            </a:r>
            <a:r>
              <a:rPr lang="en-US" dirty="0"/>
              <a:t>  </a:t>
            </a:r>
          </a:p>
          <a:p>
            <a:pPr marL="0" indent="0">
              <a:buNone/>
            </a:pPr>
            <a:r>
              <a:rPr lang="en-US" dirty="0"/>
              <a:t>| LIKE </a:t>
            </a:r>
            <a:r>
              <a:rPr lang="en-US" dirty="0" err="1"/>
              <a:t>parent_table</a:t>
            </a:r>
            <a:r>
              <a:rPr lang="en-US" dirty="0"/>
              <a:t> [ { INCLUDING | EXCLUDING } DEFAULTS ] } [, ... ]  </a:t>
            </a:r>
          </a:p>
          <a:p>
            <a:pPr marL="0" indent="0">
              <a:buNone/>
            </a:pPr>
            <a:r>
              <a:rPr lang="en-US" dirty="0"/>
              <a:t>)  </a:t>
            </a:r>
          </a:p>
          <a:p>
            <a:pPr marL="0" indent="0">
              <a:buNone/>
            </a:pPr>
            <a:r>
              <a:rPr lang="en-US" dirty="0"/>
              <a:t>[ INHERITS ( </a:t>
            </a:r>
            <a:r>
              <a:rPr lang="en-US" dirty="0" err="1"/>
              <a:t>parent_table</a:t>
            </a:r>
            <a:r>
              <a:rPr lang="en-US" dirty="0"/>
              <a:t> [, ... ] ) ]  </a:t>
            </a:r>
          </a:p>
          <a:p>
            <a:pPr marL="0" indent="0">
              <a:buNone/>
            </a:pPr>
            <a:r>
              <a:rPr lang="en-US" dirty="0"/>
              <a:t>[ </a:t>
            </a:r>
            <a:r>
              <a:rPr lang="en-US" b="1" dirty="0"/>
              <a:t>WITH</a:t>
            </a:r>
            <a:r>
              <a:rPr lang="en-US" dirty="0"/>
              <a:t> OIDS | WITHOUT OIDS ]  </a:t>
            </a:r>
          </a:p>
          <a:p>
            <a:pPr marL="0" indent="0">
              <a:buNone/>
            </a:pPr>
            <a:r>
              <a:rPr lang="en-US" dirty="0"/>
              <a:t>[ </a:t>
            </a:r>
            <a:r>
              <a:rPr lang="en-US" b="1" dirty="0"/>
              <a:t>ON</a:t>
            </a:r>
            <a:r>
              <a:rPr lang="en-US" dirty="0"/>
              <a:t> </a:t>
            </a:r>
            <a:r>
              <a:rPr lang="en-US" b="1" dirty="0"/>
              <a:t>COMMIT</a:t>
            </a:r>
            <a:r>
              <a:rPr lang="en-US" dirty="0"/>
              <a:t> { PRESERVE </a:t>
            </a:r>
            <a:r>
              <a:rPr lang="en-US" b="1" dirty="0"/>
              <a:t>ROWS</a:t>
            </a:r>
            <a:r>
              <a:rPr lang="en-US" dirty="0"/>
              <a:t> | </a:t>
            </a:r>
            <a:r>
              <a:rPr lang="en-US" b="1" dirty="0"/>
              <a:t>DELETE</a:t>
            </a:r>
            <a:r>
              <a:rPr lang="en-US" dirty="0"/>
              <a:t> </a:t>
            </a:r>
            <a:r>
              <a:rPr lang="en-US" b="1" dirty="0"/>
              <a:t>ROWS</a:t>
            </a:r>
            <a:r>
              <a:rPr lang="en-US" dirty="0"/>
              <a:t> | </a:t>
            </a:r>
            <a:r>
              <a:rPr lang="en-US" b="1" dirty="0"/>
              <a:t>DROP</a:t>
            </a:r>
            <a:r>
              <a:rPr lang="en-US" dirty="0"/>
              <a:t> } ]  </a:t>
            </a:r>
          </a:p>
          <a:p>
            <a:pPr marL="0" indent="0">
              <a:buNone/>
            </a:pPr>
            <a:r>
              <a:rPr lang="en-US" dirty="0"/>
              <a:t>[ TABLESPACE </a:t>
            </a:r>
            <a:r>
              <a:rPr lang="en-US" dirty="0" err="1"/>
              <a:t>tablespace</a:t>
            </a:r>
            <a:r>
              <a:rPr lang="en-US" dirty="0"/>
              <a:t> ]  </a:t>
            </a:r>
          </a:p>
        </p:txBody>
      </p:sp>
    </p:spTree>
    <p:extLst>
      <p:ext uri="{BB962C8B-B14F-4D97-AF65-F5344CB8AC3E}">
        <p14:creationId xmlns:p14="http://schemas.microsoft.com/office/powerpoint/2010/main" val="411720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81200" y="274638"/>
            <a:ext cx="8229600" cy="563562"/>
          </a:xfrm>
        </p:spPr>
        <p:txBody>
          <a:bodyPr>
            <a:normAutofit fontScale="90000"/>
          </a:bodyPr>
          <a:lstStyle/>
          <a:p>
            <a:pPr eaLnBrk="1" hangingPunct="1"/>
            <a:r>
              <a:rPr lang="en-US" sz="3800" b="1"/>
              <a:t>Computing a Join</a:t>
            </a:r>
          </a:p>
        </p:txBody>
      </p:sp>
      <p:sp>
        <p:nvSpPr>
          <p:cNvPr id="324611" name="Rectangle 3"/>
          <p:cNvSpPr>
            <a:spLocks noGrp="1" noChangeArrowheads="1"/>
          </p:cNvSpPr>
          <p:nvPr>
            <p:ph type="body" idx="1"/>
          </p:nvPr>
        </p:nvSpPr>
        <p:spPr>
          <a:xfrm>
            <a:off x="2057400" y="1143000"/>
            <a:ext cx="8229600" cy="4464050"/>
          </a:xfrm>
        </p:spPr>
        <p:txBody>
          <a:bodyPr/>
          <a:lstStyle/>
          <a:p>
            <a:pPr algn="just" eaLnBrk="1" hangingPunct="1">
              <a:lnSpc>
                <a:spcPct val="90000"/>
              </a:lnSpc>
              <a:buFontTx/>
              <a:buNone/>
            </a:pPr>
            <a:r>
              <a:rPr lang="en-US" sz="2000" b="1"/>
              <a:t>	Procedure for generating results of a join are:</a:t>
            </a:r>
          </a:p>
          <a:p>
            <a:pPr algn="just" eaLnBrk="1" hangingPunct="1">
              <a:lnSpc>
                <a:spcPct val="30000"/>
              </a:lnSpc>
            </a:pPr>
            <a:endParaRPr lang="en-US" sz="2000" b="1"/>
          </a:p>
          <a:p>
            <a:pPr algn="just" eaLnBrk="1" hangingPunct="1">
              <a:lnSpc>
                <a:spcPct val="90000"/>
              </a:lnSpc>
              <a:buFontTx/>
              <a:buNone/>
            </a:pPr>
            <a:r>
              <a:rPr lang="en-US" sz="2000" b="1"/>
              <a:t>1. Form Cartesian product of the tables named in  FROM clause. </a:t>
            </a:r>
          </a:p>
          <a:p>
            <a:pPr algn="just" eaLnBrk="1" hangingPunct="1">
              <a:lnSpc>
                <a:spcPct val="30000"/>
              </a:lnSpc>
              <a:buFontTx/>
              <a:buNone/>
            </a:pPr>
            <a:endParaRPr lang="en-US" sz="2000" b="1"/>
          </a:p>
          <a:p>
            <a:pPr algn="just" eaLnBrk="1" hangingPunct="1">
              <a:lnSpc>
                <a:spcPct val="90000"/>
              </a:lnSpc>
              <a:buFontTx/>
              <a:buNone/>
            </a:pPr>
            <a:r>
              <a:rPr lang="en-US" sz="2000" b="1"/>
              <a:t>2. If there is a WHERE clause, apply the search condition to each row of the product table, retaining those rows that satisfy the condition.</a:t>
            </a:r>
          </a:p>
          <a:p>
            <a:pPr algn="just" eaLnBrk="1" hangingPunct="1">
              <a:lnSpc>
                <a:spcPct val="30000"/>
              </a:lnSpc>
              <a:buFontTx/>
              <a:buNone/>
            </a:pPr>
            <a:endParaRPr lang="en-US" sz="2000" b="1"/>
          </a:p>
          <a:p>
            <a:pPr algn="just" eaLnBrk="1" hangingPunct="1">
              <a:lnSpc>
                <a:spcPct val="90000"/>
              </a:lnSpc>
              <a:buFontTx/>
              <a:buNone/>
            </a:pPr>
            <a:r>
              <a:rPr lang="en-US" sz="2000" b="1"/>
              <a:t>3. For each remaining row, determine value of each item in SELECT list to produce a single row in result table. </a:t>
            </a:r>
          </a:p>
          <a:p>
            <a:pPr algn="just" eaLnBrk="1" hangingPunct="1">
              <a:lnSpc>
                <a:spcPct val="90000"/>
              </a:lnSpc>
              <a:buFontTx/>
              <a:buNone/>
            </a:pPr>
            <a:r>
              <a:rPr lang="en-US" sz="2000" b="1"/>
              <a:t>4. If DISTINCT has been specified, eliminate any duplicate rows from the result table.</a:t>
            </a:r>
          </a:p>
          <a:p>
            <a:pPr algn="just" eaLnBrk="1" hangingPunct="1">
              <a:lnSpc>
                <a:spcPct val="40000"/>
              </a:lnSpc>
              <a:buFontTx/>
              <a:buNone/>
            </a:pPr>
            <a:endParaRPr lang="en-US" sz="2000" b="1"/>
          </a:p>
          <a:p>
            <a:pPr algn="just" eaLnBrk="1" hangingPunct="1">
              <a:buFontTx/>
              <a:buNone/>
            </a:pPr>
            <a:r>
              <a:rPr lang="en-US" sz="2000" b="1"/>
              <a:t>5. If there is an ORDER BY clause, sort result table as required.</a:t>
            </a:r>
          </a:p>
          <a:p>
            <a:pPr algn="just" eaLnBrk="1" hangingPunct="1">
              <a:buFontTx/>
              <a:buNone/>
            </a:pPr>
            <a:endParaRPr lang="en-US" sz="2000" b="1"/>
          </a:p>
        </p:txBody>
      </p:sp>
    </p:spTree>
    <p:extLst>
      <p:ext uri="{BB962C8B-B14F-4D97-AF65-F5344CB8AC3E}">
        <p14:creationId xmlns:p14="http://schemas.microsoft.com/office/powerpoint/2010/main" val="219855457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461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461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461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461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4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smtClean="0">
                <a:latin typeface="Trebuchet MS" panose="020B0603020202020204" pitchFamily="34" charset="0"/>
              </a:rPr>
              <a:t>Simple Join</a:t>
            </a:r>
          </a:p>
        </p:txBody>
      </p:sp>
      <p:sp>
        <p:nvSpPr>
          <p:cNvPr id="303107" name="Rectangle 3"/>
          <p:cNvSpPr>
            <a:spLocks noGrp="1" noChangeArrowheads="1"/>
          </p:cNvSpPr>
          <p:nvPr>
            <p:ph type="body" idx="1"/>
          </p:nvPr>
        </p:nvSpPr>
        <p:spPr>
          <a:xfrm>
            <a:off x="1943100" y="1550406"/>
            <a:ext cx="7797800" cy="4114800"/>
          </a:xfrm>
        </p:spPr>
        <p:txBody>
          <a:bodyPr/>
          <a:lstStyle/>
          <a:p>
            <a:pPr algn="just" eaLnBrk="1" hangingPunct="1">
              <a:buFontTx/>
              <a:buNone/>
            </a:pPr>
            <a:r>
              <a:rPr lang="en-US" b="1" dirty="0" smtClean="0">
                <a:latin typeface="Trebuchet MS" panose="020B0603020202020204" pitchFamily="34" charset="0"/>
              </a:rPr>
              <a:t>	List all videos along with the name of the director.</a:t>
            </a:r>
          </a:p>
          <a:p>
            <a:pPr algn="just" eaLnBrk="1" hangingPunct="1">
              <a:buFontTx/>
              <a:buNone/>
            </a:pPr>
            <a:r>
              <a:rPr lang="en-US" b="1" dirty="0" smtClean="0">
                <a:latin typeface="Trebuchet MS" panose="020B0603020202020204" pitchFamily="34" charset="0"/>
              </a:rPr>
              <a:t>	   </a:t>
            </a:r>
            <a:r>
              <a:rPr lang="en-US" sz="2400" b="1" dirty="0">
                <a:latin typeface="Trebuchet MS" panose="020B0603020202020204" pitchFamily="34" charset="0"/>
              </a:rPr>
              <a:t>SELECT </a:t>
            </a:r>
            <a:r>
              <a:rPr lang="en-US" sz="2400" b="1" dirty="0" err="1">
                <a:latin typeface="Trebuchet MS" panose="020B0603020202020204" pitchFamily="34" charset="0"/>
              </a:rPr>
              <a:t>catalogNo</a:t>
            </a:r>
            <a:r>
              <a:rPr lang="en-US" sz="2400" b="1" dirty="0">
                <a:latin typeface="Trebuchet MS" panose="020B0603020202020204" pitchFamily="34" charset="0"/>
              </a:rPr>
              <a:t>, title, category,</a:t>
            </a:r>
          </a:p>
          <a:p>
            <a:pPr lvl="1" algn="just" eaLnBrk="1" hangingPunct="1">
              <a:buFontTx/>
              <a:buNone/>
            </a:pPr>
            <a:r>
              <a:rPr lang="en-US" b="1" dirty="0" smtClean="0">
                <a:latin typeface="Trebuchet MS" panose="020B0603020202020204" pitchFamily="34" charset="0"/>
              </a:rPr>
              <a:t>               </a:t>
            </a:r>
            <a:r>
              <a:rPr lang="en-US" b="1" dirty="0" err="1">
                <a:latin typeface="Trebuchet MS" panose="020B0603020202020204" pitchFamily="34" charset="0"/>
              </a:rPr>
              <a:t>v.directorNo</a:t>
            </a:r>
            <a:r>
              <a:rPr lang="en-US" b="1" dirty="0">
                <a:latin typeface="Trebuchet MS" panose="020B0603020202020204" pitchFamily="34" charset="0"/>
              </a:rPr>
              <a:t>, </a:t>
            </a:r>
            <a:r>
              <a:rPr lang="en-US" b="1" dirty="0" err="1">
                <a:latin typeface="Trebuchet MS" panose="020B0603020202020204" pitchFamily="34" charset="0"/>
              </a:rPr>
              <a:t>directorName</a:t>
            </a:r>
            <a:endParaRPr lang="en-US" b="1" dirty="0">
              <a:latin typeface="Trebuchet MS" panose="020B0603020202020204" pitchFamily="34" charset="0"/>
            </a:endParaRPr>
          </a:p>
          <a:p>
            <a:pPr lvl="1" algn="just" eaLnBrk="1" hangingPunct="1">
              <a:buFontTx/>
              <a:buNone/>
            </a:pPr>
            <a:r>
              <a:rPr lang="en-US" b="1" dirty="0" smtClean="0">
                <a:latin typeface="Trebuchet MS" panose="020B0603020202020204" pitchFamily="34" charset="0"/>
              </a:rPr>
              <a:t>	FROM Video v, Director d</a:t>
            </a:r>
          </a:p>
          <a:p>
            <a:pPr lvl="1" algn="just" eaLnBrk="1" hangingPunct="1">
              <a:buFontTx/>
              <a:buNone/>
            </a:pPr>
            <a:r>
              <a:rPr lang="en-US" b="1" dirty="0" smtClean="0">
                <a:latin typeface="Trebuchet MS" panose="020B0603020202020204" pitchFamily="34" charset="0"/>
              </a:rPr>
              <a:t>	WHERE </a:t>
            </a:r>
            <a:r>
              <a:rPr lang="en-US" b="1" dirty="0" err="1" smtClean="0">
                <a:latin typeface="Trebuchet MS" panose="020B0603020202020204" pitchFamily="34" charset="0"/>
              </a:rPr>
              <a:t>v.directorNo</a:t>
            </a:r>
            <a:r>
              <a:rPr lang="en-US" b="1" dirty="0" smtClean="0">
                <a:latin typeface="Trebuchet MS" panose="020B0603020202020204" pitchFamily="34" charset="0"/>
              </a:rPr>
              <a:t> = </a:t>
            </a:r>
            <a:r>
              <a:rPr lang="en-US" b="1" dirty="0" err="1" smtClean="0">
                <a:latin typeface="Trebuchet MS" panose="020B0603020202020204" pitchFamily="34" charset="0"/>
              </a:rPr>
              <a:t>d.directorNo</a:t>
            </a:r>
            <a:r>
              <a:rPr lang="en-US" b="1" dirty="0" smtClean="0">
                <a:latin typeface="Trebuchet MS" panose="020B0603020202020204" pitchFamily="34" charset="0"/>
              </a:rPr>
              <a:t>;</a:t>
            </a:r>
            <a:endParaRPr lang="en-US" dirty="0" smtClean="0">
              <a:latin typeface="Trebuchet MS" panose="020B0603020202020204" pitchFamily="34" charset="0"/>
            </a:endParaRPr>
          </a:p>
        </p:txBody>
      </p:sp>
      <p:sp>
        <p:nvSpPr>
          <p:cNvPr id="303108" name="Rectangle 4"/>
          <p:cNvSpPr>
            <a:spLocks noChangeArrowheads="1"/>
          </p:cNvSpPr>
          <p:nvPr/>
        </p:nvSpPr>
        <p:spPr bwMode="auto">
          <a:xfrm>
            <a:off x="2133600" y="4495801"/>
            <a:ext cx="7416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FontTx/>
              <a:buChar char="•"/>
            </a:pPr>
            <a:r>
              <a:rPr lang="en-US" b="1">
                <a:latin typeface="Trebuchet MS" panose="020B0603020202020204" pitchFamily="34" charset="0"/>
              </a:rPr>
              <a:t>Only those rows from both tables with identical values in the directorNo columns (v.directorNo = d.directorNo) included in result. </a:t>
            </a:r>
            <a:endParaRPr lang="en-US">
              <a:latin typeface="Trebuchet MS" panose="020B0603020202020204" pitchFamily="34" charset="0"/>
            </a:endParaRPr>
          </a:p>
        </p:txBody>
      </p:sp>
    </p:spTree>
    <p:extLst>
      <p:ext uri="{BB962C8B-B14F-4D97-AF65-F5344CB8AC3E}">
        <p14:creationId xmlns:p14="http://schemas.microsoft.com/office/powerpoint/2010/main" val="617251504"/>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31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31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3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1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3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30310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4200" b="1">
                <a:latin typeface="Trebuchet MS" panose="020B0603020202020204" pitchFamily="34" charset="0"/>
              </a:rPr>
              <a:t>Four Table Join</a:t>
            </a:r>
            <a:endParaRPr lang="en-US" b="1">
              <a:latin typeface="Trebuchet MS" panose="020B0603020202020204" pitchFamily="34" charset="0"/>
            </a:endParaRPr>
          </a:p>
        </p:txBody>
      </p:sp>
      <p:sp>
        <p:nvSpPr>
          <p:cNvPr id="306179" name="Rectangle 3"/>
          <p:cNvSpPr>
            <a:spLocks noGrp="1" noChangeArrowheads="1"/>
          </p:cNvSpPr>
          <p:nvPr>
            <p:ph type="body" idx="1"/>
          </p:nvPr>
        </p:nvSpPr>
        <p:spPr>
          <a:xfrm>
            <a:off x="2209800" y="1295400"/>
            <a:ext cx="8064500" cy="4114800"/>
          </a:xfrm>
        </p:spPr>
        <p:txBody>
          <a:bodyPr/>
          <a:lstStyle/>
          <a:p>
            <a:pPr algn="just" eaLnBrk="1" hangingPunct="1">
              <a:lnSpc>
                <a:spcPct val="80000"/>
              </a:lnSpc>
              <a:buFontTx/>
              <a:buNone/>
            </a:pPr>
            <a:r>
              <a:rPr lang="en-US" sz="1400" b="1">
                <a:latin typeface="Trebuchet MS" panose="020B0603020202020204" pitchFamily="34" charset="0"/>
              </a:rPr>
              <a:t>	</a:t>
            </a:r>
            <a:r>
              <a:rPr lang="en-US" b="1" smtClean="0">
                <a:latin typeface="Trebuchet MS" panose="020B0603020202020204" pitchFamily="34" charset="0"/>
              </a:rPr>
              <a:t>List all videos along with name of director and names of actors and their associated roles. </a:t>
            </a:r>
          </a:p>
          <a:p>
            <a:pPr algn="just" eaLnBrk="1" hangingPunct="1">
              <a:lnSpc>
                <a:spcPct val="30000"/>
              </a:lnSpc>
              <a:buFontTx/>
              <a:buNone/>
            </a:pPr>
            <a:endParaRPr lang="en-US" b="1" smtClean="0">
              <a:latin typeface="Trebuchet MS" panose="020B0603020202020204" pitchFamily="34" charset="0"/>
            </a:endParaRPr>
          </a:p>
          <a:p>
            <a:pPr algn="just" eaLnBrk="1" hangingPunct="1">
              <a:lnSpc>
                <a:spcPct val="80000"/>
              </a:lnSpc>
              <a:buFontTx/>
              <a:buNone/>
            </a:pPr>
            <a:r>
              <a:rPr lang="en-US" sz="1800" b="1">
                <a:latin typeface="Trebuchet MS" panose="020B0603020202020204" pitchFamily="34" charset="0"/>
              </a:rPr>
              <a:t>	    </a:t>
            </a:r>
            <a:r>
              <a:rPr lang="en-US" sz="2400" b="1">
                <a:latin typeface="Trebuchet MS" panose="020B0603020202020204" pitchFamily="34" charset="0"/>
              </a:rPr>
              <a:t>SELECT v.catalogNo, title, category,</a:t>
            </a:r>
          </a:p>
          <a:p>
            <a:pPr algn="just" eaLnBrk="1" hangingPunct="1">
              <a:lnSpc>
                <a:spcPct val="80000"/>
              </a:lnSpc>
              <a:buFontTx/>
              <a:buNone/>
            </a:pPr>
            <a:r>
              <a:rPr lang="en-US" sz="2400" b="1">
                <a:latin typeface="Trebuchet MS" panose="020B0603020202020204" pitchFamily="34" charset="0"/>
              </a:rPr>
              <a:t>              directorName, actorName, character</a:t>
            </a:r>
            <a:r>
              <a:rPr lang="en-US" sz="2400">
                <a:latin typeface="Trebuchet MS" panose="020B0603020202020204" pitchFamily="34" charset="0"/>
              </a:rPr>
              <a:t> </a:t>
            </a:r>
            <a:endParaRPr lang="en-US" sz="2400" b="1">
              <a:latin typeface="Trebuchet MS" panose="020B0603020202020204" pitchFamily="34" charset="0"/>
            </a:endParaRPr>
          </a:p>
          <a:p>
            <a:pPr lvl="1" algn="just" eaLnBrk="1" hangingPunct="1">
              <a:lnSpc>
                <a:spcPct val="80000"/>
              </a:lnSpc>
              <a:buFontTx/>
              <a:buNone/>
            </a:pPr>
            <a:r>
              <a:rPr lang="en-US" b="1" smtClean="0">
                <a:latin typeface="Trebuchet MS" panose="020B0603020202020204" pitchFamily="34" charset="0"/>
              </a:rPr>
              <a:t>  FROM Video v, Director d, Actor a, Role r</a:t>
            </a:r>
            <a:r>
              <a:rPr lang="en-US" smtClean="0">
                <a:latin typeface="Trebuchet MS" panose="020B0603020202020204" pitchFamily="34" charset="0"/>
              </a:rPr>
              <a:t> </a:t>
            </a:r>
            <a:endParaRPr lang="en-US" b="1" smtClean="0">
              <a:latin typeface="Trebuchet MS" panose="020B0603020202020204" pitchFamily="34" charset="0"/>
            </a:endParaRPr>
          </a:p>
          <a:p>
            <a:pPr lvl="1" algn="just" eaLnBrk="1" hangingPunct="1">
              <a:lnSpc>
                <a:spcPct val="80000"/>
              </a:lnSpc>
              <a:buFontTx/>
              <a:buNone/>
            </a:pPr>
            <a:r>
              <a:rPr lang="en-US" b="1" smtClean="0">
                <a:latin typeface="Trebuchet MS" panose="020B0603020202020204" pitchFamily="34" charset="0"/>
              </a:rPr>
              <a:t>  WHERE d.directorNo = v.directorNo AND</a:t>
            </a:r>
            <a:r>
              <a:rPr lang="en-US" smtClean="0">
                <a:latin typeface="Trebuchet MS" panose="020B0603020202020204" pitchFamily="34" charset="0"/>
              </a:rPr>
              <a:t> </a:t>
            </a:r>
            <a:endParaRPr lang="en-US" b="1" smtClean="0">
              <a:latin typeface="Trebuchet MS" panose="020B0603020202020204" pitchFamily="34" charset="0"/>
            </a:endParaRPr>
          </a:p>
          <a:p>
            <a:pPr lvl="1" algn="just" eaLnBrk="1" hangingPunct="1">
              <a:lnSpc>
                <a:spcPct val="80000"/>
              </a:lnSpc>
              <a:buFontTx/>
              <a:buNone/>
            </a:pPr>
            <a:r>
              <a:rPr lang="en-US" b="1" smtClean="0">
                <a:latin typeface="Trebuchet MS" panose="020B0603020202020204" pitchFamily="34" charset="0"/>
              </a:rPr>
              <a:t>              v.catalogNo = r.catalogNo AND</a:t>
            </a:r>
            <a:r>
              <a:rPr lang="en-US" smtClean="0">
                <a:latin typeface="Trebuchet MS" panose="020B0603020202020204" pitchFamily="34" charset="0"/>
              </a:rPr>
              <a:t> </a:t>
            </a:r>
            <a:endParaRPr lang="en-US" b="1" smtClean="0">
              <a:latin typeface="Trebuchet MS" panose="020B0603020202020204" pitchFamily="34" charset="0"/>
            </a:endParaRPr>
          </a:p>
          <a:p>
            <a:pPr lvl="1" algn="just" eaLnBrk="1" hangingPunct="1">
              <a:lnSpc>
                <a:spcPct val="80000"/>
              </a:lnSpc>
              <a:buFontTx/>
              <a:buNone/>
            </a:pPr>
            <a:r>
              <a:rPr lang="en-US" b="1" smtClean="0">
                <a:latin typeface="Trebuchet MS" panose="020B0603020202020204" pitchFamily="34" charset="0"/>
              </a:rPr>
              <a:t>              r.actorNo = a.actorNo;</a:t>
            </a:r>
          </a:p>
        </p:txBody>
      </p:sp>
    </p:spTree>
    <p:extLst>
      <p:ext uri="{BB962C8B-B14F-4D97-AF65-F5344CB8AC3E}">
        <p14:creationId xmlns:p14="http://schemas.microsoft.com/office/powerpoint/2010/main" val="3498464218"/>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6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61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61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617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617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61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61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2662</Words>
  <Application>Microsoft Office PowerPoint</Application>
  <PresentationFormat>Widescreen</PresentationFormat>
  <Paragraphs>603</Paragraphs>
  <Slides>65</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6" baseType="lpstr">
      <vt:lpstr>Arial</vt:lpstr>
      <vt:lpstr>Calibri</vt:lpstr>
      <vt:lpstr>Calibri Light</vt:lpstr>
      <vt:lpstr>Latha</vt:lpstr>
      <vt:lpstr>Symbol</vt:lpstr>
      <vt:lpstr>Times New Roman</vt:lpstr>
      <vt:lpstr>Trebuchet MS</vt:lpstr>
      <vt:lpstr>Verdana</vt:lpstr>
      <vt:lpstr>Wingdings</vt:lpstr>
      <vt:lpstr>Office Theme</vt:lpstr>
      <vt:lpstr>Document</vt:lpstr>
      <vt:lpstr>PowerPoint Presentation</vt:lpstr>
      <vt:lpstr>Multi-Table Queries</vt:lpstr>
      <vt:lpstr>Multi-Table Queries</vt:lpstr>
      <vt:lpstr>Joining Tables - criteria</vt:lpstr>
      <vt:lpstr>Joining a Table to Itself</vt:lpstr>
      <vt:lpstr>Sentence from Table Data</vt:lpstr>
      <vt:lpstr>Computing a Join</vt:lpstr>
      <vt:lpstr>Simple Join</vt:lpstr>
      <vt:lpstr>Four Table Join</vt:lpstr>
      <vt:lpstr>Outer Joins</vt:lpstr>
      <vt:lpstr>Outer Joins</vt:lpstr>
      <vt:lpstr>Outer Joins</vt:lpstr>
      <vt:lpstr>Left Outer Join</vt:lpstr>
      <vt:lpstr>Left Outer Join</vt:lpstr>
      <vt:lpstr>Right Outer Join</vt:lpstr>
      <vt:lpstr>Right Outer Join</vt:lpstr>
      <vt:lpstr>Full Outer Join</vt:lpstr>
      <vt:lpstr>Full Outer Join</vt:lpstr>
      <vt:lpstr>Transaction Control </vt:lpstr>
      <vt:lpstr>COMMIT</vt:lpstr>
      <vt:lpstr>Example Consider the CUSTOMERS table having the following records </vt:lpstr>
      <vt:lpstr>Following is an example which would delete those records from the table which have age = 25 and then COMMIT the changes in the database.</vt:lpstr>
      <vt:lpstr>ROLLBACK Command </vt:lpstr>
      <vt:lpstr>  Example Consider the CUSTOMERS table having the following records   </vt:lpstr>
      <vt:lpstr>PowerPoint Presentation</vt:lpstr>
      <vt:lpstr>SAVEPOINT</vt:lpstr>
      <vt:lpstr>PowerPoint Presentation</vt:lpstr>
      <vt:lpstr>PowerPoint Presentation</vt:lpstr>
      <vt:lpstr>PowerPoint Presentation</vt:lpstr>
      <vt:lpstr> RELEASE SAVEPOINT Command:  The RELEASE SAVEPOINT command is used to remove a SAVEPOINT that you have created.</vt:lpstr>
      <vt:lpstr>Stored Procedure</vt:lpstr>
      <vt:lpstr>Advantages of stored procedure</vt:lpstr>
      <vt:lpstr>PowerPoint Presentation</vt:lpstr>
      <vt:lpstr>PowerPoint Presentation</vt:lpstr>
      <vt:lpstr>Writing Stored Procedures </vt:lpstr>
      <vt:lpstr>PowerPoint Presentation</vt:lpstr>
      <vt:lpstr>PowerPoint Presentation</vt:lpstr>
      <vt:lpstr>PowerPoint Presentation</vt:lpstr>
      <vt:lpstr>PowerPoint Presentation</vt:lpstr>
      <vt:lpstr>PowerPoint Presentation</vt:lpstr>
      <vt:lpstr>Structure of PL/SQL</vt:lpstr>
      <vt:lpstr>Structure of PL/SQL</vt:lpstr>
      <vt:lpstr>Structure of PL/SQL</vt:lpstr>
      <vt:lpstr>Structure of PL/SQL</vt:lpstr>
      <vt:lpstr>PL/SQL Control Structure</vt:lpstr>
      <vt:lpstr>PL/SQL Control Structure </vt:lpstr>
      <vt:lpstr>PL/SQL Control Structure</vt:lpstr>
      <vt:lpstr>Example-1(Constants)</vt:lpstr>
      <vt:lpstr>Example-2(Loops)</vt:lpstr>
      <vt:lpstr>Example-3(Strings)</vt:lpstr>
      <vt:lpstr>Example-4(Arrays)</vt:lpstr>
      <vt:lpstr>Example-5(Procedure)</vt:lpstr>
      <vt:lpstr>Example-6 (Function)</vt:lpstr>
      <vt:lpstr>Triggers</vt:lpstr>
      <vt:lpstr>PowerPoint Presentation</vt:lpstr>
      <vt:lpstr>PowerPoint Presentation</vt:lpstr>
      <vt:lpstr> After creating a Trigger, use it in the PL/SQL code for putting it in to action. </vt:lpstr>
      <vt:lpstr>Advantages of Triggers </vt:lpstr>
      <vt:lpstr>Exception Handling</vt:lpstr>
      <vt:lpstr>Exception Handling</vt:lpstr>
      <vt:lpstr>Example</vt:lpstr>
      <vt:lpstr>PostgreSQL Overview</vt:lpstr>
      <vt:lpstr>PostgreSQL commands</vt:lpstr>
      <vt:lpstr>PostgreSQL commands</vt:lpstr>
      <vt:lpstr>PostgreSQL commands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dc:creator>R.BEAULAH</dc:creator>
  <cp:lastModifiedBy>R.BEAULAH</cp:lastModifiedBy>
  <cp:revision>135</cp:revision>
  <dcterms:created xsi:type="dcterms:W3CDTF">2023-02-07T05:52:45Z</dcterms:created>
  <dcterms:modified xsi:type="dcterms:W3CDTF">2023-03-02T06:17:27Z</dcterms:modified>
</cp:coreProperties>
</file>