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Lst>
  <p:sldSz cy="6858000" cx="12192000"/>
  <p:notesSz cx="6858000" cy="9144000"/>
  <p:embeddedFontLst>
    <p:embeddedFont>
      <p:font typeface="Helvetica Neue"/>
      <p:regular r:id="rId86"/>
      <p:bold r:id="rId87"/>
      <p:italic r:id="rId88"/>
      <p:boldItalic r:id="rId8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90" roundtripDataSignature="AMtx7minw8kjJtwmyRSkIo/zZKxnhemK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slide" Target="slides/slide80.xml"/><Relationship Id="rId83" Type="http://schemas.openxmlformats.org/officeDocument/2006/relationships/slide" Target="slides/slide79.xml"/><Relationship Id="rId42" Type="http://schemas.openxmlformats.org/officeDocument/2006/relationships/slide" Target="slides/slide38.xml"/><Relationship Id="rId86" Type="http://schemas.openxmlformats.org/officeDocument/2006/relationships/font" Target="fonts/HelveticaNeue-regular.fntdata"/><Relationship Id="rId41" Type="http://schemas.openxmlformats.org/officeDocument/2006/relationships/slide" Target="slides/slide37.xml"/><Relationship Id="rId85" Type="http://schemas.openxmlformats.org/officeDocument/2006/relationships/slide" Target="slides/slide81.xml"/><Relationship Id="rId44" Type="http://schemas.openxmlformats.org/officeDocument/2006/relationships/slide" Target="slides/slide40.xml"/><Relationship Id="rId88" Type="http://schemas.openxmlformats.org/officeDocument/2006/relationships/font" Target="fonts/HelveticaNeue-italic.fntdata"/><Relationship Id="rId43" Type="http://schemas.openxmlformats.org/officeDocument/2006/relationships/slide" Target="slides/slide39.xml"/><Relationship Id="rId87" Type="http://schemas.openxmlformats.org/officeDocument/2006/relationships/font" Target="fonts/HelveticaNeue-bold.fntdata"/><Relationship Id="rId46" Type="http://schemas.openxmlformats.org/officeDocument/2006/relationships/slide" Target="slides/slide42.xml"/><Relationship Id="rId45" Type="http://schemas.openxmlformats.org/officeDocument/2006/relationships/slide" Target="slides/slide41.xml"/><Relationship Id="rId89" Type="http://schemas.openxmlformats.org/officeDocument/2006/relationships/font" Target="fonts/HelveticaNeue-boldItalic.fntdata"/><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slide" Target="slides/slide75.xml"/><Relationship Id="rId34" Type="http://schemas.openxmlformats.org/officeDocument/2006/relationships/slide" Target="slides/slide30.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90" Type="http://customschemas.google.com/relationships/presentationmetadata" Target="metadata"/><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Helvetica Neue"/>
                <a:ea typeface="Helvetica Neue"/>
                <a:cs typeface="Helvetica Neue"/>
                <a:sym typeface="Helvetica Neue"/>
              </a:rPr>
              <a:t>‹#›</a:t>
            </a:fld>
            <a:endParaRPr b="0" i="0" sz="1200" u="none" cap="none" strike="noStrike">
              <a:solidFill>
                <a:schemeClr val="dk1"/>
              </a:solidFill>
              <a:latin typeface="Helvetica Neue"/>
              <a:ea typeface="Helvetica Neue"/>
              <a:cs typeface="Helvetica Neue"/>
              <a:sym typeface="Helvetica Neue"/>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 name="Google Shape;9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Helvetica Neue"/>
                <a:ea typeface="Helvetica Neue"/>
                <a:cs typeface="Helvetica Neue"/>
                <a:sym typeface="Helvetica Neue"/>
              </a:rPr>
              <a:t>‹#›</a:t>
            </a:fld>
            <a:endParaRPr b="0" i="0" sz="1200" u="none" cap="none" strike="noStrike">
              <a:solidFill>
                <a:schemeClr val="dk1"/>
              </a:solidFill>
              <a:latin typeface="Helvetica Neue"/>
              <a:ea typeface="Helvetica Neue"/>
              <a:cs typeface="Helvetica Neue"/>
              <a:sym typeface="Helvetica Neue"/>
            </a:endParaRPr>
          </a:p>
        </p:txBody>
      </p:sp>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4" name="Google Shape;10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Helvetica Neue"/>
                <a:ea typeface="Helvetica Neue"/>
                <a:cs typeface="Helvetica Neue"/>
                <a:sym typeface="Helvetica Neue"/>
              </a:rPr>
              <a:t>‹#›</a:t>
            </a:fld>
            <a:endParaRPr b="0" i="0" sz="1200" u="none" cap="none" strike="noStrike">
              <a:solidFill>
                <a:schemeClr val="dk1"/>
              </a:solidFill>
              <a:latin typeface="Helvetica Neue"/>
              <a:ea typeface="Helvetica Neue"/>
              <a:cs typeface="Helvetica Neue"/>
              <a:sym typeface="Helvetica Neue"/>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4" name="Google Shape;11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latin typeface="Times New Roman"/>
              <a:ea typeface="Times New Roman"/>
              <a:cs typeface="Times New Roman"/>
              <a:sym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23" name="Google Shape;1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34" name="Google Shape;13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42" name="Google Shape;14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9" name="Google Shape;589;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5" name="Google Shape;605;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3" name="Google Shape;613;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9" name="Google Shape;629;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7" name="Google Shape;637;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5" name="Google Shape;645;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3" name="Google Shape;653;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1" name="Google Shape;661;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50" name="Google Shape;15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9" name="Google Shape;669;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7" name="Google Shape;677;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8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8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9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9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9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9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9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9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9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8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8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8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8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8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8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8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8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8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8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8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8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9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91"/>
          <p:cNvSpPr/>
          <p:nvPr>
            <p:ph idx="2" type="pic"/>
          </p:nvPr>
        </p:nvSpPr>
        <p:spPr>
          <a:xfrm>
            <a:off x="5183188" y="987425"/>
            <a:ext cx="6172200" cy="4873625"/>
          </a:xfrm>
          <a:prstGeom prst="rect">
            <a:avLst/>
          </a:prstGeom>
          <a:noFill/>
          <a:ln>
            <a:noFill/>
          </a:ln>
        </p:spPr>
      </p:sp>
      <p:sp>
        <p:nvSpPr>
          <p:cNvPr id="68" name="Google Shape;68;p9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9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9.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0.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7.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5.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3.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7.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0.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8.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6.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8.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5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44.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1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48.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43.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47.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64.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45.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46.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59.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49.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50.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5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55.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6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5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63.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56.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54.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65.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58.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62.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7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74.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57.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60.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75.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66.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67.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70.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68.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69.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7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73.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7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IN"/>
              <a:t>Unit 4</a:t>
            </a:r>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IN"/>
              <a:t>18AIC207J – DBMS FOR AI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10"/>
          <p:cNvPicPr preferRelativeResize="0"/>
          <p:nvPr/>
        </p:nvPicPr>
        <p:blipFill rotWithShape="1">
          <a:blip r:embed="rId3">
            <a:alphaModFix/>
          </a:blip>
          <a:srcRect b="0" l="0" r="0" t="0"/>
          <a:stretch/>
        </p:blipFill>
        <p:spPr>
          <a:xfrm>
            <a:off x="1983113" y="459113"/>
            <a:ext cx="8034477" cy="5853690"/>
          </a:xfrm>
          <a:prstGeom prst="rect">
            <a:avLst/>
          </a:prstGeom>
          <a:noFill/>
          <a:ln>
            <a:noFill/>
          </a:ln>
        </p:spPr>
      </p:pic>
      <p:sp>
        <p:nvSpPr>
          <p:cNvPr id="169" name="Google Shape;1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170" name="Google Shape;1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171" name="Google Shape;1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11"/>
          <p:cNvPicPr preferRelativeResize="0"/>
          <p:nvPr/>
        </p:nvPicPr>
        <p:blipFill rotWithShape="1">
          <a:blip r:embed="rId3">
            <a:alphaModFix/>
          </a:blip>
          <a:srcRect b="0" l="0" r="0" t="0"/>
          <a:stretch/>
        </p:blipFill>
        <p:spPr>
          <a:xfrm>
            <a:off x="1983113" y="444766"/>
            <a:ext cx="8034477" cy="5538050"/>
          </a:xfrm>
          <a:prstGeom prst="rect">
            <a:avLst/>
          </a:prstGeom>
          <a:noFill/>
          <a:ln>
            <a:noFill/>
          </a:ln>
        </p:spPr>
      </p:pic>
      <p:sp>
        <p:nvSpPr>
          <p:cNvPr id="177" name="Google Shape;17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178" name="Google Shape;17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179" name="Google Shape;17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12"/>
          <p:cNvPicPr preferRelativeResize="0"/>
          <p:nvPr/>
        </p:nvPicPr>
        <p:blipFill rotWithShape="1">
          <a:blip r:embed="rId3">
            <a:alphaModFix/>
          </a:blip>
          <a:srcRect b="0" l="0" r="0" t="0"/>
          <a:stretch/>
        </p:blipFill>
        <p:spPr>
          <a:xfrm>
            <a:off x="1983113" y="444766"/>
            <a:ext cx="7345808" cy="5538050"/>
          </a:xfrm>
          <a:prstGeom prst="rect">
            <a:avLst/>
          </a:prstGeom>
          <a:noFill/>
          <a:ln>
            <a:noFill/>
          </a:ln>
        </p:spPr>
      </p:pic>
      <p:sp>
        <p:nvSpPr>
          <p:cNvPr id="185" name="Google Shape;18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186" name="Google Shape;18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187" name="Google Shape;18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13"/>
          <p:cNvPicPr preferRelativeResize="0"/>
          <p:nvPr/>
        </p:nvPicPr>
        <p:blipFill rotWithShape="1">
          <a:blip r:embed="rId3">
            <a:alphaModFix/>
          </a:blip>
          <a:srcRect b="0" l="0" r="0" t="0"/>
          <a:stretch/>
        </p:blipFill>
        <p:spPr>
          <a:xfrm>
            <a:off x="2097891" y="573891"/>
            <a:ext cx="8264033" cy="5165021"/>
          </a:xfrm>
          <a:prstGeom prst="rect">
            <a:avLst/>
          </a:prstGeom>
          <a:noFill/>
          <a:ln>
            <a:noFill/>
          </a:ln>
        </p:spPr>
      </p:pic>
      <p:sp>
        <p:nvSpPr>
          <p:cNvPr id="193" name="Google Shape;19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194" name="Google Shape;19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195" name="Google Shape;19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14"/>
          <p:cNvPicPr preferRelativeResize="0"/>
          <p:nvPr/>
        </p:nvPicPr>
        <p:blipFill rotWithShape="1">
          <a:blip r:embed="rId3">
            <a:alphaModFix/>
          </a:blip>
          <a:srcRect b="0" l="0" r="0" t="0"/>
          <a:stretch/>
        </p:blipFill>
        <p:spPr>
          <a:xfrm>
            <a:off x="2442226" y="444767"/>
            <a:ext cx="7804921" cy="5638481"/>
          </a:xfrm>
          <a:prstGeom prst="rect">
            <a:avLst/>
          </a:prstGeom>
          <a:noFill/>
          <a:ln>
            <a:noFill/>
          </a:ln>
        </p:spPr>
      </p:pic>
      <p:sp>
        <p:nvSpPr>
          <p:cNvPr id="201" name="Google Shape;20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202" name="Google Shape;20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203" name="Google Shape;20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15"/>
          <p:cNvPicPr preferRelativeResize="0"/>
          <p:nvPr/>
        </p:nvPicPr>
        <p:blipFill rotWithShape="1">
          <a:blip r:embed="rId3">
            <a:alphaModFix/>
          </a:blip>
          <a:srcRect b="0" l="0" r="0" t="0"/>
          <a:stretch/>
        </p:blipFill>
        <p:spPr>
          <a:xfrm>
            <a:off x="1983113" y="573891"/>
            <a:ext cx="8034477" cy="2869456"/>
          </a:xfrm>
          <a:prstGeom prst="rect">
            <a:avLst/>
          </a:prstGeom>
          <a:noFill/>
          <a:ln>
            <a:noFill/>
          </a:ln>
        </p:spPr>
      </p:pic>
      <p:sp>
        <p:nvSpPr>
          <p:cNvPr id="209" name="Google Shape;20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210" name="Google Shape;21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211" name="Google Shape;21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16"/>
          <p:cNvPicPr preferRelativeResize="0"/>
          <p:nvPr/>
        </p:nvPicPr>
        <p:blipFill rotWithShape="1">
          <a:blip r:embed="rId3">
            <a:alphaModFix/>
          </a:blip>
          <a:srcRect b="0" l="0" r="0" t="0"/>
          <a:stretch/>
        </p:blipFill>
        <p:spPr>
          <a:xfrm>
            <a:off x="1983114" y="444766"/>
            <a:ext cx="8278381" cy="5997163"/>
          </a:xfrm>
          <a:prstGeom prst="rect">
            <a:avLst/>
          </a:prstGeom>
          <a:noFill/>
          <a:ln>
            <a:noFill/>
          </a:ln>
        </p:spPr>
      </p:pic>
      <p:sp>
        <p:nvSpPr>
          <p:cNvPr id="217" name="Google Shape;21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218" name="Google Shape;21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219" name="Google Shape;21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17"/>
          <p:cNvPicPr preferRelativeResize="0"/>
          <p:nvPr/>
        </p:nvPicPr>
        <p:blipFill rotWithShape="1">
          <a:blip r:embed="rId3">
            <a:alphaModFix/>
          </a:blip>
          <a:srcRect b="0" l="0" r="0" t="0"/>
          <a:stretch/>
        </p:blipFill>
        <p:spPr>
          <a:xfrm>
            <a:off x="1983113" y="444766"/>
            <a:ext cx="7575364" cy="3644209"/>
          </a:xfrm>
          <a:prstGeom prst="rect">
            <a:avLst/>
          </a:prstGeom>
          <a:noFill/>
          <a:ln>
            <a:noFill/>
          </a:ln>
        </p:spPr>
      </p:pic>
      <p:sp>
        <p:nvSpPr>
          <p:cNvPr id="225" name="Google Shape;22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226" name="Google Shape;22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227" name="Google Shape;22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18"/>
          <p:cNvPicPr preferRelativeResize="0"/>
          <p:nvPr/>
        </p:nvPicPr>
        <p:blipFill rotWithShape="1">
          <a:blip r:embed="rId3">
            <a:alphaModFix/>
          </a:blip>
          <a:srcRect b="0" l="0" r="0" t="0"/>
          <a:stretch/>
        </p:blipFill>
        <p:spPr>
          <a:xfrm>
            <a:off x="2054850" y="573891"/>
            <a:ext cx="7962741" cy="5968469"/>
          </a:xfrm>
          <a:prstGeom prst="rect">
            <a:avLst/>
          </a:prstGeom>
          <a:noFill/>
          <a:ln>
            <a:noFill/>
          </a:ln>
        </p:spPr>
      </p:pic>
      <p:sp>
        <p:nvSpPr>
          <p:cNvPr id="233" name="Google Shape;2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234" name="Google Shape;2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235" name="Google Shape;2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19"/>
          <p:cNvPicPr preferRelativeResize="0"/>
          <p:nvPr/>
        </p:nvPicPr>
        <p:blipFill rotWithShape="1">
          <a:blip r:embed="rId3">
            <a:alphaModFix/>
          </a:blip>
          <a:srcRect b="0" l="0" r="0" t="0"/>
          <a:stretch/>
        </p:blipFill>
        <p:spPr>
          <a:xfrm>
            <a:off x="1983114" y="344335"/>
            <a:ext cx="7360155" cy="3787682"/>
          </a:xfrm>
          <a:prstGeom prst="rect">
            <a:avLst/>
          </a:prstGeom>
          <a:noFill/>
          <a:ln>
            <a:noFill/>
          </a:ln>
        </p:spPr>
      </p:pic>
      <p:sp>
        <p:nvSpPr>
          <p:cNvPr id="241" name="Google Shape;24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242" name="Google Shape;24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243" name="Google Shape;24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idx="4294967295" type="title"/>
          </p:nvPr>
        </p:nvSpPr>
        <p:spPr>
          <a:xfrm>
            <a:off x="540914" y="117475"/>
            <a:ext cx="9030126" cy="609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IN">
                <a:latin typeface="Times New Roman"/>
                <a:ea typeface="Times New Roman"/>
                <a:cs typeface="Times New Roman"/>
                <a:sym typeface="Times New Roman"/>
              </a:rPr>
              <a:t>Query Processing</a:t>
            </a:r>
            <a:endParaRPr/>
          </a:p>
        </p:txBody>
      </p:sp>
      <p:sp>
        <p:nvSpPr>
          <p:cNvPr id="96" name="Google Shape;96;p2"/>
          <p:cNvSpPr txBox="1"/>
          <p:nvPr>
            <p:ph idx="4294967295" type="body"/>
          </p:nvPr>
        </p:nvSpPr>
        <p:spPr>
          <a:xfrm>
            <a:off x="875761" y="1017430"/>
            <a:ext cx="6591211" cy="136909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Font typeface="Arial"/>
              <a:buNone/>
            </a:pPr>
            <a:r>
              <a:rPr lang="en-IN" sz="2200">
                <a:latin typeface="Times New Roman"/>
                <a:ea typeface="Times New Roman"/>
                <a:cs typeface="Times New Roman"/>
                <a:sym typeface="Times New Roman"/>
              </a:rPr>
              <a:t>1.	Parsing and translation</a:t>
            </a:r>
            <a:endParaRPr/>
          </a:p>
          <a:p>
            <a:pPr indent="-228600" lvl="0" marL="228600" rtl="0" algn="l">
              <a:lnSpc>
                <a:spcPct val="90000"/>
              </a:lnSpc>
              <a:spcBef>
                <a:spcPts val="1000"/>
              </a:spcBef>
              <a:spcAft>
                <a:spcPts val="0"/>
              </a:spcAft>
              <a:buClr>
                <a:schemeClr val="dk1"/>
              </a:buClr>
              <a:buSzPts val="2200"/>
              <a:buFont typeface="Arial"/>
              <a:buNone/>
            </a:pPr>
            <a:r>
              <a:rPr lang="en-IN" sz="2200">
                <a:latin typeface="Times New Roman"/>
                <a:ea typeface="Times New Roman"/>
                <a:cs typeface="Times New Roman"/>
                <a:sym typeface="Times New Roman"/>
              </a:rPr>
              <a:t>2.	Optimization</a:t>
            </a:r>
            <a:endParaRPr/>
          </a:p>
          <a:p>
            <a:pPr indent="-228600" lvl="0" marL="228600" rtl="0" algn="l">
              <a:lnSpc>
                <a:spcPct val="90000"/>
              </a:lnSpc>
              <a:spcBef>
                <a:spcPts val="1000"/>
              </a:spcBef>
              <a:spcAft>
                <a:spcPts val="0"/>
              </a:spcAft>
              <a:buClr>
                <a:schemeClr val="dk1"/>
              </a:buClr>
              <a:buSzPts val="2200"/>
              <a:buFont typeface="Arial"/>
              <a:buNone/>
            </a:pPr>
            <a:r>
              <a:rPr lang="en-IN" sz="2200">
                <a:latin typeface="Times New Roman"/>
                <a:ea typeface="Times New Roman"/>
                <a:cs typeface="Times New Roman"/>
                <a:sym typeface="Times New Roman"/>
              </a:rPr>
              <a:t>3.	Evaluation</a:t>
            </a:r>
            <a:endParaRPr/>
          </a:p>
        </p:txBody>
      </p:sp>
      <p:pic>
        <p:nvPicPr>
          <p:cNvPr id="97" name="Google Shape;97;p2"/>
          <p:cNvPicPr preferRelativeResize="0"/>
          <p:nvPr/>
        </p:nvPicPr>
        <p:blipFill rotWithShape="1">
          <a:blip r:embed="rId3">
            <a:alphaModFix/>
          </a:blip>
          <a:srcRect b="0" l="0" r="0" t="0"/>
          <a:stretch/>
        </p:blipFill>
        <p:spPr>
          <a:xfrm>
            <a:off x="2496504" y="2386527"/>
            <a:ext cx="7793715" cy="4117304"/>
          </a:xfrm>
          <a:prstGeom prst="rect">
            <a:avLst/>
          </a:prstGeom>
          <a:noFill/>
          <a:ln>
            <a:noFill/>
          </a:ln>
        </p:spPr>
      </p:pic>
      <p:sp>
        <p:nvSpPr>
          <p:cNvPr id="98" name="Google Shape;9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99" name="Google Shape;9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100" name="Google Shape;10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20"/>
          <p:cNvPicPr preferRelativeResize="0"/>
          <p:nvPr/>
        </p:nvPicPr>
        <p:blipFill rotWithShape="1">
          <a:blip r:embed="rId3">
            <a:alphaModFix/>
          </a:blip>
          <a:srcRect b="0" l="0" r="0" t="0"/>
          <a:stretch/>
        </p:blipFill>
        <p:spPr>
          <a:xfrm>
            <a:off x="1983113" y="573891"/>
            <a:ext cx="8149255" cy="4935464"/>
          </a:xfrm>
          <a:prstGeom prst="rect">
            <a:avLst/>
          </a:prstGeom>
          <a:noFill/>
          <a:ln>
            <a:noFill/>
          </a:ln>
        </p:spPr>
      </p:pic>
      <p:sp>
        <p:nvSpPr>
          <p:cNvPr id="249" name="Google Shape;24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250" name="Google Shape;25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251" name="Google Shape;25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21"/>
          <p:cNvPicPr preferRelativeResize="0"/>
          <p:nvPr/>
        </p:nvPicPr>
        <p:blipFill rotWithShape="1">
          <a:blip r:embed="rId3">
            <a:alphaModFix/>
          </a:blip>
          <a:srcRect b="0" l="0" r="0" t="0"/>
          <a:stretch/>
        </p:blipFill>
        <p:spPr>
          <a:xfrm>
            <a:off x="1753556" y="573891"/>
            <a:ext cx="8378812" cy="5050243"/>
          </a:xfrm>
          <a:prstGeom prst="rect">
            <a:avLst/>
          </a:prstGeom>
          <a:noFill/>
          <a:ln>
            <a:noFill/>
          </a:ln>
        </p:spPr>
      </p:pic>
      <p:sp>
        <p:nvSpPr>
          <p:cNvPr id="257" name="Google Shape;25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258" name="Google Shape;25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259" name="Google Shape;25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22"/>
          <p:cNvPicPr preferRelativeResize="0"/>
          <p:nvPr/>
        </p:nvPicPr>
        <p:blipFill rotWithShape="1">
          <a:blip r:embed="rId3">
            <a:alphaModFix/>
          </a:blip>
          <a:srcRect b="0" l="0" r="0" t="0"/>
          <a:stretch/>
        </p:blipFill>
        <p:spPr>
          <a:xfrm>
            <a:off x="1983113" y="459113"/>
            <a:ext cx="8149255" cy="6198025"/>
          </a:xfrm>
          <a:prstGeom prst="rect">
            <a:avLst/>
          </a:prstGeom>
          <a:noFill/>
          <a:ln>
            <a:noFill/>
          </a:ln>
        </p:spPr>
      </p:pic>
      <p:sp>
        <p:nvSpPr>
          <p:cNvPr id="265" name="Google Shape;26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266" name="Google Shape;26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267" name="Google Shape;26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23"/>
          <p:cNvPicPr preferRelativeResize="0"/>
          <p:nvPr/>
        </p:nvPicPr>
        <p:blipFill rotWithShape="1">
          <a:blip r:embed="rId3">
            <a:alphaModFix/>
          </a:blip>
          <a:srcRect b="0" l="0" r="0" t="0"/>
          <a:stretch/>
        </p:blipFill>
        <p:spPr>
          <a:xfrm>
            <a:off x="1983113" y="444766"/>
            <a:ext cx="8378812" cy="5997163"/>
          </a:xfrm>
          <a:prstGeom prst="rect">
            <a:avLst/>
          </a:prstGeom>
          <a:noFill/>
          <a:ln>
            <a:noFill/>
          </a:ln>
        </p:spPr>
      </p:pic>
      <p:sp>
        <p:nvSpPr>
          <p:cNvPr id="273" name="Google Shape;27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274" name="Google Shape;27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275" name="Google Shape;27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24"/>
          <p:cNvPicPr preferRelativeResize="0"/>
          <p:nvPr/>
        </p:nvPicPr>
        <p:blipFill rotWithShape="1">
          <a:blip r:embed="rId3">
            <a:alphaModFix/>
          </a:blip>
          <a:srcRect b="0" l="0" r="0" t="0"/>
          <a:stretch/>
        </p:blipFill>
        <p:spPr>
          <a:xfrm>
            <a:off x="1983113" y="573891"/>
            <a:ext cx="8149255" cy="5509356"/>
          </a:xfrm>
          <a:prstGeom prst="rect">
            <a:avLst/>
          </a:prstGeom>
          <a:noFill/>
          <a:ln>
            <a:noFill/>
          </a:ln>
        </p:spPr>
      </p:pic>
      <p:sp>
        <p:nvSpPr>
          <p:cNvPr id="281" name="Google Shape;28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282" name="Google Shape;28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283" name="Google Shape;28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25"/>
          <p:cNvPicPr preferRelativeResize="0"/>
          <p:nvPr/>
        </p:nvPicPr>
        <p:blipFill rotWithShape="1">
          <a:blip r:embed="rId3">
            <a:alphaModFix/>
          </a:blip>
          <a:srcRect b="0" l="0" r="0" t="0"/>
          <a:stretch/>
        </p:blipFill>
        <p:spPr>
          <a:xfrm>
            <a:off x="1983114" y="114778"/>
            <a:ext cx="8307075" cy="6198025"/>
          </a:xfrm>
          <a:prstGeom prst="rect">
            <a:avLst/>
          </a:prstGeom>
          <a:noFill/>
          <a:ln>
            <a:noFill/>
          </a:ln>
        </p:spPr>
      </p:pic>
      <p:sp>
        <p:nvSpPr>
          <p:cNvPr id="289" name="Google Shape;289;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290" name="Google Shape;290;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291" name="Google Shape;291;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26"/>
          <p:cNvPicPr preferRelativeResize="0"/>
          <p:nvPr/>
        </p:nvPicPr>
        <p:blipFill rotWithShape="1">
          <a:blip r:embed="rId3">
            <a:alphaModFix/>
          </a:blip>
          <a:srcRect b="0" l="0" r="0" t="0"/>
          <a:stretch/>
        </p:blipFill>
        <p:spPr>
          <a:xfrm>
            <a:off x="1782251" y="344335"/>
            <a:ext cx="8005782" cy="6513665"/>
          </a:xfrm>
          <a:prstGeom prst="rect">
            <a:avLst/>
          </a:prstGeom>
          <a:noFill/>
          <a:ln>
            <a:noFill/>
          </a:ln>
        </p:spPr>
      </p:pic>
      <p:sp>
        <p:nvSpPr>
          <p:cNvPr id="297" name="Google Shape;29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298" name="Google Shape;29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299" name="Google Shape;29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27"/>
          <p:cNvPicPr preferRelativeResize="0"/>
          <p:nvPr/>
        </p:nvPicPr>
        <p:blipFill rotWithShape="1">
          <a:blip r:embed="rId3">
            <a:alphaModFix/>
          </a:blip>
          <a:srcRect b="0" l="0" r="0" t="0"/>
          <a:stretch/>
        </p:blipFill>
        <p:spPr>
          <a:xfrm>
            <a:off x="1983113" y="1721673"/>
            <a:ext cx="7919699" cy="4591130"/>
          </a:xfrm>
          <a:prstGeom prst="rect">
            <a:avLst/>
          </a:prstGeom>
          <a:noFill/>
          <a:ln>
            <a:noFill/>
          </a:ln>
        </p:spPr>
      </p:pic>
      <p:sp>
        <p:nvSpPr>
          <p:cNvPr id="305" name="Google Shape;30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306" name="Google Shape;30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307" name="Google Shape;30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28"/>
          <p:cNvPicPr preferRelativeResize="0"/>
          <p:nvPr/>
        </p:nvPicPr>
        <p:blipFill rotWithShape="1">
          <a:blip r:embed="rId3">
            <a:alphaModFix/>
          </a:blip>
          <a:srcRect b="0" l="0" r="0" t="0"/>
          <a:stretch/>
        </p:blipFill>
        <p:spPr>
          <a:xfrm>
            <a:off x="2657436" y="1951230"/>
            <a:ext cx="7130598" cy="4017238"/>
          </a:xfrm>
          <a:prstGeom prst="rect">
            <a:avLst/>
          </a:prstGeom>
          <a:noFill/>
          <a:ln>
            <a:noFill/>
          </a:ln>
        </p:spPr>
      </p:pic>
      <p:sp>
        <p:nvSpPr>
          <p:cNvPr id="313" name="Google Shape;313;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314" name="Google Shape;314;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315" name="Google Shape;315;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29"/>
          <p:cNvPicPr preferRelativeResize="0"/>
          <p:nvPr/>
        </p:nvPicPr>
        <p:blipFill rotWithShape="1">
          <a:blip r:embed="rId3">
            <a:alphaModFix/>
          </a:blip>
          <a:srcRect b="0" l="0" r="0" t="0"/>
          <a:stretch/>
        </p:blipFill>
        <p:spPr>
          <a:xfrm>
            <a:off x="1753557" y="444766"/>
            <a:ext cx="8507937" cy="5538050"/>
          </a:xfrm>
          <a:prstGeom prst="rect">
            <a:avLst/>
          </a:prstGeom>
          <a:noFill/>
          <a:ln>
            <a:noFill/>
          </a:ln>
        </p:spPr>
      </p:pic>
      <p:sp>
        <p:nvSpPr>
          <p:cNvPr id="321" name="Google Shape;32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322" name="Google Shape;32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323" name="Google Shape;32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idx="4294967295" type="title"/>
          </p:nvPr>
        </p:nvSpPr>
        <p:spPr>
          <a:xfrm>
            <a:off x="566670" y="268491"/>
            <a:ext cx="8991668" cy="58261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IN">
                <a:latin typeface="Times New Roman"/>
                <a:ea typeface="Times New Roman"/>
                <a:cs typeface="Times New Roman"/>
                <a:sym typeface="Times New Roman"/>
              </a:rPr>
              <a:t>Query Processing (Cont.)</a:t>
            </a:r>
            <a:endParaRPr/>
          </a:p>
        </p:txBody>
      </p:sp>
      <p:sp>
        <p:nvSpPr>
          <p:cNvPr id="107" name="Google Shape;107;p3"/>
          <p:cNvSpPr txBox="1"/>
          <p:nvPr>
            <p:ph idx="4294967295" type="body"/>
          </p:nvPr>
        </p:nvSpPr>
        <p:spPr>
          <a:xfrm>
            <a:off x="772732" y="1077913"/>
            <a:ext cx="10972799" cy="3403935"/>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200"/>
              <a:buChar char="•"/>
            </a:pPr>
            <a:r>
              <a:rPr lang="en-IN" sz="2200">
                <a:latin typeface="Times New Roman"/>
                <a:ea typeface="Times New Roman"/>
                <a:cs typeface="Times New Roman"/>
                <a:sym typeface="Times New Roman"/>
              </a:rPr>
              <a:t>Alternative ways of evaluating a given query</a:t>
            </a:r>
            <a:endParaRPr/>
          </a:p>
          <a:p>
            <a:pPr indent="-228600" lvl="1" marL="685800" rtl="0" algn="just">
              <a:lnSpc>
                <a:spcPct val="90000"/>
              </a:lnSpc>
              <a:spcBef>
                <a:spcPts val="500"/>
              </a:spcBef>
              <a:spcAft>
                <a:spcPts val="0"/>
              </a:spcAft>
              <a:buClr>
                <a:schemeClr val="dk1"/>
              </a:buClr>
              <a:buSzPts val="2200"/>
              <a:buChar char="•"/>
            </a:pPr>
            <a:r>
              <a:rPr lang="en-IN" sz="2200">
                <a:latin typeface="Times New Roman"/>
                <a:ea typeface="Times New Roman"/>
                <a:cs typeface="Times New Roman"/>
                <a:sym typeface="Times New Roman"/>
              </a:rPr>
              <a:t>Equivalent expressions</a:t>
            </a:r>
            <a:endParaRPr/>
          </a:p>
          <a:p>
            <a:pPr indent="-228600" lvl="1" marL="685800" rtl="0" algn="just">
              <a:lnSpc>
                <a:spcPct val="90000"/>
              </a:lnSpc>
              <a:spcBef>
                <a:spcPts val="500"/>
              </a:spcBef>
              <a:spcAft>
                <a:spcPts val="0"/>
              </a:spcAft>
              <a:buClr>
                <a:schemeClr val="dk1"/>
              </a:buClr>
              <a:buSzPts val="2200"/>
              <a:buChar char="•"/>
            </a:pPr>
            <a:r>
              <a:rPr lang="en-IN" sz="2200">
                <a:latin typeface="Times New Roman"/>
                <a:ea typeface="Times New Roman"/>
                <a:cs typeface="Times New Roman"/>
                <a:sym typeface="Times New Roman"/>
              </a:rPr>
              <a:t>Different algorithms for each operation</a:t>
            </a:r>
            <a:endParaRPr/>
          </a:p>
          <a:p>
            <a:pPr indent="-228600" lvl="0" marL="228600" rtl="0" algn="just">
              <a:lnSpc>
                <a:spcPct val="90000"/>
              </a:lnSpc>
              <a:spcBef>
                <a:spcPts val="1000"/>
              </a:spcBef>
              <a:spcAft>
                <a:spcPts val="0"/>
              </a:spcAft>
              <a:buClr>
                <a:schemeClr val="dk1"/>
              </a:buClr>
              <a:buSzPts val="2200"/>
              <a:buChar char="•"/>
            </a:pPr>
            <a:r>
              <a:rPr lang="en-IN" sz="2200">
                <a:latin typeface="Times New Roman"/>
                <a:ea typeface="Times New Roman"/>
                <a:cs typeface="Times New Roman"/>
                <a:sym typeface="Times New Roman"/>
              </a:rPr>
              <a:t>Cost difference between a good and a bad way of evaluating a query can be enormous</a:t>
            </a:r>
            <a:endParaRPr/>
          </a:p>
          <a:p>
            <a:pPr indent="-228600" lvl="0" marL="228600" rtl="0" algn="just">
              <a:lnSpc>
                <a:spcPct val="90000"/>
              </a:lnSpc>
              <a:spcBef>
                <a:spcPts val="1000"/>
              </a:spcBef>
              <a:spcAft>
                <a:spcPts val="0"/>
              </a:spcAft>
              <a:buClr>
                <a:schemeClr val="dk1"/>
              </a:buClr>
              <a:buSzPts val="2200"/>
              <a:buChar char="•"/>
            </a:pPr>
            <a:r>
              <a:rPr lang="en-IN" sz="2200">
                <a:latin typeface="Times New Roman"/>
                <a:ea typeface="Times New Roman"/>
                <a:cs typeface="Times New Roman"/>
                <a:sym typeface="Times New Roman"/>
              </a:rPr>
              <a:t>Need to estimate the cost of operations</a:t>
            </a:r>
            <a:endParaRPr/>
          </a:p>
          <a:p>
            <a:pPr indent="-228600" lvl="1" marL="685800" rtl="0" algn="just">
              <a:lnSpc>
                <a:spcPct val="90000"/>
              </a:lnSpc>
              <a:spcBef>
                <a:spcPts val="500"/>
              </a:spcBef>
              <a:spcAft>
                <a:spcPts val="0"/>
              </a:spcAft>
              <a:buClr>
                <a:schemeClr val="dk1"/>
              </a:buClr>
              <a:buSzPts val="2200"/>
              <a:buChar char="•"/>
            </a:pPr>
            <a:r>
              <a:rPr lang="en-IN" sz="2200">
                <a:latin typeface="Times New Roman"/>
                <a:ea typeface="Times New Roman"/>
                <a:cs typeface="Times New Roman"/>
                <a:sym typeface="Times New Roman"/>
              </a:rPr>
              <a:t>Depends critically on statistical information about relations which the database must maintain</a:t>
            </a:r>
            <a:endParaRPr/>
          </a:p>
          <a:p>
            <a:pPr indent="-228600" lvl="1" marL="685800" rtl="0" algn="just">
              <a:lnSpc>
                <a:spcPct val="90000"/>
              </a:lnSpc>
              <a:spcBef>
                <a:spcPts val="500"/>
              </a:spcBef>
              <a:spcAft>
                <a:spcPts val="0"/>
              </a:spcAft>
              <a:buClr>
                <a:schemeClr val="dk1"/>
              </a:buClr>
              <a:buSzPts val="2200"/>
              <a:buChar char="•"/>
            </a:pPr>
            <a:r>
              <a:rPr lang="en-IN" sz="2200">
                <a:latin typeface="Times New Roman"/>
                <a:ea typeface="Times New Roman"/>
                <a:cs typeface="Times New Roman"/>
                <a:sym typeface="Times New Roman"/>
              </a:rPr>
              <a:t>Need to estimate statistics for intermediate results to compute cost of complex expressions</a:t>
            </a:r>
            <a:endParaRPr/>
          </a:p>
          <a:p>
            <a:pPr indent="-88900" lvl="1" marL="685800" rtl="0" algn="just">
              <a:lnSpc>
                <a:spcPct val="90000"/>
              </a:lnSpc>
              <a:spcBef>
                <a:spcPts val="500"/>
              </a:spcBef>
              <a:spcAft>
                <a:spcPts val="0"/>
              </a:spcAft>
              <a:buClr>
                <a:schemeClr val="dk1"/>
              </a:buClr>
              <a:buSzPts val="2200"/>
              <a:buNone/>
            </a:pPr>
            <a:r>
              <a:t/>
            </a:r>
            <a:endParaRPr sz="2200">
              <a:latin typeface="Times New Roman"/>
              <a:ea typeface="Times New Roman"/>
              <a:cs typeface="Times New Roman"/>
              <a:sym typeface="Times New Roman"/>
            </a:endParaRPr>
          </a:p>
        </p:txBody>
      </p:sp>
      <p:sp>
        <p:nvSpPr>
          <p:cNvPr id="108" name="Google Shape;10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109" name="Google Shape;10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110" name="Google Shape;11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30"/>
          <p:cNvPicPr preferRelativeResize="0"/>
          <p:nvPr/>
        </p:nvPicPr>
        <p:blipFill rotWithShape="1">
          <a:blip r:embed="rId3">
            <a:alphaModFix/>
          </a:blip>
          <a:srcRect b="0" l="0" r="0" t="0"/>
          <a:stretch/>
        </p:blipFill>
        <p:spPr>
          <a:xfrm>
            <a:off x="1868335" y="215210"/>
            <a:ext cx="8608368" cy="5753259"/>
          </a:xfrm>
          <a:prstGeom prst="rect">
            <a:avLst/>
          </a:prstGeom>
          <a:noFill/>
          <a:ln>
            <a:noFill/>
          </a:ln>
        </p:spPr>
      </p:pic>
      <p:sp>
        <p:nvSpPr>
          <p:cNvPr id="329" name="Google Shape;329;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330" name="Google Shape;330;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331" name="Google Shape;331;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31"/>
          <p:cNvPicPr preferRelativeResize="0"/>
          <p:nvPr/>
        </p:nvPicPr>
        <p:blipFill rotWithShape="1">
          <a:blip r:embed="rId3">
            <a:alphaModFix/>
          </a:blip>
          <a:srcRect b="0" l="0" r="0" t="0"/>
          <a:stretch/>
        </p:blipFill>
        <p:spPr>
          <a:xfrm>
            <a:off x="1983113" y="1721674"/>
            <a:ext cx="7747531" cy="3902460"/>
          </a:xfrm>
          <a:prstGeom prst="rect">
            <a:avLst/>
          </a:prstGeom>
          <a:noFill/>
          <a:ln>
            <a:noFill/>
          </a:ln>
        </p:spPr>
      </p:pic>
      <p:sp>
        <p:nvSpPr>
          <p:cNvPr id="337" name="Google Shape;337;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338" name="Google Shape;338;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339" name="Google Shape;339;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32"/>
          <p:cNvPicPr preferRelativeResize="0"/>
          <p:nvPr/>
        </p:nvPicPr>
        <p:blipFill rotWithShape="1">
          <a:blip r:embed="rId3">
            <a:alphaModFix/>
          </a:blip>
          <a:srcRect b="0" l="0" r="0" t="0"/>
          <a:stretch/>
        </p:blipFill>
        <p:spPr>
          <a:xfrm>
            <a:off x="1983113" y="444766"/>
            <a:ext cx="7804921" cy="5997163"/>
          </a:xfrm>
          <a:prstGeom prst="rect">
            <a:avLst/>
          </a:prstGeom>
          <a:noFill/>
          <a:ln>
            <a:noFill/>
          </a:ln>
        </p:spPr>
      </p:pic>
      <p:sp>
        <p:nvSpPr>
          <p:cNvPr id="345" name="Google Shape;34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346" name="Google Shape;34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347" name="Google Shape;34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33"/>
          <p:cNvPicPr preferRelativeResize="0"/>
          <p:nvPr/>
        </p:nvPicPr>
        <p:blipFill rotWithShape="1">
          <a:blip r:embed="rId3">
            <a:alphaModFix/>
          </a:blip>
          <a:srcRect b="0" l="0" r="0" t="0"/>
          <a:stretch/>
        </p:blipFill>
        <p:spPr>
          <a:xfrm>
            <a:off x="2671783" y="573891"/>
            <a:ext cx="6901042" cy="5738912"/>
          </a:xfrm>
          <a:prstGeom prst="rect">
            <a:avLst/>
          </a:prstGeom>
          <a:noFill/>
          <a:ln>
            <a:noFill/>
          </a:ln>
        </p:spPr>
      </p:pic>
      <p:sp>
        <p:nvSpPr>
          <p:cNvPr id="353" name="Google Shape;353;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354" name="Google Shape;354;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355" name="Google Shape;355;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p34"/>
          <p:cNvPicPr preferRelativeResize="0"/>
          <p:nvPr/>
        </p:nvPicPr>
        <p:blipFill rotWithShape="1">
          <a:blip r:embed="rId3">
            <a:alphaModFix/>
          </a:blip>
          <a:srcRect b="0" l="0" r="0" t="0"/>
          <a:stretch/>
        </p:blipFill>
        <p:spPr>
          <a:xfrm>
            <a:off x="1983113" y="573892"/>
            <a:ext cx="8149255" cy="6040205"/>
          </a:xfrm>
          <a:prstGeom prst="rect">
            <a:avLst/>
          </a:prstGeom>
          <a:noFill/>
          <a:ln>
            <a:noFill/>
          </a:ln>
        </p:spPr>
      </p:pic>
      <p:sp>
        <p:nvSpPr>
          <p:cNvPr id="361" name="Google Shape;36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362" name="Google Shape;36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363" name="Google Shape;36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p35"/>
          <p:cNvPicPr preferRelativeResize="0"/>
          <p:nvPr/>
        </p:nvPicPr>
        <p:blipFill rotWithShape="1">
          <a:blip r:embed="rId3">
            <a:alphaModFix/>
          </a:blip>
          <a:srcRect b="0" l="0" r="0" t="0"/>
          <a:stretch/>
        </p:blipFill>
        <p:spPr>
          <a:xfrm>
            <a:off x="1983113" y="573891"/>
            <a:ext cx="8149255" cy="6083247"/>
          </a:xfrm>
          <a:prstGeom prst="rect">
            <a:avLst/>
          </a:prstGeom>
          <a:noFill/>
          <a:ln>
            <a:noFill/>
          </a:ln>
        </p:spPr>
      </p:pic>
      <p:sp>
        <p:nvSpPr>
          <p:cNvPr id="369" name="Google Shape;369;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370" name="Google Shape;370;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371" name="Google Shape;371;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id="376" name="Google Shape;376;p36"/>
          <p:cNvPicPr preferRelativeResize="0"/>
          <p:nvPr/>
        </p:nvPicPr>
        <p:blipFill rotWithShape="1">
          <a:blip r:embed="rId3">
            <a:alphaModFix/>
          </a:blip>
          <a:srcRect b="0" l="0" r="0" t="0"/>
          <a:stretch/>
        </p:blipFill>
        <p:spPr>
          <a:xfrm>
            <a:off x="2097891" y="573891"/>
            <a:ext cx="8034477" cy="6083247"/>
          </a:xfrm>
          <a:prstGeom prst="rect">
            <a:avLst/>
          </a:prstGeom>
          <a:noFill/>
          <a:ln>
            <a:noFill/>
          </a:ln>
        </p:spPr>
      </p:pic>
      <p:sp>
        <p:nvSpPr>
          <p:cNvPr id="377" name="Google Shape;377;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378" name="Google Shape;378;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379" name="Google Shape;379;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id="384" name="Google Shape;384;p37"/>
          <p:cNvPicPr preferRelativeResize="0"/>
          <p:nvPr/>
        </p:nvPicPr>
        <p:blipFill rotWithShape="1">
          <a:blip r:embed="rId3">
            <a:alphaModFix/>
          </a:blip>
          <a:srcRect b="0" l="0" r="0" t="0"/>
          <a:stretch/>
        </p:blipFill>
        <p:spPr>
          <a:xfrm>
            <a:off x="1983113" y="573892"/>
            <a:ext cx="8149255" cy="6068900"/>
          </a:xfrm>
          <a:prstGeom prst="rect">
            <a:avLst/>
          </a:prstGeom>
          <a:noFill/>
          <a:ln>
            <a:noFill/>
          </a:ln>
        </p:spPr>
      </p:pic>
      <p:sp>
        <p:nvSpPr>
          <p:cNvPr id="385" name="Google Shape;385;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386" name="Google Shape;386;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387" name="Google Shape;387;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id="392" name="Google Shape;392;p38"/>
          <p:cNvPicPr preferRelativeResize="0"/>
          <p:nvPr/>
        </p:nvPicPr>
        <p:blipFill rotWithShape="1">
          <a:blip r:embed="rId3">
            <a:alphaModFix/>
          </a:blip>
          <a:srcRect b="0" l="0" r="0" t="0"/>
          <a:stretch/>
        </p:blipFill>
        <p:spPr>
          <a:xfrm>
            <a:off x="1983113" y="573891"/>
            <a:ext cx="8149255" cy="6083247"/>
          </a:xfrm>
          <a:prstGeom prst="rect">
            <a:avLst/>
          </a:prstGeom>
          <a:noFill/>
          <a:ln>
            <a:noFill/>
          </a:ln>
        </p:spPr>
      </p:pic>
      <p:sp>
        <p:nvSpPr>
          <p:cNvPr id="393" name="Google Shape;393;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394" name="Google Shape;394;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395" name="Google Shape;395;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pic>
        <p:nvPicPr>
          <p:cNvPr id="400" name="Google Shape;400;p39"/>
          <p:cNvPicPr preferRelativeResize="0"/>
          <p:nvPr/>
        </p:nvPicPr>
        <p:blipFill rotWithShape="1">
          <a:blip r:embed="rId3">
            <a:alphaModFix/>
          </a:blip>
          <a:srcRect b="0" l="0" r="0" t="0"/>
          <a:stretch/>
        </p:blipFill>
        <p:spPr>
          <a:xfrm>
            <a:off x="1524000" y="0"/>
            <a:ext cx="9153565" cy="6858000"/>
          </a:xfrm>
          <a:prstGeom prst="rect">
            <a:avLst/>
          </a:prstGeom>
          <a:noFill/>
          <a:ln>
            <a:noFill/>
          </a:ln>
        </p:spPr>
      </p:pic>
      <p:sp>
        <p:nvSpPr>
          <p:cNvPr id="401" name="Google Shape;401;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402" name="Google Shape;402;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403" name="Google Shape;403;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ph idx="4294967295" type="title"/>
          </p:nvPr>
        </p:nvSpPr>
        <p:spPr>
          <a:xfrm>
            <a:off x="632136" y="120424"/>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IN">
                <a:latin typeface="Times New Roman"/>
                <a:ea typeface="Times New Roman"/>
                <a:cs typeface="Times New Roman"/>
                <a:sym typeface="Times New Roman"/>
              </a:rPr>
              <a:t>Transaction Management	</a:t>
            </a:r>
            <a:endParaRPr/>
          </a:p>
        </p:txBody>
      </p:sp>
      <p:sp>
        <p:nvSpPr>
          <p:cNvPr id="117" name="Google Shape;117;p4"/>
          <p:cNvSpPr txBox="1"/>
          <p:nvPr>
            <p:ph idx="4294967295" type="body"/>
          </p:nvPr>
        </p:nvSpPr>
        <p:spPr>
          <a:xfrm>
            <a:off x="631065" y="1618832"/>
            <a:ext cx="11050073" cy="490378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lang="en-IN" sz="2200">
                <a:latin typeface="Times New Roman"/>
                <a:ea typeface="Times New Roman"/>
                <a:cs typeface="Times New Roman"/>
                <a:sym typeface="Times New Roman"/>
              </a:rPr>
              <a:t>What if the system fails?</a:t>
            </a:r>
            <a:endParaRPr/>
          </a:p>
          <a:p>
            <a:pPr indent="-228600" lvl="0" marL="228600" rtl="0" algn="l">
              <a:lnSpc>
                <a:spcPct val="90000"/>
              </a:lnSpc>
              <a:spcBef>
                <a:spcPts val="1000"/>
              </a:spcBef>
              <a:spcAft>
                <a:spcPts val="0"/>
              </a:spcAft>
              <a:buClr>
                <a:schemeClr val="dk1"/>
              </a:buClr>
              <a:buSzPts val="2200"/>
              <a:buChar char="•"/>
            </a:pPr>
            <a:r>
              <a:rPr lang="en-IN" sz="2200">
                <a:latin typeface="Times New Roman"/>
                <a:ea typeface="Times New Roman"/>
                <a:cs typeface="Times New Roman"/>
                <a:sym typeface="Times New Roman"/>
              </a:rPr>
              <a:t>What if more than one user is concurrently updating the same data?</a:t>
            </a:r>
            <a:endParaRPr/>
          </a:p>
          <a:p>
            <a:pPr indent="-228600" lvl="0" marL="228600" rtl="0" algn="l">
              <a:lnSpc>
                <a:spcPct val="90000"/>
              </a:lnSpc>
              <a:spcBef>
                <a:spcPts val="1000"/>
              </a:spcBef>
              <a:spcAft>
                <a:spcPts val="0"/>
              </a:spcAft>
              <a:buClr>
                <a:schemeClr val="dk1"/>
              </a:buClr>
              <a:buSzPts val="2200"/>
              <a:buChar char="•"/>
            </a:pPr>
            <a:r>
              <a:rPr lang="en-IN" sz="2200">
                <a:latin typeface="Times New Roman"/>
                <a:ea typeface="Times New Roman"/>
                <a:cs typeface="Times New Roman"/>
                <a:sym typeface="Times New Roman"/>
              </a:rPr>
              <a:t>A </a:t>
            </a:r>
            <a:r>
              <a:rPr b="1" lang="en-IN" sz="2200">
                <a:latin typeface="Times New Roman"/>
                <a:ea typeface="Times New Roman"/>
                <a:cs typeface="Times New Roman"/>
                <a:sym typeface="Times New Roman"/>
              </a:rPr>
              <a:t>transaction</a:t>
            </a:r>
            <a:r>
              <a:rPr lang="en-IN" sz="2200">
                <a:latin typeface="Times New Roman"/>
                <a:ea typeface="Times New Roman"/>
                <a:cs typeface="Times New Roman"/>
                <a:sym typeface="Times New Roman"/>
              </a:rPr>
              <a:t> is a collection of operations that performs a single logical function in a database application</a:t>
            </a:r>
            <a:endParaRPr/>
          </a:p>
          <a:p>
            <a:pPr indent="-228600" lvl="0" marL="228600" rtl="0" algn="l">
              <a:lnSpc>
                <a:spcPct val="90000"/>
              </a:lnSpc>
              <a:spcBef>
                <a:spcPts val="1000"/>
              </a:spcBef>
              <a:spcAft>
                <a:spcPts val="0"/>
              </a:spcAft>
              <a:buClr>
                <a:schemeClr val="dk1"/>
              </a:buClr>
              <a:buSzPts val="2200"/>
              <a:buChar char="•"/>
            </a:pPr>
            <a:r>
              <a:rPr b="1" lang="en-IN" sz="2200">
                <a:latin typeface="Times New Roman"/>
                <a:ea typeface="Times New Roman"/>
                <a:cs typeface="Times New Roman"/>
                <a:sym typeface="Times New Roman"/>
              </a:rPr>
              <a:t>Transaction-management component</a:t>
            </a:r>
            <a:r>
              <a:rPr lang="en-IN" sz="2200">
                <a:latin typeface="Times New Roman"/>
                <a:ea typeface="Times New Roman"/>
                <a:cs typeface="Times New Roman"/>
                <a:sym typeface="Times New Roman"/>
              </a:rPr>
              <a:t> ensures that the database remains in a consistent (correct) state despite system failures (e.g., power failures and operating system crashes) and transaction failures.</a:t>
            </a:r>
            <a:endParaRPr/>
          </a:p>
          <a:p>
            <a:pPr indent="-228600" lvl="0" marL="228600" rtl="0" algn="l">
              <a:lnSpc>
                <a:spcPct val="90000"/>
              </a:lnSpc>
              <a:spcBef>
                <a:spcPts val="1000"/>
              </a:spcBef>
              <a:spcAft>
                <a:spcPts val="0"/>
              </a:spcAft>
              <a:buClr>
                <a:schemeClr val="dk1"/>
              </a:buClr>
              <a:buSzPts val="2200"/>
              <a:buChar char="•"/>
            </a:pPr>
            <a:r>
              <a:rPr b="1" lang="en-IN" sz="2200">
                <a:latin typeface="Times New Roman"/>
                <a:ea typeface="Times New Roman"/>
                <a:cs typeface="Times New Roman"/>
                <a:sym typeface="Times New Roman"/>
              </a:rPr>
              <a:t>Concurrency-control manager</a:t>
            </a:r>
            <a:r>
              <a:rPr lang="en-IN" sz="2200">
                <a:latin typeface="Times New Roman"/>
                <a:ea typeface="Times New Roman"/>
                <a:cs typeface="Times New Roman"/>
                <a:sym typeface="Times New Roman"/>
              </a:rPr>
              <a:t> controls the interaction among the concurrent transactions, to ensure the consistency of the database.</a:t>
            </a:r>
            <a:r>
              <a:rPr b="1" lang="en-IN" sz="2200">
                <a:latin typeface="Times New Roman"/>
                <a:ea typeface="Times New Roman"/>
                <a:cs typeface="Times New Roman"/>
                <a:sym typeface="Times New Roman"/>
              </a:rPr>
              <a:t> </a:t>
            </a:r>
            <a:endParaRPr/>
          </a:p>
        </p:txBody>
      </p:sp>
      <p:sp>
        <p:nvSpPr>
          <p:cNvPr id="118" name="Google Shape;11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119" name="Google Shape;11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120" name="Google Shape;12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pic>
        <p:nvPicPr>
          <p:cNvPr id="408" name="Google Shape;408;p40"/>
          <p:cNvPicPr preferRelativeResize="0"/>
          <p:nvPr/>
        </p:nvPicPr>
        <p:blipFill rotWithShape="1">
          <a:blip r:embed="rId3">
            <a:alphaModFix/>
          </a:blip>
          <a:srcRect b="0" l="0" r="0" t="0"/>
          <a:stretch/>
        </p:blipFill>
        <p:spPr>
          <a:xfrm>
            <a:off x="1524000" y="0"/>
            <a:ext cx="9153565" cy="6858000"/>
          </a:xfrm>
          <a:prstGeom prst="rect">
            <a:avLst/>
          </a:prstGeom>
          <a:noFill/>
          <a:ln>
            <a:noFill/>
          </a:ln>
        </p:spPr>
      </p:pic>
      <p:sp>
        <p:nvSpPr>
          <p:cNvPr id="409" name="Google Shape;409;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410" name="Google Shape;410;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411" name="Google Shape;411;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p41"/>
          <p:cNvPicPr preferRelativeResize="0"/>
          <p:nvPr/>
        </p:nvPicPr>
        <p:blipFill rotWithShape="1">
          <a:blip r:embed="rId3">
            <a:alphaModFix/>
          </a:blip>
          <a:srcRect b="0" l="0" r="0" t="0"/>
          <a:stretch/>
        </p:blipFill>
        <p:spPr>
          <a:xfrm>
            <a:off x="1524000" y="0"/>
            <a:ext cx="9153565" cy="6858000"/>
          </a:xfrm>
          <a:prstGeom prst="rect">
            <a:avLst/>
          </a:prstGeom>
          <a:noFill/>
          <a:ln>
            <a:noFill/>
          </a:ln>
        </p:spPr>
      </p:pic>
      <p:sp>
        <p:nvSpPr>
          <p:cNvPr id="417" name="Google Shape;417;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418" name="Google Shape;418;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419" name="Google Shape;419;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pic>
        <p:nvPicPr>
          <p:cNvPr id="424" name="Google Shape;424;p42"/>
          <p:cNvPicPr preferRelativeResize="0"/>
          <p:nvPr/>
        </p:nvPicPr>
        <p:blipFill rotWithShape="1">
          <a:blip r:embed="rId3">
            <a:alphaModFix/>
          </a:blip>
          <a:srcRect b="0" l="0" r="0" t="0"/>
          <a:stretch/>
        </p:blipFill>
        <p:spPr>
          <a:xfrm>
            <a:off x="1524000" y="0"/>
            <a:ext cx="9153565" cy="6858000"/>
          </a:xfrm>
          <a:prstGeom prst="rect">
            <a:avLst/>
          </a:prstGeom>
          <a:noFill/>
          <a:ln>
            <a:noFill/>
          </a:ln>
        </p:spPr>
      </p:pic>
      <p:sp>
        <p:nvSpPr>
          <p:cNvPr id="425" name="Google Shape;425;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426" name="Google Shape;426;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427" name="Google Shape;427;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pic>
        <p:nvPicPr>
          <p:cNvPr id="432" name="Google Shape;432;p43"/>
          <p:cNvPicPr preferRelativeResize="0"/>
          <p:nvPr/>
        </p:nvPicPr>
        <p:blipFill rotWithShape="1">
          <a:blip r:embed="rId3">
            <a:alphaModFix/>
          </a:blip>
          <a:srcRect b="0" l="0" r="0" t="0"/>
          <a:stretch/>
        </p:blipFill>
        <p:spPr>
          <a:xfrm>
            <a:off x="1524000" y="0"/>
            <a:ext cx="9153565" cy="6858000"/>
          </a:xfrm>
          <a:prstGeom prst="rect">
            <a:avLst/>
          </a:prstGeom>
          <a:noFill/>
          <a:ln>
            <a:noFill/>
          </a:ln>
        </p:spPr>
      </p:pic>
      <p:sp>
        <p:nvSpPr>
          <p:cNvPr id="433" name="Google Shape;433;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434" name="Google Shape;434;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435" name="Google Shape;435;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pic>
        <p:nvPicPr>
          <p:cNvPr id="440" name="Google Shape;440;p44"/>
          <p:cNvPicPr preferRelativeResize="0"/>
          <p:nvPr/>
        </p:nvPicPr>
        <p:blipFill rotWithShape="1">
          <a:blip r:embed="rId3">
            <a:alphaModFix/>
          </a:blip>
          <a:srcRect b="0" l="0" r="0" t="0"/>
          <a:stretch/>
        </p:blipFill>
        <p:spPr>
          <a:xfrm>
            <a:off x="1997461" y="573891"/>
            <a:ext cx="8134908" cy="6083247"/>
          </a:xfrm>
          <a:prstGeom prst="rect">
            <a:avLst/>
          </a:prstGeom>
          <a:noFill/>
          <a:ln>
            <a:noFill/>
          </a:ln>
        </p:spPr>
      </p:pic>
      <p:sp>
        <p:nvSpPr>
          <p:cNvPr id="441" name="Google Shape;441;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442" name="Google Shape;442;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443" name="Google Shape;443;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pic>
        <p:nvPicPr>
          <p:cNvPr id="448" name="Google Shape;448;p45"/>
          <p:cNvPicPr preferRelativeResize="0"/>
          <p:nvPr/>
        </p:nvPicPr>
        <p:blipFill rotWithShape="1">
          <a:blip r:embed="rId3">
            <a:alphaModFix/>
          </a:blip>
          <a:srcRect b="0" l="0" r="0" t="0"/>
          <a:stretch/>
        </p:blipFill>
        <p:spPr>
          <a:xfrm>
            <a:off x="1983113" y="573891"/>
            <a:ext cx="8149255" cy="6083247"/>
          </a:xfrm>
          <a:prstGeom prst="rect">
            <a:avLst/>
          </a:prstGeom>
          <a:noFill/>
          <a:ln>
            <a:noFill/>
          </a:ln>
        </p:spPr>
      </p:pic>
      <p:sp>
        <p:nvSpPr>
          <p:cNvPr id="449" name="Google Shape;449;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450" name="Google Shape;450;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451" name="Google Shape;451;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pic>
        <p:nvPicPr>
          <p:cNvPr id="456" name="Google Shape;456;p46"/>
          <p:cNvPicPr preferRelativeResize="0"/>
          <p:nvPr/>
        </p:nvPicPr>
        <p:blipFill rotWithShape="1">
          <a:blip r:embed="rId3">
            <a:alphaModFix/>
          </a:blip>
          <a:srcRect b="0" l="0" r="0" t="0"/>
          <a:stretch/>
        </p:blipFill>
        <p:spPr>
          <a:xfrm>
            <a:off x="1983113" y="573891"/>
            <a:ext cx="8149255" cy="6083247"/>
          </a:xfrm>
          <a:prstGeom prst="rect">
            <a:avLst/>
          </a:prstGeom>
          <a:noFill/>
          <a:ln>
            <a:noFill/>
          </a:ln>
        </p:spPr>
      </p:pic>
      <p:sp>
        <p:nvSpPr>
          <p:cNvPr id="457" name="Google Shape;457;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458" name="Google Shape;458;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459" name="Google Shape;459;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pic>
        <p:nvPicPr>
          <p:cNvPr id="464" name="Google Shape;464;p47"/>
          <p:cNvPicPr preferRelativeResize="0"/>
          <p:nvPr/>
        </p:nvPicPr>
        <p:blipFill rotWithShape="1">
          <a:blip r:embed="rId3">
            <a:alphaModFix/>
          </a:blip>
          <a:srcRect b="0" l="0" r="0" t="0"/>
          <a:stretch/>
        </p:blipFill>
        <p:spPr>
          <a:xfrm>
            <a:off x="1983113" y="573891"/>
            <a:ext cx="8149255" cy="6083247"/>
          </a:xfrm>
          <a:prstGeom prst="rect">
            <a:avLst/>
          </a:prstGeom>
          <a:noFill/>
          <a:ln>
            <a:noFill/>
          </a:ln>
        </p:spPr>
      </p:pic>
      <p:sp>
        <p:nvSpPr>
          <p:cNvPr id="465" name="Google Shape;465;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466" name="Google Shape;466;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467" name="Google Shape;467;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pic>
        <p:nvPicPr>
          <p:cNvPr id="472" name="Google Shape;472;p48"/>
          <p:cNvPicPr preferRelativeResize="0"/>
          <p:nvPr/>
        </p:nvPicPr>
        <p:blipFill rotWithShape="1">
          <a:blip r:embed="rId3">
            <a:alphaModFix/>
          </a:blip>
          <a:srcRect b="0" l="0" r="0" t="0"/>
          <a:stretch/>
        </p:blipFill>
        <p:spPr>
          <a:xfrm>
            <a:off x="14137" y="311437"/>
            <a:ext cx="12176449" cy="6228763"/>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pic>
        <p:nvPicPr>
          <p:cNvPr id="477" name="Google Shape;477;p49"/>
          <p:cNvPicPr preferRelativeResize="0"/>
          <p:nvPr/>
        </p:nvPicPr>
        <p:blipFill rotWithShape="1">
          <a:blip r:embed="rId3">
            <a:alphaModFix/>
          </a:blip>
          <a:srcRect b="0" l="0" r="0" t="0"/>
          <a:stretch/>
        </p:blipFill>
        <p:spPr>
          <a:xfrm>
            <a:off x="14137" y="1"/>
            <a:ext cx="12176449" cy="68516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ph type="title"/>
          </p:nvPr>
        </p:nvSpPr>
        <p:spPr>
          <a:xfrm>
            <a:off x="1920240" y="442220"/>
            <a:ext cx="8770571" cy="816129"/>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383838"/>
              </a:buClr>
              <a:buSzPct val="100000"/>
              <a:buFont typeface="Arial"/>
              <a:buNone/>
            </a:pPr>
            <a:r>
              <a:rPr b="0" i="0" lang="en-IN">
                <a:solidFill>
                  <a:srgbClr val="383838"/>
                </a:solidFill>
                <a:latin typeface="Arial"/>
                <a:ea typeface="Arial"/>
                <a:cs typeface="Arial"/>
                <a:sym typeface="Arial"/>
              </a:rPr>
              <a:t> </a:t>
            </a:r>
            <a:r>
              <a:rPr b="0" i="0" lang="en-IN" sz="3600">
                <a:solidFill>
                  <a:srgbClr val="383838"/>
                </a:solidFill>
                <a:latin typeface="Times New Roman"/>
                <a:ea typeface="Times New Roman"/>
                <a:cs typeface="Times New Roman"/>
                <a:sym typeface="Times New Roman"/>
              </a:rPr>
              <a:t>Query Processing</a:t>
            </a:r>
            <a:br>
              <a:rPr b="0" i="0" lang="en-IN">
                <a:solidFill>
                  <a:srgbClr val="383838"/>
                </a:solidFill>
                <a:latin typeface="Arial"/>
                <a:ea typeface="Arial"/>
                <a:cs typeface="Arial"/>
                <a:sym typeface="Arial"/>
              </a:rPr>
            </a:br>
            <a:endParaRPr/>
          </a:p>
        </p:txBody>
      </p:sp>
      <p:sp>
        <p:nvSpPr>
          <p:cNvPr id="126" name="Google Shape;126;p5"/>
          <p:cNvSpPr txBox="1"/>
          <p:nvPr>
            <p:ph idx="1" type="body"/>
          </p:nvPr>
        </p:nvSpPr>
        <p:spPr>
          <a:xfrm>
            <a:off x="620785" y="788565"/>
            <a:ext cx="11140579" cy="5175215"/>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00"/>
              </a:buClr>
              <a:buSzPts val="1600"/>
              <a:buChar char="•"/>
            </a:pPr>
            <a:r>
              <a:rPr b="1" i="0" lang="en-IN" sz="1600">
                <a:solidFill>
                  <a:srgbClr val="000000"/>
                </a:solidFill>
                <a:latin typeface="Times New Roman"/>
                <a:ea typeface="Times New Roman"/>
                <a:cs typeface="Times New Roman"/>
                <a:sym typeface="Times New Roman"/>
              </a:rPr>
              <a:t>Query Processing</a:t>
            </a:r>
            <a:r>
              <a:rPr b="0" i="0" lang="en-IN" sz="1600">
                <a:solidFill>
                  <a:srgbClr val="000000"/>
                </a:solidFill>
                <a:latin typeface="Times New Roman"/>
                <a:ea typeface="Times New Roman"/>
                <a:cs typeface="Times New Roman"/>
                <a:sym typeface="Times New Roman"/>
              </a:rPr>
              <a:t> includes translations on high level Queries into low level expressions that can be used at physical level of file system, query optimization and actual execution of query to get the actual result.</a:t>
            </a:r>
            <a:endParaRPr/>
          </a:p>
          <a:p>
            <a:pPr indent="-127000" lvl="0" marL="228600" rtl="0" algn="just">
              <a:lnSpc>
                <a:spcPct val="90000"/>
              </a:lnSpc>
              <a:spcBef>
                <a:spcPts val="1000"/>
              </a:spcBef>
              <a:spcAft>
                <a:spcPts val="0"/>
              </a:spcAft>
              <a:buClr>
                <a:schemeClr val="dk1"/>
              </a:buClr>
              <a:buSzPts val="1600"/>
              <a:buNone/>
            </a:pPr>
            <a:r>
              <a:t/>
            </a:r>
            <a:endParaRPr b="1" sz="1600">
              <a:solidFill>
                <a:srgbClr val="000000"/>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000000"/>
              </a:buClr>
              <a:buSzPts val="1600"/>
              <a:buChar char="•"/>
            </a:pPr>
            <a:r>
              <a:rPr b="1" lang="en-IN" sz="1600">
                <a:solidFill>
                  <a:srgbClr val="000000"/>
                </a:solidFill>
                <a:latin typeface="Times New Roman"/>
                <a:ea typeface="Times New Roman"/>
                <a:cs typeface="Times New Roman"/>
                <a:sym typeface="Times New Roman"/>
              </a:rPr>
              <a:t>Block Diagram of Query Processing 		Detailed DiagramQuery Processing </a:t>
            </a:r>
            <a:endParaRPr b="1" sz="1600">
              <a:solidFill>
                <a:srgbClr val="000000"/>
              </a:solidFill>
              <a:latin typeface="Times New Roman"/>
              <a:ea typeface="Times New Roman"/>
              <a:cs typeface="Times New Roman"/>
              <a:sym typeface="Times New Roman"/>
            </a:endParaRPr>
          </a:p>
        </p:txBody>
      </p:sp>
      <p:pic>
        <p:nvPicPr>
          <p:cNvPr id="127" name="Google Shape;127;p5"/>
          <p:cNvPicPr preferRelativeResize="0"/>
          <p:nvPr/>
        </p:nvPicPr>
        <p:blipFill rotWithShape="1">
          <a:blip r:embed="rId3">
            <a:alphaModFix/>
          </a:blip>
          <a:srcRect b="0" l="38578" r="11656" t="35522"/>
          <a:stretch/>
        </p:blipFill>
        <p:spPr>
          <a:xfrm>
            <a:off x="763399" y="2626141"/>
            <a:ext cx="3565321" cy="3544349"/>
          </a:xfrm>
          <a:prstGeom prst="rect">
            <a:avLst/>
          </a:prstGeom>
          <a:noFill/>
          <a:ln>
            <a:noFill/>
          </a:ln>
        </p:spPr>
      </p:pic>
      <p:pic>
        <p:nvPicPr>
          <p:cNvPr id="128" name="Google Shape;128;p5"/>
          <p:cNvPicPr preferRelativeResize="0"/>
          <p:nvPr/>
        </p:nvPicPr>
        <p:blipFill rotWithShape="1">
          <a:blip r:embed="rId4">
            <a:alphaModFix/>
          </a:blip>
          <a:srcRect b="0" l="22971" r="5599" t="16658"/>
          <a:stretch/>
        </p:blipFill>
        <p:spPr>
          <a:xfrm>
            <a:off x="6305525" y="2533475"/>
            <a:ext cx="4093828" cy="3882305"/>
          </a:xfrm>
          <a:prstGeom prst="rect">
            <a:avLst/>
          </a:prstGeom>
          <a:noFill/>
          <a:ln>
            <a:noFill/>
          </a:ln>
        </p:spPr>
      </p:pic>
      <p:sp>
        <p:nvSpPr>
          <p:cNvPr id="129" name="Google Shape;12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130" name="Google Shape;13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131" name="Google Shape;131;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pic>
        <p:nvPicPr>
          <p:cNvPr id="482" name="Google Shape;482;p50"/>
          <p:cNvPicPr preferRelativeResize="0"/>
          <p:nvPr/>
        </p:nvPicPr>
        <p:blipFill rotWithShape="1">
          <a:blip r:embed="rId3">
            <a:alphaModFix/>
          </a:blip>
          <a:srcRect b="0" l="0" r="0" t="0"/>
          <a:stretch/>
        </p:blipFill>
        <p:spPr>
          <a:xfrm>
            <a:off x="14137" y="1"/>
            <a:ext cx="12176449" cy="6851638"/>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pic>
        <p:nvPicPr>
          <p:cNvPr id="487" name="Google Shape;487;p51"/>
          <p:cNvPicPr preferRelativeResize="0"/>
          <p:nvPr/>
        </p:nvPicPr>
        <p:blipFill rotWithShape="1">
          <a:blip r:embed="rId3">
            <a:alphaModFix/>
          </a:blip>
          <a:srcRect b="0" l="0" r="0" t="0"/>
          <a:stretch/>
        </p:blipFill>
        <p:spPr>
          <a:xfrm>
            <a:off x="14137" y="1"/>
            <a:ext cx="12176449" cy="6851638"/>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pic>
        <p:nvPicPr>
          <p:cNvPr id="492" name="Google Shape;492;p52"/>
          <p:cNvPicPr preferRelativeResize="0"/>
          <p:nvPr/>
        </p:nvPicPr>
        <p:blipFill rotWithShape="1">
          <a:blip r:embed="rId3">
            <a:alphaModFix/>
          </a:blip>
          <a:srcRect b="0" l="0" r="0" t="0"/>
          <a:stretch/>
        </p:blipFill>
        <p:spPr>
          <a:xfrm>
            <a:off x="14137" y="1"/>
            <a:ext cx="12176449" cy="6851638"/>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pic>
        <p:nvPicPr>
          <p:cNvPr id="497" name="Google Shape;497;p53"/>
          <p:cNvPicPr preferRelativeResize="0"/>
          <p:nvPr/>
        </p:nvPicPr>
        <p:blipFill rotWithShape="1">
          <a:blip r:embed="rId3">
            <a:alphaModFix/>
          </a:blip>
          <a:srcRect b="0" l="0" r="0" t="0"/>
          <a:stretch/>
        </p:blipFill>
        <p:spPr>
          <a:xfrm>
            <a:off x="14137" y="1"/>
            <a:ext cx="12176449" cy="6851638"/>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pic>
        <p:nvPicPr>
          <p:cNvPr id="502" name="Google Shape;502;p54"/>
          <p:cNvPicPr preferRelativeResize="0"/>
          <p:nvPr/>
        </p:nvPicPr>
        <p:blipFill rotWithShape="1">
          <a:blip r:embed="rId3">
            <a:alphaModFix/>
          </a:blip>
          <a:srcRect b="0" l="0" r="0" t="0"/>
          <a:stretch/>
        </p:blipFill>
        <p:spPr>
          <a:xfrm>
            <a:off x="14137" y="1"/>
            <a:ext cx="12176449" cy="6851638"/>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pic>
        <p:nvPicPr>
          <p:cNvPr id="507" name="Google Shape;507;p55"/>
          <p:cNvPicPr preferRelativeResize="0"/>
          <p:nvPr/>
        </p:nvPicPr>
        <p:blipFill rotWithShape="1">
          <a:blip r:embed="rId3">
            <a:alphaModFix/>
          </a:blip>
          <a:srcRect b="0" l="0" r="0" t="0"/>
          <a:stretch/>
        </p:blipFill>
        <p:spPr>
          <a:xfrm>
            <a:off x="14137" y="1"/>
            <a:ext cx="12176449" cy="6851638"/>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pic>
        <p:nvPicPr>
          <p:cNvPr id="512" name="Google Shape;512;p56"/>
          <p:cNvPicPr preferRelativeResize="0"/>
          <p:nvPr/>
        </p:nvPicPr>
        <p:blipFill rotWithShape="1">
          <a:blip r:embed="rId3">
            <a:alphaModFix/>
          </a:blip>
          <a:srcRect b="0" l="0" r="0" t="0"/>
          <a:stretch/>
        </p:blipFill>
        <p:spPr>
          <a:xfrm>
            <a:off x="14137" y="1"/>
            <a:ext cx="12176449" cy="6851638"/>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pic>
        <p:nvPicPr>
          <p:cNvPr id="517" name="Google Shape;517;p57"/>
          <p:cNvPicPr preferRelativeResize="0"/>
          <p:nvPr/>
        </p:nvPicPr>
        <p:blipFill rotWithShape="1">
          <a:blip r:embed="rId3">
            <a:alphaModFix/>
          </a:blip>
          <a:srcRect b="0" l="0" r="0" t="0"/>
          <a:stretch/>
        </p:blipFill>
        <p:spPr>
          <a:xfrm>
            <a:off x="14137" y="1"/>
            <a:ext cx="12176449" cy="6851638"/>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pic>
        <p:nvPicPr>
          <p:cNvPr id="522" name="Google Shape;522;p58"/>
          <p:cNvPicPr preferRelativeResize="0"/>
          <p:nvPr/>
        </p:nvPicPr>
        <p:blipFill rotWithShape="1">
          <a:blip r:embed="rId3">
            <a:alphaModFix/>
          </a:blip>
          <a:srcRect b="0" l="0" r="0" t="0"/>
          <a:stretch/>
        </p:blipFill>
        <p:spPr>
          <a:xfrm>
            <a:off x="14137" y="1"/>
            <a:ext cx="12176449" cy="6851638"/>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pic>
        <p:nvPicPr>
          <p:cNvPr id="527" name="Google Shape;527;p59"/>
          <p:cNvPicPr preferRelativeResize="0"/>
          <p:nvPr/>
        </p:nvPicPr>
        <p:blipFill rotWithShape="1">
          <a:blip r:embed="rId3">
            <a:alphaModFix/>
          </a:blip>
          <a:srcRect b="0" l="0" r="0" t="0"/>
          <a:stretch/>
        </p:blipFill>
        <p:spPr>
          <a:xfrm>
            <a:off x="14137" y="1"/>
            <a:ext cx="12176449" cy="68516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
          <p:cNvSpPr txBox="1"/>
          <p:nvPr>
            <p:ph idx="1" type="body"/>
          </p:nvPr>
        </p:nvSpPr>
        <p:spPr>
          <a:xfrm>
            <a:off x="780176" y="293615"/>
            <a:ext cx="10687574" cy="5876875"/>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rgbClr val="000000"/>
              </a:buClr>
              <a:buSzPts val="2800"/>
              <a:buChar char="•"/>
            </a:pPr>
            <a:r>
              <a:rPr b="1" i="0" lang="en-IN">
                <a:solidFill>
                  <a:srgbClr val="000000"/>
                </a:solidFill>
                <a:latin typeface="Times New Roman"/>
                <a:ea typeface="Times New Roman"/>
                <a:cs typeface="Times New Roman"/>
                <a:sym typeface="Times New Roman"/>
              </a:rPr>
              <a:t>Step-1</a:t>
            </a:r>
            <a:endParaRPr/>
          </a:p>
          <a:p>
            <a:pPr indent="-228600" lvl="0" marL="228600" rtl="0" algn="just">
              <a:lnSpc>
                <a:spcPct val="90000"/>
              </a:lnSpc>
              <a:spcBef>
                <a:spcPts val="1000"/>
              </a:spcBef>
              <a:spcAft>
                <a:spcPts val="0"/>
              </a:spcAft>
              <a:buClr>
                <a:srgbClr val="000000"/>
              </a:buClr>
              <a:buSzPts val="2800"/>
              <a:buChar char="•"/>
            </a:pPr>
            <a:r>
              <a:rPr b="1" i="0" lang="en-IN">
                <a:solidFill>
                  <a:srgbClr val="000000"/>
                </a:solidFill>
                <a:latin typeface="Times New Roman"/>
                <a:ea typeface="Times New Roman"/>
                <a:cs typeface="Times New Roman"/>
                <a:sym typeface="Times New Roman"/>
              </a:rPr>
              <a:t>Parser:</a:t>
            </a:r>
            <a:r>
              <a:rPr b="0" i="0" lang="en-IN">
                <a:solidFill>
                  <a:srgbClr val="383838"/>
                </a:solidFill>
                <a:latin typeface="Times New Roman"/>
                <a:ea typeface="Times New Roman"/>
                <a:cs typeface="Times New Roman"/>
                <a:sym typeface="Times New Roman"/>
              </a:rPr>
              <a:t> During parse call, the database performs the following checks- Syntax check, Semantic check and Shared pool check, after converting the query into relational algebra.</a:t>
            </a:r>
            <a:endParaRPr b="1">
              <a:solidFill>
                <a:srgbClr val="000000"/>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000000"/>
              </a:buClr>
              <a:buSzPts val="2800"/>
              <a:buChar char="•"/>
            </a:pPr>
            <a:r>
              <a:rPr b="0" i="0" lang="en-IN">
                <a:solidFill>
                  <a:srgbClr val="000000"/>
                </a:solidFill>
                <a:latin typeface="Times New Roman"/>
                <a:ea typeface="Times New Roman"/>
                <a:cs typeface="Times New Roman"/>
                <a:sym typeface="Times New Roman"/>
              </a:rPr>
              <a:t>Parser performs the following</a:t>
            </a:r>
            <a:endParaRPr b="1" i="0">
              <a:solidFill>
                <a:srgbClr val="000000"/>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000000"/>
              </a:buClr>
              <a:buSzPts val="2800"/>
              <a:buChar char="•"/>
            </a:pPr>
            <a:r>
              <a:rPr b="1" i="0" lang="en-IN">
                <a:solidFill>
                  <a:srgbClr val="000000"/>
                </a:solidFill>
                <a:latin typeface="Times New Roman"/>
                <a:ea typeface="Times New Roman"/>
                <a:cs typeface="Times New Roman"/>
                <a:sym typeface="Times New Roman"/>
              </a:rPr>
              <a:t>Syntax check –</a:t>
            </a:r>
            <a:r>
              <a:rPr b="0" i="0" lang="en-IN">
                <a:solidFill>
                  <a:srgbClr val="383838"/>
                </a:solidFill>
                <a:latin typeface="Times New Roman"/>
                <a:ea typeface="Times New Roman"/>
                <a:cs typeface="Times New Roman"/>
                <a:sym typeface="Times New Roman"/>
              </a:rPr>
              <a:t> concludes SQL syntactic validity.</a:t>
            </a:r>
            <a:endParaRPr b="1">
              <a:solidFill>
                <a:srgbClr val="000000"/>
              </a:solidFill>
              <a:latin typeface="Times New Roman"/>
              <a:ea typeface="Times New Roman"/>
              <a:cs typeface="Times New Roman"/>
              <a:sym typeface="Times New Roman"/>
            </a:endParaRPr>
          </a:p>
          <a:p>
            <a:pPr indent="-228600" lvl="0" marL="228600" rtl="0" algn="ctr">
              <a:lnSpc>
                <a:spcPct val="90000"/>
              </a:lnSpc>
              <a:spcBef>
                <a:spcPts val="1000"/>
              </a:spcBef>
              <a:spcAft>
                <a:spcPts val="0"/>
              </a:spcAft>
              <a:buClr>
                <a:srgbClr val="C00000"/>
              </a:buClr>
              <a:buSzPts val="2800"/>
              <a:buChar char="•"/>
            </a:pPr>
            <a:r>
              <a:rPr b="0" i="0" lang="en-IN" u="none" cap="none" strike="noStrike">
                <a:solidFill>
                  <a:srgbClr val="C00000"/>
                </a:solidFill>
                <a:latin typeface="Times New Roman"/>
                <a:ea typeface="Times New Roman"/>
                <a:cs typeface="Times New Roman"/>
                <a:sym typeface="Times New Roman"/>
              </a:rPr>
              <a:t>SELECT * FROM employee;</a:t>
            </a:r>
            <a:endParaRPr/>
          </a:p>
          <a:p>
            <a:pPr indent="-228600" lvl="0" marL="228600" rtl="0" algn="just">
              <a:lnSpc>
                <a:spcPct val="90000"/>
              </a:lnSpc>
              <a:spcBef>
                <a:spcPts val="1000"/>
              </a:spcBef>
              <a:spcAft>
                <a:spcPts val="0"/>
              </a:spcAft>
              <a:buClr>
                <a:srgbClr val="000000"/>
              </a:buClr>
              <a:buSzPts val="2800"/>
              <a:buFont typeface="Calibri"/>
              <a:buAutoNum type="arabicPeriod"/>
            </a:pPr>
            <a:r>
              <a:rPr b="1" i="0" lang="en-IN">
                <a:solidFill>
                  <a:srgbClr val="000000"/>
                </a:solidFill>
                <a:latin typeface="Times New Roman"/>
                <a:ea typeface="Times New Roman"/>
                <a:cs typeface="Times New Roman"/>
                <a:sym typeface="Times New Roman"/>
              </a:rPr>
              <a:t>Semantic check –</a:t>
            </a:r>
            <a:r>
              <a:rPr b="0" i="0" lang="en-IN">
                <a:solidFill>
                  <a:srgbClr val="383838"/>
                </a:solidFill>
                <a:latin typeface="Times New Roman"/>
                <a:ea typeface="Times New Roman"/>
                <a:cs typeface="Times New Roman"/>
                <a:sym typeface="Times New Roman"/>
              </a:rPr>
              <a:t> determines whether the statement is meaningful or not. Example: query contains a tablename which does not exist is checked by this check.</a:t>
            </a:r>
            <a:endParaRPr/>
          </a:p>
          <a:p>
            <a:pPr indent="-228600" lvl="0" marL="228600" rtl="0" algn="just">
              <a:lnSpc>
                <a:spcPct val="90000"/>
              </a:lnSpc>
              <a:spcBef>
                <a:spcPts val="1000"/>
              </a:spcBef>
              <a:spcAft>
                <a:spcPts val="0"/>
              </a:spcAft>
              <a:buClr>
                <a:srgbClr val="000000"/>
              </a:buClr>
              <a:buSzPts val="2800"/>
              <a:buFont typeface="Calibri"/>
              <a:buAutoNum type="arabicPeriod"/>
            </a:pPr>
            <a:r>
              <a:rPr b="1" i="0" lang="en-IN">
                <a:solidFill>
                  <a:srgbClr val="000000"/>
                </a:solidFill>
                <a:latin typeface="Times New Roman"/>
                <a:ea typeface="Times New Roman"/>
                <a:cs typeface="Times New Roman"/>
                <a:sym typeface="Times New Roman"/>
              </a:rPr>
              <a:t>Shared Pool check –</a:t>
            </a:r>
            <a:r>
              <a:rPr b="0" i="0" lang="en-IN">
                <a:solidFill>
                  <a:srgbClr val="383838"/>
                </a:solidFill>
                <a:latin typeface="Times New Roman"/>
                <a:ea typeface="Times New Roman"/>
                <a:cs typeface="Times New Roman"/>
                <a:sym typeface="Times New Roman"/>
              </a:rPr>
              <a:t> Every query possess a hash code during its execution. So, this check determines existence of written hash code in shared pool if code exists in shared pool then database will not take additional steps for optimization and execution.</a:t>
            </a:r>
            <a:endParaRPr/>
          </a:p>
          <a:p>
            <a:pPr indent="-25400" lvl="0" marL="228600" rtl="0" algn="l">
              <a:lnSpc>
                <a:spcPct val="90000"/>
              </a:lnSpc>
              <a:spcBef>
                <a:spcPts val="1000"/>
              </a:spcBef>
              <a:spcAft>
                <a:spcPts val="0"/>
              </a:spcAft>
              <a:buClr>
                <a:schemeClr val="dk1"/>
              </a:buClr>
              <a:buSzPts val="3200"/>
              <a:buNone/>
            </a:pPr>
            <a:r>
              <a:t/>
            </a:r>
            <a:endParaRPr b="0" i="0" sz="3200" u="none" cap="none" strike="noStrike">
              <a:solidFill>
                <a:schemeClr val="dk1"/>
              </a:solidFill>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a:p>
        </p:txBody>
      </p:sp>
      <p:sp>
        <p:nvSpPr>
          <p:cNvPr id="137" name="Google Shape;1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138" name="Google Shape;1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139" name="Google Shape;1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pic>
        <p:nvPicPr>
          <p:cNvPr id="532" name="Google Shape;532;p60"/>
          <p:cNvPicPr preferRelativeResize="0"/>
          <p:nvPr/>
        </p:nvPicPr>
        <p:blipFill rotWithShape="1">
          <a:blip r:embed="rId3">
            <a:alphaModFix/>
          </a:blip>
          <a:srcRect b="0" l="0" r="0" t="0"/>
          <a:stretch/>
        </p:blipFill>
        <p:spPr>
          <a:xfrm>
            <a:off x="14137" y="1"/>
            <a:ext cx="12176449" cy="6851638"/>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pic>
        <p:nvPicPr>
          <p:cNvPr id="537" name="Google Shape;537;p61"/>
          <p:cNvPicPr preferRelativeResize="0"/>
          <p:nvPr/>
        </p:nvPicPr>
        <p:blipFill rotWithShape="1">
          <a:blip r:embed="rId3">
            <a:alphaModFix/>
          </a:blip>
          <a:srcRect b="0" l="0" r="0" t="0"/>
          <a:stretch/>
        </p:blipFill>
        <p:spPr>
          <a:xfrm>
            <a:off x="14137" y="1"/>
            <a:ext cx="12176449" cy="6851638"/>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pic>
        <p:nvPicPr>
          <p:cNvPr id="542" name="Google Shape;542;p62"/>
          <p:cNvPicPr preferRelativeResize="0"/>
          <p:nvPr/>
        </p:nvPicPr>
        <p:blipFill rotWithShape="1">
          <a:blip r:embed="rId3">
            <a:alphaModFix/>
          </a:blip>
          <a:srcRect b="0" l="0" r="0" t="0"/>
          <a:stretch/>
        </p:blipFill>
        <p:spPr>
          <a:xfrm>
            <a:off x="14137" y="1"/>
            <a:ext cx="12176449" cy="6851638"/>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pic>
        <p:nvPicPr>
          <p:cNvPr id="547" name="Google Shape;547;p63"/>
          <p:cNvPicPr preferRelativeResize="0"/>
          <p:nvPr/>
        </p:nvPicPr>
        <p:blipFill rotWithShape="1">
          <a:blip r:embed="rId3">
            <a:alphaModFix/>
          </a:blip>
          <a:srcRect b="0" l="0" r="0" t="0"/>
          <a:stretch/>
        </p:blipFill>
        <p:spPr>
          <a:xfrm>
            <a:off x="1524000" y="0"/>
            <a:ext cx="9153565" cy="68580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pic>
        <p:nvPicPr>
          <p:cNvPr id="552" name="Google Shape;552;p64"/>
          <p:cNvPicPr preferRelativeResize="0"/>
          <p:nvPr/>
        </p:nvPicPr>
        <p:blipFill rotWithShape="1">
          <a:blip r:embed="rId3">
            <a:alphaModFix/>
          </a:blip>
          <a:srcRect b="0" l="0" r="0" t="0"/>
          <a:stretch/>
        </p:blipFill>
        <p:spPr>
          <a:xfrm>
            <a:off x="1524000" y="0"/>
            <a:ext cx="9153565" cy="68580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pic>
        <p:nvPicPr>
          <p:cNvPr id="557" name="Google Shape;557;p65"/>
          <p:cNvPicPr preferRelativeResize="0"/>
          <p:nvPr/>
        </p:nvPicPr>
        <p:blipFill rotWithShape="1">
          <a:blip r:embed="rId3">
            <a:alphaModFix/>
          </a:blip>
          <a:srcRect b="0" l="0" r="0" t="0"/>
          <a:stretch/>
        </p:blipFill>
        <p:spPr>
          <a:xfrm>
            <a:off x="1524000" y="0"/>
            <a:ext cx="9153565" cy="68580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pic>
        <p:nvPicPr>
          <p:cNvPr id="562" name="Google Shape;562;p66"/>
          <p:cNvPicPr preferRelativeResize="0"/>
          <p:nvPr/>
        </p:nvPicPr>
        <p:blipFill rotWithShape="1">
          <a:blip r:embed="rId3">
            <a:alphaModFix/>
          </a:blip>
          <a:srcRect b="0" l="0" r="0" t="0"/>
          <a:stretch/>
        </p:blipFill>
        <p:spPr>
          <a:xfrm>
            <a:off x="1524000" y="0"/>
            <a:ext cx="9153565" cy="68580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pic>
        <p:nvPicPr>
          <p:cNvPr id="567" name="Google Shape;567;p67"/>
          <p:cNvPicPr preferRelativeResize="0"/>
          <p:nvPr/>
        </p:nvPicPr>
        <p:blipFill rotWithShape="1">
          <a:blip r:embed="rId3">
            <a:alphaModFix/>
          </a:blip>
          <a:srcRect b="0" l="0" r="0" t="0"/>
          <a:stretch/>
        </p:blipFill>
        <p:spPr>
          <a:xfrm>
            <a:off x="1983113" y="573891"/>
            <a:ext cx="8149255" cy="6054552"/>
          </a:xfrm>
          <a:prstGeom prst="rect">
            <a:avLst/>
          </a:prstGeom>
          <a:noFill/>
          <a:ln>
            <a:noFill/>
          </a:ln>
        </p:spPr>
      </p:pic>
      <p:sp>
        <p:nvSpPr>
          <p:cNvPr id="568" name="Google Shape;568;p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569" name="Google Shape;569;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570" name="Google Shape;570;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pic>
        <p:nvPicPr>
          <p:cNvPr id="575" name="Google Shape;575;p68"/>
          <p:cNvPicPr preferRelativeResize="0"/>
          <p:nvPr/>
        </p:nvPicPr>
        <p:blipFill rotWithShape="1">
          <a:blip r:embed="rId3">
            <a:alphaModFix/>
          </a:blip>
          <a:srcRect b="0" l="0" r="0" t="0"/>
          <a:stretch/>
        </p:blipFill>
        <p:spPr>
          <a:xfrm>
            <a:off x="1983113" y="573891"/>
            <a:ext cx="8149255" cy="6054552"/>
          </a:xfrm>
          <a:prstGeom prst="rect">
            <a:avLst/>
          </a:prstGeom>
          <a:noFill/>
          <a:ln>
            <a:noFill/>
          </a:ln>
        </p:spPr>
      </p:pic>
      <p:sp>
        <p:nvSpPr>
          <p:cNvPr id="576" name="Google Shape;576;p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577" name="Google Shape;577;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578" name="Google Shape;578;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pic>
        <p:nvPicPr>
          <p:cNvPr id="583" name="Google Shape;583;p69"/>
          <p:cNvPicPr preferRelativeResize="0"/>
          <p:nvPr/>
        </p:nvPicPr>
        <p:blipFill rotWithShape="1">
          <a:blip r:embed="rId3">
            <a:alphaModFix/>
          </a:blip>
          <a:srcRect b="0" l="0" r="0" t="0"/>
          <a:stretch/>
        </p:blipFill>
        <p:spPr>
          <a:xfrm>
            <a:off x="1983113" y="573891"/>
            <a:ext cx="8149255" cy="6083247"/>
          </a:xfrm>
          <a:prstGeom prst="rect">
            <a:avLst/>
          </a:prstGeom>
          <a:noFill/>
          <a:ln>
            <a:noFill/>
          </a:ln>
        </p:spPr>
      </p:pic>
      <p:sp>
        <p:nvSpPr>
          <p:cNvPr id="584" name="Google Shape;584;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585" name="Google Shape;585;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586" name="Google Shape;586;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7"/>
          <p:cNvSpPr txBox="1"/>
          <p:nvPr>
            <p:ph idx="1" type="body"/>
          </p:nvPr>
        </p:nvSpPr>
        <p:spPr>
          <a:xfrm>
            <a:off x="696287" y="87696"/>
            <a:ext cx="11048300" cy="617887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00"/>
              </a:buClr>
              <a:buSzPts val="1600"/>
              <a:buChar char="•"/>
            </a:pPr>
            <a:r>
              <a:rPr b="1" i="0" lang="en-IN" sz="1600">
                <a:solidFill>
                  <a:srgbClr val="000000"/>
                </a:solidFill>
                <a:latin typeface="Times New Roman"/>
                <a:ea typeface="Times New Roman"/>
                <a:cs typeface="Times New Roman"/>
                <a:sym typeface="Times New Roman"/>
              </a:rPr>
              <a:t>Hard Parse and Soft Parse </a:t>
            </a:r>
            <a:endParaRPr/>
          </a:p>
          <a:p>
            <a:pPr indent="-228600" lvl="0" marL="228600" rtl="0" algn="just">
              <a:lnSpc>
                <a:spcPct val="90000"/>
              </a:lnSpc>
              <a:spcBef>
                <a:spcPts val="1000"/>
              </a:spcBef>
              <a:spcAft>
                <a:spcPts val="0"/>
              </a:spcAft>
              <a:buClr>
                <a:srgbClr val="000000"/>
              </a:buClr>
              <a:buSzPts val="1600"/>
              <a:buChar char="•"/>
            </a:pPr>
            <a:r>
              <a:rPr b="0" i="0" lang="en-IN" sz="1600">
                <a:solidFill>
                  <a:srgbClr val="000000"/>
                </a:solidFill>
                <a:latin typeface="Times New Roman"/>
                <a:ea typeface="Times New Roman"/>
                <a:cs typeface="Times New Roman"/>
                <a:sym typeface="Times New Roman"/>
              </a:rPr>
              <a:t>If there is a fresh query and its hash code does not exist in shared pool then that query has to pass through from the additional steps known as hard parsing </a:t>
            </a:r>
            <a:endParaRPr/>
          </a:p>
          <a:p>
            <a:pPr indent="-228600" lvl="0" marL="228600" rtl="0" algn="just">
              <a:lnSpc>
                <a:spcPct val="90000"/>
              </a:lnSpc>
              <a:spcBef>
                <a:spcPts val="1000"/>
              </a:spcBef>
              <a:spcAft>
                <a:spcPts val="0"/>
              </a:spcAft>
              <a:buClr>
                <a:srgbClr val="000000"/>
              </a:buClr>
              <a:buSzPts val="1600"/>
              <a:buChar char="•"/>
            </a:pPr>
            <a:r>
              <a:rPr lang="en-IN" sz="1600">
                <a:solidFill>
                  <a:srgbClr val="000000"/>
                </a:solidFill>
                <a:latin typeface="Times New Roman"/>
                <a:ea typeface="Times New Roman"/>
                <a:cs typeface="Times New Roman"/>
                <a:sym typeface="Times New Roman"/>
              </a:rPr>
              <a:t>I</a:t>
            </a:r>
            <a:r>
              <a:rPr b="0" i="0" lang="en-IN" sz="1600">
                <a:solidFill>
                  <a:srgbClr val="000000"/>
                </a:solidFill>
                <a:latin typeface="Times New Roman"/>
                <a:ea typeface="Times New Roman"/>
                <a:cs typeface="Times New Roman"/>
                <a:sym typeface="Times New Roman"/>
              </a:rPr>
              <a:t>f hash code exists then query does not passes through additional steps. It just passes directly to execution engine. This is known as soft parsing.</a:t>
            </a:r>
            <a:endParaRPr/>
          </a:p>
          <a:p>
            <a:pPr indent="-127000" lvl="0" marL="228600" rtl="0" algn="l">
              <a:lnSpc>
                <a:spcPct val="90000"/>
              </a:lnSpc>
              <a:spcBef>
                <a:spcPts val="1000"/>
              </a:spcBef>
              <a:spcAft>
                <a:spcPts val="0"/>
              </a:spcAft>
              <a:buClr>
                <a:schemeClr val="dk1"/>
              </a:buClr>
              <a:buSzPts val="1600"/>
              <a:buNone/>
            </a:pPr>
            <a:r>
              <a:t/>
            </a:r>
            <a:endParaRPr b="1" i="0" sz="1600">
              <a:solidFill>
                <a:srgbClr val="000000"/>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000000"/>
              </a:buClr>
              <a:buSzPts val="1600"/>
              <a:buChar char="•"/>
            </a:pPr>
            <a:r>
              <a:rPr b="1" i="0" lang="en-IN" sz="1600">
                <a:solidFill>
                  <a:srgbClr val="000000"/>
                </a:solidFill>
                <a:latin typeface="Times New Roman"/>
                <a:ea typeface="Times New Roman"/>
                <a:cs typeface="Times New Roman"/>
                <a:sym typeface="Times New Roman"/>
              </a:rPr>
              <a:t>Step-2</a:t>
            </a:r>
            <a:br>
              <a:rPr lang="en-IN" sz="1600"/>
            </a:br>
            <a:r>
              <a:rPr b="1" i="0" lang="en-IN" sz="1600">
                <a:solidFill>
                  <a:srgbClr val="000000"/>
                </a:solidFill>
                <a:latin typeface="Times New Roman"/>
                <a:ea typeface="Times New Roman"/>
                <a:cs typeface="Times New Roman"/>
                <a:sym typeface="Times New Roman"/>
              </a:rPr>
              <a:t>Optimizer</a:t>
            </a:r>
            <a:endParaRPr/>
          </a:p>
          <a:p>
            <a:pPr indent="-228600" lvl="0" marL="228600" rtl="0" algn="just">
              <a:lnSpc>
                <a:spcPct val="90000"/>
              </a:lnSpc>
              <a:spcBef>
                <a:spcPts val="1000"/>
              </a:spcBef>
              <a:spcAft>
                <a:spcPts val="0"/>
              </a:spcAft>
              <a:buClr>
                <a:srgbClr val="383838"/>
              </a:buClr>
              <a:buSzPts val="1600"/>
              <a:buChar char="•"/>
            </a:pPr>
            <a:r>
              <a:rPr b="0" i="0" lang="en-IN" sz="1600">
                <a:solidFill>
                  <a:srgbClr val="383838"/>
                </a:solidFill>
                <a:latin typeface="Times New Roman"/>
                <a:ea typeface="Times New Roman"/>
                <a:cs typeface="Times New Roman"/>
                <a:sym typeface="Times New Roman"/>
              </a:rPr>
              <a:t>During optimization stage, database must perform a hard parse at least for one unique DML statement and perform optimization during this parse. This database never optimizes DDL unless it includes a DML component such as subquery that require optimization.</a:t>
            </a:r>
            <a:endParaRPr b="0" i="0" sz="1600">
              <a:solidFill>
                <a:srgbClr val="000000"/>
              </a:solidFill>
              <a:latin typeface="Times New Roman"/>
              <a:ea typeface="Times New Roman"/>
              <a:cs typeface="Times New Roman"/>
              <a:sym typeface="Times New Roman"/>
            </a:endParaRPr>
          </a:p>
          <a:p>
            <a:pPr indent="-127000" lvl="0" marL="228600" rtl="0" algn="just">
              <a:lnSpc>
                <a:spcPct val="90000"/>
              </a:lnSpc>
              <a:spcBef>
                <a:spcPts val="1000"/>
              </a:spcBef>
              <a:spcAft>
                <a:spcPts val="0"/>
              </a:spcAft>
              <a:buClr>
                <a:schemeClr val="dk1"/>
              </a:buClr>
              <a:buSzPts val="1600"/>
              <a:buNone/>
            </a:pPr>
            <a:r>
              <a:t/>
            </a:r>
            <a:endParaRPr b="0" i="0" sz="1600">
              <a:solidFill>
                <a:srgbClr val="000000"/>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000000"/>
              </a:buClr>
              <a:buSzPts val="1600"/>
              <a:buChar char="•"/>
            </a:pPr>
            <a:r>
              <a:rPr b="0" i="0" lang="en-IN" sz="1600">
                <a:solidFill>
                  <a:srgbClr val="000000"/>
                </a:solidFill>
                <a:latin typeface="Times New Roman"/>
                <a:ea typeface="Times New Roman"/>
                <a:cs typeface="Times New Roman"/>
                <a:sym typeface="Times New Roman"/>
              </a:rPr>
              <a:t>It is a process in which multiple query execution plan for satisfying a query are examined and most efficient query plan is satisfied for execution.</a:t>
            </a:r>
            <a:endParaRPr/>
          </a:p>
          <a:p>
            <a:pPr indent="-228600" lvl="0" marL="228600" rtl="0" algn="just">
              <a:lnSpc>
                <a:spcPct val="90000"/>
              </a:lnSpc>
              <a:spcBef>
                <a:spcPts val="1000"/>
              </a:spcBef>
              <a:spcAft>
                <a:spcPts val="0"/>
              </a:spcAft>
              <a:buClr>
                <a:srgbClr val="000000"/>
              </a:buClr>
              <a:buSzPts val="1600"/>
              <a:buChar char="•"/>
            </a:pPr>
            <a:br>
              <a:rPr b="0" i="0" lang="en-IN" sz="1600">
                <a:solidFill>
                  <a:srgbClr val="000000"/>
                </a:solidFill>
                <a:latin typeface="Times New Roman"/>
                <a:ea typeface="Times New Roman"/>
                <a:cs typeface="Times New Roman"/>
                <a:sym typeface="Times New Roman"/>
              </a:rPr>
            </a:br>
            <a:r>
              <a:rPr b="0" i="0" lang="en-IN" sz="1600">
                <a:solidFill>
                  <a:srgbClr val="000000"/>
                </a:solidFill>
                <a:latin typeface="Times New Roman"/>
                <a:ea typeface="Times New Roman"/>
                <a:cs typeface="Times New Roman"/>
                <a:sym typeface="Times New Roman"/>
              </a:rPr>
              <a:t>Database catalog stores the execution plans and then optimizer passes the lowest cost plan for execution.</a:t>
            </a:r>
            <a:endParaRPr/>
          </a:p>
          <a:p>
            <a:pPr indent="-127000" lvl="0" marL="228600" rtl="0" algn="just">
              <a:lnSpc>
                <a:spcPct val="90000"/>
              </a:lnSpc>
              <a:spcBef>
                <a:spcPts val="1000"/>
              </a:spcBef>
              <a:spcAft>
                <a:spcPts val="0"/>
              </a:spcAft>
              <a:buClr>
                <a:schemeClr val="dk1"/>
              </a:buClr>
              <a:buSzPts val="1600"/>
              <a:buNone/>
            </a:pPr>
            <a:r>
              <a:t/>
            </a:r>
            <a:endParaRPr sz="1600">
              <a:latin typeface="Times New Roman"/>
              <a:ea typeface="Times New Roman"/>
              <a:cs typeface="Times New Roman"/>
              <a:sym typeface="Times New Roman"/>
            </a:endParaRPr>
          </a:p>
        </p:txBody>
      </p:sp>
      <p:sp>
        <p:nvSpPr>
          <p:cNvPr id="145" name="Google Shape;145;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146" name="Google Shape;146;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147" name="Google Shape;147;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pic>
        <p:nvPicPr>
          <p:cNvPr id="591" name="Google Shape;591;p70"/>
          <p:cNvPicPr preferRelativeResize="0"/>
          <p:nvPr/>
        </p:nvPicPr>
        <p:blipFill rotWithShape="1">
          <a:blip r:embed="rId3">
            <a:alphaModFix/>
          </a:blip>
          <a:srcRect b="0" l="0" r="0" t="0"/>
          <a:stretch/>
        </p:blipFill>
        <p:spPr>
          <a:xfrm>
            <a:off x="2327447" y="573891"/>
            <a:ext cx="7804921" cy="6083247"/>
          </a:xfrm>
          <a:prstGeom prst="rect">
            <a:avLst/>
          </a:prstGeom>
          <a:noFill/>
          <a:ln>
            <a:noFill/>
          </a:ln>
        </p:spPr>
      </p:pic>
      <p:sp>
        <p:nvSpPr>
          <p:cNvPr id="592" name="Google Shape;592;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593" name="Google Shape;593;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594" name="Google Shape;594;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pic>
        <p:nvPicPr>
          <p:cNvPr id="599" name="Google Shape;599;p71"/>
          <p:cNvPicPr preferRelativeResize="0"/>
          <p:nvPr/>
        </p:nvPicPr>
        <p:blipFill rotWithShape="1">
          <a:blip r:embed="rId3">
            <a:alphaModFix/>
          </a:blip>
          <a:srcRect b="0" l="0" r="0" t="0"/>
          <a:stretch/>
        </p:blipFill>
        <p:spPr>
          <a:xfrm>
            <a:off x="1983113" y="573891"/>
            <a:ext cx="8378812" cy="6083247"/>
          </a:xfrm>
          <a:prstGeom prst="rect">
            <a:avLst/>
          </a:prstGeom>
          <a:noFill/>
          <a:ln>
            <a:noFill/>
          </a:ln>
        </p:spPr>
      </p:pic>
      <p:sp>
        <p:nvSpPr>
          <p:cNvPr id="600" name="Google Shape;600;p7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601" name="Google Shape;601;p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602" name="Google Shape;602;p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pic>
        <p:nvPicPr>
          <p:cNvPr id="607" name="Google Shape;607;p72"/>
          <p:cNvPicPr preferRelativeResize="0"/>
          <p:nvPr/>
        </p:nvPicPr>
        <p:blipFill rotWithShape="1">
          <a:blip r:embed="rId3">
            <a:alphaModFix/>
          </a:blip>
          <a:srcRect b="0" l="0" r="0" t="0"/>
          <a:stretch/>
        </p:blipFill>
        <p:spPr>
          <a:xfrm>
            <a:off x="1983113" y="573891"/>
            <a:ext cx="8149255" cy="6083247"/>
          </a:xfrm>
          <a:prstGeom prst="rect">
            <a:avLst/>
          </a:prstGeom>
          <a:noFill/>
          <a:ln>
            <a:noFill/>
          </a:ln>
        </p:spPr>
      </p:pic>
      <p:sp>
        <p:nvSpPr>
          <p:cNvPr id="608" name="Google Shape;608;p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609" name="Google Shape;609;p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610" name="Google Shape;610;p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pic>
        <p:nvPicPr>
          <p:cNvPr id="615" name="Google Shape;615;p73"/>
          <p:cNvPicPr preferRelativeResize="0"/>
          <p:nvPr/>
        </p:nvPicPr>
        <p:blipFill rotWithShape="1">
          <a:blip r:embed="rId3">
            <a:alphaModFix/>
          </a:blip>
          <a:srcRect b="0" l="0" r="0" t="0"/>
          <a:stretch/>
        </p:blipFill>
        <p:spPr>
          <a:xfrm>
            <a:off x="1868335" y="573891"/>
            <a:ext cx="8264033" cy="6083247"/>
          </a:xfrm>
          <a:prstGeom prst="rect">
            <a:avLst/>
          </a:prstGeom>
          <a:noFill/>
          <a:ln>
            <a:noFill/>
          </a:ln>
        </p:spPr>
      </p:pic>
      <p:sp>
        <p:nvSpPr>
          <p:cNvPr id="616" name="Google Shape;616;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617" name="Google Shape;617;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618" name="Google Shape;618;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pic>
        <p:nvPicPr>
          <p:cNvPr id="623" name="Google Shape;623;p74"/>
          <p:cNvPicPr preferRelativeResize="0"/>
          <p:nvPr/>
        </p:nvPicPr>
        <p:blipFill rotWithShape="1">
          <a:blip r:embed="rId3">
            <a:alphaModFix/>
          </a:blip>
          <a:srcRect b="0" l="0" r="0" t="0"/>
          <a:stretch/>
        </p:blipFill>
        <p:spPr>
          <a:xfrm>
            <a:off x="1983113" y="573892"/>
            <a:ext cx="8149255" cy="6068900"/>
          </a:xfrm>
          <a:prstGeom prst="rect">
            <a:avLst/>
          </a:prstGeom>
          <a:noFill/>
          <a:ln>
            <a:noFill/>
          </a:ln>
        </p:spPr>
      </p:pic>
      <p:sp>
        <p:nvSpPr>
          <p:cNvPr id="624" name="Google Shape;624;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625" name="Google Shape;625;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626" name="Google Shape;626;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pic>
        <p:nvPicPr>
          <p:cNvPr id="631" name="Google Shape;631;p75"/>
          <p:cNvPicPr preferRelativeResize="0"/>
          <p:nvPr/>
        </p:nvPicPr>
        <p:blipFill rotWithShape="1">
          <a:blip r:embed="rId3">
            <a:alphaModFix/>
          </a:blip>
          <a:srcRect b="0" l="0" r="0" t="0"/>
          <a:stretch/>
        </p:blipFill>
        <p:spPr>
          <a:xfrm>
            <a:off x="1753557" y="573891"/>
            <a:ext cx="8924008" cy="6083247"/>
          </a:xfrm>
          <a:prstGeom prst="rect">
            <a:avLst/>
          </a:prstGeom>
          <a:noFill/>
          <a:ln>
            <a:noFill/>
          </a:ln>
        </p:spPr>
      </p:pic>
      <p:sp>
        <p:nvSpPr>
          <p:cNvPr id="632" name="Google Shape;632;p7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633" name="Google Shape;633;p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634" name="Google Shape;634;p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pic>
        <p:nvPicPr>
          <p:cNvPr id="639" name="Google Shape;639;p76"/>
          <p:cNvPicPr preferRelativeResize="0"/>
          <p:nvPr/>
        </p:nvPicPr>
        <p:blipFill rotWithShape="1">
          <a:blip r:embed="rId3">
            <a:alphaModFix/>
          </a:blip>
          <a:srcRect b="0" l="0" r="0" t="0"/>
          <a:stretch/>
        </p:blipFill>
        <p:spPr>
          <a:xfrm>
            <a:off x="1653126" y="573891"/>
            <a:ext cx="9024439" cy="6083247"/>
          </a:xfrm>
          <a:prstGeom prst="rect">
            <a:avLst/>
          </a:prstGeom>
          <a:noFill/>
          <a:ln>
            <a:noFill/>
          </a:ln>
        </p:spPr>
      </p:pic>
      <p:sp>
        <p:nvSpPr>
          <p:cNvPr id="640" name="Google Shape;640;p7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641" name="Google Shape;641;p7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642" name="Google Shape;642;p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pic>
        <p:nvPicPr>
          <p:cNvPr id="647" name="Google Shape;647;p77"/>
          <p:cNvPicPr preferRelativeResize="0"/>
          <p:nvPr/>
        </p:nvPicPr>
        <p:blipFill rotWithShape="1">
          <a:blip r:embed="rId3">
            <a:alphaModFix/>
          </a:blip>
          <a:srcRect b="0" l="0" r="0" t="0"/>
          <a:stretch/>
        </p:blipFill>
        <p:spPr>
          <a:xfrm>
            <a:off x="1524000" y="573891"/>
            <a:ext cx="9153565" cy="6054552"/>
          </a:xfrm>
          <a:prstGeom prst="rect">
            <a:avLst/>
          </a:prstGeom>
          <a:noFill/>
          <a:ln>
            <a:noFill/>
          </a:ln>
        </p:spPr>
      </p:pic>
      <p:sp>
        <p:nvSpPr>
          <p:cNvPr id="648" name="Google Shape;648;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649" name="Google Shape;649;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650" name="Google Shape;650;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pic>
        <p:nvPicPr>
          <p:cNvPr id="655" name="Google Shape;655;p78"/>
          <p:cNvPicPr preferRelativeResize="0"/>
          <p:nvPr/>
        </p:nvPicPr>
        <p:blipFill rotWithShape="1">
          <a:blip r:embed="rId3">
            <a:alphaModFix/>
          </a:blip>
          <a:srcRect b="0" l="0" r="0" t="0"/>
          <a:stretch/>
        </p:blipFill>
        <p:spPr>
          <a:xfrm>
            <a:off x="1868335" y="573891"/>
            <a:ext cx="8264033" cy="6054552"/>
          </a:xfrm>
          <a:prstGeom prst="rect">
            <a:avLst/>
          </a:prstGeom>
          <a:noFill/>
          <a:ln>
            <a:noFill/>
          </a:ln>
        </p:spPr>
      </p:pic>
      <p:sp>
        <p:nvSpPr>
          <p:cNvPr id="656" name="Google Shape;656;p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657" name="Google Shape;657;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658" name="Google Shape;658;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pic>
        <p:nvPicPr>
          <p:cNvPr id="663" name="Google Shape;663;p79"/>
          <p:cNvPicPr preferRelativeResize="0"/>
          <p:nvPr/>
        </p:nvPicPr>
        <p:blipFill rotWithShape="1">
          <a:blip r:embed="rId3">
            <a:alphaModFix/>
          </a:blip>
          <a:srcRect b="0" l="0" r="0" t="0"/>
          <a:stretch/>
        </p:blipFill>
        <p:spPr>
          <a:xfrm>
            <a:off x="1983113" y="573891"/>
            <a:ext cx="8149255" cy="6083247"/>
          </a:xfrm>
          <a:prstGeom prst="rect">
            <a:avLst/>
          </a:prstGeom>
          <a:noFill/>
          <a:ln>
            <a:noFill/>
          </a:ln>
        </p:spPr>
      </p:pic>
      <p:sp>
        <p:nvSpPr>
          <p:cNvPr id="664" name="Google Shape;664;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665" name="Google Shape;665;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666" name="Google Shape;666;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8"/>
          <p:cNvSpPr txBox="1"/>
          <p:nvPr>
            <p:ph idx="1" type="body"/>
          </p:nvPr>
        </p:nvSpPr>
        <p:spPr>
          <a:xfrm>
            <a:off x="511728" y="230310"/>
            <a:ext cx="11325138" cy="5733470"/>
          </a:xfrm>
          <a:prstGeom prst="rect">
            <a:avLst/>
          </a:prstGeom>
          <a:noFill/>
          <a:ln>
            <a:noFill/>
          </a:ln>
        </p:spPr>
        <p:txBody>
          <a:bodyPr anchorCtr="0" anchor="t" bIns="45700" lIns="91425" spcFirstLastPara="1" rIns="91425" wrap="square" tIns="45700">
            <a:normAutofit/>
          </a:bodyPr>
          <a:lstStyle/>
          <a:p>
            <a:pPr indent="-50800" lvl="0" marL="228600" rtl="0" algn="just">
              <a:lnSpc>
                <a:spcPct val="90000"/>
              </a:lnSpc>
              <a:spcBef>
                <a:spcPts val="0"/>
              </a:spcBef>
              <a:spcAft>
                <a:spcPts val="0"/>
              </a:spcAft>
              <a:buClr>
                <a:schemeClr val="dk1"/>
              </a:buClr>
              <a:buSzPts val="2800"/>
              <a:buNone/>
            </a:pPr>
            <a:r>
              <a:t/>
            </a:r>
            <a:endParaRPr b="1" i="0">
              <a:solidFill>
                <a:srgbClr val="000000"/>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000000"/>
              </a:buClr>
              <a:buSzPts val="2800"/>
              <a:buChar char="•"/>
            </a:pPr>
            <a:r>
              <a:rPr b="1" i="0" lang="en-IN">
                <a:solidFill>
                  <a:srgbClr val="000000"/>
                </a:solidFill>
                <a:latin typeface="Times New Roman"/>
                <a:ea typeface="Times New Roman"/>
                <a:cs typeface="Times New Roman"/>
                <a:sym typeface="Times New Roman"/>
              </a:rPr>
              <a:t>Row Source Generation </a:t>
            </a:r>
            <a:endParaRPr/>
          </a:p>
          <a:p>
            <a:pPr indent="-228600" lvl="0" marL="228600" rtl="0" algn="just">
              <a:lnSpc>
                <a:spcPct val="90000"/>
              </a:lnSpc>
              <a:spcBef>
                <a:spcPts val="1000"/>
              </a:spcBef>
              <a:spcAft>
                <a:spcPts val="0"/>
              </a:spcAft>
              <a:buClr>
                <a:srgbClr val="000000"/>
              </a:buClr>
              <a:buSzPts val="2800"/>
              <a:buChar char="•"/>
            </a:pPr>
            <a:r>
              <a:rPr b="0" i="0" lang="en-IN">
                <a:solidFill>
                  <a:srgbClr val="000000"/>
                </a:solidFill>
                <a:latin typeface="Times New Roman"/>
                <a:ea typeface="Times New Roman"/>
                <a:cs typeface="Times New Roman"/>
                <a:sym typeface="Times New Roman"/>
              </a:rPr>
              <a:t>The Row Source Generation is a software that receives a optimal execution plan from the optimizer and produces an iterative execution plan that is usable by the rest of the database. </a:t>
            </a:r>
            <a:endParaRPr/>
          </a:p>
          <a:p>
            <a:pPr indent="-228600" lvl="0" marL="228600" rtl="0" algn="just">
              <a:lnSpc>
                <a:spcPct val="90000"/>
              </a:lnSpc>
              <a:spcBef>
                <a:spcPts val="1000"/>
              </a:spcBef>
              <a:spcAft>
                <a:spcPts val="0"/>
              </a:spcAft>
              <a:buClr>
                <a:srgbClr val="000000"/>
              </a:buClr>
              <a:buSzPts val="2800"/>
              <a:buChar char="•"/>
            </a:pPr>
            <a:r>
              <a:rPr b="0" i="0" lang="en-IN">
                <a:solidFill>
                  <a:srgbClr val="000000"/>
                </a:solidFill>
                <a:latin typeface="Times New Roman"/>
                <a:ea typeface="Times New Roman"/>
                <a:cs typeface="Times New Roman"/>
                <a:sym typeface="Times New Roman"/>
              </a:rPr>
              <a:t>The iterative plan is the binary program that when executes by the sql engine produces the result set.</a:t>
            </a:r>
            <a:endParaRPr/>
          </a:p>
          <a:p>
            <a:pPr indent="-228600" lvl="0" marL="228600" rtl="0" algn="l">
              <a:lnSpc>
                <a:spcPct val="90000"/>
              </a:lnSpc>
              <a:spcBef>
                <a:spcPts val="1000"/>
              </a:spcBef>
              <a:spcAft>
                <a:spcPts val="0"/>
              </a:spcAft>
              <a:buClr>
                <a:srgbClr val="000000"/>
              </a:buClr>
              <a:buSzPts val="2800"/>
              <a:buChar char="•"/>
            </a:pPr>
            <a:r>
              <a:rPr b="1" i="0" lang="en-IN">
                <a:solidFill>
                  <a:srgbClr val="000000"/>
                </a:solidFill>
                <a:latin typeface="Times New Roman"/>
                <a:ea typeface="Times New Roman"/>
                <a:cs typeface="Times New Roman"/>
                <a:sym typeface="Times New Roman"/>
              </a:rPr>
              <a:t>Step-3</a:t>
            </a:r>
            <a:br>
              <a:rPr b="0" i="0" lang="en-IN">
                <a:solidFill>
                  <a:srgbClr val="383838"/>
                </a:solidFill>
                <a:latin typeface="Times New Roman"/>
                <a:ea typeface="Times New Roman"/>
                <a:cs typeface="Times New Roman"/>
                <a:sym typeface="Times New Roman"/>
              </a:rPr>
            </a:br>
            <a:r>
              <a:rPr b="1" i="0" lang="en-IN">
                <a:solidFill>
                  <a:srgbClr val="000000"/>
                </a:solidFill>
                <a:latin typeface="Times New Roman"/>
                <a:ea typeface="Times New Roman"/>
                <a:cs typeface="Times New Roman"/>
                <a:sym typeface="Times New Roman"/>
              </a:rPr>
              <a:t>Execution Engine</a:t>
            </a:r>
            <a:endParaRPr/>
          </a:p>
          <a:p>
            <a:pPr indent="-228600" lvl="0" marL="228600" rtl="0" algn="l">
              <a:lnSpc>
                <a:spcPct val="90000"/>
              </a:lnSpc>
              <a:spcBef>
                <a:spcPts val="1000"/>
              </a:spcBef>
              <a:spcAft>
                <a:spcPts val="0"/>
              </a:spcAft>
              <a:buClr>
                <a:srgbClr val="383838"/>
              </a:buClr>
              <a:buSzPts val="2800"/>
              <a:buChar char="•"/>
            </a:pPr>
            <a:r>
              <a:rPr b="0" i="0" lang="en-IN">
                <a:solidFill>
                  <a:srgbClr val="383838"/>
                </a:solidFill>
                <a:latin typeface="Times New Roman"/>
                <a:ea typeface="Times New Roman"/>
                <a:cs typeface="Times New Roman"/>
                <a:sym typeface="Times New Roman"/>
              </a:rPr>
              <a:t>Finally runs the query and display the required result.</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53" name="Google Shape;153;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154" name="Google Shape;154;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155" name="Google Shape;15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pic>
        <p:nvPicPr>
          <p:cNvPr id="671" name="Google Shape;671;p80"/>
          <p:cNvPicPr preferRelativeResize="0"/>
          <p:nvPr/>
        </p:nvPicPr>
        <p:blipFill rotWithShape="1">
          <a:blip r:embed="rId3">
            <a:alphaModFix/>
          </a:blip>
          <a:srcRect b="0" l="0" r="0" t="0"/>
          <a:stretch/>
        </p:blipFill>
        <p:spPr>
          <a:xfrm>
            <a:off x="1983113" y="573892"/>
            <a:ext cx="8149255" cy="6068900"/>
          </a:xfrm>
          <a:prstGeom prst="rect">
            <a:avLst/>
          </a:prstGeom>
          <a:noFill/>
          <a:ln>
            <a:noFill/>
          </a:ln>
        </p:spPr>
      </p:pic>
      <p:sp>
        <p:nvSpPr>
          <p:cNvPr id="672" name="Google Shape;672;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673" name="Google Shape;673;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674" name="Google Shape;674;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pic>
        <p:nvPicPr>
          <p:cNvPr id="679" name="Google Shape;679;p81"/>
          <p:cNvPicPr preferRelativeResize="0"/>
          <p:nvPr/>
        </p:nvPicPr>
        <p:blipFill rotWithShape="1">
          <a:blip r:embed="rId3">
            <a:alphaModFix/>
          </a:blip>
          <a:srcRect b="0" l="0" r="0" t="0"/>
          <a:stretch/>
        </p:blipFill>
        <p:spPr>
          <a:xfrm>
            <a:off x="1983113" y="573891"/>
            <a:ext cx="8149255" cy="6083247"/>
          </a:xfrm>
          <a:prstGeom prst="rect">
            <a:avLst/>
          </a:prstGeom>
          <a:noFill/>
          <a:ln>
            <a:noFill/>
          </a:ln>
        </p:spPr>
      </p:pic>
      <p:sp>
        <p:nvSpPr>
          <p:cNvPr id="680" name="Google Shape;680;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681" name="Google Shape;681;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682" name="Google Shape;682;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9"/>
          <p:cNvPicPr preferRelativeResize="0"/>
          <p:nvPr/>
        </p:nvPicPr>
        <p:blipFill rotWithShape="1">
          <a:blip r:embed="rId3">
            <a:alphaModFix/>
          </a:blip>
          <a:srcRect b="0" l="0" r="0" t="0"/>
          <a:stretch/>
        </p:blipFill>
        <p:spPr>
          <a:xfrm>
            <a:off x="1983113" y="573891"/>
            <a:ext cx="7919699" cy="5279799"/>
          </a:xfrm>
          <a:prstGeom prst="rect">
            <a:avLst/>
          </a:prstGeom>
          <a:noFill/>
          <a:ln>
            <a:noFill/>
          </a:ln>
        </p:spPr>
      </p:pic>
      <p:sp>
        <p:nvSpPr>
          <p:cNvPr id="161" name="Google Shape;16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22-03-2023</a:t>
            </a:r>
            <a:endParaRPr/>
          </a:p>
        </p:txBody>
      </p:sp>
      <p:sp>
        <p:nvSpPr>
          <p:cNvPr id="162" name="Google Shape;16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SRMIST                  DEPT OF CINTEL</a:t>
            </a:r>
            <a:endParaRPr/>
          </a:p>
        </p:txBody>
      </p:sp>
      <p:sp>
        <p:nvSpPr>
          <p:cNvPr id="163" name="Google Shape;16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2023-03-22T08:35:18Z</dcterms:created>
  <dc:creator>Dinesh G</dc:creator>
</cp:coreProperties>
</file>