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Calibri" panose="020F0502020204030204" pitchFamily="34" charset="0"/>
      <p:regular r:id="rId10"/>
      <p:bold r:id="rId11"/>
      <p:italic r:id="rId12"/>
      <p:boldItalic r:id="rId13"/>
    </p:embeddedFont>
    <p:embeddedFont>
      <p:font typeface="Canva Sans" panose="020B0604020202020204" charset="0"/>
      <p:regular r:id="rId14"/>
    </p:embeddedFont>
    <p:embeddedFont>
      <p:font typeface="Canva Sans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20.04.2023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576643" y="2167507"/>
            <a:ext cx="17134715" cy="6452869"/>
          </a:xfrm>
          <a:prstGeom prst="rect">
            <a:avLst/>
          </a:prstGeom>
        </p:spPr>
        <p:txBody>
          <a:bodyPr lIns="0" tIns="0" rIns="0" bIns="0" rtlCol="0" anchor="t">
            <a:spAutoFit/>
          </a:bodyPr>
          <a:lstStyle/>
          <a:p>
            <a:pPr algn="ctr">
              <a:lnSpc>
                <a:spcPts val="12880"/>
              </a:lnSpc>
            </a:pPr>
            <a:r>
              <a:rPr lang="en-US" sz="9200">
                <a:solidFill>
                  <a:srgbClr val="FFFFFF"/>
                </a:solidFill>
                <a:latin typeface="Canva Sans Bold"/>
              </a:rPr>
              <a:t>Database Management System</a:t>
            </a:r>
          </a:p>
          <a:p>
            <a:pPr algn="ctr">
              <a:lnSpc>
                <a:spcPts val="12880"/>
              </a:lnSpc>
            </a:pPr>
            <a:r>
              <a:rPr lang="en-US" sz="9200">
                <a:solidFill>
                  <a:srgbClr val="FFFFFF"/>
                </a:solidFill>
                <a:latin typeface="Canva Sans Bold"/>
              </a:rPr>
              <a:t>Concurrency Control</a:t>
            </a:r>
          </a:p>
          <a:p>
            <a:pPr algn="ctr">
              <a:lnSpc>
                <a:spcPts val="12880"/>
              </a:lnSpc>
            </a:pPr>
            <a:endParaRPr lang="en-US" sz="9200">
              <a:solidFill>
                <a:srgbClr val="FFFFFF"/>
              </a:solidFill>
              <a:latin typeface="Canva Sans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6253151" y="857250"/>
            <a:ext cx="5265777" cy="3195319"/>
          </a:xfrm>
          <a:prstGeom prst="rect">
            <a:avLst/>
          </a:prstGeom>
        </p:spPr>
        <p:txBody>
          <a:bodyPr lIns="0" tIns="0" rIns="0" bIns="0" rtlCol="0" anchor="t">
            <a:spAutoFit/>
          </a:bodyPr>
          <a:lstStyle/>
          <a:p>
            <a:pPr algn="ctr">
              <a:lnSpc>
                <a:spcPts val="12880"/>
              </a:lnSpc>
            </a:pPr>
            <a:r>
              <a:rPr lang="en-US" sz="9200">
                <a:solidFill>
                  <a:srgbClr val="FFFFFF"/>
                </a:solidFill>
                <a:latin typeface="Canva Sans Bold"/>
              </a:rPr>
              <a:t>Contents</a:t>
            </a:r>
          </a:p>
          <a:p>
            <a:pPr algn="ctr">
              <a:lnSpc>
                <a:spcPts val="12880"/>
              </a:lnSpc>
            </a:pPr>
            <a:endParaRPr lang="en-US" sz="9200">
              <a:solidFill>
                <a:srgbClr val="FFFFFF"/>
              </a:solidFill>
              <a:latin typeface="Canva Sans Bold"/>
            </a:endParaRPr>
          </a:p>
        </p:txBody>
      </p:sp>
      <p:sp>
        <p:nvSpPr>
          <p:cNvPr id="3" name="TextBox 3"/>
          <p:cNvSpPr txBox="1"/>
          <p:nvPr/>
        </p:nvSpPr>
        <p:spPr>
          <a:xfrm>
            <a:off x="512779" y="3070416"/>
            <a:ext cx="16746521" cy="5506720"/>
          </a:xfrm>
          <a:prstGeom prst="rect">
            <a:avLst/>
          </a:prstGeom>
        </p:spPr>
        <p:txBody>
          <a:bodyPr lIns="0" tIns="0" rIns="0" bIns="0" rtlCol="0" anchor="t">
            <a:spAutoFit/>
          </a:bodyPr>
          <a:lstStyle/>
          <a:p>
            <a:pPr algn="ctr">
              <a:lnSpc>
                <a:spcPts val="7279"/>
              </a:lnSpc>
            </a:pPr>
            <a:r>
              <a:rPr lang="en-US" sz="5199">
                <a:solidFill>
                  <a:srgbClr val="FFFFFF"/>
                </a:solidFill>
                <a:latin typeface="Canva Sans Bold"/>
              </a:rPr>
              <a:t>Introduction to Concurrency Control</a:t>
            </a:r>
          </a:p>
          <a:p>
            <a:pPr algn="ctr">
              <a:lnSpc>
                <a:spcPts val="7279"/>
              </a:lnSpc>
            </a:pPr>
            <a:r>
              <a:rPr lang="en-US" sz="5199">
                <a:solidFill>
                  <a:srgbClr val="FFFFFF"/>
                </a:solidFill>
                <a:latin typeface="Canva Sans Bold"/>
              </a:rPr>
              <a:t>Lock-Based Concurrency Control</a:t>
            </a:r>
          </a:p>
          <a:p>
            <a:pPr algn="ctr">
              <a:lnSpc>
                <a:spcPts val="7279"/>
              </a:lnSpc>
            </a:pPr>
            <a:r>
              <a:rPr lang="en-US" sz="5199" spc="-51">
                <a:solidFill>
                  <a:srgbClr val="FFFFFF"/>
                </a:solidFill>
                <a:latin typeface="Canva Sans Bold"/>
              </a:rPr>
              <a:t>    Timestamp-Based Concurrency Control</a:t>
            </a:r>
          </a:p>
          <a:p>
            <a:pPr algn="ctr">
              <a:lnSpc>
                <a:spcPts val="7279"/>
              </a:lnSpc>
            </a:pPr>
            <a:r>
              <a:rPr lang="en-US" sz="5199" spc="-51">
                <a:solidFill>
                  <a:srgbClr val="FFFFFF"/>
                </a:solidFill>
                <a:latin typeface="Canva Sans Bold"/>
              </a:rPr>
              <a:t>Optimistic Concurrency Control</a:t>
            </a:r>
          </a:p>
          <a:p>
            <a:pPr algn="ctr">
              <a:lnSpc>
                <a:spcPts val="7279"/>
              </a:lnSpc>
            </a:pPr>
            <a:r>
              <a:rPr lang="en-US" sz="5199" spc="-51">
                <a:solidFill>
                  <a:srgbClr val="FFFFFF"/>
                </a:solidFill>
                <a:latin typeface="Canva Sans Bold"/>
              </a:rPr>
              <a:t>Conclusion</a:t>
            </a:r>
          </a:p>
          <a:p>
            <a:pPr algn="ctr">
              <a:lnSpc>
                <a:spcPts val="7279"/>
              </a:lnSpc>
            </a:pPr>
            <a:endParaRPr lang="en-US" sz="5199" spc="-51">
              <a:solidFill>
                <a:srgbClr val="FFFFFF"/>
              </a:solidFill>
              <a:latin typeface="Canva Sans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2298849" y="453714"/>
            <a:ext cx="14103367" cy="1035673"/>
          </a:xfrm>
          <a:prstGeom prst="rect">
            <a:avLst/>
          </a:prstGeom>
        </p:spPr>
        <p:txBody>
          <a:bodyPr lIns="0" tIns="0" rIns="0" bIns="0" rtlCol="0" anchor="t">
            <a:spAutoFit/>
          </a:bodyPr>
          <a:lstStyle/>
          <a:p>
            <a:pPr algn="ctr">
              <a:lnSpc>
                <a:spcPts val="8540"/>
              </a:lnSpc>
            </a:pPr>
            <a:r>
              <a:rPr lang="en-US" sz="6100">
                <a:solidFill>
                  <a:srgbClr val="FFFFFF"/>
                </a:solidFill>
                <a:latin typeface="Canva Sans Bold"/>
              </a:rPr>
              <a:t>Introduction to Concurrency Control</a:t>
            </a:r>
          </a:p>
        </p:txBody>
      </p:sp>
      <p:sp>
        <p:nvSpPr>
          <p:cNvPr id="3" name="TextBox 3"/>
          <p:cNvSpPr txBox="1"/>
          <p:nvPr/>
        </p:nvSpPr>
        <p:spPr>
          <a:xfrm>
            <a:off x="831887" y="2222665"/>
            <a:ext cx="16624226" cy="6955155"/>
          </a:xfrm>
          <a:prstGeom prst="rect">
            <a:avLst/>
          </a:prstGeom>
        </p:spPr>
        <p:txBody>
          <a:bodyPr lIns="0" tIns="0" rIns="0" bIns="0" rtlCol="0" anchor="t">
            <a:spAutoFit/>
          </a:bodyPr>
          <a:lstStyle/>
          <a:p>
            <a:pPr algn="ctr">
              <a:lnSpc>
                <a:spcPts val="4620"/>
              </a:lnSpc>
            </a:pPr>
            <a:r>
              <a:rPr lang="en-US" sz="3300">
                <a:solidFill>
                  <a:srgbClr val="FFFFFF"/>
                </a:solidFill>
                <a:latin typeface="Canva Sans"/>
              </a:rPr>
              <a:t>A Concurrency control is an essential aspect of database management that ensures multiple users can access and modify data concurrently without compromising data integrity. In a multi-user environment, it's crucial to ensure that transactions are executed in a controlled manner to prevent conflicts and maintain consistency.</a:t>
            </a:r>
          </a:p>
          <a:p>
            <a:pPr algn="ctr">
              <a:lnSpc>
                <a:spcPts val="4620"/>
              </a:lnSpc>
            </a:pPr>
            <a:r>
              <a:rPr lang="en-US" sz="3300">
                <a:solidFill>
                  <a:srgbClr val="FFFFFF"/>
                </a:solidFill>
                <a:latin typeface="Canva Sans"/>
              </a:rPr>
              <a:t>Concurrency control mechanisms can be classified into two categories: pessimistic and optimistic. Pessimistic concurrency control involves locking the data item before any transaction can access or modify it. Optimistic concurrency control, on the other hand, assumes that conflicts are rare, and transactions can execute concurrently without locks. However, if a conflict occurs, the system will detect it and roll back one of the transactions.</a:t>
            </a:r>
          </a:p>
          <a:p>
            <a:pPr algn="ctr">
              <a:lnSpc>
                <a:spcPts val="4620"/>
              </a:lnSpc>
            </a:pPr>
            <a:endParaRPr lang="en-US" sz="3300">
              <a:solidFill>
                <a:srgbClr val="FFFFFF"/>
              </a:solidFill>
              <a:latin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2709354" y="914400"/>
            <a:ext cx="12328565" cy="2448550"/>
          </a:xfrm>
          <a:prstGeom prst="rect">
            <a:avLst/>
          </a:prstGeom>
        </p:spPr>
        <p:txBody>
          <a:bodyPr lIns="0" tIns="0" rIns="0" bIns="0" rtlCol="0" anchor="t">
            <a:spAutoFit/>
          </a:bodyPr>
          <a:lstStyle/>
          <a:p>
            <a:pPr algn="ctr">
              <a:lnSpc>
                <a:spcPts val="8540"/>
              </a:lnSpc>
            </a:pPr>
            <a:r>
              <a:rPr lang="en-US" sz="6100" spc="-61">
                <a:solidFill>
                  <a:srgbClr val="FFFFFF"/>
                </a:solidFill>
                <a:latin typeface="Canva Sans Bold"/>
              </a:rPr>
              <a:t>Lock-Based Concurrency Control</a:t>
            </a:r>
          </a:p>
          <a:p>
            <a:pPr algn="ctr">
              <a:lnSpc>
                <a:spcPts val="11340"/>
              </a:lnSpc>
            </a:pPr>
            <a:endParaRPr lang="en-US" sz="6100" spc="-61">
              <a:solidFill>
                <a:srgbClr val="FFFFFF"/>
              </a:solidFill>
              <a:latin typeface="Canva Sans Bold"/>
            </a:endParaRPr>
          </a:p>
        </p:txBody>
      </p:sp>
      <p:sp>
        <p:nvSpPr>
          <p:cNvPr id="3" name="TextBox 3"/>
          <p:cNvSpPr txBox="1"/>
          <p:nvPr/>
        </p:nvSpPr>
        <p:spPr>
          <a:xfrm>
            <a:off x="135182" y="2894657"/>
            <a:ext cx="18017637" cy="5595620"/>
          </a:xfrm>
          <a:prstGeom prst="rect">
            <a:avLst/>
          </a:prstGeom>
        </p:spPr>
        <p:txBody>
          <a:bodyPr lIns="0" tIns="0" rIns="0" bIns="0" rtlCol="0" anchor="t">
            <a:spAutoFit/>
          </a:bodyPr>
          <a:lstStyle/>
          <a:p>
            <a:pPr algn="ctr">
              <a:lnSpc>
                <a:spcPts val="4480"/>
              </a:lnSpc>
            </a:pPr>
            <a:r>
              <a:rPr lang="en-US" sz="3200">
                <a:solidFill>
                  <a:srgbClr val="FFFFFF"/>
                </a:solidFill>
                <a:latin typeface="Canva Sans"/>
              </a:rPr>
              <a:t>Lock-based concurrency control is a pessimistic mechanism that uses locks to regulate access to data items. When a transaction wants to access a data item, it must first acquire a lock on it. There are two types of locks: shared locks and exclusive locks. Shared locks allow multiple transactions to read the same data item simultaneously, while exclusive locks prevent other transactions from reading or writing the data item.</a:t>
            </a:r>
          </a:p>
          <a:p>
            <a:pPr algn="ctr">
              <a:lnSpc>
                <a:spcPts val="4480"/>
              </a:lnSpc>
            </a:pPr>
            <a:r>
              <a:rPr lang="en-US" sz="3200">
                <a:solidFill>
                  <a:srgbClr val="FFFFFF"/>
                </a:solidFill>
                <a:latin typeface="Canva Sans"/>
              </a:rPr>
              <a:t>One of the main challenges of lock-based concurrency control is deadlock avoidance. Deadlock occurs when two or more transactions are waiting for each other to release their locks, resulting in a circular wait. To avoid deadlock, lock-based concurrency control systems use various techniques such as timeout and deadlock detection algorithms.</a:t>
            </a:r>
          </a:p>
          <a:p>
            <a:pPr algn="ctr">
              <a:lnSpc>
                <a:spcPts val="4480"/>
              </a:lnSpc>
            </a:pPr>
            <a:endParaRPr lang="en-US" sz="3200">
              <a:solidFill>
                <a:srgbClr val="FFFFFF"/>
              </a:solidFill>
              <a:latin typeface="Canv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066800" y="914400"/>
            <a:ext cx="15444966" cy="2625090"/>
          </a:xfrm>
          <a:prstGeom prst="rect">
            <a:avLst/>
          </a:prstGeom>
        </p:spPr>
        <p:txBody>
          <a:bodyPr wrap="square" lIns="0" tIns="0" rIns="0" bIns="0" rtlCol="0" anchor="t">
            <a:spAutoFit/>
          </a:bodyPr>
          <a:lstStyle/>
          <a:p>
            <a:pPr algn="ctr">
              <a:lnSpc>
                <a:spcPts val="8539"/>
              </a:lnSpc>
            </a:pPr>
            <a:r>
              <a:rPr lang="en-US" sz="6099" spc="-60" dirty="0">
                <a:solidFill>
                  <a:srgbClr val="FFFFFF"/>
                </a:solidFill>
                <a:latin typeface="Canva Sans Bold"/>
              </a:rPr>
              <a:t>Timestamp-Based Concurrency Control</a:t>
            </a:r>
          </a:p>
          <a:p>
            <a:pPr algn="ctr">
              <a:lnSpc>
                <a:spcPts val="12880"/>
              </a:lnSpc>
            </a:pPr>
            <a:endParaRPr lang="en-US" sz="6099" spc="-60" dirty="0">
              <a:solidFill>
                <a:srgbClr val="FFFFFF"/>
              </a:solidFill>
              <a:latin typeface="Canva Sans Bold"/>
            </a:endParaRPr>
          </a:p>
        </p:txBody>
      </p:sp>
      <p:sp>
        <p:nvSpPr>
          <p:cNvPr id="3" name="TextBox 3"/>
          <p:cNvSpPr txBox="1"/>
          <p:nvPr/>
        </p:nvSpPr>
        <p:spPr>
          <a:xfrm>
            <a:off x="455613" y="2677160"/>
            <a:ext cx="17376774" cy="6581140"/>
          </a:xfrm>
          <a:prstGeom prst="rect">
            <a:avLst/>
          </a:prstGeom>
        </p:spPr>
        <p:txBody>
          <a:bodyPr lIns="0" tIns="0" rIns="0" bIns="0" rtlCol="0" anchor="t">
            <a:spAutoFit/>
          </a:bodyPr>
          <a:lstStyle/>
          <a:p>
            <a:pPr algn="ctr">
              <a:lnSpc>
                <a:spcPts val="4759"/>
              </a:lnSpc>
            </a:pPr>
            <a:r>
              <a:rPr lang="en-US" sz="3399">
                <a:solidFill>
                  <a:srgbClr val="FFFFFF"/>
                </a:solidFill>
                <a:latin typeface="Canva Sans"/>
              </a:rPr>
              <a:t>Timestamp-based concurrency control is an optimistic mechanism that assigns a unique timestamp to each transaction. When a transaction wants to access a data item, it checks the timestamp of the last transaction that accessed the data item. If the timestamp of the current transaction is later than the timestamp of the last transaction, the current transaction can proceed. Otherwise, the system rolls back the current transaction.</a:t>
            </a:r>
          </a:p>
          <a:p>
            <a:pPr algn="ctr">
              <a:lnSpc>
                <a:spcPts val="4759"/>
              </a:lnSpc>
            </a:pPr>
            <a:r>
              <a:rPr lang="en-US" sz="3399">
                <a:solidFill>
                  <a:srgbClr val="FFFFFF"/>
                </a:solidFill>
                <a:latin typeface="Canva Sans"/>
              </a:rPr>
              <a:t>One of the advantages of timestamp-based concurrency control is that it allows transactions to execute concurrently without locks, which can improve system performance. However, it requires careful tuning of the timestamp allocation policy to avoid serialization anomalies and ensure serializability.</a:t>
            </a:r>
          </a:p>
          <a:p>
            <a:pPr algn="ctr">
              <a:lnSpc>
                <a:spcPts val="4759"/>
              </a:lnSpc>
            </a:pPr>
            <a:endParaRPr lang="en-US" sz="3399">
              <a:solidFill>
                <a:srgbClr val="FFFFFF"/>
              </a:solidFill>
              <a:latin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2209801" y="765665"/>
            <a:ext cx="12878872" cy="1035685"/>
          </a:xfrm>
          <a:prstGeom prst="rect">
            <a:avLst/>
          </a:prstGeom>
        </p:spPr>
        <p:txBody>
          <a:bodyPr wrap="square" lIns="0" tIns="0" rIns="0" bIns="0" rtlCol="0" anchor="t">
            <a:spAutoFit/>
          </a:bodyPr>
          <a:lstStyle/>
          <a:p>
            <a:pPr algn="ctr">
              <a:lnSpc>
                <a:spcPts val="8539"/>
              </a:lnSpc>
            </a:pPr>
            <a:r>
              <a:rPr lang="en-US" sz="6099" spc="-60" dirty="0">
                <a:solidFill>
                  <a:srgbClr val="FFFFFF"/>
                </a:solidFill>
                <a:latin typeface="Canva Sans Bold"/>
              </a:rPr>
              <a:t>Optimistic Concurrency Control</a:t>
            </a:r>
          </a:p>
        </p:txBody>
      </p:sp>
      <p:sp>
        <p:nvSpPr>
          <p:cNvPr id="3" name="TextBox 3"/>
          <p:cNvSpPr txBox="1"/>
          <p:nvPr/>
        </p:nvSpPr>
        <p:spPr>
          <a:xfrm>
            <a:off x="363951" y="2433662"/>
            <a:ext cx="17560099" cy="6157595"/>
          </a:xfrm>
          <a:prstGeom prst="rect">
            <a:avLst/>
          </a:prstGeom>
        </p:spPr>
        <p:txBody>
          <a:bodyPr lIns="0" tIns="0" rIns="0" bIns="0" rtlCol="0" anchor="t">
            <a:spAutoFit/>
          </a:bodyPr>
          <a:lstStyle/>
          <a:p>
            <a:pPr algn="ctr">
              <a:lnSpc>
                <a:spcPts val="4480"/>
              </a:lnSpc>
            </a:pPr>
            <a:r>
              <a:rPr lang="en-US" sz="3200" dirty="0">
                <a:solidFill>
                  <a:srgbClr val="FFFFFF"/>
                </a:solidFill>
                <a:latin typeface="Canva Sans"/>
              </a:rPr>
              <a:t>Optimistic concurrency control is a technique used in database management systems to manage concurrency in a way that allows multiple transactions to proceed without locking, but checks for conflicts before committing changes to the database. However, before committing its changes to the database, a transaction must check if any other transactions have modified the same data that it has accessed.</a:t>
            </a:r>
          </a:p>
          <a:p>
            <a:pPr algn="ctr">
              <a:lnSpc>
                <a:spcPts val="4480"/>
              </a:lnSpc>
            </a:pPr>
            <a:r>
              <a:rPr lang="en-US" sz="3200" dirty="0">
                <a:solidFill>
                  <a:srgbClr val="FFFFFF"/>
                </a:solidFill>
                <a:latin typeface="Canva Sans"/>
              </a:rPr>
              <a:t> When a transaction accesses a piece of data, it records the timestamp of the transaction that last modified that data. Before committing its changes, the transaction checks if any other transactions have modified the same data since it was last accessed. If there is no conflict, the transaction can commit its changes to the database. If there is a conflict, the transaction must either retry its operations with the new version of the data, or roll back its changes and start over.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5665113" y="1257300"/>
            <a:ext cx="6957774" cy="3199594"/>
          </a:xfrm>
          <a:prstGeom prst="rect">
            <a:avLst/>
          </a:prstGeom>
        </p:spPr>
        <p:txBody>
          <a:bodyPr wrap="square" lIns="0" tIns="0" rIns="0" bIns="0" rtlCol="0" anchor="t">
            <a:spAutoFit/>
          </a:bodyPr>
          <a:lstStyle/>
          <a:p>
            <a:pPr algn="ctr">
              <a:lnSpc>
                <a:spcPts val="12880"/>
              </a:lnSpc>
            </a:pPr>
            <a:r>
              <a:rPr lang="en-US" sz="9200" spc="-92" dirty="0">
                <a:solidFill>
                  <a:srgbClr val="FFFFFF"/>
                </a:solidFill>
                <a:latin typeface="Canva Sans Bold"/>
              </a:rPr>
              <a:t>Conclusion</a:t>
            </a:r>
          </a:p>
          <a:p>
            <a:pPr algn="ctr">
              <a:lnSpc>
                <a:spcPts val="12880"/>
              </a:lnSpc>
            </a:pPr>
            <a:endParaRPr lang="en-US" sz="9200" spc="-92" dirty="0">
              <a:solidFill>
                <a:srgbClr val="FFFFFF"/>
              </a:solidFill>
              <a:latin typeface="Canva Sans Bold"/>
            </a:endParaRPr>
          </a:p>
        </p:txBody>
      </p:sp>
      <p:sp>
        <p:nvSpPr>
          <p:cNvPr id="3" name="TextBox 3"/>
          <p:cNvSpPr txBox="1"/>
          <p:nvPr/>
        </p:nvSpPr>
        <p:spPr>
          <a:xfrm>
            <a:off x="1299444" y="4086232"/>
            <a:ext cx="15689113" cy="2980690"/>
          </a:xfrm>
          <a:prstGeom prst="rect">
            <a:avLst/>
          </a:prstGeom>
        </p:spPr>
        <p:txBody>
          <a:bodyPr lIns="0" tIns="0" rIns="0" bIns="0" rtlCol="0" anchor="t">
            <a:spAutoFit/>
          </a:bodyPr>
          <a:lstStyle/>
          <a:p>
            <a:pPr algn="ctr">
              <a:lnSpc>
                <a:spcPts val="4759"/>
              </a:lnSpc>
            </a:pPr>
            <a:r>
              <a:rPr lang="en-US" sz="3399">
                <a:solidFill>
                  <a:srgbClr val="FFFFFF"/>
                </a:solidFill>
                <a:latin typeface="Canva Sans"/>
              </a:rPr>
              <a:t>Concurrency control is a critical aspect of database management that ensures multiple users can access and modify data concurrently without compromising data integrity. Choosing the right concurrency control mechanism depends on the specific requirements of the application and the characteristics of the workload.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610</Words>
  <Application>Microsoft Office PowerPoint</Application>
  <PresentationFormat>Custom</PresentationFormat>
  <Paragraphs>24</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Canva Sans Bold</vt:lpstr>
      <vt:lpstr>Calibri</vt:lpstr>
      <vt:lpstr>Canva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 Concurrency Control</dc:title>
  <cp:lastModifiedBy>Pavankumarreddy Panati</cp:lastModifiedBy>
  <cp:revision>2</cp:revision>
  <dcterms:created xsi:type="dcterms:W3CDTF">2006-08-16T00:00:00Z</dcterms:created>
  <dcterms:modified xsi:type="dcterms:W3CDTF">2023-04-20T02:50:53Z</dcterms:modified>
  <dc:identifier>DAFgmFoCfHc</dc:identifier>
</cp:coreProperties>
</file>