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7"/>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3" r:id="rId14"/>
    <p:sldId id="278" r:id="rId15"/>
    <p:sldId id="279"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ebfc44da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cebfc44da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used BGR scale for better contrast.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5ab1f7489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5ab1f7489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5ab1f748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5ab1f748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c5ab1f748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c5ab1f748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c5fa3f5a77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c5fa3f5a77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4193ab82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4193ab82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9ed4b69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9ed4b69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4193ab82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4193ab82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4193ab82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4193ab82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5fa3f5a7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5fa3f5a7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5fa3f5a77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5fa3f5a77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5ab1f748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5ab1f748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5ab1f748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5ab1f748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dirty="0"/>
              <a:t>5/10/2022</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23967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26928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13304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8771051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3519890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090911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959175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378413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2923329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38471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9197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29266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2021061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41987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168097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40157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9152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62917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76951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dirty="0"/>
              <a:pPr/>
              <a:t>5/10/2022</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8784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407319" y="170461"/>
            <a:ext cx="6593681" cy="1790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800" b="1" dirty="0">
                <a:solidFill>
                  <a:schemeClr val="bg2">
                    <a:lumMod val="75000"/>
                  </a:schemeClr>
                </a:solidFill>
              </a:rPr>
              <a:t>IMAGE SEGMENTATION</a:t>
            </a:r>
            <a:endParaRPr sz="4800" b="1" dirty="0">
              <a:solidFill>
                <a:schemeClr val="bg2">
                  <a:lumMod val="75000"/>
                </a:schemeClr>
              </a:solidFill>
            </a:endParaRPr>
          </a:p>
        </p:txBody>
      </p:sp>
      <p:sp>
        <p:nvSpPr>
          <p:cNvPr id="60" name="Google Shape;60;p13"/>
          <p:cNvSpPr txBox="1">
            <a:spLocks noGrp="1"/>
          </p:cNvSpPr>
          <p:nvPr>
            <p:ph type="subTitle" idx="1"/>
          </p:nvPr>
        </p:nvSpPr>
        <p:spPr>
          <a:xfrm>
            <a:off x="4572000" y="3182339"/>
            <a:ext cx="4061550" cy="1800477"/>
          </a:xfrm>
          <a:prstGeom prst="rect">
            <a:avLst/>
          </a:prstGeom>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None/>
            </a:pPr>
            <a:r>
              <a:rPr lang="en-IN" sz="2000" b="1" i="1" u="sng" dirty="0">
                <a:solidFill>
                  <a:schemeClr val="bg1"/>
                </a:solidFill>
              </a:rPr>
              <a:t>Presented By :</a:t>
            </a:r>
          </a:p>
          <a:p>
            <a:pPr marL="0" lvl="0" indent="0" algn="l" rtl="0">
              <a:lnSpc>
                <a:spcPct val="115000"/>
              </a:lnSpc>
              <a:spcBef>
                <a:spcPts val="0"/>
              </a:spcBef>
              <a:spcAft>
                <a:spcPts val="0"/>
              </a:spcAft>
              <a:buNone/>
            </a:pPr>
            <a:endParaRPr lang="en-IN" sz="2000" b="1" dirty="0">
              <a:solidFill>
                <a:schemeClr val="bg1"/>
              </a:solidFill>
            </a:endParaRPr>
          </a:p>
          <a:p>
            <a:pPr marL="0" lvl="0" indent="0" algn="l" rtl="0">
              <a:lnSpc>
                <a:spcPct val="115000"/>
              </a:lnSpc>
              <a:spcBef>
                <a:spcPts val="0"/>
              </a:spcBef>
              <a:spcAft>
                <a:spcPts val="0"/>
              </a:spcAft>
              <a:buNone/>
            </a:pPr>
            <a:r>
              <a:rPr lang="en-IN" sz="1600" b="1" dirty="0" err="1">
                <a:solidFill>
                  <a:schemeClr val="bg1"/>
                </a:solidFill>
              </a:rPr>
              <a:t>Alankrita</a:t>
            </a:r>
            <a:r>
              <a:rPr lang="en-IN" sz="1600" b="1" dirty="0">
                <a:solidFill>
                  <a:schemeClr val="bg1"/>
                </a:solidFill>
              </a:rPr>
              <a:t> </a:t>
            </a:r>
            <a:r>
              <a:rPr lang="en-IN" sz="1600" b="1" dirty="0" err="1">
                <a:solidFill>
                  <a:schemeClr val="bg1"/>
                </a:solidFill>
              </a:rPr>
              <a:t>Mingwal</a:t>
            </a:r>
            <a:r>
              <a:rPr lang="en-IN" sz="1600" b="1" dirty="0">
                <a:solidFill>
                  <a:schemeClr val="bg1"/>
                </a:solidFill>
              </a:rPr>
              <a:t>	(190970101012)</a:t>
            </a:r>
          </a:p>
          <a:p>
            <a:pPr marL="0" lvl="0" indent="0" algn="l" rtl="0">
              <a:lnSpc>
                <a:spcPct val="115000"/>
              </a:lnSpc>
              <a:spcBef>
                <a:spcPts val="0"/>
              </a:spcBef>
              <a:spcAft>
                <a:spcPts val="0"/>
              </a:spcAft>
              <a:buNone/>
            </a:pPr>
            <a:r>
              <a:rPr lang="en-IN" sz="1600" b="1" dirty="0">
                <a:solidFill>
                  <a:schemeClr val="bg1"/>
                </a:solidFill>
              </a:rPr>
              <a:t>Aman Kala		(190970101014)</a:t>
            </a:r>
          </a:p>
          <a:p>
            <a:pPr marL="0" lvl="0" indent="0" algn="l" rtl="0">
              <a:lnSpc>
                <a:spcPct val="115000"/>
              </a:lnSpc>
              <a:spcBef>
                <a:spcPts val="0"/>
              </a:spcBef>
              <a:spcAft>
                <a:spcPts val="0"/>
              </a:spcAft>
              <a:buNone/>
            </a:pPr>
            <a:r>
              <a:rPr lang="en-IN" sz="1600" b="1" dirty="0">
                <a:solidFill>
                  <a:schemeClr val="bg1"/>
                </a:solidFill>
              </a:rPr>
              <a:t>Deep Chauhan		(190970101020)</a:t>
            </a:r>
          </a:p>
          <a:p>
            <a:pPr marL="0" lvl="0" indent="0" algn="l" rtl="0">
              <a:lnSpc>
                <a:spcPct val="115000"/>
              </a:lnSpc>
              <a:spcBef>
                <a:spcPts val="0"/>
              </a:spcBef>
              <a:spcAft>
                <a:spcPts val="0"/>
              </a:spcAft>
              <a:buNone/>
            </a:pPr>
            <a:r>
              <a:rPr lang="en-IN" sz="1600" b="1" dirty="0">
                <a:solidFill>
                  <a:schemeClr val="bg1"/>
                </a:solidFill>
              </a:rPr>
              <a:t>Vijay Singh Bisht	(190970101051)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1007165" y="124250"/>
            <a:ext cx="7348332" cy="4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1778" dirty="0">
                <a:solidFill>
                  <a:schemeClr val="bg2">
                    <a:lumMod val="75000"/>
                  </a:schemeClr>
                </a:solidFill>
              </a:rPr>
              <a:t>Conversion of Grayscale to New Scale(Depending on value of n) for Segmentation</a:t>
            </a:r>
            <a:endParaRPr sz="1778" dirty="0">
              <a:solidFill>
                <a:schemeClr val="bg2">
                  <a:lumMod val="75000"/>
                </a:schemeClr>
              </a:solidFill>
            </a:endParaRPr>
          </a:p>
        </p:txBody>
      </p:sp>
      <p:sp>
        <p:nvSpPr>
          <p:cNvPr id="126" name="Google Shape;126;p23"/>
          <p:cNvSpPr/>
          <p:nvPr/>
        </p:nvSpPr>
        <p:spPr>
          <a:xfrm>
            <a:off x="4347150" y="1841950"/>
            <a:ext cx="449700" cy="303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 name="Google Shape;127;p23"/>
          <p:cNvPicPr preferRelativeResize="0"/>
          <p:nvPr/>
        </p:nvPicPr>
        <p:blipFill>
          <a:blip r:embed="rId3">
            <a:alphaModFix/>
          </a:blip>
          <a:stretch>
            <a:fillRect/>
          </a:stretch>
        </p:blipFill>
        <p:spPr>
          <a:xfrm>
            <a:off x="311700" y="2144950"/>
            <a:ext cx="8520600" cy="2790475"/>
          </a:xfrm>
          <a:prstGeom prst="rect">
            <a:avLst/>
          </a:prstGeom>
          <a:noFill/>
          <a:ln>
            <a:noFill/>
          </a:ln>
        </p:spPr>
      </p:pic>
      <p:pic>
        <p:nvPicPr>
          <p:cNvPr id="128" name="Google Shape;128;p23"/>
          <p:cNvPicPr preferRelativeResize="0"/>
          <p:nvPr/>
        </p:nvPicPr>
        <p:blipFill>
          <a:blip r:embed="rId4">
            <a:alphaModFix/>
          </a:blip>
          <a:stretch>
            <a:fillRect/>
          </a:stretch>
        </p:blipFill>
        <p:spPr>
          <a:xfrm>
            <a:off x="612850" y="733300"/>
            <a:ext cx="7923174" cy="99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901148" y="445025"/>
            <a:ext cx="6221895" cy="5727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dirty="0"/>
              <a:t>Results:</a:t>
            </a:r>
            <a:endParaRPr dirty="0"/>
          </a:p>
        </p:txBody>
      </p:sp>
      <p:sp>
        <p:nvSpPr>
          <p:cNvPr id="134" name="Google Shape;134;p24"/>
          <p:cNvSpPr txBox="1">
            <a:spLocks noGrp="1"/>
          </p:cNvSpPr>
          <p:nvPr>
            <p:ph type="body" idx="1"/>
          </p:nvPr>
        </p:nvSpPr>
        <p:spPr>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Example 1:Left hand side is the input MRI scan and the Right hand side is the output segmented MRI scan</a:t>
            </a:r>
            <a:endParaRPr/>
          </a:p>
        </p:txBody>
      </p:sp>
      <p:sp>
        <p:nvSpPr>
          <p:cNvPr id="135" name="Google Shape;135;p24"/>
          <p:cNvSpPr txBox="1">
            <a:spLocks noGrp="1"/>
          </p:cNvSpPr>
          <p:nvPr>
            <p:ph type="body" idx="2"/>
          </p:nvPr>
        </p:nvSpPr>
        <p:spPr>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Example 2:Left hand side is the input MRI scan of a tumor in the brain and the Right hand side is the output segmented MRI scan</a:t>
            </a:r>
            <a:endParaRPr/>
          </a:p>
        </p:txBody>
      </p:sp>
      <p:pic>
        <p:nvPicPr>
          <p:cNvPr id="136" name="Google Shape;136;p24"/>
          <p:cNvPicPr preferRelativeResize="0"/>
          <p:nvPr/>
        </p:nvPicPr>
        <p:blipFill>
          <a:blip r:embed="rId3">
            <a:alphaModFix/>
          </a:blip>
          <a:stretch>
            <a:fillRect/>
          </a:stretch>
        </p:blipFill>
        <p:spPr>
          <a:xfrm>
            <a:off x="311700" y="1203385"/>
            <a:ext cx="3999900" cy="2556965"/>
          </a:xfrm>
          <a:prstGeom prst="rect">
            <a:avLst/>
          </a:prstGeom>
          <a:noFill/>
          <a:ln>
            <a:noFill/>
          </a:ln>
        </p:spPr>
      </p:pic>
      <p:pic>
        <p:nvPicPr>
          <p:cNvPr id="137" name="Google Shape;137;p24"/>
          <p:cNvPicPr preferRelativeResize="0"/>
          <p:nvPr/>
        </p:nvPicPr>
        <p:blipFill>
          <a:blip r:embed="rId4">
            <a:alphaModFix/>
          </a:blip>
          <a:stretch>
            <a:fillRect/>
          </a:stretch>
        </p:blipFill>
        <p:spPr>
          <a:xfrm>
            <a:off x="4782175" y="1152483"/>
            <a:ext cx="3999900" cy="22399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349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FFFFFF"/>
                </a:solidFill>
              </a:rPr>
              <a:t>Lane Detection </a:t>
            </a:r>
            <a:endParaRPr sz="3000">
              <a:solidFill>
                <a:srgbClr val="FFFFFF"/>
              </a:solidFill>
            </a:endParaRPr>
          </a:p>
        </p:txBody>
      </p:sp>
      <p:sp>
        <p:nvSpPr>
          <p:cNvPr id="143" name="Google Shape;143;p25"/>
          <p:cNvSpPr txBox="1">
            <a:spLocks noGrp="1"/>
          </p:cNvSpPr>
          <p:nvPr>
            <p:ph type="body" idx="1"/>
          </p:nvPr>
        </p:nvSpPr>
        <p:spPr>
          <a:xfrm>
            <a:off x="695738" y="1152475"/>
            <a:ext cx="7944679"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000" dirty="0">
                <a:solidFill>
                  <a:schemeClr val="lt1"/>
                </a:solidFill>
              </a:rPr>
              <a:t>Lane detection is the process of locating lane markers on the road and presenting these locations to an intelligent system. The applications of a lane detecting system could be as simple as pointing out lane locations to the driver on an external display, to more complicated tasks such as predicting a lane change in the immediate future in order to avoid potential collisions with other vehicles. Some of the interfaces used to detect lanes include cameras, laser range images, LIDAR and GPS devices. Our method relies on the use of Dash cam cameras to accomplish the task.</a:t>
            </a:r>
            <a:endParaRPr sz="2000" dirty="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u="sng" dirty="0">
                <a:solidFill>
                  <a:schemeClr val="lt1"/>
                </a:solidFill>
                <a:latin typeface="Arial"/>
                <a:ea typeface="Arial"/>
                <a:cs typeface="Arial"/>
                <a:sym typeface="Arial"/>
              </a:rPr>
              <a:t>Road segmentation using Satellite images:</a:t>
            </a:r>
            <a:endParaRPr sz="2400" u="sng" dirty="0">
              <a:solidFill>
                <a:schemeClr val="lt1"/>
              </a:solidFill>
            </a:endParaRPr>
          </a:p>
        </p:txBody>
      </p:sp>
      <p:sp>
        <p:nvSpPr>
          <p:cNvPr id="181" name="Google Shape;181;p30"/>
          <p:cNvSpPr txBox="1">
            <a:spLocks noGrp="1"/>
          </p:cNvSpPr>
          <p:nvPr>
            <p:ph type="body" idx="1"/>
          </p:nvPr>
        </p:nvSpPr>
        <p:spPr>
          <a:xfrm>
            <a:off x="609600" y="1152475"/>
            <a:ext cx="8222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lt1"/>
                </a:solidFill>
              </a:rPr>
              <a:t>Semantic segmentation is the process of classifying each pixel of an image into distinct classes using deep learning. This aids in identifying regions in an image where certain objects reside.</a:t>
            </a:r>
            <a:endParaRPr dirty="0">
              <a:solidFill>
                <a:schemeClr val="lt1"/>
              </a:solidFill>
            </a:endParaRPr>
          </a:p>
          <a:p>
            <a:pPr marL="0" lvl="0" indent="0" algn="l" rtl="0">
              <a:spcBef>
                <a:spcPts val="1200"/>
              </a:spcBef>
              <a:spcAft>
                <a:spcPts val="0"/>
              </a:spcAft>
              <a:buNone/>
            </a:pPr>
            <a:r>
              <a:rPr lang="en">
                <a:solidFill>
                  <a:schemeClr val="lt1"/>
                </a:solidFill>
              </a:rPr>
              <a:t>We can identify </a:t>
            </a:r>
            <a:r>
              <a:rPr lang="en" dirty="0">
                <a:solidFill>
                  <a:schemeClr val="lt1"/>
                </a:solidFill>
              </a:rPr>
              <a:t>and segment roads in aerial imagery. Detecting roads can be an important factor in predicting further development of cities and also segmentation of roads is important to map-based applications and is used for finding distances or shortest routes between two places.</a:t>
            </a:r>
            <a:endParaRPr dirty="0">
              <a:solidFill>
                <a:schemeClr val="lt1"/>
              </a:solidFill>
            </a:endParaRPr>
          </a:p>
          <a:p>
            <a:pPr marL="0" lvl="0" indent="0" algn="l" rtl="0">
              <a:spcBef>
                <a:spcPts val="120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598625" y="924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Results:</a:t>
            </a:r>
            <a:endParaRPr u="sng"/>
          </a:p>
        </p:txBody>
      </p:sp>
      <p:pic>
        <p:nvPicPr>
          <p:cNvPr id="210" name="Google Shape;210;p35"/>
          <p:cNvPicPr preferRelativeResize="0"/>
          <p:nvPr/>
        </p:nvPicPr>
        <p:blipFill>
          <a:blip r:embed="rId3">
            <a:alphaModFix/>
          </a:blip>
          <a:stretch>
            <a:fillRect/>
          </a:stretch>
        </p:blipFill>
        <p:spPr>
          <a:xfrm>
            <a:off x="598625" y="665100"/>
            <a:ext cx="7792849" cy="4179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AEFD-D56E-AC7D-3C22-5A7509AA9076}"/>
              </a:ext>
            </a:extLst>
          </p:cNvPr>
          <p:cNvSpPr>
            <a:spLocks noGrp="1"/>
          </p:cNvSpPr>
          <p:nvPr>
            <p:ph type="title"/>
          </p:nvPr>
        </p:nvSpPr>
        <p:spPr>
          <a:xfrm>
            <a:off x="857250" y="1462822"/>
            <a:ext cx="7429499" cy="1108928"/>
          </a:xfrm>
        </p:spPr>
        <p:txBody>
          <a:bodyPr>
            <a:normAutofit/>
          </a:bodyPr>
          <a:lstStyle/>
          <a:p>
            <a:pPr algn="ctr"/>
            <a:r>
              <a:rPr lang="en-IN" sz="6000" b="1" i="1" dirty="0">
                <a:solidFill>
                  <a:schemeClr val="bg2">
                    <a:lumMod val="75000"/>
                  </a:schemeClr>
                </a:solidFill>
              </a:rPr>
              <a:t>THANK YOU </a:t>
            </a:r>
          </a:p>
        </p:txBody>
      </p:sp>
    </p:spTree>
    <p:extLst>
      <p:ext uri="{BB962C8B-B14F-4D97-AF65-F5344CB8AC3E}">
        <p14:creationId xmlns:p14="http://schemas.microsoft.com/office/powerpoint/2010/main" val="126921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139050"/>
            <a:ext cx="8520600" cy="878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b="1" dirty="0">
                <a:solidFill>
                  <a:schemeClr val="bg2">
                    <a:lumMod val="75000"/>
                  </a:schemeClr>
                </a:solidFill>
              </a:rPr>
              <a:t>ABSTRACT</a:t>
            </a:r>
            <a:endParaRPr sz="4000" b="1" dirty="0">
              <a:solidFill>
                <a:schemeClr val="bg2">
                  <a:lumMod val="75000"/>
                </a:schemeClr>
              </a:solidFill>
            </a:endParaRPr>
          </a:p>
        </p:txBody>
      </p:sp>
      <p:sp>
        <p:nvSpPr>
          <p:cNvPr id="66" name="Google Shape;66;p14"/>
          <p:cNvSpPr txBox="1">
            <a:spLocks noGrp="1"/>
          </p:cNvSpPr>
          <p:nvPr>
            <p:ph type="body" idx="1"/>
          </p:nvPr>
        </p:nvSpPr>
        <p:spPr>
          <a:xfrm>
            <a:off x="695738" y="1152475"/>
            <a:ext cx="7911549"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400" dirty="0">
                <a:solidFill>
                  <a:srgbClr val="24292E"/>
                </a:solidFill>
                <a:latin typeface="Arial"/>
                <a:ea typeface="Arial"/>
                <a:cs typeface="Arial"/>
                <a:sym typeface="Arial"/>
              </a:rPr>
              <a:t>Image Segmentation is the process by which a digital image is partitioned into various subgroups (of pixels) called Image Objects. The goal of segmentation is to simplify and/or change the representation of an image into something that is more meaningful and easier to analyze.Image segmentation is typically used to locate objects and boundaries in images.</a:t>
            </a: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2334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120" b="1">
                <a:solidFill>
                  <a:schemeClr val="lt1"/>
                </a:solidFill>
              </a:rPr>
              <a:t>WHAT IS IMAGE SEGMENTATION?</a:t>
            </a:r>
            <a:endParaRPr sz="3120" b="1">
              <a:solidFill>
                <a:schemeClr val="lt1"/>
              </a:solidFill>
            </a:endParaRPr>
          </a:p>
        </p:txBody>
      </p:sp>
      <p:sp>
        <p:nvSpPr>
          <p:cNvPr id="72" name="Google Shape;72;p15"/>
          <p:cNvSpPr txBox="1">
            <a:spLocks noGrp="1"/>
          </p:cNvSpPr>
          <p:nvPr>
            <p:ph type="body" idx="1"/>
          </p:nvPr>
        </p:nvSpPr>
        <p:spPr>
          <a:xfrm>
            <a:off x="616226" y="868375"/>
            <a:ext cx="7865165" cy="3700500"/>
          </a:xfrm>
          <a:prstGeom prst="rect">
            <a:avLst/>
          </a:prstGeom>
          <a:noFill/>
        </p:spPr>
        <p:txBody>
          <a:bodyPr spcFirstLastPara="1" wrap="square" lIns="91425" tIns="91425" rIns="91425" bIns="91425" anchor="t" anchorCtr="0">
            <a:normAutofit/>
          </a:bodyPr>
          <a:lstStyle/>
          <a:p>
            <a:pPr marL="457200" lvl="0" indent="-361950" algn="l" rtl="0">
              <a:spcBef>
                <a:spcPts val="0"/>
              </a:spcBef>
              <a:spcAft>
                <a:spcPts val="0"/>
              </a:spcAft>
              <a:buClr>
                <a:schemeClr val="lt1"/>
              </a:buClr>
              <a:buSzPts val="2100"/>
              <a:buFont typeface="Nunito"/>
              <a:buChar char="●"/>
            </a:pPr>
            <a:r>
              <a:rPr lang="en" sz="1650" dirty="0">
                <a:solidFill>
                  <a:schemeClr val="lt1"/>
                </a:solidFill>
                <a:latin typeface="Nunito"/>
                <a:ea typeface="Nunito"/>
                <a:cs typeface="Nunito"/>
                <a:sym typeface="Nunito"/>
              </a:rPr>
              <a:t>Image Segmentation is the process by which a digital image is partitioned into various subgroups (of pixels) called Image Objects, which can reduce the complexity of the image, and thus analysing the image becomes simpler.</a:t>
            </a:r>
            <a:endParaRPr sz="1450" dirty="0">
              <a:solidFill>
                <a:schemeClr val="lt1"/>
              </a:solidFill>
              <a:latin typeface="Arial"/>
              <a:ea typeface="Arial"/>
              <a:cs typeface="Arial"/>
              <a:sym typeface="Arial"/>
            </a:endParaRPr>
          </a:p>
          <a:p>
            <a:pPr marL="457200" lvl="0" indent="-355600" algn="l" rtl="0">
              <a:spcBef>
                <a:spcPts val="0"/>
              </a:spcBef>
              <a:spcAft>
                <a:spcPts val="0"/>
              </a:spcAft>
              <a:buClr>
                <a:schemeClr val="lt1"/>
              </a:buClr>
              <a:buSzPts val="2000"/>
              <a:buFont typeface="Nunito"/>
              <a:buChar char="●"/>
            </a:pPr>
            <a:r>
              <a:rPr lang="en" sz="1650" dirty="0">
                <a:solidFill>
                  <a:schemeClr val="lt1"/>
                </a:solidFill>
                <a:latin typeface="Nunito"/>
                <a:ea typeface="Nunito"/>
                <a:cs typeface="Nunito"/>
                <a:sym typeface="Nunito"/>
              </a:rPr>
              <a:t>The image segmentation algorithms try to collect similar pixels together and separate out dissimilar pixels.</a:t>
            </a:r>
            <a:r>
              <a:rPr lang="en" sz="1350" dirty="0">
                <a:solidFill>
                  <a:srgbClr val="FFFFFF"/>
                </a:solidFill>
                <a:latin typeface="Roboto"/>
                <a:ea typeface="Roboto"/>
                <a:cs typeface="Roboto"/>
                <a:sym typeface="Roboto"/>
              </a:rPr>
              <a:t> </a:t>
            </a:r>
            <a:r>
              <a:rPr lang="en" sz="1600" dirty="0">
                <a:solidFill>
                  <a:srgbClr val="FFFFFF"/>
                </a:solidFill>
                <a:latin typeface="Nunito"/>
                <a:ea typeface="Nunito"/>
                <a:cs typeface="Nunito"/>
                <a:sym typeface="Nunito"/>
              </a:rPr>
              <a:t>This is done by following two approaches </a:t>
            </a:r>
            <a:r>
              <a:rPr lang="en" sz="1600" b="1" dirty="0">
                <a:solidFill>
                  <a:srgbClr val="FFFFFF"/>
                </a:solidFill>
                <a:latin typeface="Nunito"/>
                <a:ea typeface="Nunito"/>
                <a:cs typeface="Nunito"/>
                <a:sym typeface="Nunito"/>
              </a:rPr>
              <a:t>based on</a:t>
            </a:r>
            <a:r>
              <a:rPr lang="en" sz="1600" dirty="0">
                <a:solidFill>
                  <a:srgbClr val="FFFFFF"/>
                </a:solidFill>
                <a:latin typeface="Nunito"/>
                <a:ea typeface="Nunito"/>
                <a:cs typeface="Nunito"/>
                <a:sym typeface="Nunito"/>
              </a:rPr>
              <a:t> the </a:t>
            </a:r>
            <a:r>
              <a:rPr lang="en" sz="1600" b="1" dirty="0">
                <a:solidFill>
                  <a:srgbClr val="FFFFFF"/>
                </a:solidFill>
                <a:latin typeface="Nunito"/>
                <a:ea typeface="Nunito"/>
                <a:cs typeface="Nunito"/>
                <a:sym typeface="Nunito"/>
              </a:rPr>
              <a:t>image properties</a:t>
            </a:r>
            <a:r>
              <a:rPr lang="en" sz="1600" dirty="0">
                <a:solidFill>
                  <a:srgbClr val="FFFFFF"/>
                </a:solidFill>
                <a:latin typeface="Nunito"/>
                <a:ea typeface="Nunito"/>
                <a:cs typeface="Nunito"/>
                <a:sym typeface="Nunito"/>
              </a:rPr>
              <a:t>:</a:t>
            </a:r>
            <a:endParaRPr sz="1600" dirty="0">
              <a:solidFill>
                <a:srgbClr val="FFFFFF"/>
              </a:solidFill>
              <a:latin typeface="Nunito"/>
              <a:ea typeface="Nunito"/>
              <a:cs typeface="Nunito"/>
              <a:sym typeface="Nunito"/>
            </a:endParaRPr>
          </a:p>
        </p:txBody>
      </p:sp>
      <p:sp>
        <p:nvSpPr>
          <p:cNvPr id="73" name="Google Shape;73;p15"/>
          <p:cNvSpPr txBox="1"/>
          <p:nvPr/>
        </p:nvSpPr>
        <p:spPr>
          <a:xfrm>
            <a:off x="1948175" y="2805600"/>
            <a:ext cx="6256800" cy="6771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Nunito"/>
                <a:ea typeface="Nunito"/>
                <a:cs typeface="Nunito"/>
                <a:sym typeface="Nunito"/>
              </a:rPr>
              <a:t>i)  Similarity Detection (Region Approach)</a:t>
            </a:r>
            <a:endParaRPr sz="1600">
              <a:solidFill>
                <a:schemeClr val="lt1"/>
              </a:solidFill>
              <a:latin typeface="Nunito"/>
              <a:ea typeface="Nunito"/>
              <a:cs typeface="Nunito"/>
              <a:sym typeface="Nunito"/>
            </a:endParaRPr>
          </a:p>
          <a:p>
            <a:pPr marL="0" lvl="0" indent="0" algn="l" rtl="0">
              <a:spcBef>
                <a:spcPts val="0"/>
              </a:spcBef>
              <a:spcAft>
                <a:spcPts val="0"/>
              </a:spcAft>
              <a:buNone/>
            </a:pPr>
            <a:r>
              <a:rPr lang="en" sz="1600">
                <a:solidFill>
                  <a:schemeClr val="lt1"/>
                </a:solidFill>
                <a:latin typeface="Nunito"/>
                <a:ea typeface="Nunito"/>
                <a:cs typeface="Nunito"/>
                <a:sym typeface="Nunito"/>
              </a:rPr>
              <a:t>ii) Discontinuity Detection (Boundary Approach)</a:t>
            </a:r>
            <a:endParaRPr sz="1600">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4"/>
            <a:ext cx="8520600" cy="754297"/>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400"/>
              </a:spcBef>
              <a:spcAft>
                <a:spcPts val="0"/>
              </a:spcAft>
              <a:buNone/>
            </a:pPr>
            <a:r>
              <a:rPr lang="en" sz="3100" b="1" dirty="0">
                <a:solidFill>
                  <a:srgbClr val="24292E"/>
                </a:solidFill>
                <a:latin typeface="Arial"/>
                <a:ea typeface="Arial"/>
                <a:cs typeface="Arial"/>
                <a:sym typeface="Arial"/>
              </a:rPr>
              <a:t>Applications of Image Segmentation:</a:t>
            </a:r>
            <a:endParaRPr sz="3100" b="1" dirty="0">
              <a:solidFill>
                <a:srgbClr val="24292E"/>
              </a:solidFill>
              <a:latin typeface="Arial"/>
              <a:ea typeface="Arial"/>
              <a:cs typeface="Arial"/>
              <a:sym typeface="Arial"/>
            </a:endParaRPr>
          </a:p>
          <a:p>
            <a:pPr marL="0" lvl="0" indent="0" algn="ctr" rtl="0">
              <a:spcBef>
                <a:spcPts val="1000"/>
              </a:spcBef>
              <a:spcAft>
                <a:spcPts val="0"/>
              </a:spcAft>
              <a:buNone/>
            </a:pPr>
            <a:endParaRPr dirty="0"/>
          </a:p>
        </p:txBody>
      </p:sp>
      <p:sp>
        <p:nvSpPr>
          <p:cNvPr id="85" name="Google Shape;85;p17"/>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228600" lvl="0" indent="0" algn="l" rtl="0">
              <a:spcBef>
                <a:spcPts val="300"/>
              </a:spcBef>
              <a:spcAft>
                <a:spcPts val="0"/>
              </a:spcAft>
              <a:buNone/>
            </a:pPr>
            <a:r>
              <a:rPr lang="en" sz="1900" dirty="0">
                <a:solidFill>
                  <a:srgbClr val="000000"/>
                </a:solidFill>
                <a:latin typeface="Arial"/>
                <a:ea typeface="Arial"/>
                <a:cs typeface="Arial"/>
                <a:sym typeface="Arial"/>
              </a:rPr>
              <a:t>There are countless applications that can be implemented with the help of image segmentation.Our group will try to implement some of these applications  of image segmentation.</a:t>
            </a:r>
            <a:endParaRPr sz="1900" dirty="0">
              <a:solidFill>
                <a:srgbClr val="000000"/>
              </a:solidFill>
              <a:latin typeface="Arial"/>
              <a:ea typeface="Arial"/>
              <a:cs typeface="Arial"/>
              <a:sym typeface="Arial"/>
            </a:endParaRPr>
          </a:p>
          <a:p>
            <a:pPr marL="0" lvl="0" indent="0" algn="l" rtl="0">
              <a:spcBef>
                <a:spcPts val="500"/>
              </a:spcBef>
              <a:spcAft>
                <a:spcPts val="0"/>
              </a:spcAft>
              <a:buNone/>
            </a:pPr>
            <a:endParaRPr sz="1600" dirty="0">
              <a:solidFill>
                <a:srgbClr val="000000"/>
              </a:solidFill>
              <a:highlight>
                <a:srgbClr val="FFFFFF"/>
              </a:highlight>
              <a:latin typeface="Arial"/>
              <a:ea typeface="Arial"/>
              <a:cs typeface="Arial"/>
              <a:sym typeface="Arial"/>
            </a:endParaRPr>
          </a:p>
          <a:p>
            <a:pPr marL="457200" lvl="0" indent="-336550" algn="l" rtl="0">
              <a:spcBef>
                <a:spcPts val="500"/>
              </a:spcBef>
              <a:spcAft>
                <a:spcPts val="0"/>
              </a:spcAft>
              <a:buClr>
                <a:srgbClr val="000000"/>
              </a:buClr>
              <a:buSzPts val="1700"/>
              <a:buFont typeface="Arial"/>
              <a:buChar char="❏"/>
            </a:pPr>
            <a:r>
              <a:rPr lang="en" sz="1600" dirty="0">
                <a:solidFill>
                  <a:srgbClr val="000000"/>
                </a:solidFill>
                <a:latin typeface="Arial"/>
                <a:ea typeface="Arial"/>
                <a:cs typeface="Arial"/>
                <a:sym typeface="Arial"/>
              </a:rPr>
              <a:t>Improved Quality of MRI/Medical images for better detection of diseases and problems</a:t>
            </a:r>
            <a:endParaRPr sz="1600" dirty="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 sz="1600" dirty="0">
                <a:solidFill>
                  <a:srgbClr val="000000"/>
                </a:solidFill>
                <a:latin typeface="Arial"/>
                <a:ea typeface="Arial"/>
                <a:cs typeface="Arial"/>
                <a:sym typeface="Arial"/>
              </a:rPr>
              <a:t>Lane detection used for vehicle navigation, lateral control, collision prevention, or lane departure warning system.</a:t>
            </a:r>
            <a:r>
              <a:rPr lang="en" sz="1700" dirty="0">
                <a:solidFill>
                  <a:srgbClr val="000000"/>
                </a:solidFill>
                <a:latin typeface="Arial"/>
                <a:ea typeface="Arial"/>
                <a:cs typeface="Arial"/>
                <a:sym typeface="Arial"/>
              </a:rPr>
              <a:t> </a:t>
            </a:r>
            <a:endParaRPr sz="2100" dirty="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 sz="1600" dirty="0">
                <a:solidFill>
                  <a:srgbClr val="000000"/>
                </a:solidFill>
                <a:latin typeface="Arial"/>
                <a:ea typeface="Arial"/>
                <a:cs typeface="Arial"/>
                <a:sym typeface="Arial"/>
              </a:rPr>
              <a:t>Generic object  segmenting images can help to improve robot vision</a:t>
            </a:r>
            <a:endParaRPr sz="1600" dirty="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 sz="1600" dirty="0">
                <a:solidFill>
                  <a:srgbClr val="000000"/>
                </a:solidFill>
                <a:latin typeface="Arial"/>
                <a:ea typeface="Arial"/>
                <a:cs typeface="Arial"/>
                <a:sym typeface="Arial"/>
              </a:rPr>
              <a:t>Image segmentation can also be applied to satellite images in order to get better object detection</a:t>
            </a:r>
            <a:endParaRPr sz="1600" dirty="0">
              <a:solidFill>
                <a:srgbClr val="000000"/>
              </a:solidFill>
              <a:latin typeface="Arial"/>
              <a:ea typeface="Arial"/>
              <a:cs typeface="Arial"/>
              <a:sym typeface="Arial"/>
            </a:endParaRPr>
          </a:p>
          <a:p>
            <a:pPr marL="0" lvl="0" indent="0" algn="l" rtl="0">
              <a:spcBef>
                <a:spcPts val="5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FFFFFF"/>
                </a:solidFill>
              </a:rPr>
              <a:t>Generic Object Segmentation</a:t>
            </a:r>
            <a:endParaRPr>
              <a:solidFill>
                <a:srgbClr val="FFFFFF"/>
              </a:solidFill>
            </a:endParaRPr>
          </a:p>
        </p:txBody>
      </p:sp>
      <p:sp>
        <p:nvSpPr>
          <p:cNvPr id="91" name="Google Shape;91;p18"/>
          <p:cNvSpPr txBox="1">
            <a:spLocks noGrp="1"/>
          </p:cNvSpPr>
          <p:nvPr>
            <p:ph type="body" idx="1"/>
          </p:nvPr>
        </p:nvSpPr>
        <p:spPr>
          <a:xfrm>
            <a:off x="649357" y="1152475"/>
            <a:ext cx="7885044"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50" dirty="0">
                <a:solidFill>
                  <a:srgbClr val="FFFFFF"/>
                </a:solidFill>
                <a:latin typeface="Arial"/>
                <a:ea typeface="Arial"/>
                <a:cs typeface="Arial"/>
                <a:sym typeface="Arial"/>
              </a:rPr>
              <a:t>Object detection, one of the most fundamental and challenging problems in computer vision, seeks to locate object instances from a large number of predefined categories in natural images.</a:t>
            </a:r>
            <a:endParaRPr sz="1850" dirty="0">
              <a:solidFill>
                <a:srgbClr val="FFFFFF"/>
              </a:solidFill>
              <a:latin typeface="Arial"/>
              <a:ea typeface="Arial"/>
              <a:cs typeface="Arial"/>
              <a:sym typeface="Arial"/>
            </a:endParaRPr>
          </a:p>
          <a:p>
            <a:pPr marL="0" lvl="0" indent="0" algn="l" rtl="0">
              <a:spcBef>
                <a:spcPts val="1200"/>
              </a:spcBef>
              <a:spcAft>
                <a:spcPts val="1200"/>
              </a:spcAft>
              <a:buNone/>
            </a:pPr>
            <a:r>
              <a:rPr lang="en" sz="1850" dirty="0">
                <a:solidFill>
                  <a:srgbClr val="FFFFFF"/>
                </a:solidFill>
                <a:latin typeface="Arial"/>
                <a:ea typeface="Arial"/>
                <a:cs typeface="Arial"/>
                <a:sym typeface="Arial"/>
              </a:rPr>
              <a:t>The main use of generic object detection is in the field of computer vision . </a:t>
            </a:r>
            <a:r>
              <a:rPr lang="en" sz="1700" dirty="0">
                <a:solidFill>
                  <a:srgbClr val="FFFFFF"/>
                </a:solidFill>
                <a:latin typeface="Arial"/>
                <a:ea typeface="Arial"/>
                <a:cs typeface="Arial"/>
                <a:sym typeface="Arial"/>
              </a:rPr>
              <a:t>Computer vision is an interdisciplinary scientific field that deals with how computers can gain high-level understanding from digital images or videos. From the perspective of engineering, it seeks to understand and automate tasks that the human visual system can do.</a:t>
            </a:r>
            <a:endParaRPr sz="1850" dirty="0">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rgbClr val="000000"/>
                </a:solidFill>
              </a:rPr>
              <a:t>Methodology:</a:t>
            </a:r>
            <a:endParaRPr dirty="0">
              <a:solidFill>
                <a:srgbClr val="000000"/>
              </a:solidFill>
            </a:endParaRPr>
          </a:p>
        </p:txBody>
      </p:sp>
      <p:sp>
        <p:nvSpPr>
          <p:cNvPr id="97" name="Google Shape;97;p19"/>
          <p:cNvSpPr txBox="1">
            <a:spLocks noGrp="1"/>
          </p:cNvSpPr>
          <p:nvPr>
            <p:ph type="body" idx="1"/>
          </p:nvPr>
        </p:nvSpPr>
        <p:spPr>
          <a:xfrm>
            <a:off x="642730" y="1017725"/>
            <a:ext cx="8004313" cy="3746432"/>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 sz="1742" dirty="0">
                <a:solidFill>
                  <a:srgbClr val="24292E"/>
                </a:solidFill>
                <a:latin typeface="Arial"/>
                <a:ea typeface="Arial"/>
                <a:cs typeface="Arial"/>
                <a:sym typeface="Arial"/>
              </a:rPr>
              <a:t>Generic Object Segmentation: The K-means algorithm is an iterative technique that is used to partition an image into K clusters.The basic algorithm is</a:t>
            </a:r>
            <a:br>
              <a:rPr lang="en" sz="1742" dirty="0">
                <a:solidFill>
                  <a:srgbClr val="24292E"/>
                </a:solidFill>
                <a:latin typeface="Arial"/>
                <a:ea typeface="Arial"/>
                <a:cs typeface="Arial"/>
                <a:sym typeface="Arial"/>
              </a:rPr>
            </a:br>
            <a:r>
              <a:rPr lang="en" sz="1742" dirty="0">
                <a:solidFill>
                  <a:srgbClr val="24292E"/>
                </a:solidFill>
                <a:latin typeface="Arial"/>
                <a:ea typeface="Arial"/>
                <a:cs typeface="Arial"/>
                <a:sym typeface="Arial"/>
              </a:rPr>
              <a:t>1.Pick K cluster centers, either randomly or based on some heuristic method.</a:t>
            </a:r>
            <a:br>
              <a:rPr lang="en" sz="1742" dirty="0">
                <a:solidFill>
                  <a:srgbClr val="24292E"/>
                </a:solidFill>
                <a:latin typeface="Arial"/>
                <a:ea typeface="Arial"/>
                <a:cs typeface="Arial"/>
                <a:sym typeface="Arial"/>
              </a:rPr>
            </a:br>
            <a:r>
              <a:rPr lang="en" sz="1742" dirty="0">
                <a:solidFill>
                  <a:srgbClr val="24292E"/>
                </a:solidFill>
                <a:latin typeface="Arial"/>
                <a:ea typeface="Arial"/>
                <a:cs typeface="Arial"/>
                <a:sym typeface="Arial"/>
              </a:rPr>
              <a:t>2.Assign each pixel in the image to the cluster that minimizes the distance between the pixel and the cluster center</a:t>
            </a:r>
            <a:br>
              <a:rPr lang="en" sz="1742" dirty="0">
                <a:solidFill>
                  <a:srgbClr val="24292E"/>
                </a:solidFill>
                <a:latin typeface="Arial"/>
                <a:ea typeface="Arial"/>
                <a:cs typeface="Arial"/>
                <a:sym typeface="Arial"/>
              </a:rPr>
            </a:br>
            <a:r>
              <a:rPr lang="en" sz="1742" dirty="0">
                <a:solidFill>
                  <a:srgbClr val="24292E"/>
                </a:solidFill>
                <a:latin typeface="Arial"/>
                <a:ea typeface="Arial"/>
                <a:cs typeface="Arial"/>
                <a:sym typeface="Arial"/>
              </a:rPr>
              <a:t>3.Re-compute the cluster centers by averaging all of the pixels in the cluster</a:t>
            </a:r>
            <a:br>
              <a:rPr lang="en" sz="1742" dirty="0">
                <a:solidFill>
                  <a:srgbClr val="24292E"/>
                </a:solidFill>
                <a:latin typeface="Arial"/>
                <a:ea typeface="Arial"/>
                <a:cs typeface="Arial"/>
                <a:sym typeface="Arial"/>
              </a:rPr>
            </a:br>
            <a:r>
              <a:rPr lang="en" sz="1742" dirty="0">
                <a:solidFill>
                  <a:srgbClr val="24292E"/>
                </a:solidFill>
                <a:latin typeface="Arial"/>
                <a:ea typeface="Arial"/>
                <a:cs typeface="Arial"/>
                <a:sym typeface="Arial"/>
              </a:rPr>
              <a:t>4.Repeat steps 2 and 3 until convergence is attained (i.e. no pixels change clusters)</a:t>
            </a:r>
            <a:endParaRPr sz="1742" dirty="0">
              <a:solidFill>
                <a:srgbClr val="24292E"/>
              </a:solidFill>
              <a:latin typeface="Arial"/>
              <a:ea typeface="Arial"/>
              <a:cs typeface="Arial"/>
              <a:sym typeface="Arial"/>
            </a:endParaRPr>
          </a:p>
          <a:p>
            <a:pPr marL="0" lvl="0" indent="0" algn="l" rtl="0">
              <a:lnSpc>
                <a:spcPct val="95000"/>
              </a:lnSpc>
              <a:spcBef>
                <a:spcPts val="1200"/>
              </a:spcBef>
              <a:spcAft>
                <a:spcPts val="0"/>
              </a:spcAft>
              <a:buSzPts val="770"/>
              <a:buNone/>
            </a:pPr>
            <a:br>
              <a:rPr lang="en" sz="1742" dirty="0">
                <a:solidFill>
                  <a:srgbClr val="24292E"/>
                </a:solidFill>
                <a:latin typeface="Arial"/>
                <a:ea typeface="Arial"/>
                <a:cs typeface="Arial"/>
                <a:sym typeface="Arial"/>
              </a:rPr>
            </a:br>
            <a:r>
              <a:rPr lang="en" sz="1742" dirty="0">
                <a:solidFill>
                  <a:srgbClr val="24292E"/>
                </a:solidFill>
                <a:latin typeface="Arial"/>
                <a:ea typeface="Arial"/>
                <a:cs typeface="Arial"/>
                <a:sym typeface="Arial"/>
              </a:rPr>
              <a:t>In this case, distance is the squared or absolute difference between a pixel and a cluster center. This algorithm is guaranteed to converge, but it may not return the optimal solution. The quality of the solution depends on the initial set of clusters and the value of K.</a:t>
            </a:r>
            <a:endParaRPr sz="1742" dirty="0">
              <a:solidFill>
                <a:srgbClr val="24292E"/>
              </a:solidFill>
              <a:latin typeface="Arial"/>
              <a:ea typeface="Arial"/>
              <a:cs typeface="Arial"/>
              <a:sym typeface="Arial"/>
            </a:endParaRPr>
          </a:p>
          <a:p>
            <a:pPr marL="0" lvl="0" indent="0" algn="l" rtl="0">
              <a:lnSpc>
                <a:spcPct val="95000"/>
              </a:lnSpc>
              <a:spcBef>
                <a:spcPts val="1200"/>
              </a:spcBef>
              <a:spcAft>
                <a:spcPts val="1200"/>
              </a:spcAft>
              <a:buSzPts val="770"/>
              <a:buNone/>
            </a:pPr>
            <a:endParaRPr sz="126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651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rgbClr val="FFFFFF"/>
                </a:solidFill>
              </a:rPr>
              <a:t>Results:</a:t>
            </a:r>
            <a:endParaRPr dirty="0">
              <a:solidFill>
                <a:srgbClr val="FFFFFF"/>
              </a:solidFill>
            </a:endParaRPr>
          </a:p>
        </p:txBody>
      </p:sp>
      <p:sp>
        <p:nvSpPr>
          <p:cNvPr id="103" name="Google Shape;103;p20"/>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endParaRPr sz="1850" dirty="0">
              <a:solidFill>
                <a:srgbClr val="FFFFFF"/>
              </a:solidFill>
              <a:highlight>
                <a:schemeClr val="dk1"/>
              </a:highlight>
              <a:latin typeface="Arial"/>
              <a:ea typeface="Arial"/>
              <a:cs typeface="Arial"/>
              <a:sym typeface="Arial"/>
            </a:endParaRPr>
          </a:p>
          <a:p>
            <a:pPr marL="0" lvl="0" indent="0" algn="l" rtl="0">
              <a:spcBef>
                <a:spcPts val="1200"/>
              </a:spcBef>
              <a:spcAft>
                <a:spcPts val="0"/>
              </a:spcAft>
              <a:buNone/>
            </a:pPr>
            <a:endParaRPr sz="1850" dirty="0">
              <a:solidFill>
                <a:srgbClr val="FFFFFF"/>
              </a:solidFill>
              <a:highlight>
                <a:schemeClr val="dk1"/>
              </a:highlight>
              <a:latin typeface="Arial"/>
              <a:ea typeface="Arial"/>
              <a:cs typeface="Arial"/>
              <a:sym typeface="Arial"/>
            </a:endParaRPr>
          </a:p>
          <a:p>
            <a:pPr marL="0" lvl="0" indent="0" algn="l" rtl="0">
              <a:spcBef>
                <a:spcPts val="1200"/>
              </a:spcBef>
              <a:spcAft>
                <a:spcPts val="0"/>
              </a:spcAft>
              <a:buNone/>
            </a:pPr>
            <a:endParaRPr sz="1850" dirty="0">
              <a:solidFill>
                <a:srgbClr val="FFFFFF"/>
              </a:solidFill>
              <a:highlight>
                <a:schemeClr val="dk1"/>
              </a:highlight>
              <a:latin typeface="Arial"/>
              <a:ea typeface="Arial"/>
              <a:cs typeface="Arial"/>
              <a:sym typeface="Arial"/>
            </a:endParaRPr>
          </a:p>
          <a:p>
            <a:pPr marL="0" lvl="0" indent="0" algn="l" rtl="0">
              <a:spcBef>
                <a:spcPts val="1200"/>
              </a:spcBef>
              <a:spcAft>
                <a:spcPts val="0"/>
              </a:spcAft>
              <a:buNone/>
            </a:pPr>
            <a:endParaRPr sz="1850" dirty="0">
              <a:solidFill>
                <a:srgbClr val="FFFFFF"/>
              </a:solidFill>
              <a:highlight>
                <a:schemeClr val="dk1"/>
              </a:highlight>
              <a:latin typeface="Arial"/>
              <a:ea typeface="Arial"/>
              <a:cs typeface="Arial"/>
              <a:sym typeface="Arial"/>
            </a:endParaRPr>
          </a:p>
          <a:p>
            <a:pPr marL="0" lvl="0" indent="0" algn="l" rtl="0">
              <a:spcBef>
                <a:spcPts val="1200"/>
              </a:spcBef>
              <a:spcAft>
                <a:spcPts val="0"/>
              </a:spcAft>
              <a:buNone/>
            </a:pPr>
            <a:endParaRPr sz="1850" dirty="0">
              <a:solidFill>
                <a:srgbClr val="FFFFFF"/>
              </a:solidFill>
              <a:highlight>
                <a:schemeClr val="dk1"/>
              </a:highlight>
              <a:latin typeface="Arial"/>
              <a:ea typeface="Arial"/>
              <a:cs typeface="Arial"/>
              <a:sym typeface="Arial"/>
            </a:endParaRPr>
          </a:p>
          <a:p>
            <a:pPr marL="0" lvl="0" indent="0" algn="l" rtl="0">
              <a:spcBef>
                <a:spcPts val="1200"/>
              </a:spcBef>
              <a:spcAft>
                <a:spcPts val="0"/>
              </a:spcAft>
              <a:buNone/>
            </a:pPr>
            <a:endParaRPr sz="1850" dirty="0">
              <a:solidFill>
                <a:srgbClr val="FFFFFF"/>
              </a:solidFill>
              <a:highlight>
                <a:schemeClr val="dk1"/>
              </a:highlight>
              <a:latin typeface="Arial"/>
              <a:ea typeface="Arial"/>
              <a:cs typeface="Arial"/>
              <a:sym typeface="Arial"/>
            </a:endParaRPr>
          </a:p>
          <a:p>
            <a:pPr marL="0" lvl="0" indent="0" algn="l" rtl="0">
              <a:spcBef>
                <a:spcPts val="1200"/>
              </a:spcBef>
              <a:spcAft>
                <a:spcPts val="1200"/>
              </a:spcAft>
              <a:buNone/>
            </a:pPr>
            <a:r>
              <a:rPr lang="en" sz="1850" dirty="0">
                <a:solidFill>
                  <a:srgbClr val="FFFFFF"/>
                </a:solidFill>
                <a:highlight>
                  <a:schemeClr val="dk1"/>
                </a:highlight>
                <a:latin typeface="Arial"/>
                <a:ea typeface="Arial"/>
                <a:cs typeface="Arial"/>
                <a:sym typeface="Arial"/>
              </a:rPr>
              <a:t>a)k=5 in this case                                       b)k=8 in this case</a:t>
            </a:r>
            <a:endParaRPr sz="1850" dirty="0">
              <a:solidFill>
                <a:srgbClr val="FFFFFF"/>
              </a:solidFill>
              <a:highlight>
                <a:schemeClr val="dk1"/>
              </a:highlight>
              <a:latin typeface="Arial"/>
              <a:ea typeface="Arial"/>
              <a:cs typeface="Arial"/>
              <a:sym typeface="Arial"/>
            </a:endParaRPr>
          </a:p>
        </p:txBody>
      </p:sp>
      <p:pic>
        <p:nvPicPr>
          <p:cNvPr id="104" name="Google Shape;104;p20"/>
          <p:cNvPicPr preferRelativeResize="0"/>
          <p:nvPr/>
        </p:nvPicPr>
        <p:blipFill rotWithShape="1">
          <a:blip r:embed="rId3">
            <a:alphaModFix/>
          </a:blip>
          <a:srcRect r="9379" b="9379"/>
          <a:stretch/>
        </p:blipFill>
        <p:spPr>
          <a:xfrm>
            <a:off x="400700" y="1319925"/>
            <a:ext cx="1588400" cy="2398775"/>
          </a:xfrm>
          <a:prstGeom prst="rect">
            <a:avLst/>
          </a:prstGeom>
          <a:noFill/>
          <a:ln>
            <a:noFill/>
          </a:ln>
        </p:spPr>
      </p:pic>
      <p:pic>
        <p:nvPicPr>
          <p:cNvPr id="105" name="Google Shape;105;p20"/>
          <p:cNvPicPr preferRelativeResize="0"/>
          <p:nvPr/>
        </p:nvPicPr>
        <p:blipFill>
          <a:blip r:embed="rId4">
            <a:alphaModFix/>
          </a:blip>
          <a:stretch>
            <a:fillRect/>
          </a:stretch>
        </p:blipFill>
        <p:spPr>
          <a:xfrm>
            <a:off x="2160775" y="1319900"/>
            <a:ext cx="1588400" cy="2398750"/>
          </a:xfrm>
          <a:prstGeom prst="rect">
            <a:avLst/>
          </a:prstGeom>
          <a:noFill/>
          <a:ln>
            <a:noFill/>
          </a:ln>
        </p:spPr>
      </p:pic>
      <p:pic>
        <p:nvPicPr>
          <p:cNvPr id="106" name="Google Shape;106;p20"/>
          <p:cNvPicPr preferRelativeResize="0"/>
          <p:nvPr/>
        </p:nvPicPr>
        <p:blipFill>
          <a:blip r:embed="rId5">
            <a:alphaModFix/>
          </a:blip>
          <a:stretch>
            <a:fillRect/>
          </a:stretch>
        </p:blipFill>
        <p:spPr>
          <a:xfrm>
            <a:off x="3920850" y="1571550"/>
            <a:ext cx="2458300" cy="1895475"/>
          </a:xfrm>
          <a:prstGeom prst="rect">
            <a:avLst/>
          </a:prstGeom>
          <a:noFill/>
          <a:ln>
            <a:noFill/>
          </a:ln>
        </p:spPr>
      </p:pic>
      <p:pic>
        <p:nvPicPr>
          <p:cNvPr id="107" name="Google Shape;107;p20"/>
          <p:cNvPicPr preferRelativeResize="0"/>
          <p:nvPr/>
        </p:nvPicPr>
        <p:blipFill>
          <a:blip r:embed="rId6">
            <a:alphaModFix/>
          </a:blip>
          <a:stretch>
            <a:fillRect/>
          </a:stretch>
        </p:blipFill>
        <p:spPr>
          <a:xfrm>
            <a:off x="6428275" y="1571525"/>
            <a:ext cx="2404025" cy="189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4292E"/>
                </a:solidFill>
                <a:latin typeface="Arial"/>
                <a:ea typeface="Arial"/>
                <a:cs typeface="Arial"/>
                <a:sym typeface="Arial"/>
              </a:rPr>
              <a:t>Medical Image Enhancement</a:t>
            </a:r>
            <a:endParaRPr sz="4600" dirty="0"/>
          </a:p>
        </p:txBody>
      </p:sp>
      <p:sp>
        <p:nvSpPr>
          <p:cNvPr id="113" name="Google Shape;113;p21"/>
          <p:cNvSpPr txBox="1">
            <a:spLocks noGrp="1"/>
          </p:cNvSpPr>
          <p:nvPr>
            <p:ph type="body" idx="1"/>
          </p:nvPr>
        </p:nvSpPr>
        <p:spPr>
          <a:xfrm>
            <a:off x="695738" y="1017725"/>
            <a:ext cx="7885045" cy="391475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733" dirty="0">
                <a:solidFill>
                  <a:srgbClr val="000000"/>
                </a:solidFill>
                <a:latin typeface="Arial"/>
                <a:ea typeface="Arial"/>
                <a:cs typeface="Arial"/>
                <a:sym typeface="Arial"/>
              </a:rPr>
              <a:t>Medical imaging is the process of producing visible images of inner structures of the body for scientific and medicinal study and treatment as well as a visible view of the function of interior tissues. This process pursues the disorder identification and management.</a:t>
            </a:r>
            <a:endParaRPr sz="6733" dirty="0">
              <a:solidFill>
                <a:srgbClr val="000000"/>
              </a:solidFill>
              <a:latin typeface="Arial"/>
              <a:ea typeface="Arial"/>
              <a:cs typeface="Arial"/>
              <a:sym typeface="Arial"/>
            </a:endParaRPr>
          </a:p>
          <a:p>
            <a:pPr marL="0" lvl="0" indent="0" algn="l" rtl="0">
              <a:spcBef>
                <a:spcPts val="1200"/>
              </a:spcBef>
              <a:spcAft>
                <a:spcPts val="0"/>
              </a:spcAft>
              <a:buNone/>
            </a:pPr>
            <a:r>
              <a:rPr lang="en" sz="6733" dirty="0">
                <a:solidFill>
                  <a:srgbClr val="000000"/>
                </a:solidFill>
                <a:latin typeface="Arial"/>
                <a:ea typeface="Arial"/>
                <a:cs typeface="Arial"/>
                <a:sym typeface="Arial"/>
              </a:rPr>
              <a:t>This process includes both organic and radiological imaging which used electromagnetic energies (X-rays and gamma), sonography, magnetic, scopes, and thermal and isotope imaging. There are many other technologies used to record information about the location and function of the body. Those techniques have many limitations compared to those modulates which produce images. </a:t>
            </a:r>
            <a:endParaRPr sz="6733" dirty="0">
              <a:solidFill>
                <a:srgbClr val="000000"/>
              </a:solidFill>
              <a:latin typeface="Arial"/>
              <a:ea typeface="Arial"/>
              <a:cs typeface="Arial"/>
              <a:sym typeface="Arial"/>
            </a:endParaRPr>
          </a:p>
          <a:p>
            <a:pPr marL="0" lvl="0" indent="0" algn="l" rtl="0">
              <a:spcBef>
                <a:spcPts val="1200"/>
              </a:spcBef>
              <a:spcAft>
                <a:spcPts val="0"/>
              </a:spcAft>
              <a:buNone/>
            </a:pPr>
            <a:r>
              <a:rPr lang="en" sz="6733" dirty="0">
                <a:solidFill>
                  <a:srgbClr val="000000"/>
                </a:solidFill>
                <a:latin typeface="Arial"/>
                <a:ea typeface="Arial"/>
                <a:cs typeface="Arial"/>
                <a:sym typeface="Arial"/>
              </a:rPr>
              <a:t>The goal of my program is to use image segmentation on medical MRI images to improve the contrast and segment the different parts of the image to for better detection of tumors ,diseases and anomalies.</a:t>
            </a:r>
            <a:endParaRPr sz="6733" dirty="0">
              <a:solidFill>
                <a:srgbClr val="000000"/>
              </a:solidFill>
              <a:latin typeface="Arial"/>
              <a:ea typeface="Arial"/>
              <a:cs typeface="Arial"/>
              <a:sym typeface="Arial"/>
            </a:endParaRPr>
          </a:p>
          <a:p>
            <a:pPr marL="0" lvl="0" indent="0" algn="l" rtl="0">
              <a:spcBef>
                <a:spcPts val="1200"/>
              </a:spcBef>
              <a:spcAft>
                <a:spcPts val="0"/>
              </a:spcAft>
              <a:buNone/>
            </a:pPr>
            <a:endParaRPr sz="2550" dirty="0">
              <a:solidFill>
                <a:srgbClr val="000000"/>
              </a:solidFill>
              <a:highlight>
                <a:srgbClr val="FFFAD2"/>
              </a:highlight>
              <a:latin typeface="Times New Roman"/>
              <a:ea typeface="Times New Roman"/>
              <a:cs typeface="Times New Roman"/>
              <a:sym typeface="Times New Roman"/>
            </a:endParaRPr>
          </a:p>
          <a:p>
            <a:pPr marL="0" lvl="0" indent="0" algn="l" rtl="0">
              <a:spcBef>
                <a:spcPts val="1200"/>
              </a:spcBef>
              <a:spcAft>
                <a:spcPts val="0"/>
              </a:spcAft>
              <a:buNone/>
            </a:pPr>
            <a:endParaRPr sz="2550" dirty="0">
              <a:solidFill>
                <a:srgbClr val="000000"/>
              </a:solidFill>
              <a:highlight>
                <a:srgbClr val="FFFAD2"/>
              </a:highlight>
              <a:latin typeface="Times New Roman"/>
              <a:ea typeface="Times New Roman"/>
              <a:cs typeface="Times New Roman"/>
              <a:sym typeface="Times New Roman"/>
            </a:endParaRPr>
          </a:p>
          <a:p>
            <a:pPr marL="0" lvl="0" indent="0" algn="l" rtl="0">
              <a:spcBef>
                <a:spcPts val="1200"/>
              </a:spcBef>
              <a:spcAft>
                <a:spcPts val="1200"/>
              </a:spcAft>
              <a:buNone/>
            </a:pPr>
            <a:endParaRPr sz="1500" dirty="0">
              <a:solidFill>
                <a:srgbClr val="000000"/>
              </a:solidFill>
              <a:highlight>
                <a:srgbClr val="FFFAD2"/>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249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rgbClr val="FFFFFF"/>
                </a:solidFill>
              </a:rPr>
              <a:t>Methodology:</a:t>
            </a:r>
            <a:endParaRPr dirty="0">
              <a:solidFill>
                <a:srgbClr val="FFFFFF"/>
              </a:solidFill>
            </a:endParaRPr>
          </a:p>
        </p:txBody>
      </p:sp>
      <p:sp>
        <p:nvSpPr>
          <p:cNvPr id="119" name="Google Shape;119;p22"/>
          <p:cNvSpPr txBox="1">
            <a:spLocks noGrp="1"/>
          </p:cNvSpPr>
          <p:nvPr>
            <p:ph type="body" idx="1"/>
          </p:nvPr>
        </p:nvSpPr>
        <p:spPr>
          <a:xfrm>
            <a:off x="808382" y="1152475"/>
            <a:ext cx="7838661" cy="3750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88"/>
              <a:buNone/>
            </a:pPr>
            <a:r>
              <a:rPr lang="en" sz="1714" dirty="0">
                <a:solidFill>
                  <a:srgbClr val="FFFFFF"/>
                </a:solidFill>
                <a:latin typeface="Times New Roman"/>
                <a:ea typeface="Times New Roman"/>
                <a:cs typeface="Times New Roman"/>
                <a:sym typeface="Times New Roman"/>
              </a:rPr>
              <a:t>This program uses K-NN algorithm in order to segment the MRI scans</a:t>
            </a:r>
            <a:endParaRPr sz="1714" dirty="0">
              <a:solidFill>
                <a:srgbClr val="FFFFFF"/>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714" dirty="0">
                <a:solidFill>
                  <a:srgbClr val="FFFFFF"/>
                </a:solidFill>
                <a:latin typeface="Times New Roman"/>
                <a:ea typeface="Times New Roman"/>
                <a:cs typeface="Times New Roman"/>
                <a:sym typeface="Times New Roman"/>
              </a:rPr>
              <a:t>The steps Involved in my algorithm are:</a:t>
            </a:r>
            <a:endParaRPr sz="1714" dirty="0">
              <a:solidFill>
                <a:srgbClr val="FFFFFF"/>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714" dirty="0">
                <a:solidFill>
                  <a:srgbClr val="FFFFFF"/>
                </a:solidFill>
                <a:latin typeface="Times New Roman"/>
                <a:ea typeface="Times New Roman"/>
                <a:cs typeface="Times New Roman"/>
                <a:sym typeface="Times New Roman"/>
              </a:rPr>
              <a:t>Main Algorithm working:</a:t>
            </a:r>
            <a:endParaRPr sz="1714" dirty="0">
              <a:solidFill>
                <a:srgbClr val="FFFFFF"/>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714" dirty="0">
                <a:solidFill>
                  <a:srgbClr val="FFFFFF"/>
                </a:solidFill>
                <a:latin typeface="Times New Roman"/>
                <a:ea typeface="Times New Roman"/>
                <a:cs typeface="Times New Roman"/>
                <a:sym typeface="Times New Roman"/>
              </a:rPr>
              <a:t>1.Choosing the number of Clusters(n) and using k-means to make the classes</a:t>
            </a:r>
            <a:endParaRPr sz="1714" dirty="0">
              <a:solidFill>
                <a:srgbClr val="FFFFFF"/>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714" dirty="0">
                <a:solidFill>
                  <a:srgbClr val="FFFFFF"/>
                </a:solidFill>
                <a:latin typeface="Times New Roman"/>
                <a:ea typeface="Times New Roman"/>
                <a:cs typeface="Times New Roman"/>
                <a:sym typeface="Times New Roman"/>
              </a:rPr>
              <a:t>2.kmeans centers points for centroid.</a:t>
            </a:r>
            <a:endParaRPr sz="1714" dirty="0">
              <a:solidFill>
                <a:srgbClr val="FFFFFF"/>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714" dirty="0">
                <a:solidFill>
                  <a:srgbClr val="FFFFFF"/>
                </a:solidFill>
                <a:latin typeface="Times New Roman"/>
                <a:ea typeface="Times New Roman"/>
                <a:cs typeface="Times New Roman"/>
                <a:sym typeface="Times New Roman"/>
              </a:rPr>
              <a:t>3.Assigning each Data point or as we say each pixel value to the above centroid using KNN that further gives us clusters.</a:t>
            </a:r>
            <a:endParaRPr sz="1714" dirty="0">
              <a:solidFill>
                <a:srgbClr val="FFFFFF"/>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714" dirty="0">
                <a:solidFill>
                  <a:srgbClr val="FFFFFF"/>
                </a:solidFill>
                <a:latin typeface="Times New Roman"/>
                <a:ea typeface="Times New Roman"/>
                <a:cs typeface="Times New Roman"/>
                <a:sym typeface="Times New Roman"/>
              </a:rPr>
              <a:t>4.In our case 41 was passed as the number of neighbors(Odd number to break tie)</a:t>
            </a:r>
            <a:endParaRPr sz="1714" dirty="0">
              <a:solidFill>
                <a:srgbClr val="FFFFFF"/>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714" dirty="0">
                <a:solidFill>
                  <a:srgbClr val="FFFFFF"/>
                </a:solidFill>
                <a:latin typeface="Times New Roman"/>
                <a:ea typeface="Times New Roman"/>
                <a:cs typeface="Times New Roman"/>
                <a:sym typeface="Times New Roman"/>
              </a:rPr>
              <a:t>5.On the last step we just do the concatenation of original and segmented image</a:t>
            </a:r>
            <a:endParaRPr sz="1714" dirty="0">
              <a:solidFill>
                <a:srgbClr val="FFFFFF"/>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endParaRPr sz="1625" dirty="0">
              <a:solidFill>
                <a:srgbClr val="FFFFFF"/>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688"/>
              <a:buNone/>
            </a:pPr>
            <a:endParaRPr sz="1125"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673</TotalTime>
  <Words>1074</Words>
  <Application>Microsoft Office PowerPoint</Application>
  <PresentationFormat>On-screen Show (16:9)</PresentationFormat>
  <Paragraphs>74</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Nunito</vt:lpstr>
      <vt:lpstr>Roboto</vt:lpstr>
      <vt:lpstr>Times New Roman</vt:lpstr>
      <vt:lpstr>Tw Cen MT</vt:lpstr>
      <vt:lpstr>Circuit</vt:lpstr>
      <vt:lpstr>IMAGE SEGMENTATION</vt:lpstr>
      <vt:lpstr>ABSTRACT</vt:lpstr>
      <vt:lpstr>WHAT IS IMAGE SEGMENTATION?</vt:lpstr>
      <vt:lpstr>Applications of Image Segmentation: </vt:lpstr>
      <vt:lpstr>Generic Object Segmentation</vt:lpstr>
      <vt:lpstr>Methodology:</vt:lpstr>
      <vt:lpstr>Results:</vt:lpstr>
      <vt:lpstr>Medical Image Enhancement</vt:lpstr>
      <vt:lpstr>Methodology:</vt:lpstr>
      <vt:lpstr>Conversion of Grayscale to New Scale(Depending on value of n) for Segmentation</vt:lpstr>
      <vt:lpstr>Results:</vt:lpstr>
      <vt:lpstr>Lane Detection </vt:lpstr>
      <vt:lpstr>Road segmentation using Satellite images:</vt:lpstr>
      <vt:lpstr>Results: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dc:title>
  <cp:lastModifiedBy>aman kala</cp:lastModifiedBy>
  <cp:revision>4</cp:revision>
  <dcterms:modified xsi:type="dcterms:W3CDTF">2022-05-10T15:28:42Z</dcterms:modified>
</cp:coreProperties>
</file>