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60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6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8"/>
  </p:notesMasterIdLst>
  <p:handoutMasterIdLst>
    <p:handoutMasterId r:id="rId79"/>
  </p:handoutMasterIdLst>
  <p:sldIdLst>
    <p:sldId id="320" r:id="rId2"/>
    <p:sldId id="461" r:id="rId3"/>
    <p:sldId id="462" r:id="rId4"/>
    <p:sldId id="463" r:id="rId5"/>
    <p:sldId id="488" r:id="rId6"/>
    <p:sldId id="464" r:id="rId7"/>
    <p:sldId id="465" r:id="rId8"/>
    <p:sldId id="354" r:id="rId9"/>
    <p:sldId id="375" r:id="rId10"/>
    <p:sldId id="486" r:id="rId11"/>
    <p:sldId id="355" r:id="rId12"/>
    <p:sldId id="357" r:id="rId13"/>
    <p:sldId id="358" r:id="rId14"/>
    <p:sldId id="421" r:id="rId15"/>
    <p:sldId id="361" r:id="rId16"/>
    <p:sldId id="362" r:id="rId17"/>
    <p:sldId id="422" r:id="rId18"/>
    <p:sldId id="466" r:id="rId19"/>
    <p:sldId id="365" r:id="rId20"/>
    <p:sldId id="366" r:id="rId21"/>
    <p:sldId id="367" r:id="rId22"/>
    <p:sldId id="423" r:id="rId23"/>
    <p:sldId id="467" r:id="rId24"/>
    <p:sldId id="468" r:id="rId25"/>
    <p:sldId id="487" r:id="rId26"/>
    <p:sldId id="371" r:id="rId27"/>
    <p:sldId id="373" r:id="rId28"/>
    <p:sldId id="374" r:id="rId29"/>
    <p:sldId id="376" r:id="rId30"/>
    <p:sldId id="377" r:id="rId31"/>
    <p:sldId id="378" r:id="rId32"/>
    <p:sldId id="379" r:id="rId33"/>
    <p:sldId id="380" r:id="rId34"/>
    <p:sldId id="469" r:id="rId35"/>
    <p:sldId id="382" r:id="rId36"/>
    <p:sldId id="470" r:id="rId37"/>
    <p:sldId id="384" r:id="rId38"/>
    <p:sldId id="385" r:id="rId39"/>
    <p:sldId id="388" r:id="rId40"/>
    <p:sldId id="389" r:id="rId41"/>
    <p:sldId id="424" r:id="rId42"/>
    <p:sldId id="471" r:id="rId43"/>
    <p:sldId id="392" r:id="rId44"/>
    <p:sldId id="393" r:id="rId45"/>
    <p:sldId id="394" r:id="rId46"/>
    <p:sldId id="395" r:id="rId47"/>
    <p:sldId id="396" r:id="rId48"/>
    <p:sldId id="397" r:id="rId49"/>
    <p:sldId id="472" r:id="rId50"/>
    <p:sldId id="399" r:id="rId51"/>
    <p:sldId id="425" r:id="rId52"/>
    <p:sldId id="473" r:id="rId53"/>
    <p:sldId id="485" r:id="rId54"/>
    <p:sldId id="403" r:id="rId55"/>
    <p:sldId id="404" r:id="rId56"/>
    <p:sldId id="474" r:id="rId57"/>
    <p:sldId id="406" r:id="rId58"/>
    <p:sldId id="407" r:id="rId59"/>
    <p:sldId id="408" r:id="rId60"/>
    <p:sldId id="409" r:id="rId61"/>
    <p:sldId id="475" r:id="rId62"/>
    <p:sldId id="411" r:id="rId63"/>
    <p:sldId id="412" r:id="rId64"/>
    <p:sldId id="426" r:id="rId65"/>
    <p:sldId id="476" r:id="rId66"/>
    <p:sldId id="477" r:id="rId67"/>
    <p:sldId id="416" r:id="rId68"/>
    <p:sldId id="417" r:id="rId69"/>
    <p:sldId id="478" r:id="rId70"/>
    <p:sldId id="419" r:id="rId71"/>
    <p:sldId id="479" r:id="rId72"/>
    <p:sldId id="460" r:id="rId73"/>
    <p:sldId id="481" r:id="rId74"/>
    <p:sldId id="482" r:id="rId75"/>
    <p:sldId id="483" r:id="rId76"/>
    <p:sldId id="484" r:id="rId7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2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8.xml"/><Relationship Id="rId18" Type="http://schemas.openxmlformats.org/officeDocument/2006/relationships/slide" Target="slides/slide35.xml"/><Relationship Id="rId26" Type="http://schemas.openxmlformats.org/officeDocument/2006/relationships/slide" Target="slides/slide53.xml"/><Relationship Id="rId3" Type="http://schemas.openxmlformats.org/officeDocument/2006/relationships/slide" Target="slides/slide4.xml"/><Relationship Id="rId21" Type="http://schemas.openxmlformats.org/officeDocument/2006/relationships/slide" Target="slides/slide39.xml"/><Relationship Id="rId7" Type="http://schemas.openxmlformats.org/officeDocument/2006/relationships/slide" Target="slides/slide10.xml"/><Relationship Id="rId12" Type="http://schemas.openxmlformats.org/officeDocument/2006/relationships/slide" Target="slides/slide27.xml"/><Relationship Id="rId17" Type="http://schemas.openxmlformats.org/officeDocument/2006/relationships/slide" Target="slides/slide32.xml"/><Relationship Id="rId25" Type="http://schemas.openxmlformats.org/officeDocument/2006/relationships/slide" Target="slides/slide46.xml"/><Relationship Id="rId33" Type="http://schemas.openxmlformats.org/officeDocument/2006/relationships/slide" Target="slides/slide70.xml"/><Relationship Id="rId2" Type="http://schemas.openxmlformats.org/officeDocument/2006/relationships/slide" Target="slides/slide3.xml"/><Relationship Id="rId16" Type="http://schemas.openxmlformats.org/officeDocument/2006/relationships/slide" Target="slides/slide31.xml"/><Relationship Id="rId20" Type="http://schemas.openxmlformats.org/officeDocument/2006/relationships/slide" Target="slides/slide38.xml"/><Relationship Id="rId29" Type="http://schemas.openxmlformats.org/officeDocument/2006/relationships/slide" Target="slides/slide58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6.xml"/><Relationship Id="rId24" Type="http://schemas.openxmlformats.org/officeDocument/2006/relationships/slide" Target="slides/slide45.xml"/><Relationship Id="rId32" Type="http://schemas.openxmlformats.org/officeDocument/2006/relationships/slide" Target="slides/slide68.xml"/><Relationship Id="rId5" Type="http://schemas.openxmlformats.org/officeDocument/2006/relationships/slide" Target="slides/slide7.xml"/><Relationship Id="rId15" Type="http://schemas.openxmlformats.org/officeDocument/2006/relationships/slide" Target="slides/slide30.xml"/><Relationship Id="rId23" Type="http://schemas.openxmlformats.org/officeDocument/2006/relationships/slide" Target="slides/slide44.xml"/><Relationship Id="rId28" Type="http://schemas.openxmlformats.org/officeDocument/2006/relationships/slide" Target="slides/slide57.xml"/><Relationship Id="rId10" Type="http://schemas.openxmlformats.org/officeDocument/2006/relationships/slide" Target="slides/slide20.xml"/><Relationship Id="rId19" Type="http://schemas.openxmlformats.org/officeDocument/2006/relationships/slide" Target="slides/slide37.xml"/><Relationship Id="rId31" Type="http://schemas.openxmlformats.org/officeDocument/2006/relationships/slide" Target="slides/slide67.xml"/><Relationship Id="rId4" Type="http://schemas.openxmlformats.org/officeDocument/2006/relationships/slide" Target="slides/slide6.xml"/><Relationship Id="rId9" Type="http://schemas.openxmlformats.org/officeDocument/2006/relationships/slide" Target="slides/slide19.xml"/><Relationship Id="rId14" Type="http://schemas.openxmlformats.org/officeDocument/2006/relationships/slide" Target="slides/slide29.xml"/><Relationship Id="rId22" Type="http://schemas.openxmlformats.org/officeDocument/2006/relationships/slide" Target="slides/slide43.xml"/><Relationship Id="rId27" Type="http://schemas.openxmlformats.org/officeDocument/2006/relationships/slide" Target="slides/slide54.xml"/><Relationship Id="rId30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6821-0BC1-4F1F-BBDF-394B26D72BCC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08F9-3817-4B39-B7BE-F6DB9F0DB916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D941F-0A3D-45EB-B489-45D4FB50CF50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54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9C45-82AD-4CE0-81EB-EEB95727F05C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58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61</a:t>
            </a:fld>
            <a:r>
              <a:rPr lang="en-US" dirty="0" smtClean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62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0448-636F-47CF-B644-F50412099C3B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66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70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71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gif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gif"/><Relationship Id="rId4" Type="http://schemas.openxmlformats.org/officeDocument/2006/relationships/image" Target="../media/image7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Tables, Forms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smtClean="0"/>
              <a:t>Svetlin </a:t>
            </a:r>
            <a:r>
              <a:rPr lang="en-US" dirty="0"/>
              <a:t>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sacrificed.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link.&lt;/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Some HTML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808038" lvl="1" indent="-361950">
              <a:defRPr/>
            </a:pPr>
            <a:r>
              <a:rPr lang="en-US" dirty="0" smtClean="0"/>
              <a:t>How the Web Works?</a:t>
            </a:r>
          </a:p>
          <a:p>
            <a:pPr marL="808038" lvl="1" indent="-361950">
              <a:defRPr/>
            </a:pPr>
            <a:r>
              <a:rPr lang="en-US" dirty="0" smtClean="0"/>
              <a:t>What is a Web Page?</a:t>
            </a:r>
          </a:p>
          <a:p>
            <a:pPr marL="808038" lvl="1" indent="-361950">
              <a:defRPr/>
            </a:pPr>
            <a:r>
              <a:rPr lang="en-US" dirty="0" smtClean="0"/>
              <a:t>My First HTML Page</a:t>
            </a:r>
          </a:p>
          <a:p>
            <a:pPr marL="808038" lvl="1" indent="-361950">
              <a:defRPr/>
            </a:pPr>
            <a:r>
              <a:rPr lang="en-US" dirty="0" smtClean="0"/>
              <a:t>Basic Tags: Hyperlinks, Images, Formatting</a:t>
            </a:r>
          </a:p>
          <a:p>
            <a:pPr marL="808038" lvl="1" indent="-361950"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defRPr/>
            </a:pPr>
            <a:r>
              <a:rPr lang="en-US" dirty="0"/>
              <a:t>The &lt;!DOCTYPE&gt; Declaration</a:t>
            </a:r>
          </a:p>
          <a:p>
            <a:pPr marL="808038" lvl="1" indent="-361950">
              <a:defRPr/>
            </a:pPr>
            <a:r>
              <a:rPr lang="en-US" dirty="0"/>
              <a:t>The &lt;head&gt; Section: Title, Meta, Script,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Headings and Paragraphs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8038" lvl="1" indent="-361950">
              <a:defRPr/>
            </a:pPr>
            <a:r>
              <a:rPr lang="en-US" dirty="0" smtClean="0"/>
              <a:t>The </a:t>
            </a:r>
            <a:r>
              <a:rPr lang="en-US" dirty="0"/>
              <a:t>&lt;body&gt; Section</a:t>
            </a:r>
          </a:p>
          <a:p>
            <a:pPr marL="808038" lvl="1" indent="-361950"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defRPr/>
            </a:pPr>
            <a:r>
              <a:rPr lang="en-US" dirty="0"/>
              <a:t>Hyperlinks: &lt;a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defRPr/>
            </a:pPr>
            <a:r>
              <a:rPr lang="en-US" dirty="0"/>
              <a:t>Images: &lt;</a:t>
            </a:r>
            <a:r>
              <a:rPr lang="en-US" noProof="1"/>
              <a:t>img</a:t>
            </a:r>
            <a:r>
              <a:rPr lang="en-US" dirty="0" smtClean="0"/>
              <a:t>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Lists: &lt;</a:t>
            </a:r>
            <a:r>
              <a:rPr lang="en-US" noProof="1"/>
              <a:t>ol</a:t>
            </a:r>
            <a:r>
              <a:rPr lang="en-US" dirty="0" smtClean="0"/>
              <a:t>&gt;, &lt;</a:t>
            </a:r>
            <a:r>
              <a:rPr lang="en-US" noProof="1"/>
              <a:t>ul</a:t>
            </a:r>
            <a:r>
              <a:rPr lang="en-US" dirty="0" smtClean="0"/>
              <a:t>&gt; and &lt;dl&gt;</a:t>
            </a:r>
            <a:endParaRPr lang="en-US" dirty="0"/>
          </a:p>
          <a:p>
            <a:pPr marL="808038" lvl="1" indent="-361950">
              <a:defRPr/>
            </a:pPr>
            <a:r>
              <a:rPr lang="en-US" dirty="0"/>
              <a:t>HTML Special Characters</a:t>
            </a:r>
          </a:p>
          <a:p>
            <a:pPr marL="446088" indent="-446088">
              <a:buFont typeface="+mj-lt"/>
              <a:buAutoNum type="arabicPeriod" startAt="3"/>
              <a:tabLst/>
              <a:defRPr/>
            </a:pPr>
            <a:r>
              <a:rPr lang="en-US" dirty="0"/>
              <a:t>The &lt;div&gt; and &lt;span&gt;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</a:t>
            </a:r>
            <a:r>
              <a:rPr lang="en-US" sz="3000" dirty="0" err="1" smtClean="0"/>
              <a:t>titlebar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Scripts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CSS Styles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5052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4231480"/>
            <a:ext cx="5029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2226" name="Picture 2" descr="http://www.iconspedia.com/uploads/16138523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057400" cy="2057400"/>
          </a:xfrm>
          <a:prstGeom prst="rect">
            <a:avLst/>
          </a:prstGeom>
          <a:noFill/>
        </p:spPr>
      </p:pic>
      <p:pic>
        <p:nvPicPr>
          <p:cNvPr id="52228" name="Picture 4" descr="http://simply-software.co.uk/images/freetextbox/freetext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1894"/>
            <a:ext cx="4267200" cy="2089906"/>
          </a:xfrm>
          <a:prstGeom prst="roundRect">
            <a:avLst>
              <a:gd name="adj" fmla="val 41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3250" name="Picture 2" descr="http://www.chronotext.org/Isaiah/img/SlidingText_F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352800" cy="1828799"/>
          </a:xfrm>
          <a:prstGeom prst="roundRect">
            <a:avLst>
              <a:gd name="adj" fmla="val 5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122" name="Picture 2" descr="http://www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343400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conarchive.com/icons/mart/glaze/128/font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14718">
            <a:off x="3967463" y="5121665"/>
            <a:ext cx="1121672" cy="11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52801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Hyperlinks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4079080"/>
            <a:ext cx="441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6" name="Picture 6" descr="http://webtechstrategies.com/webtech_images/services/hyperli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442" y="1001233"/>
            <a:ext cx="3721950" cy="1935202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40970" name="Picture 10" descr="http://davdalx.webs.com/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5382" y="457200"/>
            <a:ext cx="3306618" cy="2670616"/>
          </a:xfrm>
          <a:prstGeom prst="rect">
            <a:avLst/>
          </a:prstGeom>
          <a:noFill/>
        </p:spPr>
      </p:pic>
      <p:pic>
        <p:nvPicPr>
          <p:cNvPr id="6146" name="Picture 2" descr="http://www.artistsvalley.com/images/icons/Network%20Security%20Icons%20Var/Hyperlink/72x72/Hyper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05405">
            <a:off x="957208" y="4876800"/>
            <a:ext cx="1295400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cons-for-technical-writers.luckyicon.com/pictures/stock-icons/itw-v10/preview/click-hyperlink-text-ic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758"/>
          <a:stretch/>
        </p:blipFill>
        <p:spPr bwMode="auto">
          <a:xfrm rot="21327783">
            <a:off x="6934200" y="4876800"/>
            <a:ext cx="1233929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12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Create ordered list: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 </a:t>
            </a:r>
            <a:r>
              <a:rPr lang="en-US" dirty="0" err="1" smtClean="0"/>
              <a:t>pradip</a:t>
            </a:r>
            <a:r>
              <a:rPr lang="en-US" dirty="0" smtClean="0"/>
              <a:t>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7588656408&lt;/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1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Links to the Same Document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3698080"/>
            <a:ext cx="2743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6866" name="Picture 2" descr="http://www.templejc.edu/dept/cis/CCollins/images/1313/lab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52225">
            <a:off x="838308" y="4396163"/>
            <a:ext cx="3268796" cy="181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0" name="Picture 2" descr="http://www.healthandsafetyconsortium.co.uk/images/lin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98266"/>
            <a:ext cx="2447926" cy="1519146"/>
          </a:xfrm>
          <a:prstGeom prst="roundRect">
            <a:avLst>
              <a:gd name="adj" fmla="val 37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7892" name="Picture 4" descr="http://www.mutterhaus-zams.at/lins/cms/uploads/pics/links_pfei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774928">
            <a:off x="2166717" y="578599"/>
            <a:ext cx="1857640" cy="192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281367">
            <a:off x="6106823" y="4225978"/>
            <a:ext cx="2156368" cy="2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justintadlock.com/blog/wp-content/uploads/2009/04/ta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469" y="625549"/>
            <a:ext cx="1203251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http://www.fotosearch.com/bthumb/UNC/UNC212/u136560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783" y="625549"/>
            <a:ext cx="1842817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088479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9686" flipV="1">
            <a:off x="762975" y="3854124"/>
            <a:ext cx="3603304" cy="2215327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38160">
            <a:off x="6149963" y="3914397"/>
            <a:ext cx="2112795" cy="2381250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/>
              <a:t>H</a:t>
            </a:r>
            <a:r>
              <a:rPr lang="en-US" dirty="0" smtClean="0"/>
              <a:t>yper </a:t>
            </a:r>
            <a:r>
              <a:rPr lang="en-US" u="sng" dirty="0" smtClean="0"/>
              <a:t>T</a:t>
            </a:r>
            <a:r>
              <a:rPr lang="en-US" dirty="0" smtClean="0"/>
              <a:t>ext </a:t>
            </a:r>
            <a:r>
              <a:rPr lang="en-US" u="sng" dirty="0" smtClean="0"/>
              <a:t>M</a:t>
            </a:r>
            <a:r>
              <a:rPr lang="en-US" dirty="0" smtClean="0"/>
              <a:t>arkup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Creating Lists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6200" y="49172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6482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Special Characters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3744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5362" name="Picture 2" descr="http://reviews.cnet.com/i/bto/20091012/special-characters_500x3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302"/>
            <a:ext cx="4076700" cy="2152498"/>
          </a:xfrm>
          <a:prstGeom prst="roundRect">
            <a:avLst>
              <a:gd name="adj" fmla="val 51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15364" name="Picture 4" descr="http://allforces.com/wp-content/uploads/2006/03/special-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024"/>
            <a:ext cx="3886200" cy="1943101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2" name="Rectangle 1"/>
          <p:cNvSpPr/>
          <p:nvPr/>
        </p:nvSpPr>
        <p:spPr>
          <a:xfrm rot="21433751">
            <a:off x="3706139" y="1112341"/>
            <a:ext cx="5048281" cy="477054"/>
          </a:xfrm>
          <a:prstGeom prst="rect">
            <a:avLst/>
          </a:prstGeom>
        </p:spPr>
        <p:txBody>
          <a:bodyPr wrap="square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HTML, Text, Images, Tables, Forms</a:t>
            </a:r>
            <a:endParaRPr lang="en-US" b="1" noProof="1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446088" indent="-446088">
              <a:lnSpc>
                <a:spcPts val="37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an HTML page looking like the PNG file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3.Introduction.PNG.</a:t>
            </a:r>
            <a:r>
              <a:rPr lang="en-US" sz="2800" dirty="0" smtClean="0"/>
              <a:t> 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dirty="0" smtClean="0"/>
              <a:t> tag add anchors to the corresponding sections in the same page.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5441" y="15642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446088" indent="-446088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" y="914400"/>
            <a:ext cx="870585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Font typeface="+mj-lt"/>
              <a:buAutoNum type="arabicPeriod" startAt="5"/>
              <a:tabLst/>
            </a:pPr>
            <a:r>
              <a:rPr lang="en-US" sz="2800" dirty="0" smtClean="0"/>
              <a:t>Create a Web site like the following:</a:t>
            </a:r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0" indent="0">
              <a:spcBef>
                <a:spcPts val="1800"/>
              </a:spcBef>
              <a:buNone/>
              <a:tabLst>
                <a:tab pos="446088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See </a:t>
            </a:r>
            <a:r>
              <a:rPr lang="en-US" sz="2800" dirty="0"/>
              <a:t>the </a:t>
            </a:r>
            <a:r>
              <a:rPr lang="en-US" sz="2800" dirty="0" smtClean="0"/>
              <a:t>image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InetJava-site.png</a:t>
            </a:r>
            <a:r>
              <a:rPr lang="en-US" sz="2800" dirty="0" smtClean="0"/>
              <a:t>.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5" descr="Sample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2732"/>
            <a:ext cx="6167438" cy="44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1C2AF575185D4A81C751D524ACB1E1" ma:contentTypeVersion="7" ma:contentTypeDescription="Create a new document." ma:contentTypeScope="" ma:versionID="27b85e5355d223b72df2967a84f395a6">
  <xsd:schema xmlns:xsd="http://www.w3.org/2001/XMLSchema" xmlns:xs="http://www.w3.org/2001/XMLSchema" xmlns:p="http://schemas.microsoft.com/office/2006/metadata/properties" xmlns:ns2="c8f793b9-9c74-40c0-8989-9ed7a78cec16" xmlns:ns3="ff5efc78-3231-4c68-a993-69bc9a16cc79" targetNamespace="http://schemas.microsoft.com/office/2006/metadata/properties" ma:root="true" ma:fieldsID="0de0ccf37f054ec1b9a29aeec8862a6e" ns2:_="" ns3:_="">
    <xsd:import namespace="c8f793b9-9c74-40c0-8989-9ed7a78cec16"/>
    <xsd:import namespace="ff5efc78-3231-4c68-a993-69bc9a16c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793b9-9c74-40c0-8989-9ed7a78ce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e20009-01c2-4fc0-85f0-725d35187f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efc78-3231-4c68-a993-69bc9a16cc7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30c5610-8d6d-4011-ac04-3c54f213ae29}" ma:internalName="TaxCatchAll" ma:showField="CatchAllData" ma:web="ff5efc78-3231-4c68-a993-69bc9a16cc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5efc78-3231-4c68-a993-69bc9a16cc79" xsi:nil="true"/>
    <lcf76f155ced4ddcb4097134ff3c332f xmlns="c8f793b9-9c74-40c0-8989-9ed7a78cec1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6AB6F7-5F34-442D-B447-F5862AC6E631}"/>
</file>

<file path=customXml/itemProps2.xml><?xml version="1.0" encoding="utf-8"?>
<ds:datastoreItem xmlns:ds="http://schemas.openxmlformats.org/officeDocument/2006/customXml" ds:itemID="{89969A3A-E475-4FF8-81D6-0D5A2ACD3406}"/>
</file>

<file path=customXml/itemProps3.xml><?xml version="1.0" encoding="utf-8"?>
<ds:datastoreItem xmlns:ds="http://schemas.openxmlformats.org/officeDocument/2006/customXml" ds:itemID="{3AEB34A2-0ACE-422A-BAE1-214C7B39161A}"/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7832</TotalTime>
  <Words>5835</Words>
  <Application>Microsoft Office PowerPoint</Application>
  <PresentationFormat>On-screen Show (4:3)</PresentationFormat>
  <Paragraphs>1023</Paragraphs>
  <Slides>76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Telerik-PowerPoint-Theme</vt:lpstr>
      <vt:lpstr>HTML Basics</vt:lpstr>
      <vt:lpstr>Table of Contents</vt:lpstr>
      <vt:lpstr>Table of Contents (2)</vt:lpstr>
      <vt:lpstr>How the Web Works?</vt:lpstr>
      <vt:lpstr>Slide 5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Text Formatting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Hyperlinks</vt:lpstr>
      <vt:lpstr>Links to the Same Document – Example </vt:lpstr>
      <vt:lpstr>Links to the Same Document – Example (2) </vt:lpstr>
      <vt:lpstr>Links to the Same Document</vt:lpstr>
      <vt:lpstr>Images: &lt;img&gt; tag</vt:lpstr>
      <vt:lpstr>Miscellaneous Tags</vt:lpstr>
      <vt:lpstr>Miscellaneous Tags – Example</vt:lpstr>
      <vt:lpstr>Miscellaneous Tags</vt:lpstr>
      <vt:lpstr>Ordered Lists: &lt;ol&gt; Tag</vt:lpstr>
      <vt:lpstr>Unordered Lists: &lt;ul&gt; Tag</vt:lpstr>
      <vt:lpstr>Definition lists: &lt;dl&gt; tag</vt:lpstr>
      <vt:lpstr>Lists – Example</vt:lpstr>
      <vt:lpstr>Creating Lists</vt:lpstr>
      <vt:lpstr>HTML Special Characters</vt:lpstr>
      <vt:lpstr>Special Characters – Example</vt:lpstr>
      <vt:lpstr>Special Chars – Example (2)</vt:lpstr>
      <vt:lpstr>HTML Special Characters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&lt;SPAN&gt;</vt:lpstr>
      <vt:lpstr>HTML Basics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pradip</cp:lastModifiedBy>
  <cp:revision>703</cp:revision>
  <dcterms:created xsi:type="dcterms:W3CDTF">2007-12-08T16:03:35Z</dcterms:created>
  <dcterms:modified xsi:type="dcterms:W3CDTF">2022-09-08T09:10:27Z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0x010100751C2AF575185D4A81C751D524ACB1E1</vt:lpwstr>
  </property>
</Properties>
</file>