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57" r:id="rId19"/>
    <p:sldId id="258" r:id="rId20"/>
    <p:sldId id="259" r:id="rId21"/>
    <p:sldId id="260" r:id="rId22"/>
    <p:sldId id="261" r:id="rId23"/>
    <p:sldId id="262" r:id="rId24"/>
    <p:sldId id="264"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010E20-5CF0-462B-AED4-BB8621364951}" type="datetimeFigureOut">
              <a:rPr lang="en-US" smtClean="0"/>
              <a:pPr/>
              <a:t>9/15/2022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1586C-B41D-4F31-B4B2-C03EA4D479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.smaller { font-size: 11px; }</a:t>
            </a:r>
            <a:r>
              <a:rPr lang="en-US" baseline="0" dirty="0" smtClean="0"/>
              <a:t> </a:t>
            </a:r>
            <a:r>
              <a:rPr lang="en-US" baseline="0" dirty="0" err="1" smtClean="0"/>
              <a:t>css</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7561586C-B41D-4F31-B4B2-C03EA4D479A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uses-of-an-embedded-style-sheet-in-css/" TargetMode="External"/><Relationship Id="rId2" Type="http://schemas.openxmlformats.org/officeDocument/2006/relationships/hyperlink" Target="https://www.geeksforgeeks.org/how-to-apply-inline-css/" TargetMode="External"/><Relationship Id="rId1" Type="http://schemas.openxmlformats.org/officeDocument/2006/relationships/slideLayout" Target="../slideLayouts/slideLayout2.xml"/><Relationship Id="rId4" Type="http://schemas.openxmlformats.org/officeDocument/2006/relationships/hyperlink" Target="https://www.geeksforgeeks.org/how-to-include-one-css-file-in-anoth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css-import-rul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mity.edu/about/contact-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Tags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Change Font Color in HTML</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&lt;h2&gt;How to Change Font Color in HTML [Inline CSS]&lt;/h2&gt;</a:t>
            </a:r>
          </a:p>
          <a:p>
            <a:r>
              <a:rPr lang="en-US" b="1" dirty="0" smtClean="0"/>
              <a:t>&lt;p style="color: #FF7A59"&gt;</a:t>
            </a:r>
            <a:r>
              <a:rPr lang="en-US" dirty="0" smtClean="0"/>
              <a:t>This is dummy text. This is more dummy text. This is more dummy text. This is more dummy text. This is more dummy text. This is more dummy text. This is more dummy text. This is more dummy text. This is more dummy text. This is more dummy text. This is more dummy text. This is more dummy text.&lt;/p&gt;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&lt;div id="example"&gt;</a:t>
            </a:r>
            <a:r>
              <a:rPr lang="en-US" dirty="0" smtClean="0"/>
              <a:t>This is dummy text. This is more dummy text. This is smaller </a:t>
            </a:r>
            <a:r>
              <a:rPr lang="en-US" dirty="0" err="1" smtClean="0"/>
              <a:t>text.This</a:t>
            </a:r>
            <a:r>
              <a:rPr lang="en-US" dirty="0" smtClean="0"/>
              <a:t> is more dummy text. This is more dummy text. This is more dummy text. This is more dummy text. This is more dummy text.&lt;/div&gt;</a:t>
            </a:r>
          </a:p>
          <a:p>
            <a:endParaRPr lang="en-US" dirty="0" smtClean="0"/>
          </a:p>
          <a:p>
            <a:r>
              <a:rPr lang="en-US" dirty="0" err="1" smtClean="0"/>
              <a:t>Css</a:t>
            </a:r>
            <a:r>
              <a:rPr lang="en-US" dirty="0" smtClean="0"/>
              <a:t> code:</a:t>
            </a:r>
          </a:p>
          <a:p>
            <a:r>
              <a:rPr lang="en-US" dirty="0" smtClean="0"/>
              <a:t>#example {</a:t>
            </a:r>
          </a:p>
          <a:p>
            <a:r>
              <a:rPr lang="en-US" dirty="0" smtClean="0"/>
              <a:t>  font-family: Arial;</a:t>
            </a:r>
          </a:p>
          <a:p>
            <a:r>
              <a:rPr lang="en-US" dirty="0" smtClean="0"/>
              <a:t>  font-size: 20px;</a:t>
            </a:r>
          </a:p>
          <a:p>
            <a:r>
              <a:rPr lang="en-US" dirty="0" smtClean="0"/>
              <a:t>  color: #FF7A59;</a:t>
            </a:r>
          </a:p>
          <a:p>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add Background Image in Html</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Using the Background attribute</a:t>
            </a:r>
          </a:p>
          <a:p>
            <a:pPr>
              <a:buNone/>
            </a:pPr>
            <a:endParaRPr lang="en-US" dirty="0" smtClean="0"/>
          </a:p>
          <a:p>
            <a:r>
              <a:rPr lang="en-US" dirty="0" smtClean="0"/>
              <a:t>If our image is stored in any other directory then type the correct path of that image, so that the browser can read the image easily as described in the following block.</a:t>
            </a:r>
          </a:p>
          <a:p>
            <a:r>
              <a:rPr lang="en-US" b="1" dirty="0" smtClean="0"/>
              <a:t>&lt;Body</a:t>
            </a:r>
            <a:r>
              <a:rPr lang="en-US" dirty="0" smtClean="0"/>
              <a:t> background="/home/</a:t>
            </a:r>
            <a:r>
              <a:rPr lang="en-US" dirty="0" err="1" smtClean="0"/>
              <a:t>sumit</a:t>
            </a:r>
            <a:r>
              <a:rPr lang="en-US" dirty="0" smtClean="0"/>
              <a:t>/Desktop/images/image.jpg"</a:t>
            </a:r>
            <a:r>
              <a:rPr lang="en-US" b="1" dirty="0" smtClean="0"/>
              <a:t>&gt;</a:t>
            </a:r>
            <a:r>
              <a:rPr lang="en-US" dirty="0" smtClean="0"/>
              <a:t>   </a:t>
            </a:r>
          </a:p>
          <a:p>
            <a:r>
              <a:rPr lang="en-US" dirty="0" smtClean="0"/>
              <a:t>If our image is on the internet then we can also add the image by using URL, as given in the following block.</a:t>
            </a:r>
          </a:p>
          <a:p>
            <a:r>
              <a:rPr lang="en-US" b="1" dirty="0" smtClean="0"/>
              <a:t>&lt;Body</a:t>
            </a:r>
            <a:r>
              <a:rPr lang="en-US" dirty="0" smtClean="0"/>
              <a:t> background="https://1.bp.blogspot.com/-sTxAHAxirGM/WVbAe2098nI/AAAAAAABENs/_I5sYMYgLOUzaIE7FfF4qdGX-hoAkq9SgCLcBGAs/s1600/Blog_20170624_113552.jpg"</a:t>
            </a:r>
            <a:r>
              <a:rPr lang="en-US" b="1" dirty="0" smtClean="0"/>
              <a:t>&gt;</a:t>
            </a:r>
            <a:r>
              <a:rPr lang="en-US" dirty="0" smtClean="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Internal Style Sheet</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&lt;style&gt;</a:t>
            </a:r>
            <a:r>
              <a:rPr lang="en-US" dirty="0" smtClean="0"/>
              <a:t>  </a:t>
            </a:r>
          </a:p>
          <a:p>
            <a:r>
              <a:rPr lang="en-US" dirty="0" smtClean="0"/>
              <a:t>body  </a:t>
            </a:r>
          </a:p>
          <a:p>
            <a:r>
              <a:rPr lang="en-US" dirty="0" smtClean="0"/>
              <a:t>{  </a:t>
            </a:r>
          </a:p>
          <a:p>
            <a:r>
              <a:rPr lang="en-US" dirty="0" smtClean="0"/>
              <a:t>background-</a:t>
            </a:r>
            <a:r>
              <a:rPr lang="en-US" dirty="0" err="1" smtClean="0"/>
              <a:t>image:url</a:t>
            </a:r>
            <a:r>
              <a:rPr lang="en-US" dirty="0" smtClean="0"/>
              <a:t>("https://1.bp.blogspot.com/-sTxAHAxirGM/WVbAe2098nI/AAAAAAABENs/_I5sYMYgLOUzaIE7FfF4qdGX-hoAkq9SgCLcBGAs/s1600/Blog_20170624_113552.jpg");  </a:t>
            </a:r>
          </a:p>
          <a:p>
            <a:r>
              <a:rPr lang="en-US" dirty="0" smtClean="0"/>
              <a:t>}  </a:t>
            </a:r>
          </a:p>
          <a:p>
            <a:r>
              <a:rPr lang="en-US" b="1" dirty="0" smtClean="0"/>
              <a:t>&lt;/style&gt;</a:t>
            </a:r>
            <a:r>
              <a:rPr lang="en-US"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&lt;marquee&gt; Tag</a:t>
            </a:r>
            <a:br>
              <a:rPr lang="en-US" b="1" dirty="0" smtClean="0"/>
            </a:br>
            <a:endParaRPr lang="en-US" dirty="0"/>
          </a:p>
        </p:txBody>
      </p:sp>
      <p:sp>
        <p:nvSpPr>
          <p:cNvPr id="3" name="Content Placeholder 2"/>
          <p:cNvSpPr>
            <a:spLocks noGrp="1"/>
          </p:cNvSpPr>
          <p:nvPr>
            <p:ph idx="1"/>
          </p:nvPr>
        </p:nvSpPr>
        <p:spPr/>
        <p:txBody>
          <a:bodyPr>
            <a:normAutofit fontScale="92500"/>
          </a:bodyPr>
          <a:lstStyle/>
          <a:p>
            <a:pPr fontAlgn="base"/>
            <a:r>
              <a:rPr lang="en-US" dirty="0" smtClean="0"/>
              <a:t>The &lt;marquee&gt; tag in HTML is used to create scrolling text or image in a </a:t>
            </a:r>
            <a:r>
              <a:rPr lang="en-US" dirty="0" err="1" smtClean="0"/>
              <a:t>webpages</a:t>
            </a:r>
            <a:r>
              <a:rPr lang="en-US" dirty="0" smtClean="0"/>
              <a:t>. It scrolls either from horizontally left to right or right to left, or vertically top to bottom or bottom to top. </a:t>
            </a:r>
          </a:p>
          <a:p>
            <a:pPr fontAlgn="base"/>
            <a:r>
              <a:rPr lang="en-US" b="1" dirty="0" smtClean="0"/>
              <a:t>Syntax :</a:t>
            </a:r>
            <a:r>
              <a:rPr lang="en-US" dirty="0" smtClean="0"/>
              <a:t> </a:t>
            </a:r>
          </a:p>
          <a:p>
            <a:pPr fontAlgn="base"/>
            <a:r>
              <a:rPr lang="en-US" dirty="0" smtClean="0"/>
              <a:t>The marquee element comes in pairs. It means that the tag has opening and closing elements. </a:t>
            </a:r>
          </a:p>
          <a:p>
            <a:r>
              <a:rPr lang="en-US" b="1" dirty="0" smtClean="0"/>
              <a:t>&lt;marquee&gt;</a:t>
            </a:r>
            <a:r>
              <a:rPr lang="en-US" dirty="0" smtClean="0"/>
              <a:t> </a:t>
            </a:r>
            <a:r>
              <a:rPr lang="en-US" b="1" dirty="0" smtClean="0"/>
              <a:t>&lt;--- contents ---&gt;</a:t>
            </a:r>
            <a:r>
              <a:rPr lang="en-US" dirty="0" smtClean="0"/>
              <a:t> </a:t>
            </a:r>
            <a:r>
              <a:rPr lang="en-US" b="1" dirty="0" smtClean="0"/>
              <a:t>&lt;/marquee&gt;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Marquee tag attributes</a:t>
            </a:r>
            <a:endParaRPr lang="en-US" dirty="0"/>
          </a:p>
        </p:txBody>
      </p:sp>
      <p:graphicFrame>
        <p:nvGraphicFramePr>
          <p:cNvPr id="4" name="Content Placeholder 3"/>
          <p:cNvGraphicFramePr>
            <a:graphicFrameLocks noGrp="1"/>
          </p:cNvGraphicFramePr>
          <p:nvPr>
            <p:ph idx="1"/>
          </p:nvPr>
        </p:nvGraphicFramePr>
        <p:xfrm>
          <a:off x="1881978" y="1600200"/>
          <a:ext cx="5380044" cy="4525964"/>
        </p:xfrm>
        <a:graphic>
          <a:graphicData uri="http://schemas.openxmlformats.org/drawingml/2006/table">
            <a:tbl>
              <a:tblPr/>
              <a:tblGrid>
                <a:gridCol w="1793348"/>
                <a:gridCol w="1793348"/>
                <a:gridCol w="1793348"/>
              </a:tblGrid>
              <a:tr h="356428">
                <a:tc>
                  <a:txBody>
                    <a:bodyPr/>
                    <a:lstStyle/>
                    <a:p>
                      <a:pPr algn="l" fontAlgn="base"/>
                      <a:r>
                        <a:rPr lang="en-US" sz="1200" b="0"/>
                        <a:t>ATTRIBUTES</a:t>
                      </a:r>
                    </a:p>
                  </a:txBody>
                  <a:tcPr marL="84063" marR="84063" marT="84063" marB="84063" anchor="ctr">
                    <a:lnL>
                      <a:noFill/>
                    </a:lnL>
                    <a:lnR>
                      <a:noFill/>
                    </a:lnR>
                    <a:lnT>
                      <a:noFill/>
                    </a:lnT>
                    <a:lnB>
                      <a:noFill/>
                    </a:lnB>
                    <a:solidFill>
                      <a:srgbClr val="FFFFFF"/>
                    </a:solidFill>
                  </a:tcPr>
                </a:tc>
                <a:tc>
                  <a:txBody>
                    <a:bodyPr/>
                    <a:lstStyle/>
                    <a:p>
                      <a:pPr algn="l" fontAlgn="base"/>
                      <a:r>
                        <a:rPr lang="en-US" sz="1200" b="0"/>
                        <a:t>VALUES</a:t>
                      </a:r>
                    </a:p>
                  </a:txBody>
                  <a:tcPr marL="84063" marR="84063" marT="84063" marB="84063" anchor="ctr">
                    <a:lnL>
                      <a:noFill/>
                    </a:lnL>
                    <a:lnR>
                      <a:noFill/>
                    </a:lnR>
                    <a:lnT>
                      <a:noFill/>
                    </a:lnT>
                    <a:lnB>
                      <a:noFill/>
                    </a:lnB>
                    <a:solidFill>
                      <a:srgbClr val="FFFFFF"/>
                    </a:solidFill>
                  </a:tcPr>
                </a:tc>
                <a:tc>
                  <a:txBody>
                    <a:bodyPr/>
                    <a:lstStyle/>
                    <a:p>
                      <a:pPr algn="l" fontAlgn="base"/>
                      <a:r>
                        <a:rPr lang="en-US" sz="1200" b="0"/>
                        <a:t>DESCRIPTION</a:t>
                      </a:r>
                    </a:p>
                  </a:txBody>
                  <a:tcPr marL="84063" marR="84063" marT="84063" marB="84063" anchor="ctr">
                    <a:lnL>
                      <a:noFill/>
                    </a:lnL>
                    <a:lnR>
                      <a:noFill/>
                    </a:lnR>
                    <a:lnT>
                      <a:noFill/>
                    </a:lnT>
                    <a:lnB>
                      <a:noFill/>
                    </a:lnB>
                    <a:solidFill>
                      <a:srgbClr val="FFFFFF"/>
                    </a:solidFill>
                  </a:tcPr>
                </a:tc>
              </a:tr>
              <a:tr h="571630">
                <a:tc>
                  <a:txBody>
                    <a:bodyPr/>
                    <a:lstStyle/>
                    <a:p>
                      <a:pPr algn="l" fontAlgn="base"/>
                      <a:r>
                        <a:rPr lang="en-US" sz="1100" b="0"/>
                        <a:t>bgcolor</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Color Name</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Define the background color of the marquee.</a:t>
                      </a:r>
                    </a:p>
                  </a:txBody>
                  <a:tcPr marL="84063" marR="84063" marT="117688" marB="117688" anchor="ctr">
                    <a:lnL>
                      <a:noFill/>
                    </a:lnL>
                    <a:lnR>
                      <a:noFill/>
                    </a:lnR>
                    <a:lnT>
                      <a:noFill/>
                    </a:lnT>
                    <a:lnB>
                      <a:noFill/>
                    </a:lnB>
                    <a:solidFill>
                      <a:srgbClr val="FFFFFF"/>
                    </a:solidFill>
                  </a:tcPr>
                </a:tc>
              </a:tr>
              <a:tr h="571630">
                <a:tc>
                  <a:txBody>
                    <a:bodyPr/>
                    <a:lstStyle/>
                    <a:p>
                      <a:pPr algn="l" fontAlgn="base"/>
                      <a:r>
                        <a:rPr lang="en-US" sz="1100" b="0"/>
                        <a:t>direction</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Top, Down, Left, Right</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Define the direction of scrolling the content</a:t>
                      </a:r>
                    </a:p>
                  </a:txBody>
                  <a:tcPr marL="84063" marR="84063" marT="117688" marB="117688" anchor="ctr">
                    <a:lnL>
                      <a:noFill/>
                    </a:lnL>
                    <a:lnR>
                      <a:noFill/>
                    </a:lnR>
                    <a:lnT>
                      <a:noFill/>
                    </a:lnT>
                    <a:lnB>
                      <a:noFill/>
                    </a:lnB>
                    <a:solidFill>
                      <a:srgbClr val="FFFFFF"/>
                    </a:solidFill>
                  </a:tcPr>
                </a:tc>
              </a:tr>
              <a:tr h="739756">
                <a:tc>
                  <a:txBody>
                    <a:bodyPr/>
                    <a:lstStyle/>
                    <a:p>
                      <a:pPr algn="l" fontAlgn="base"/>
                      <a:r>
                        <a:rPr lang="en-US" sz="1100" b="0"/>
                        <a:t>loop</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Number</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Specifies how many times content moves. The default value is infinite.</a:t>
                      </a:r>
                    </a:p>
                  </a:txBody>
                  <a:tcPr marL="84063" marR="84063" marT="117688" marB="117688" anchor="ctr">
                    <a:lnL>
                      <a:noFill/>
                    </a:lnL>
                    <a:lnR>
                      <a:noFill/>
                    </a:lnR>
                    <a:lnT>
                      <a:noFill/>
                    </a:lnT>
                    <a:lnB>
                      <a:noFill/>
                    </a:lnB>
                    <a:solidFill>
                      <a:srgbClr val="FFFFFF"/>
                    </a:solidFill>
                  </a:tcPr>
                </a:tc>
              </a:tr>
              <a:tr h="571630">
                <a:tc>
                  <a:txBody>
                    <a:bodyPr/>
                    <a:lstStyle/>
                    <a:p>
                      <a:pPr algn="l" fontAlgn="base"/>
                      <a:r>
                        <a:rPr lang="en-US" sz="1100" b="0"/>
                        <a:t>height</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px or %</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Define the height of marquee</a:t>
                      </a:r>
                    </a:p>
                  </a:txBody>
                  <a:tcPr marL="84063" marR="84063" marT="117688" marB="117688" anchor="ctr">
                    <a:lnL>
                      <a:noFill/>
                    </a:lnL>
                    <a:lnR>
                      <a:noFill/>
                    </a:lnR>
                    <a:lnT>
                      <a:noFill/>
                    </a:lnT>
                    <a:lnB>
                      <a:noFill/>
                    </a:lnB>
                    <a:solidFill>
                      <a:srgbClr val="FFFFFF"/>
                    </a:solidFill>
                  </a:tcPr>
                </a:tc>
              </a:tr>
              <a:tr h="571630">
                <a:tc>
                  <a:txBody>
                    <a:bodyPr/>
                    <a:lstStyle/>
                    <a:p>
                      <a:pPr algn="l" fontAlgn="base"/>
                      <a:r>
                        <a:rPr lang="en-US" sz="1100" b="0"/>
                        <a:t>width</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px or %</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Define the width of marquee</a:t>
                      </a:r>
                    </a:p>
                  </a:txBody>
                  <a:tcPr marL="84063" marR="84063" marT="117688" marB="117688" anchor="ctr">
                    <a:lnL>
                      <a:noFill/>
                    </a:lnL>
                    <a:lnR>
                      <a:noFill/>
                    </a:lnR>
                    <a:lnT>
                      <a:noFill/>
                    </a:lnT>
                    <a:lnB>
                      <a:noFill/>
                    </a:lnB>
                    <a:solidFill>
                      <a:srgbClr val="FFFFFF"/>
                    </a:solidFill>
                  </a:tcPr>
                </a:tc>
              </a:tr>
              <a:tr h="571630">
                <a:tc>
                  <a:txBody>
                    <a:bodyPr/>
                    <a:lstStyle/>
                    <a:p>
                      <a:pPr algn="l" fontAlgn="base"/>
                      <a:r>
                        <a:rPr lang="en-US" sz="1100" b="0"/>
                        <a:t>hspace</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px</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Specify horizontal space around marquee</a:t>
                      </a:r>
                    </a:p>
                  </a:txBody>
                  <a:tcPr marL="84063" marR="84063" marT="117688" marB="117688" anchor="ctr">
                    <a:lnL>
                      <a:noFill/>
                    </a:lnL>
                    <a:lnR>
                      <a:noFill/>
                    </a:lnR>
                    <a:lnT>
                      <a:noFill/>
                    </a:lnT>
                    <a:lnB>
                      <a:noFill/>
                    </a:lnB>
                    <a:solidFill>
                      <a:srgbClr val="FFFFFF"/>
                    </a:solidFill>
                  </a:tcPr>
                </a:tc>
              </a:tr>
              <a:tr h="571630">
                <a:tc>
                  <a:txBody>
                    <a:bodyPr/>
                    <a:lstStyle/>
                    <a:p>
                      <a:pPr algn="l" fontAlgn="base"/>
                      <a:r>
                        <a:rPr lang="en-US" sz="1100" b="0"/>
                        <a:t>vspace</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a:t>px</a:t>
                      </a:r>
                    </a:p>
                  </a:txBody>
                  <a:tcPr marL="84063" marR="84063" marT="117688" marB="117688" anchor="ctr">
                    <a:lnL>
                      <a:noFill/>
                    </a:lnL>
                    <a:lnR>
                      <a:noFill/>
                    </a:lnR>
                    <a:lnT>
                      <a:noFill/>
                    </a:lnT>
                    <a:lnB>
                      <a:noFill/>
                    </a:lnB>
                    <a:solidFill>
                      <a:srgbClr val="FFFFFF"/>
                    </a:solidFill>
                  </a:tcPr>
                </a:tc>
                <a:tc>
                  <a:txBody>
                    <a:bodyPr/>
                    <a:lstStyle/>
                    <a:p>
                      <a:pPr algn="l" fontAlgn="base"/>
                      <a:r>
                        <a:rPr lang="en-US" sz="1100" b="0" dirty="0"/>
                        <a:t>Specify vertical space around marquee</a:t>
                      </a:r>
                    </a:p>
                  </a:txBody>
                  <a:tcPr marL="84063" marR="84063" marT="117688" marB="117688" anchor="ctr">
                    <a:lnL>
                      <a:noFill/>
                    </a:lnL>
                    <a:lnR>
                      <a:noFill/>
                    </a:lnR>
                    <a:lnT>
                      <a:noFill/>
                    </a:lnT>
                    <a:lnB>
                      <a:noFill/>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smtClean="0"/>
              <a:t>Methods </a:t>
            </a:r>
            <a:endParaRPr lang="en-US" dirty="0" smtClean="0"/>
          </a:p>
          <a:p>
            <a:pPr fontAlgn="base"/>
            <a:r>
              <a:rPr lang="en-US" b="1" dirty="0" smtClean="0"/>
              <a:t>start (): </a:t>
            </a:r>
            <a:r>
              <a:rPr lang="en-US" dirty="0" smtClean="0"/>
              <a:t>This method is used to start the scrolling of the Marquee Tag.</a:t>
            </a:r>
          </a:p>
          <a:p>
            <a:pPr fontAlgn="base"/>
            <a:r>
              <a:rPr lang="en-US" b="1" dirty="0" smtClean="0"/>
              <a:t>stop (): </a:t>
            </a:r>
            <a:r>
              <a:rPr lang="en-US" dirty="0" smtClean="0"/>
              <a:t>This method is used to stop the scrolling of the Marquee Tag.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pPr fontAlgn="base"/>
            <a:r>
              <a:rPr lang="en-US" dirty="0" smtClean="0"/>
              <a:t>&lt;head&gt;</a:t>
            </a:r>
          </a:p>
          <a:p>
            <a:pPr fontAlgn="base"/>
            <a:r>
              <a:rPr lang="en-US" dirty="0" smtClean="0"/>
              <a:t>    &lt;title&gt;Marquee Tag&lt;/title&gt;</a:t>
            </a:r>
          </a:p>
          <a:p>
            <a:pPr fontAlgn="base"/>
            <a:r>
              <a:rPr lang="en-US" dirty="0" smtClean="0"/>
              <a:t>    &lt;style&gt;</a:t>
            </a:r>
          </a:p>
          <a:p>
            <a:pPr fontAlgn="base"/>
            <a:r>
              <a:rPr lang="en-US" dirty="0" smtClean="0"/>
              <a:t>    .main {</a:t>
            </a:r>
          </a:p>
          <a:p>
            <a:pPr fontAlgn="base"/>
            <a:r>
              <a:rPr lang="en-US" dirty="0" smtClean="0"/>
              <a:t>        text-</a:t>
            </a:r>
            <a:r>
              <a:rPr lang="en-US" dirty="0" err="1" smtClean="0"/>
              <a:t>align:center</a:t>
            </a:r>
            <a:r>
              <a:rPr lang="en-US" dirty="0" smtClean="0"/>
              <a:t>;</a:t>
            </a:r>
          </a:p>
          <a:p>
            <a:pPr fontAlgn="base"/>
            <a:r>
              <a:rPr lang="en-US" dirty="0" smtClean="0"/>
              <a:t>    }</a:t>
            </a:r>
          </a:p>
          <a:p>
            <a:pPr fontAlgn="base"/>
            <a:r>
              <a:rPr lang="en-US" dirty="0" smtClean="0"/>
              <a:t>    .</a:t>
            </a:r>
            <a:r>
              <a:rPr lang="en-US" dirty="0" err="1" smtClean="0"/>
              <a:t>marq</a:t>
            </a:r>
            <a:r>
              <a:rPr lang="en-US" dirty="0" smtClean="0"/>
              <a:t> {</a:t>
            </a:r>
          </a:p>
          <a:p>
            <a:pPr fontAlgn="base"/>
            <a:r>
              <a:rPr lang="en-US" dirty="0" smtClean="0"/>
              <a:t>        padding-top:30px;</a:t>
            </a:r>
          </a:p>
          <a:p>
            <a:pPr fontAlgn="base"/>
            <a:r>
              <a:rPr lang="en-US" dirty="0" smtClean="0"/>
              <a:t>        padding-bottom:30px;</a:t>
            </a:r>
          </a:p>
          <a:p>
            <a:pPr fontAlgn="base"/>
            <a:r>
              <a:rPr lang="en-US" dirty="0" smtClean="0"/>
              <a:t>    }</a:t>
            </a:r>
          </a:p>
          <a:p>
            <a:pPr fontAlgn="base"/>
            <a:r>
              <a:rPr lang="en-US" dirty="0" smtClean="0"/>
              <a:t>    .geek1 {</a:t>
            </a:r>
          </a:p>
          <a:p>
            <a:pPr fontAlgn="base"/>
            <a:r>
              <a:rPr lang="en-US" dirty="0" smtClean="0"/>
              <a:t>        font-size:36px;</a:t>
            </a:r>
          </a:p>
          <a:p>
            <a:pPr fontAlgn="base"/>
            <a:r>
              <a:rPr lang="en-US" dirty="0" smtClean="0"/>
              <a:t>        font-</a:t>
            </a:r>
            <a:r>
              <a:rPr lang="en-US" dirty="0" err="1" smtClean="0"/>
              <a:t>weight:bold</a:t>
            </a:r>
            <a:r>
              <a:rPr lang="en-US" dirty="0" smtClean="0"/>
              <a:t>;</a:t>
            </a:r>
          </a:p>
          <a:p>
            <a:pPr fontAlgn="base"/>
            <a:r>
              <a:rPr lang="en-US" dirty="0" smtClean="0"/>
              <a:t>        </a:t>
            </a:r>
            <a:r>
              <a:rPr lang="en-US" dirty="0" err="1" smtClean="0"/>
              <a:t>color:white</a:t>
            </a:r>
            <a:r>
              <a:rPr lang="en-US" dirty="0" smtClean="0"/>
              <a:t>;</a:t>
            </a:r>
          </a:p>
          <a:p>
            <a:pPr fontAlgn="base"/>
            <a:r>
              <a:rPr lang="en-US" dirty="0" smtClean="0"/>
              <a:t>        padding-bottom:10px;</a:t>
            </a:r>
          </a:p>
          <a:p>
            <a:pPr fontAlgn="base"/>
            <a:r>
              <a:rPr lang="en-US" dirty="0" smtClean="0"/>
              <a:t>    }</a:t>
            </a:r>
          </a:p>
          <a:p>
            <a:pPr fontAlgn="base"/>
            <a:r>
              <a:rPr lang="en-US" dirty="0" smtClean="0"/>
              <a:t>    &lt;/style&gt;</a:t>
            </a:r>
          </a:p>
          <a:p>
            <a:pPr fontAlgn="base"/>
            <a:r>
              <a:rPr lang="en-US" dirty="0" smtClean="0"/>
              <a:t>&lt;/head&gt;</a:t>
            </a:r>
          </a:p>
          <a:p>
            <a:pPr fontAlgn="base"/>
            <a:r>
              <a:rPr lang="en-US" dirty="0" smtClean="0"/>
              <a:t> </a:t>
            </a:r>
          </a:p>
          <a:p>
            <a:pPr fontAlgn="base"/>
            <a:r>
              <a:rPr lang="en-US" dirty="0" smtClean="0"/>
              <a:t>&lt;body&gt;</a:t>
            </a:r>
          </a:p>
          <a:p>
            <a:pPr fontAlgn="base"/>
            <a:r>
              <a:rPr lang="en-US" dirty="0" smtClean="0"/>
              <a:t>    &lt;div class = "main"&gt;</a:t>
            </a:r>
          </a:p>
          <a:p>
            <a:pPr fontAlgn="base"/>
            <a:r>
              <a:rPr lang="en-US" dirty="0" smtClean="0"/>
              <a:t>    &lt;marquee class="</a:t>
            </a:r>
            <a:r>
              <a:rPr lang="en-US" dirty="0" err="1" smtClean="0"/>
              <a:t>marq</a:t>
            </a:r>
            <a:r>
              <a:rPr lang="en-US" dirty="0" smtClean="0"/>
              <a:t>" </a:t>
            </a:r>
            <a:r>
              <a:rPr lang="en-US" dirty="0" err="1" smtClean="0"/>
              <a:t>bgcolor</a:t>
            </a:r>
            <a:r>
              <a:rPr lang="en-US" dirty="0" smtClean="0"/>
              <a:t> = "Green" direction = "left" loop="" &gt;</a:t>
            </a:r>
          </a:p>
          <a:p>
            <a:pPr fontAlgn="base"/>
            <a:r>
              <a:rPr lang="en-US" dirty="0" smtClean="0"/>
              <a:t>        &lt;div class="geek1"&gt;</a:t>
            </a:r>
            <a:r>
              <a:rPr lang="en-US" dirty="0" err="1" smtClean="0"/>
              <a:t>GeeksforGeeks</a:t>
            </a:r>
            <a:r>
              <a:rPr lang="en-US" dirty="0" smtClean="0"/>
              <a:t>&lt;/div&gt;</a:t>
            </a:r>
          </a:p>
          <a:p>
            <a:pPr fontAlgn="base"/>
            <a:r>
              <a:rPr lang="en-US" dirty="0" smtClean="0"/>
              <a:t>        &lt;div class="geek2"&gt;A computer science portal for geeks&lt;/div&gt;</a:t>
            </a:r>
          </a:p>
          <a:p>
            <a:pPr fontAlgn="base"/>
            <a:r>
              <a:rPr lang="en-US" dirty="0" smtClean="0"/>
              <a:t>    &lt;/marquee&gt;</a:t>
            </a:r>
          </a:p>
          <a:p>
            <a:pPr fontAlgn="base"/>
            <a:r>
              <a:rPr lang="en-US" dirty="0" smtClean="0"/>
              <a:t>    &lt;/div&gt;</a:t>
            </a:r>
          </a:p>
          <a:p>
            <a:pPr fontAlgn="base"/>
            <a:r>
              <a:rPr lang="en-US" smtClean="0"/>
              <a:t>&lt;/body&gt;</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style attribute</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smtClean="0"/>
              <a:t> </a:t>
            </a:r>
            <a:r>
              <a:rPr lang="en-US" b="1" dirty="0" smtClean="0"/>
              <a:t>HTML style attribute</a:t>
            </a:r>
            <a:r>
              <a:rPr lang="en-US" dirty="0" smtClean="0"/>
              <a:t>, along with understanding its implementation through the examples. Styles in HTML are basically rules that describe how a document will be presented in a browser. Style information can be either attached as a separate document or embedded in the HTML document. There are 3 ways of implementing style in HTML:</a:t>
            </a:r>
          </a:p>
          <a:p>
            <a:pPr fontAlgn="base"/>
            <a:r>
              <a:rPr lang="en-US" b="1" u="sng" dirty="0" smtClean="0">
                <a:hlinkClick r:id="rId2"/>
              </a:rPr>
              <a:t>Inline Style</a:t>
            </a:r>
            <a:r>
              <a:rPr lang="en-US" dirty="0" smtClean="0"/>
              <a:t>: In this method, the style attribute is used inside the HTML start tag.</a:t>
            </a:r>
          </a:p>
          <a:p>
            <a:pPr fontAlgn="base"/>
            <a:r>
              <a:rPr lang="en-US" b="1" u="sng" dirty="0" smtClean="0">
                <a:hlinkClick r:id="rId3"/>
              </a:rPr>
              <a:t>Embedded Style</a:t>
            </a:r>
            <a:r>
              <a:rPr lang="en-US" dirty="0" smtClean="0"/>
              <a:t>: In this method, the style element is used inside the &lt;head&gt; element of the document.</a:t>
            </a:r>
          </a:p>
          <a:p>
            <a:pPr fontAlgn="base"/>
            <a:r>
              <a:rPr lang="en-US" b="1" u="sng" dirty="0" smtClean="0">
                <a:hlinkClick r:id="rId4"/>
              </a:rPr>
              <a:t>External Style</a:t>
            </a:r>
            <a:r>
              <a:rPr lang="en-US" dirty="0" smtClean="0"/>
              <a:t>: In this method, the &lt;link&gt; element is used to point to an external CSS file.</a:t>
            </a:r>
          </a:p>
          <a:p>
            <a:pPr fontAlgn="base"/>
            <a:r>
              <a:rPr lang="en-US" b="1" dirty="0" smtClean="0"/>
              <a:t>Supported Tags: </a:t>
            </a:r>
            <a:r>
              <a:rPr lang="en-US" dirty="0" smtClean="0"/>
              <a:t>It supports all HTML elements.</a:t>
            </a:r>
          </a:p>
          <a:p>
            <a:pPr fontAlgn="base"/>
            <a:r>
              <a:rPr lang="en-US" b="1" dirty="0" smtClean="0"/>
              <a:t>Inline Style: </a:t>
            </a:r>
            <a:r>
              <a:rPr lang="en-US" dirty="0" smtClean="0"/>
              <a:t>In Inline styling, the CSS rules are directly written inside the starting tag using the style attribute. The style attribute includes a series of CSS property and value pairs. Each ‘ </a:t>
            </a:r>
            <a:r>
              <a:rPr lang="en-US" b="1" dirty="0" smtClean="0"/>
              <a:t>property: value</a:t>
            </a:r>
            <a:r>
              <a:rPr lang="en-US" dirty="0" smtClean="0"/>
              <a:t> ‘ pair is separated by a semicolon ( ; ). This attribute will override the style properties globally for any relevant style set.</a:t>
            </a:r>
          </a:p>
          <a:p>
            <a:pPr fontAlgn="base"/>
            <a:r>
              <a:rPr lang="en-US" b="1" dirty="0" smtClean="0"/>
              <a:t>Example:</a:t>
            </a:r>
            <a:r>
              <a:rPr lang="en-US" dirty="0" smtClean="0"/>
              <a:t> This example describes the internal style by specifying the style attribute to add the various styling properties.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&lt;body&gt;</a:t>
            </a:r>
          </a:p>
          <a:p>
            <a:pPr fontAlgn="base"/>
            <a:r>
              <a:rPr lang="en-US" dirty="0" smtClean="0"/>
              <a:t>    &lt;h1 style="color:Blue;font-size:25px;"&gt;</a:t>
            </a:r>
          </a:p>
          <a:p>
            <a:pPr fontAlgn="base"/>
            <a:r>
              <a:rPr lang="en-US" dirty="0" smtClean="0"/>
              <a:t>        Example of Inline Style</a:t>
            </a:r>
          </a:p>
          <a:p>
            <a:pPr fontAlgn="base"/>
            <a:r>
              <a:rPr lang="en-US" dirty="0" smtClean="0"/>
              <a:t>    &lt;/h1&gt;</a:t>
            </a:r>
          </a:p>
          <a:p>
            <a:pPr fontAlgn="base"/>
            <a:r>
              <a:rPr lang="en-US" dirty="0" smtClean="0"/>
              <a:t>    &lt;p style="</a:t>
            </a:r>
            <a:r>
              <a:rPr lang="en-US" dirty="0" err="1" smtClean="0"/>
              <a:t>color:red</a:t>
            </a:r>
            <a:r>
              <a:rPr lang="en-US" dirty="0" smtClean="0"/>
              <a:t>;"&gt;First paragraph&lt;/p&gt;</a:t>
            </a:r>
          </a:p>
          <a:p>
            <a:pPr fontAlgn="base"/>
            <a:r>
              <a:rPr lang="en-US" dirty="0" smtClean="0"/>
              <a:t> </a:t>
            </a:r>
          </a:p>
          <a:p>
            <a:pPr fontAlgn="base"/>
            <a:r>
              <a:rPr lang="en-US" dirty="0" smtClean="0"/>
              <a:t>    &lt;p style="color:green;font-size:40px;"&gt; Second paragraph &lt;/p&gt;</a:t>
            </a:r>
          </a:p>
          <a:p>
            <a:pPr fontAlgn="base"/>
            <a:r>
              <a:rPr lang="en-US" dirty="0" smtClean="0"/>
              <a:t> </a:t>
            </a:r>
          </a:p>
          <a:p>
            <a:pPr fontAlgn="base"/>
            <a:r>
              <a:rPr lang="en-US" dirty="0" smtClean="0"/>
              <a:t>    &lt;hr style="border-</a:t>
            </a:r>
            <a:r>
              <a:rPr lang="en-US" dirty="0" err="1" smtClean="0"/>
              <a:t>color:orange</a:t>
            </a:r>
            <a:r>
              <a:rPr lang="en-US" dirty="0" smtClean="0"/>
              <a:t>;"&gt;</a:t>
            </a:r>
          </a:p>
          <a:p>
            <a:pPr fontAlgn="base"/>
            <a:r>
              <a:rPr lang="en-US" dirty="0" smtClean="0"/>
              <a:t>&lt;/body&gt;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Address Tag</a:t>
            </a:r>
          </a:p>
          <a:p>
            <a:r>
              <a:rPr lang="en-US" dirty="0" smtClean="0"/>
              <a:t>Working with Text Changing font Sizes and Colors</a:t>
            </a:r>
          </a:p>
          <a:p>
            <a:r>
              <a:rPr lang="en-US" dirty="0" smtClean="0"/>
              <a:t>Using Background Image</a:t>
            </a:r>
          </a:p>
          <a:p>
            <a:r>
              <a:rPr lang="en-US" dirty="0" smtClean="0"/>
              <a:t>Marquee Tag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Embedded Style:</a:t>
            </a:r>
            <a:endParaRPr lang="en-US" dirty="0"/>
          </a:p>
        </p:txBody>
      </p:sp>
      <p:sp>
        <p:nvSpPr>
          <p:cNvPr id="3" name="Content Placeholder 2"/>
          <p:cNvSpPr>
            <a:spLocks noGrp="1"/>
          </p:cNvSpPr>
          <p:nvPr>
            <p:ph idx="1"/>
          </p:nvPr>
        </p:nvSpPr>
        <p:spPr/>
        <p:txBody>
          <a:bodyPr/>
          <a:lstStyle/>
          <a:p>
            <a:r>
              <a:rPr lang="en-US" dirty="0" smtClean="0"/>
              <a:t> Embedded or internal style sheets only affect the document they are embedded in. Embedded style sheets are defined in the &lt;head&gt; section of an HTML document using the &lt;style&gt; tag.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fontAlgn="base"/>
            <a:r>
              <a:rPr lang="en-US" sz="900" dirty="0" smtClean="0"/>
              <a:t>&lt;!DOCTYPE html&gt;</a:t>
            </a:r>
          </a:p>
          <a:p>
            <a:pPr fontAlgn="base"/>
            <a:r>
              <a:rPr lang="en-US" sz="900" dirty="0" smtClean="0"/>
              <a:t>&lt;html </a:t>
            </a:r>
            <a:r>
              <a:rPr lang="en-US" sz="900" dirty="0" err="1" smtClean="0"/>
              <a:t>lang</a:t>
            </a:r>
            <a:r>
              <a:rPr lang="en-US" sz="900" dirty="0" smtClean="0"/>
              <a:t>="en"&gt;</a:t>
            </a:r>
          </a:p>
          <a:p>
            <a:pPr fontAlgn="base"/>
            <a:r>
              <a:rPr lang="en-US" sz="900" dirty="0" smtClean="0"/>
              <a:t> </a:t>
            </a:r>
          </a:p>
          <a:p>
            <a:pPr fontAlgn="base"/>
            <a:r>
              <a:rPr lang="en-US" sz="900" dirty="0" smtClean="0"/>
              <a:t>&lt;head&gt;</a:t>
            </a:r>
          </a:p>
          <a:p>
            <a:pPr fontAlgn="base"/>
            <a:r>
              <a:rPr lang="en-US" sz="900" dirty="0" smtClean="0"/>
              <a:t>    &lt;style type="text/</a:t>
            </a:r>
            <a:r>
              <a:rPr lang="en-US" sz="900" dirty="0" err="1" smtClean="0"/>
              <a:t>css</a:t>
            </a:r>
            <a:r>
              <a:rPr lang="en-US" sz="900" dirty="0" smtClean="0"/>
              <a:t>"&gt;</a:t>
            </a:r>
          </a:p>
          <a:p>
            <a:pPr fontAlgn="base"/>
            <a:r>
              <a:rPr lang="en-US" sz="900" dirty="0" smtClean="0"/>
              <a:t>    body {</a:t>
            </a:r>
          </a:p>
          <a:p>
            <a:pPr fontAlgn="base"/>
            <a:r>
              <a:rPr lang="en-US" sz="900" dirty="0" smtClean="0"/>
              <a:t>        background-color: </a:t>
            </a:r>
            <a:r>
              <a:rPr lang="en-US" sz="900" dirty="0" err="1" smtClean="0"/>
              <a:t>powderblue</a:t>
            </a:r>
            <a:r>
              <a:rPr lang="en-US" sz="900" dirty="0" smtClean="0"/>
              <a:t>;</a:t>
            </a:r>
          </a:p>
          <a:p>
            <a:pPr fontAlgn="base"/>
            <a:r>
              <a:rPr lang="en-US" sz="900" dirty="0" smtClean="0"/>
              <a:t>    }</a:t>
            </a:r>
          </a:p>
          <a:p>
            <a:pPr fontAlgn="base"/>
            <a:r>
              <a:rPr lang="en-US" sz="900" dirty="0" smtClean="0"/>
              <a:t>     </a:t>
            </a:r>
          </a:p>
          <a:p>
            <a:pPr fontAlgn="base"/>
            <a:r>
              <a:rPr lang="en-US" sz="900" dirty="0" smtClean="0"/>
              <a:t>    h1 {</a:t>
            </a:r>
          </a:p>
          <a:p>
            <a:pPr fontAlgn="base"/>
            <a:r>
              <a:rPr lang="en-US" sz="900" dirty="0" smtClean="0"/>
              <a:t>        color: black;</a:t>
            </a:r>
          </a:p>
          <a:p>
            <a:pPr fontAlgn="base"/>
            <a:r>
              <a:rPr lang="en-US" sz="900" dirty="0" smtClean="0"/>
              <a:t>        font-family: </a:t>
            </a:r>
            <a:r>
              <a:rPr lang="en-US" sz="900" dirty="0" err="1" smtClean="0"/>
              <a:t>arial</a:t>
            </a:r>
            <a:r>
              <a:rPr lang="en-US" sz="900" dirty="0" smtClean="0"/>
              <a:t>;</a:t>
            </a:r>
          </a:p>
          <a:p>
            <a:pPr fontAlgn="base"/>
            <a:r>
              <a:rPr lang="en-US" sz="900" dirty="0" smtClean="0"/>
              <a:t>    }</a:t>
            </a:r>
          </a:p>
          <a:p>
            <a:pPr fontAlgn="base"/>
            <a:r>
              <a:rPr lang="en-US" sz="900" dirty="0" smtClean="0"/>
              <a:t>     </a:t>
            </a:r>
          </a:p>
          <a:p>
            <a:pPr fontAlgn="base"/>
            <a:r>
              <a:rPr lang="en-US" sz="900" dirty="0" smtClean="0"/>
              <a:t>    p {</a:t>
            </a:r>
          </a:p>
          <a:p>
            <a:pPr fontAlgn="base"/>
            <a:r>
              <a:rPr lang="en-US" sz="900" dirty="0" smtClean="0"/>
              <a:t>        color: yellow;</a:t>
            </a:r>
          </a:p>
          <a:p>
            <a:pPr fontAlgn="base"/>
            <a:r>
              <a:rPr lang="en-US" sz="900" dirty="0" smtClean="0"/>
              <a:t>        font-family: </a:t>
            </a:r>
            <a:r>
              <a:rPr lang="en-US" sz="900" dirty="0" err="1" smtClean="0"/>
              <a:t>verdana</a:t>
            </a:r>
            <a:r>
              <a:rPr lang="en-US" sz="900" dirty="0" smtClean="0"/>
              <a:t>;</a:t>
            </a:r>
          </a:p>
          <a:p>
            <a:pPr fontAlgn="base"/>
            <a:r>
              <a:rPr lang="en-US" sz="900" dirty="0" smtClean="0"/>
              <a:t>    }</a:t>
            </a:r>
          </a:p>
          <a:p>
            <a:pPr fontAlgn="base"/>
            <a:r>
              <a:rPr lang="en-US" sz="900" dirty="0" smtClean="0"/>
              <a:t>    &lt;/style&gt;</a:t>
            </a:r>
          </a:p>
          <a:p>
            <a:pPr fontAlgn="base"/>
            <a:r>
              <a:rPr lang="en-US" sz="900" dirty="0" smtClean="0"/>
              <a:t>    &lt;title&gt;Embedded Styling&lt;/title&gt;</a:t>
            </a:r>
          </a:p>
          <a:p>
            <a:pPr fontAlgn="base"/>
            <a:r>
              <a:rPr lang="en-US" sz="900" dirty="0" smtClean="0"/>
              <a:t>&lt;/head&gt;</a:t>
            </a:r>
          </a:p>
          <a:p>
            <a:pPr fontAlgn="base"/>
            <a:r>
              <a:rPr lang="en-US" sz="900" dirty="0" smtClean="0"/>
              <a:t> </a:t>
            </a:r>
          </a:p>
          <a:p>
            <a:pPr fontAlgn="base"/>
            <a:r>
              <a:rPr lang="en-US" sz="900" dirty="0" smtClean="0"/>
              <a:t>&lt;body&gt;</a:t>
            </a:r>
          </a:p>
          <a:p>
            <a:pPr fontAlgn="base"/>
            <a:r>
              <a:rPr lang="en-US" sz="900" dirty="0" smtClean="0"/>
              <a:t>    &lt;h1&gt;Example of Embedded Style&lt;/h1&gt;</a:t>
            </a:r>
          </a:p>
          <a:p>
            <a:pPr fontAlgn="base"/>
            <a:r>
              <a:rPr lang="en-US" sz="900" dirty="0" smtClean="0"/>
              <a:t>     </a:t>
            </a:r>
          </a:p>
          <a:p>
            <a:pPr fontAlgn="base"/>
            <a:r>
              <a:rPr lang="en-US" sz="900" dirty="0" smtClean="0"/>
              <a:t>&lt;p&gt;First paragraph.&lt;/p&gt;</a:t>
            </a:r>
          </a:p>
          <a:p>
            <a:pPr fontAlgn="base"/>
            <a:r>
              <a:rPr lang="en-US" sz="900" dirty="0" smtClean="0"/>
              <a:t> </a:t>
            </a:r>
          </a:p>
          <a:p>
            <a:pPr fontAlgn="base"/>
            <a:r>
              <a:rPr lang="en-US" sz="900" dirty="0" smtClean="0"/>
              <a:t>&lt;/body&gt;</a:t>
            </a:r>
          </a:p>
          <a:p>
            <a:pPr fontAlgn="base"/>
            <a:r>
              <a:rPr lang="en-US" sz="900" dirty="0" smtClean="0"/>
              <a:t> </a:t>
            </a:r>
          </a:p>
          <a:p>
            <a:pPr fontAlgn="base"/>
            <a:r>
              <a:rPr lang="en-US" sz="900" dirty="0" smtClean="0"/>
              <a:t>&lt;/html&gt;</a:t>
            </a:r>
          </a:p>
          <a:p>
            <a:endParaRPr lang="en-US" sz="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External Style Sheet:</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 External Style Sheets method can be useful when the CSS has to be applied to various web pages. An external style sheet holds all the style rules in a separate document that you can link from an HTML file on your site. There are two ways of attaching external style sheets:</a:t>
            </a:r>
          </a:p>
          <a:p>
            <a:pPr fontAlgn="base"/>
            <a:r>
              <a:rPr lang="en-US" b="1" dirty="0" smtClean="0"/>
              <a:t>Linking External Style Sheets</a:t>
            </a:r>
            <a:endParaRPr lang="en-US" dirty="0" smtClean="0"/>
          </a:p>
          <a:p>
            <a:pPr fontAlgn="base"/>
            <a:r>
              <a:rPr lang="en-US" b="1" dirty="0" smtClean="0"/>
              <a:t>Importing External Style Sheets</a:t>
            </a:r>
            <a:endParaRPr lang="en-US" dirty="0" smtClean="0"/>
          </a:p>
          <a:p>
            <a:pPr fontAlgn="base"/>
            <a:r>
              <a:rPr lang="en-US" b="1" dirty="0" smtClean="0"/>
              <a:t>Linking External Style Sheets</a:t>
            </a:r>
            <a:r>
              <a:rPr lang="en-US" dirty="0" smtClean="0"/>
              <a:t>: In this method, an external style sheet is linked to an HTML document using the &lt;link&gt; tag.</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Linking External Style Sheets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&lt;head&gt;</a:t>
            </a:r>
          </a:p>
          <a:p>
            <a:pPr fontAlgn="base"/>
            <a:r>
              <a:rPr lang="en-US" dirty="0" smtClean="0"/>
              <a:t>    &lt;link </a:t>
            </a:r>
            <a:r>
              <a:rPr lang="en-US" dirty="0" err="1" smtClean="0"/>
              <a:t>rel</a:t>
            </a:r>
            <a:r>
              <a:rPr lang="en-US" dirty="0" smtClean="0"/>
              <a:t>="</a:t>
            </a:r>
            <a:r>
              <a:rPr lang="en-US" dirty="0" err="1" smtClean="0"/>
              <a:t>stylesheet</a:t>
            </a:r>
            <a:r>
              <a:rPr lang="en-US" dirty="0" smtClean="0"/>
              <a:t>"</a:t>
            </a:r>
          </a:p>
          <a:p>
            <a:pPr fontAlgn="base"/>
            <a:r>
              <a:rPr lang="en-US" dirty="0" smtClean="0"/>
              <a:t>          type="text/</a:t>
            </a:r>
            <a:r>
              <a:rPr lang="en-US" dirty="0" err="1" smtClean="0"/>
              <a:t>css</a:t>
            </a:r>
            <a:r>
              <a:rPr lang="en-US" dirty="0" smtClean="0"/>
              <a:t>"</a:t>
            </a:r>
          </a:p>
          <a:p>
            <a:pPr fontAlgn="base"/>
            <a:r>
              <a:rPr lang="en-US" dirty="0" smtClean="0"/>
              <a:t>          </a:t>
            </a:r>
            <a:r>
              <a:rPr lang="en-US" dirty="0" err="1" smtClean="0"/>
              <a:t>href</a:t>
            </a:r>
            <a:r>
              <a:rPr lang="en-US" dirty="0" smtClean="0"/>
              <a:t>="/html/</a:t>
            </a:r>
            <a:r>
              <a:rPr lang="en-US" dirty="0" err="1" smtClean="0"/>
              <a:t>css</a:t>
            </a:r>
            <a:r>
              <a:rPr lang="en-US" dirty="0" smtClean="0"/>
              <a:t>/externalstyle.css"&gt;</a:t>
            </a:r>
          </a:p>
          <a:p>
            <a:pPr fontAlgn="base"/>
            <a:r>
              <a:rPr lang="en-US" dirty="0" smtClean="0"/>
              <a:t>    &lt;title&gt;External Styling&lt;/title&gt;</a:t>
            </a:r>
          </a:p>
          <a:p>
            <a:pPr fontAlgn="base"/>
            <a:r>
              <a:rPr lang="en-US" dirty="0" smtClean="0"/>
              <a:t>&lt;/head&gt;</a:t>
            </a:r>
          </a:p>
          <a:p>
            <a:pPr fontAlgn="base"/>
            <a:r>
              <a:rPr lang="en-US" dirty="0" smtClean="0"/>
              <a:t> </a:t>
            </a:r>
          </a:p>
          <a:p>
            <a:pPr fontAlgn="base"/>
            <a:r>
              <a:rPr lang="en-US" dirty="0" smtClean="0"/>
              <a:t>&lt;body&gt;</a:t>
            </a:r>
          </a:p>
          <a:p>
            <a:pPr fontAlgn="base"/>
            <a:r>
              <a:rPr lang="en-US" dirty="0" smtClean="0"/>
              <a:t>    &lt;h3&gt;Example of Linking External Style Sheet&lt;/h3&gt;</a:t>
            </a:r>
          </a:p>
          <a:p>
            <a:pPr fontAlgn="base"/>
            <a:r>
              <a:rPr lang="en-US" dirty="0" smtClean="0"/>
              <a:t>     </a:t>
            </a:r>
          </a:p>
          <a:p>
            <a:pPr fontAlgn="base"/>
            <a:r>
              <a:rPr lang="en-US" dirty="0" smtClean="0"/>
              <a:t>&lt;p&gt;First paragraph.&lt;/p&gt;</a:t>
            </a:r>
          </a:p>
          <a:p>
            <a:pPr fontAlgn="base"/>
            <a:r>
              <a:rPr lang="en-US" dirty="0" smtClean="0"/>
              <a:t> </a:t>
            </a:r>
          </a:p>
          <a:p>
            <a:pPr fontAlgn="base"/>
            <a:r>
              <a:rPr lang="en-US" dirty="0" smtClean="0"/>
              <a:t>&lt;/body&gt;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Importing External Style Sheets</a:t>
            </a:r>
            <a:endParaRPr lang="en-US" dirty="0"/>
          </a:p>
        </p:txBody>
      </p:sp>
      <p:sp>
        <p:nvSpPr>
          <p:cNvPr id="3" name="Content Placeholder 2"/>
          <p:cNvSpPr>
            <a:spLocks noGrp="1"/>
          </p:cNvSpPr>
          <p:nvPr>
            <p:ph idx="1"/>
          </p:nvPr>
        </p:nvSpPr>
        <p:spPr/>
        <p:txBody>
          <a:bodyPr/>
          <a:lstStyle/>
          <a:p>
            <a:r>
              <a:rPr lang="en-US" dirty="0" smtClean="0"/>
              <a:t>: External style sheets can be loaded into an HTML document using “</a:t>
            </a:r>
            <a:r>
              <a:rPr lang="en-US" u="sng" dirty="0" smtClean="0">
                <a:hlinkClick r:id="rId2"/>
              </a:rPr>
              <a:t>@import</a:t>
            </a:r>
            <a:r>
              <a:rPr lang="en-US" dirty="0" smtClean="0"/>
              <a:t>“. The “@import” statement instructs the browser to load the CSS file. Other CSS rules can also be included using the &lt;style&gt; element.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Importing External Style Sheets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smtClean="0"/>
              <a:t>&lt;head&gt;</a:t>
            </a:r>
          </a:p>
          <a:p>
            <a:pPr fontAlgn="base"/>
            <a:r>
              <a:rPr lang="en-US" dirty="0" smtClean="0"/>
              <a:t>    &lt;style type="text/</a:t>
            </a:r>
            <a:r>
              <a:rPr lang="en-US" dirty="0" err="1" smtClean="0"/>
              <a:t>css</a:t>
            </a:r>
            <a:r>
              <a:rPr lang="en-US" dirty="0" smtClean="0"/>
              <a:t>"&gt;</a:t>
            </a:r>
          </a:p>
          <a:p>
            <a:pPr fontAlgn="base"/>
            <a:r>
              <a:rPr lang="en-US" dirty="0" smtClean="0"/>
              <a:t>    @import </a:t>
            </a:r>
            <a:r>
              <a:rPr lang="en-US" dirty="0" err="1" smtClean="0"/>
              <a:t>url</a:t>
            </a:r>
            <a:r>
              <a:rPr lang="en-US" dirty="0" smtClean="0"/>
              <a:t>("/html/</a:t>
            </a:r>
            <a:r>
              <a:rPr lang="en-US" dirty="0" err="1" smtClean="0"/>
              <a:t>css</a:t>
            </a:r>
            <a:r>
              <a:rPr lang="en-US" dirty="0" smtClean="0"/>
              <a:t>/importstyle.css");</a:t>
            </a:r>
          </a:p>
          <a:p>
            <a:pPr fontAlgn="base"/>
            <a:r>
              <a:rPr lang="en-US" dirty="0" smtClean="0"/>
              <a:t>    p {</a:t>
            </a:r>
          </a:p>
          <a:p>
            <a:pPr fontAlgn="base"/>
            <a:r>
              <a:rPr lang="en-US" dirty="0" smtClean="0"/>
              <a:t>        color: </a:t>
            </a:r>
            <a:r>
              <a:rPr lang="en-US" dirty="0" err="1" smtClean="0"/>
              <a:t>powderblue</a:t>
            </a:r>
            <a:r>
              <a:rPr lang="en-US" dirty="0" smtClean="0"/>
              <a:t>;</a:t>
            </a:r>
          </a:p>
          <a:p>
            <a:pPr fontAlgn="base"/>
            <a:r>
              <a:rPr lang="en-US" dirty="0" smtClean="0"/>
              <a:t>        font - size: 30px;</a:t>
            </a:r>
          </a:p>
          <a:p>
            <a:pPr fontAlgn="base"/>
            <a:r>
              <a:rPr lang="en-US" dirty="0" smtClean="0"/>
              <a:t>    }</a:t>
            </a:r>
          </a:p>
          <a:p>
            <a:pPr fontAlgn="base"/>
            <a:r>
              <a:rPr lang="en-US" dirty="0" smtClean="0"/>
              <a:t>    &lt;/style&gt;</a:t>
            </a:r>
          </a:p>
          <a:p>
            <a:pPr fontAlgn="base"/>
            <a:r>
              <a:rPr lang="en-US" dirty="0" smtClean="0"/>
              <a:t>    &lt;title&gt;Importing external Styling&lt;/title&gt;</a:t>
            </a:r>
          </a:p>
          <a:p>
            <a:pPr fontAlgn="base"/>
            <a:r>
              <a:rPr lang="en-US" dirty="0" smtClean="0"/>
              <a:t>&lt;/head&gt;</a:t>
            </a:r>
          </a:p>
          <a:p>
            <a:pPr fontAlgn="base"/>
            <a:r>
              <a:rPr lang="en-US" dirty="0" smtClean="0"/>
              <a:t> </a:t>
            </a:r>
          </a:p>
          <a:p>
            <a:pPr fontAlgn="base"/>
            <a:r>
              <a:rPr lang="en-US" dirty="0" smtClean="0"/>
              <a:t>&lt;body&gt;</a:t>
            </a:r>
          </a:p>
          <a:p>
            <a:pPr fontAlgn="base"/>
            <a:r>
              <a:rPr lang="en-US" dirty="0" smtClean="0"/>
              <a:t>    &lt;h3&gt;Example of external style sheet using import&lt;/h3&gt;</a:t>
            </a:r>
          </a:p>
          <a:p>
            <a:pPr fontAlgn="base"/>
            <a:r>
              <a:rPr lang="en-US" dirty="0" smtClean="0"/>
              <a:t>     </a:t>
            </a:r>
          </a:p>
          <a:p>
            <a:pPr fontAlgn="base"/>
            <a:r>
              <a:rPr lang="en-US" dirty="0" smtClean="0"/>
              <a:t>&lt;p&gt;First paragraph&lt;/p&gt;</a:t>
            </a:r>
          </a:p>
          <a:p>
            <a:pPr fontAlgn="base"/>
            <a:r>
              <a:rPr lang="en-US" dirty="0" smtClean="0"/>
              <a:t> </a:t>
            </a:r>
          </a:p>
          <a:p>
            <a:pPr fontAlgn="base"/>
            <a:r>
              <a:rPr lang="en-US" dirty="0" smtClean="0"/>
              <a:t>&lt;/body&gt;</a:t>
            </a:r>
          </a:p>
          <a:p>
            <a:pPr fontAlgn="base"/>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Address Tag</a:t>
            </a:r>
            <a:endParaRPr lang="en-US" dirty="0"/>
          </a:p>
        </p:txBody>
      </p:sp>
      <p:sp>
        <p:nvSpPr>
          <p:cNvPr id="3" name="Content Placeholder 2"/>
          <p:cNvSpPr>
            <a:spLocks noGrp="1"/>
          </p:cNvSpPr>
          <p:nvPr>
            <p:ph idx="1"/>
          </p:nvPr>
        </p:nvSpPr>
        <p:spPr/>
        <p:txBody>
          <a:bodyPr>
            <a:normAutofit fontScale="92500"/>
          </a:bodyPr>
          <a:lstStyle/>
          <a:p>
            <a:r>
              <a:rPr lang="en-US" dirty="0" smtClean="0"/>
              <a:t>the &lt;address&gt; tag defines the contact information for the author/owner of a document or an article.</a:t>
            </a:r>
          </a:p>
          <a:p>
            <a:r>
              <a:rPr lang="en-US" dirty="0" smtClean="0"/>
              <a:t>The contact information can be an email address, URL, physical address, phone number, social media handle, etc.</a:t>
            </a:r>
          </a:p>
          <a:p>
            <a:r>
              <a:rPr lang="en-US" dirty="0" smtClean="0"/>
              <a:t>The text in the &lt;address&gt; element usually renders in </a:t>
            </a:r>
            <a:r>
              <a:rPr lang="en-US" i="1" dirty="0" smtClean="0"/>
              <a:t>italic,</a:t>
            </a:r>
            <a:r>
              <a:rPr lang="en-US" dirty="0" smtClean="0"/>
              <a:t> and browsers will always add a line break before and after the &lt;address&gt; element.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fontAlgn="base"/>
            <a:r>
              <a:rPr lang="en-US" dirty="0" smtClean="0"/>
              <a:t>&lt;body&gt;</a:t>
            </a:r>
          </a:p>
          <a:p>
            <a:pPr fontAlgn="base"/>
            <a:r>
              <a:rPr lang="en-US" dirty="0" smtClean="0"/>
              <a:t>         </a:t>
            </a:r>
          </a:p>
          <a:p>
            <a:pPr fontAlgn="base"/>
            <a:r>
              <a:rPr lang="en-US" dirty="0" smtClean="0"/>
              <a:t>     &lt;!-- address tag starts from here --&gt;</a:t>
            </a:r>
          </a:p>
          <a:p>
            <a:pPr fontAlgn="base"/>
            <a:r>
              <a:rPr lang="en-US" dirty="0" smtClean="0"/>
              <a:t>     &lt;address&gt;</a:t>
            </a:r>
          </a:p>
          <a:p>
            <a:pPr fontAlgn="base"/>
            <a:r>
              <a:rPr lang="en-US" dirty="0" smtClean="0"/>
              <a:t>         Organization Name: Amity&lt;</a:t>
            </a:r>
            <a:r>
              <a:rPr lang="en-US" dirty="0" err="1" smtClean="0"/>
              <a:t>br</a:t>
            </a:r>
            <a:r>
              <a:rPr lang="en-US" dirty="0" smtClean="0"/>
              <a:t>&gt;</a:t>
            </a:r>
          </a:p>
          <a:p>
            <a:pPr fontAlgn="base"/>
            <a:r>
              <a:rPr lang="en-US" dirty="0" smtClean="0"/>
              <a:t>         Web Site:</a:t>
            </a:r>
          </a:p>
          <a:p>
            <a:pPr fontAlgn="base"/>
            <a:r>
              <a:rPr lang="en-US" dirty="0" smtClean="0"/>
              <a:t>         &lt;a </a:t>
            </a:r>
            <a:r>
              <a:rPr lang="en-US" dirty="0" err="1" smtClean="0"/>
              <a:t>href</a:t>
            </a:r>
            <a:r>
              <a:rPr lang="en-US" dirty="0" smtClean="0"/>
              <a:t>=</a:t>
            </a:r>
          </a:p>
          <a:p>
            <a:pPr fontAlgn="base"/>
            <a:r>
              <a:rPr lang="en-US" dirty="0" smtClean="0"/>
              <a:t>"</a:t>
            </a:r>
            <a:r>
              <a:rPr lang="en-US" u="sng" dirty="0" smtClean="0">
                <a:hlinkClick r:id="rId2"/>
              </a:rPr>
              <a:t>https://www.amity.edu/about/contact-us/</a:t>
            </a:r>
            <a:r>
              <a:rPr lang="en-US" dirty="0" smtClean="0"/>
              <a:t>"&gt;</a:t>
            </a:r>
          </a:p>
          <a:p>
            <a:pPr fontAlgn="base"/>
            <a:r>
              <a:rPr lang="en-US" dirty="0" smtClean="0"/>
              <a:t>         amity.edu&lt;/a&gt;&lt;</a:t>
            </a:r>
            <a:r>
              <a:rPr lang="en-US" dirty="0" err="1" smtClean="0"/>
              <a:t>br</a:t>
            </a:r>
            <a:r>
              <a:rPr lang="en-US" dirty="0" smtClean="0"/>
              <a:t>&gt;</a:t>
            </a:r>
          </a:p>
          <a:p>
            <a:pPr fontAlgn="base"/>
            <a:r>
              <a:rPr lang="en-US" dirty="0" smtClean="0"/>
              <a:t>         visit us:&lt;</a:t>
            </a:r>
            <a:r>
              <a:rPr lang="en-US" dirty="0" err="1" smtClean="0"/>
              <a:t>br</a:t>
            </a:r>
            <a:r>
              <a:rPr lang="en-US" dirty="0" smtClean="0"/>
              <a:t>&gt;</a:t>
            </a:r>
          </a:p>
          <a:p>
            <a:pPr fontAlgn="base"/>
            <a:r>
              <a:rPr lang="en-US" dirty="0" smtClean="0"/>
              <a:t>         AIIT&lt;</a:t>
            </a:r>
            <a:r>
              <a:rPr lang="en-US" dirty="0" err="1" smtClean="0"/>
              <a:t>br</a:t>
            </a:r>
            <a:r>
              <a:rPr lang="en-US" dirty="0" smtClean="0"/>
              <a:t>&gt;</a:t>
            </a:r>
          </a:p>
          <a:p>
            <a:pPr fontAlgn="base"/>
            <a:r>
              <a:rPr lang="en-US" dirty="0" smtClean="0"/>
              <a:t>         Mumbai-</a:t>
            </a:r>
            <a:r>
              <a:rPr lang="en-US" dirty="0" err="1" smtClean="0"/>
              <a:t>Pune</a:t>
            </a:r>
            <a:r>
              <a:rPr lang="en-US" dirty="0" smtClean="0"/>
              <a:t> express way, &lt;</a:t>
            </a:r>
            <a:r>
              <a:rPr lang="en-US" dirty="0" err="1" smtClean="0"/>
              <a:t>br</a:t>
            </a:r>
            <a:r>
              <a:rPr lang="en-US" dirty="0" smtClean="0"/>
              <a:t>&gt;</a:t>
            </a:r>
          </a:p>
          <a:p>
            <a:pPr fontAlgn="base"/>
            <a:r>
              <a:rPr lang="en-US" dirty="0" smtClean="0"/>
              <a:t>         </a:t>
            </a:r>
            <a:r>
              <a:rPr lang="en-US" dirty="0" err="1" smtClean="0"/>
              <a:t>Bhatan</a:t>
            </a:r>
            <a:endParaRPr lang="en-US" dirty="0" smtClean="0"/>
          </a:p>
          <a:p>
            <a:pPr fontAlgn="base"/>
            <a:r>
              <a:rPr lang="en-US" dirty="0" smtClean="0"/>
              <a:t>     &lt;/address&gt;</a:t>
            </a:r>
          </a:p>
          <a:p>
            <a:pPr fontAlgn="base"/>
            <a:r>
              <a:rPr lang="en-US" dirty="0" smtClean="0"/>
              <a:t>     &lt;!-- address tag ends here --&gt;</a:t>
            </a:r>
          </a:p>
          <a:p>
            <a:pPr fontAlgn="base"/>
            <a:r>
              <a:rPr lang="en-US" dirty="0" smtClean="0"/>
              <a:t> </a:t>
            </a:r>
          </a:p>
          <a:p>
            <a:pPr fontAlgn="base"/>
            <a:r>
              <a:rPr lang="en-US" dirty="0" smtClean="0"/>
              <a:t>&lt;/body&gt;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Change Font Size in HTML</a:t>
            </a:r>
            <a:br>
              <a:rPr lang="en-US" dirty="0" smtClean="0"/>
            </a:br>
            <a:endParaRPr lang="en-US" dirty="0"/>
          </a:p>
        </p:txBody>
      </p:sp>
      <p:sp>
        <p:nvSpPr>
          <p:cNvPr id="3" name="Content Placeholder 2"/>
          <p:cNvSpPr>
            <a:spLocks noGrp="1"/>
          </p:cNvSpPr>
          <p:nvPr>
            <p:ph idx="1"/>
          </p:nvPr>
        </p:nvSpPr>
        <p:spPr/>
        <p:txBody>
          <a:bodyPr/>
          <a:lstStyle/>
          <a:p>
            <a:r>
              <a:rPr lang="en-US" dirty="0" smtClean="0"/>
              <a:t>To change font size in HTML, use the CSS font-size property. Set it to the value you want and place it inside a style attribute. Then add this style attribute to an HTML element, like a paragraph, heading, button, or span tag.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exmaple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&lt;h2&gt;How to Change Font Type in HTML [Inline CSS]&lt;/h2&gt;</a:t>
            </a:r>
          </a:p>
          <a:p>
            <a:r>
              <a:rPr lang="en-US" b="1" dirty="0" smtClean="0"/>
              <a:t>&lt;p style="font-family: Arial"&gt;</a:t>
            </a:r>
            <a:r>
              <a:rPr lang="en-US" dirty="0" smtClean="0"/>
              <a:t>This is dummy text. This is more dummy text. This is more dummy text. This is more dummy text. This is more dummy text. This is more dummy text. This is more dummy text. This is more dummy text. This is more dummy text. This is more dummy text. This is more dummy text. This is more dummy text.&lt;/p&gt;</a:t>
            </a:r>
          </a:p>
          <a:p>
            <a:endParaRPr lang="en-US" dirty="0" smtClean="0"/>
          </a:p>
          <a:p>
            <a:r>
              <a:rPr lang="en-US" dirty="0" smtClean="0"/>
              <a:t>&lt;h3&gt;The Explanation&lt;/h3&gt;</a:t>
            </a:r>
          </a:p>
          <a:p>
            <a:r>
              <a:rPr lang="en-US" dirty="0" smtClean="0"/>
              <a:t>&lt;p&gt;The default typeface is Times New Roman. That means changing the typeface of a paragraph will require me to use a style attribute that contains the CSS font-family property set to "Arial." The other elements on the page are not targeted by inline CSS and therefore remain Times New Roman.&lt;/p&gt;</a:t>
            </a:r>
          </a:p>
          <a:p>
            <a:endParaRPr lang="en-US" dirty="0" smtClean="0"/>
          </a:p>
          <a:p>
            <a:r>
              <a:rPr lang="en-US" b="1" dirty="0" smtClean="0"/>
              <a:t>&lt;font face="Times New Roman“  size="5"&gt;hello world &lt;/font&gt;</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&lt;p style="font-size: 26px"&gt;</a:t>
            </a:r>
            <a:r>
              <a:rPr lang="en-US" dirty="0" smtClean="0"/>
              <a:t>This is dummy text. This is more dummy text. This is more dummy text. This is more dummy text. This is more dummy text. This is more dummy text. This is more dummy text. This is more dummy text. This is more dummy text. This is more dummy text. This is more dummy text. This is more dummy text.&lt;/p&gt;</a:t>
            </a:r>
          </a:p>
          <a:p>
            <a:endParaRPr lang="en-US" dirty="0" smtClean="0"/>
          </a:p>
          <a:p>
            <a:r>
              <a:rPr lang="en-US" dirty="0" smtClean="0"/>
              <a:t>&lt;h3&gt;The Explanation&lt;/h3&gt;</a:t>
            </a:r>
          </a:p>
          <a:p>
            <a:r>
              <a:rPr lang="en-US" dirty="0" smtClean="0"/>
              <a:t>&lt;p&gt;The default font size is 16px. Changing the font size of a paragraph will require me to use a style attribute that contains the CSS font-size property set to "26px." &lt;/p&gt;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 Font Size Within the Same Paragraph</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&lt;h2&gt;How to Change Font Size Within the Same Paragraph [Inline CSS]&lt;/h2&gt;</a:t>
            </a:r>
          </a:p>
          <a:p>
            <a:r>
              <a:rPr lang="en-US" dirty="0" smtClean="0"/>
              <a:t>&lt;p&gt;This is dummy text. This is more dummy text. &lt;span style="font-size: 26px;color:red"&gt;This is larger text.&lt;/span&gt;  This is more dummy text. This is more dummy text. This is more dummy text. This is more dummy text. This is more dummy text.&lt;/p&gt;</a:t>
            </a:r>
          </a:p>
          <a:p>
            <a:endParaRPr lang="en-US" dirty="0" smtClean="0"/>
          </a:p>
          <a:p>
            <a:r>
              <a:rPr lang="en-US" dirty="0" smtClean="0"/>
              <a:t>&lt;h3&gt;The Explanation&lt;/h3&gt;</a:t>
            </a:r>
          </a:p>
          <a:p>
            <a:r>
              <a:rPr lang="en-US" dirty="0" smtClean="0"/>
              <a:t>&lt;p style="</a:t>
            </a:r>
            <a:r>
              <a:rPr lang="en-US" dirty="0" err="1" smtClean="0"/>
              <a:t>color:red</a:t>
            </a:r>
            <a:r>
              <a:rPr lang="en-US" dirty="0" smtClean="0"/>
              <a:t>"&gt;The default font size is 16px. Changing the font size of a paragraph will require me to use a style attribute that contains the CSS font-size property set to "26px.“ &lt;/p&gt;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&lt;h2&gt;How to Change Font Size Within the Same Paragraph [Internal CSS]&lt;/h2&gt;</a:t>
            </a:r>
          </a:p>
          <a:p>
            <a:r>
              <a:rPr lang="en-US" dirty="0" smtClean="0"/>
              <a:t>&lt;p&gt;This is dummy text. This is more dummy text. &lt;span id="smaller"&gt;This is smaller text.&lt;/span&gt;  This is more dummy text. This is more dummy text. This is more dummy text. This is more dummy text. This is more dummy text.&lt;/p&gt;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1C2AF575185D4A81C751D524ACB1E1" ma:contentTypeVersion="7" ma:contentTypeDescription="Create a new document." ma:contentTypeScope="" ma:versionID="27b85e5355d223b72df2967a84f395a6">
  <xsd:schema xmlns:xsd="http://www.w3.org/2001/XMLSchema" xmlns:xs="http://www.w3.org/2001/XMLSchema" xmlns:p="http://schemas.microsoft.com/office/2006/metadata/properties" xmlns:ns2="c8f793b9-9c74-40c0-8989-9ed7a78cec16" xmlns:ns3="ff5efc78-3231-4c68-a993-69bc9a16cc79" targetNamespace="http://schemas.microsoft.com/office/2006/metadata/properties" ma:root="true" ma:fieldsID="0de0ccf37f054ec1b9a29aeec8862a6e" ns2:_="" ns3:_="">
    <xsd:import namespace="c8f793b9-9c74-40c0-8989-9ed7a78cec16"/>
    <xsd:import namespace="ff5efc78-3231-4c68-a993-69bc9a16cc7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793b9-9c74-40c0-8989-9ed7a78cec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8e20009-01c2-4fc0-85f0-725d35187f18"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5efc78-3231-4c68-a993-69bc9a16cc7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30c5610-8d6d-4011-ac04-3c54f213ae29}" ma:internalName="TaxCatchAll" ma:showField="CatchAllData" ma:web="ff5efc78-3231-4c68-a993-69bc9a16cc7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f5efc78-3231-4c68-a993-69bc9a16cc79" xsi:nil="true"/>
    <lcf76f155ced4ddcb4097134ff3c332f xmlns="c8f793b9-9c74-40c0-8989-9ed7a78cec1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615ED0E-82FC-492B-A09B-8B54019D3674}"/>
</file>

<file path=customXml/itemProps2.xml><?xml version="1.0" encoding="utf-8"?>
<ds:datastoreItem xmlns:ds="http://schemas.openxmlformats.org/officeDocument/2006/customXml" ds:itemID="{BEDB5295-8280-46F0-B3C5-4FC5FFE46525}"/>
</file>

<file path=customXml/itemProps3.xml><?xml version="1.0" encoding="utf-8"?>
<ds:datastoreItem xmlns:ds="http://schemas.openxmlformats.org/officeDocument/2006/customXml" ds:itemID="{19FEC3EB-B78C-481C-A2E9-8696B2DEBFC6}"/>
</file>

<file path=docProps/app.xml><?xml version="1.0" encoding="utf-8"?>
<Properties xmlns="http://schemas.openxmlformats.org/officeDocument/2006/extended-properties" xmlns:vt="http://schemas.openxmlformats.org/officeDocument/2006/docPropsVTypes">
  <TotalTime>110</TotalTime>
  <Words>1000</Words>
  <Application>Microsoft Office PowerPoint</Application>
  <PresentationFormat>On-screen Show (4:3)</PresentationFormat>
  <Paragraphs>226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HTML Tags</vt:lpstr>
      <vt:lpstr>Slide 2</vt:lpstr>
      <vt:lpstr>Address Tag</vt:lpstr>
      <vt:lpstr>Slide 4</vt:lpstr>
      <vt:lpstr>How to Change Font Size in HTML </vt:lpstr>
      <vt:lpstr>exmaple</vt:lpstr>
      <vt:lpstr>Slide 7</vt:lpstr>
      <vt:lpstr>Change Font Size Within the Same Paragraph </vt:lpstr>
      <vt:lpstr>Slide 9</vt:lpstr>
      <vt:lpstr>How to Change Font Color in HTML </vt:lpstr>
      <vt:lpstr>Slide 11</vt:lpstr>
      <vt:lpstr>How to add Background Image in Html </vt:lpstr>
      <vt:lpstr>Using Internal Style Sheet </vt:lpstr>
      <vt:lpstr>HTML &lt;marquee&gt; Tag </vt:lpstr>
      <vt:lpstr>Marquee tag attributes</vt:lpstr>
      <vt:lpstr>Slide 16</vt:lpstr>
      <vt:lpstr>Slide 17</vt:lpstr>
      <vt:lpstr>HTML style attribute </vt:lpstr>
      <vt:lpstr>Inline style</vt:lpstr>
      <vt:lpstr>Embedded Style:</vt:lpstr>
      <vt:lpstr>Slide 21</vt:lpstr>
      <vt:lpstr>External Style Sheet:</vt:lpstr>
      <vt:lpstr>Linking External Style Sheets </vt:lpstr>
      <vt:lpstr>Importing External Style Sheets</vt:lpstr>
      <vt:lpstr>Importing External Style Sheets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pradip</dc:creator>
  <cp:lastModifiedBy>pradip</cp:lastModifiedBy>
  <cp:revision>11</cp:revision>
  <dcterms:created xsi:type="dcterms:W3CDTF">2006-08-16T00:00:00Z</dcterms:created>
  <dcterms:modified xsi:type="dcterms:W3CDTF">2022-09-15T09:23:05Z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0x010100751C2AF575185D4A81C751D524ACB1E1</vt:lpwstr>
  </property>
</Properties>
</file>