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1" r:id="rId9"/>
    <p:sldId id="257" r:id="rId10"/>
    <p:sldId id="262" r:id="rId11"/>
    <p:sldId id="263" r:id="rId12"/>
    <p:sldId id="264" r:id="rId13"/>
    <p:sldId id="268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170FF-A14E-4CA6-9FF9-5C0218263CED}" v="1" dt="2022-09-25T13:57:13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95" autoAdjust="0"/>
  </p:normalViewPr>
  <p:slideViewPr>
    <p:cSldViewPr>
      <p:cViewPr varScale="1">
        <p:scale>
          <a:sx n="59" d="100"/>
          <a:sy n="5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D NAGAMBAR JAMBUKAR" userId="S::prasad.jambukar1@s.amity.edu::cf4e74c1-4e29-433b-a666-5e385a38318e" providerId="AD" clId="Web-{90B170FF-A14E-4CA6-9FF9-5C0218263CED}"/>
    <pc:docChg chg="addSld">
      <pc:chgData name="PRASAD NAGAMBAR JAMBUKAR" userId="S::prasad.jambukar1@s.amity.edu::cf4e74c1-4e29-433b-a666-5e385a38318e" providerId="AD" clId="Web-{90B170FF-A14E-4CA6-9FF9-5C0218263CED}" dt="2022-09-25T13:57:13.473" v="0"/>
      <pc:docMkLst>
        <pc:docMk/>
      </pc:docMkLst>
      <pc:sldChg chg="new">
        <pc:chgData name="PRASAD NAGAMBAR JAMBUKAR" userId="S::prasad.jambukar1@s.amity.edu::cf4e74c1-4e29-433b-a666-5e385a38318e" providerId="AD" clId="Web-{90B170FF-A14E-4CA6-9FF9-5C0218263CED}" dt="2022-09-25T13:57:13.473" v="0"/>
        <pc:sldMkLst>
          <pc:docMk/>
          <pc:sldMk cId="257332683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82AE1-B1F4-4BCC-8C3D-3F51CD5829AA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EDF72-3DCC-4ADE-9772-0141E3ACE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&lt;style&gt;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td {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border: 1px solid black;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border-collapse: collapse;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&lt;/style&gt;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EDF72-3DCC-4ADE-9772-0141E3ACEF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&lt;style&gt;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td {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border: 1px solid black;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td {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padding: 10px;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EDF72-3DCC-4ADE-9772-0141E3ACEF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&lt;caption style="text-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align:right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"&gt;My savings&lt;/caption&gt;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&lt;caption style="caption-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side:bottom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"&gt;My savings&lt;/caption&gt;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EDF72-3DCC-4ADE-9772-0141E3ACEF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Do not use HTML &lt;frame&gt; tag as it is not supported in HTML5, instead you can use &lt;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iframe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or &lt;div&gt; with CSS to achieve similar effects in HTML.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EDF72-3DCC-4ADE-9772-0141E3ACEF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thead.asp" TargetMode="External"/><Relationship Id="rId3" Type="http://schemas.openxmlformats.org/officeDocument/2006/relationships/hyperlink" Target="https://www.w3schools.com/tags/tag_tr.asp" TargetMode="External"/><Relationship Id="rId7" Type="http://schemas.openxmlformats.org/officeDocument/2006/relationships/hyperlink" Target="https://www.w3schools.com/tags/tag_colgroup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aption.asp" TargetMode="External"/><Relationship Id="rId5" Type="http://schemas.openxmlformats.org/officeDocument/2006/relationships/hyperlink" Target="https://www.w3schools.com/tags/tag_td.asp" TargetMode="External"/><Relationship Id="rId10" Type="http://schemas.openxmlformats.org/officeDocument/2006/relationships/hyperlink" Target="https://www.w3schools.com/tags/tag_tbody.asp" TargetMode="External"/><Relationship Id="rId4" Type="http://schemas.openxmlformats.org/officeDocument/2006/relationships/hyperlink" Target="https://www.w3schools.com/tags/tag_th.asp" TargetMode="External"/><Relationship Id="rId9" Type="http://schemas.openxmlformats.org/officeDocument/2006/relationships/hyperlink" Target="https://www.w3schools.com/tags/tag_tfoo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html/elements/global_attributes.php" TargetMode="External"/><Relationship Id="rId2" Type="http://schemas.openxmlformats.org/officeDocument/2006/relationships/hyperlink" Target="https://www.techonthenet.com/css/index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table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pr_tab_caption-side.asp" TargetMode="External"/><Relationship Id="rId4" Type="http://schemas.openxmlformats.org/officeDocument/2006/relationships/hyperlink" Target="https://www.w3schools.com/cssref/pr_text_text-align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TABLE TAG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09B-18DA-320C-2E14-D72140F0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A563-031D-C24F-13CF-B40B0389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inline frame is marked up as follows: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="https://www.google.com" title=“</a:t>
            </a:r>
            <a:r>
              <a:rPr lang="en-US" dirty="0" err="1"/>
              <a:t>google</a:t>
            </a:r>
            <a:r>
              <a:rPr lang="en-US" dirty="0"/>
              <a:t> search"&gt;&lt;/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 &lt;div&gt; tag defines a division or a section in an HTML document.</a:t>
            </a:r>
          </a:p>
          <a:p>
            <a:r>
              <a:rPr lang="en-US" dirty="0"/>
              <a:t>The &lt;div&gt; tag is used as a container for HTML elements - which is then styled with CSS or manipulated with JavaScript.</a:t>
            </a:r>
          </a:p>
          <a:p>
            <a:r>
              <a:rPr lang="en-US" dirty="0"/>
              <a:t>The &lt;div&gt; tag is easily styled by using the class or id attribute.</a:t>
            </a:r>
          </a:p>
          <a:p>
            <a:r>
              <a:rPr lang="en-US" dirty="0"/>
              <a:t>Any sort of content can be put inside the &lt;div&gt; tag! </a:t>
            </a:r>
          </a:p>
          <a:p>
            <a:r>
              <a:rPr lang="en-US" b="1" dirty="0"/>
              <a:t>Note:</a:t>
            </a:r>
            <a:r>
              <a:rPr lang="en-US" dirty="0"/>
              <a:t> By default, browsers always place a line break before and after the &lt;div&gt; element.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myDiv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border: 5px outset red;</a:t>
            </a:r>
            <a:br>
              <a:rPr lang="en-US" dirty="0"/>
            </a:br>
            <a:r>
              <a:rPr lang="en-US" dirty="0"/>
              <a:t>  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text-align: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&lt;div class="</a:t>
            </a:r>
            <a:r>
              <a:rPr lang="en-US" dirty="0" err="1"/>
              <a:t>myDiv</a:t>
            </a:r>
            <a:r>
              <a:rPr lang="en-US"/>
              <a:t>"&gt;</a:t>
            </a:r>
            <a:br>
              <a:rPr lang="en-US"/>
            </a:br>
            <a:r>
              <a:rPr lang="en-US"/>
              <a:t>  &lt;h2&gt;This is a heading in a div element&lt;/h2&gt;</a:t>
            </a:r>
            <a:br>
              <a:rPr lang="en-US"/>
            </a:br>
            <a:r>
              <a:rPr lang="en-US"/>
              <a:t>  &lt;p&gt;This is some text in a div element.&lt;/p&gt;</a:t>
            </a:r>
            <a:br>
              <a:rPr lang="en-US"/>
            </a:br>
            <a:r>
              <a:rPr lang="en-US"/>
              <a:t>&lt;/div&gt;</a:t>
            </a:r>
            <a:br>
              <a:rPr lang="en-US"/>
            </a:br>
            <a:br>
              <a:rPr lang="en-US"/>
            </a:br>
            <a:r>
              <a:rPr lang="en-US"/>
              <a:t>&lt;/body&gt;</a:t>
            </a:r>
            <a:br>
              <a:rPr lang="en-US"/>
            </a:br>
            <a:r>
              <a:rPr lang="en-US"/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 &lt;table&gt; tag defines an HTML table.</a:t>
            </a:r>
          </a:p>
          <a:p>
            <a:r>
              <a:rPr lang="en-US" dirty="0"/>
              <a:t>An HTML table consists of one &lt;table&gt; element and one or more </a:t>
            </a:r>
            <a:r>
              <a:rPr lang="en-US" dirty="0">
                <a:hlinkClick r:id="rId3"/>
              </a:rPr>
              <a:t>&lt;</a:t>
            </a:r>
            <a:r>
              <a:rPr lang="en-US" dirty="0" err="1">
                <a:hlinkClick r:id="rId3"/>
              </a:rPr>
              <a:t>tr</a:t>
            </a:r>
            <a:r>
              <a:rPr lang="en-US" dirty="0">
                <a:hlinkClick r:id="rId3"/>
              </a:rPr>
              <a:t>&gt;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&lt;</a:t>
            </a:r>
            <a:r>
              <a:rPr lang="en-US" dirty="0" err="1">
                <a:hlinkClick r:id="rId4"/>
              </a:rPr>
              <a:t>th</a:t>
            </a:r>
            <a:r>
              <a:rPr lang="en-US" dirty="0">
                <a:hlinkClick r:id="rId4"/>
              </a:rPr>
              <a:t>&gt;</a:t>
            </a:r>
            <a:r>
              <a:rPr lang="en-US" dirty="0"/>
              <a:t>, and </a:t>
            </a:r>
            <a:r>
              <a:rPr lang="en-US" dirty="0">
                <a:hlinkClick r:id="rId5"/>
              </a:rPr>
              <a:t>&lt;td&gt;</a:t>
            </a:r>
            <a:r>
              <a:rPr lang="en-US" dirty="0"/>
              <a:t> elements.</a:t>
            </a:r>
          </a:p>
          <a:p>
            <a:r>
              <a:rPr lang="en-US" dirty="0"/>
              <a:t>The &lt;</a:t>
            </a:r>
            <a:r>
              <a:rPr lang="en-US" dirty="0" err="1"/>
              <a:t>tr</a:t>
            </a:r>
            <a:r>
              <a:rPr lang="en-US" dirty="0"/>
              <a:t>&gt; element defines a table row, the &lt;</a:t>
            </a:r>
            <a:r>
              <a:rPr lang="en-US" dirty="0" err="1"/>
              <a:t>th</a:t>
            </a:r>
            <a:r>
              <a:rPr lang="en-US" dirty="0"/>
              <a:t>&gt; element defines a table header, and the &lt;td&gt; element defines a table cell.</a:t>
            </a:r>
          </a:p>
          <a:p>
            <a:r>
              <a:rPr lang="en-US" dirty="0"/>
              <a:t>An HTML table may also include </a:t>
            </a:r>
            <a:r>
              <a:rPr lang="en-US" dirty="0">
                <a:hlinkClick r:id="rId6"/>
              </a:rPr>
              <a:t>&lt;caption&gt;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&lt;</a:t>
            </a:r>
            <a:r>
              <a:rPr lang="en-US" dirty="0" err="1">
                <a:hlinkClick r:id="rId7"/>
              </a:rPr>
              <a:t>colgroup</a:t>
            </a:r>
            <a:r>
              <a:rPr lang="en-US" dirty="0">
                <a:hlinkClick r:id="rId7"/>
              </a:rPr>
              <a:t>&gt;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&lt;</a:t>
            </a:r>
            <a:r>
              <a:rPr lang="en-US" dirty="0" err="1">
                <a:hlinkClick r:id="rId8"/>
              </a:rPr>
              <a:t>thead</a:t>
            </a:r>
            <a:r>
              <a:rPr lang="en-US" dirty="0">
                <a:hlinkClick r:id="rId8"/>
              </a:rPr>
              <a:t>&gt;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&lt;</a:t>
            </a:r>
            <a:r>
              <a:rPr lang="en-US" dirty="0" err="1">
                <a:hlinkClick r:id="rId9"/>
              </a:rPr>
              <a:t>tfoot</a:t>
            </a:r>
            <a:r>
              <a:rPr lang="en-US" dirty="0">
                <a:hlinkClick r:id="rId9"/>
              </a:rPr>
              <a:t>&gt;</a:t>
            </a:r>
            <a:r>
              <a:rPr lang="en-US" dirty="0"/>
              <a:t>, and </a:t>
            </a:r>
            <a:r>
              <a:rPr lang="en-US" dirty="0">
                <a:hlinkClick r:id="rId10"/>
              </a:rPr>
              <a:t>&lt;</a:t>
            </a:r>
            <a:r>
              <a:rPr lang="en-US" dirty="0" err="1">
                <a:hlinkClick r:id="rId10"/>
              </a:rPr>
              <a:t>tbody</a:t>
            </a:r>
            <a:r>
              <a:rPr lang="en-US" dirty="0">
                <a:hlinkClick r:id="rId10"/>
              </a:rPr>
              <a:t>&gt;</a:t>
            </a:r>
            <a:r>
              <a:rPr lang="en-US" dirty="0"/>
              <a:t> elements.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style="background-color:#00FF00“</a:t>
            </a:r>
          </a:p>
          <a:p>
            <a:r>
              <a:rPr lang="en-US" dirty="0"/>
              <a:t>style="width:400px“</a:t>
            </a:r>
          </a:p>
          <a:p>
            <a:r>
              <a:rPr lang="en-US" dirty="0"/>
              <a:t>---------------------------------------------------------------</a:t>
            </a:r>
          </a:p>
          <a:p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 border: 1px solid black;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table.center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margin-left: auto;</a:t>
            </a:r>
            <a:br>
              <a:rPr lang="en-US" dirty="0"/>
            </a:br>
            <a:r>
              <a:rPr lang="en-US" dirty="0"/>
              <a:t>  margin-right: auto;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</a:p>
          <a:p>
            <a:r>
              <a:rPr lang="en-US" dirty="0"/>
              <a:t>---------------------------------------</a:t>
            </a:r>
          </a:p>
          <a:p>
            <a:r>
              <a:rPr lang="en-US" dirty="0"/>
              <a:t> { table-layout: fixed; } | { table-layout: auto; } | { table-layout: inherit;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933620"/>
          <a:ext cx="8382000" cy="592438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387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FFFFFF"/>
                          </a:solidFill>
                        </a:rPr>
                        <a:t>Attribute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FFFFFF"/>
                          </a:solidFill>
                        </a:rPr>
                        <a:t>HTML Compatibility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512">
                <a:tc>
                  <a:txBody>
                    <a:bodyPr/>
                    <a:lstStyle/>
                    <a:p>
                      <a:r>
                        <a:rPr lang="en-US" sz="1600"/>
                        <a:t>align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Alignment of the table. It can be one of the following values: left, center, right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Deprecated, </a:t>
                      </a:r>
                      <a:r>
                        <a:rPr lang="en-US" sz="1600" u="none" strike="noStrike">
                          <a:solidFill>
                            <a:srgbClr val="336699"/>
                          </a:solidFill>
                          <a:hlinkClick r:id="rId2"/>
                        </a:rPr>
                        <a:t>use CSS</a:t>
                      </a:r>
                      <a:endParaRPr lang="en-US" sz="1600"/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68">
                <a:tc>
                  <a:txBody>
                    <a:bodyPr/>
                    <a:lstStyle/>
                    <a:p>
                      <a:r>
                        <a:rPr lang="en-US" sz="1600"/>
                        <a:t>bgcolor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Background color of the table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Deprecated, </a:t>
                      </a:r>
                      <a:r>
                        <a:rPr lang="en-US" sz="1600" u="none" strike="noStrike">
                          <a:solidFill>
                            <a:srgbClr val="336699"/>
                          </a:solidFill>
                          <a:hlinkClick r:id="rId2"/>
                        </a:rPr>
                        <a:t>use CSS</a:t>
                      </a:r>
                      <a:endParaRPr lang="en-US" sz="1600"/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49">
                <a:tc>
                  <a:txBody>
                    <a:bodyPr/>
                    <a:lstStyle/>
                    <a:p>
                      <a:r>
                        <a:rPr lang="en-US" sz="1600"/>
                        <a:t>border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Size of the frame surrounding table (in pixels)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Deprecated, </a:t>
                      </a:r>
                      <a:r>
                        <a:rPr lang="en-US" sz="1600" u="none" strike="noStrike">
                          <a:solidFill>
                            <a:srgbClr val="336699"/>
                          </a:solidFill>
                          <a:hlinkClick r:id="rId2"/>
                        </a:rPr>
                        <a:t>use CSS</a:t>
                      </a:r>
                      <a:endParaRPr lang="en-US" sz="1600"/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731">
                <a:tc>
                  <a:txBody>
                    <a:bodyPr/>
                    <a:lstStyle/>
                    <a:p>
                      <a:r>
                        <a:rPr lang="en-US" sz="1600"/>
                        <a:t>cellpadding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Space between the content of a cell and the border (in pixels)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Deprecated, </a:t>
                      </a:r>
                      <a:r>
                        <a:rPr lang="en-US" sz="1600" u="none" strike="noStrike">
                          <a:solidFill>
                            <a:srgbClr val="336699"/>
                          </a:solidFill>
                          <a:hlinkClick r:id="rId2"/>
                        </a:rPr>
                        <a:t>use CSS</a:t>
                      </a:r>
                      <a:endParaRPr lang="en-US" sz="1600"/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49">
                <a:tc>
                  <a:txBody>
                    <a:bodyPr/>
                    <a:lstStyle/>
                    <a:p>
                      <a:r>
                        <a:rPr lang="en-US" sz="1600"/>
                        <a:t>cellspacing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Size of the space between cells (in pixels)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Deprecated, </a:t>
                      </a:r>
                      <a:r>
                        <a:rPr lang="en-US" sz="1600" u="none" strike="noStrike">
                          <a:solidFill>
                            <a:srgbClr val="336699"/>
                          </a:solidFill>
                          <a:hlinkClick r:id="rId2"/>
                        </a:rPr>
                        <a:t>use CSS</a:t>
                      </a:r>
                      <a:endParaRPr lang="en-US" sz="1600"/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8074">
                <a:tc>
                  <a:txBody>
                    <a:bodyPr/>
                    <a:lstStyle/>
                    <a:p>
                      <a:r>
                        <a:rPr lang="en-US" sz="1600"/>
                        <a:t>frame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Side of the table frame is displayed. It can be one of the following values: above, hsides, lhs, border, void, below, vsides, rhs, box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Deprecated, </a:t>
                      </a:r>
                      <a:r>
                        <a:rPr lang="en-US" sz="1600" u="none" strike="noStrike">
                          <a:solidFill>
                            <a:srgbClr val="336699"/>
                          </a:solidFill>
                          <a:hlinkClick r:id="rId2"/>
                        </a:rPr>
                        <a:t>use CSS</a:t>
                      </a:r>
                      <a:endParaRPr lang="en-US" sz="1600"/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293">
                <a:tc>
                  <a:txBody>
                    <a:bodyPr/>
                    <a:lstStyle/>
                    <a:p>
                      <a:r>
                        <a:rPr lang="en-US" sz="1600"/>
                        <a:t>rules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Lines that should be displayed. It can be one of the following values: none, groups, rows, columns, all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Deprecated, </a:t>
                      </a:r>
                      <a:r>
                        <a:rPr lang="en-US" sz="1600" u="none" strike="noStrike">
                          <a:solidFill>
                            <a:srgbClr val="336699"/>
                          </a:solidFill>
                          <a:hlinkClick r:id="rId2"/>
                        </a:rPr>
                        <a:t>use CSS</a:t>
                      </a:r>
                      <a:endParaRPr lang="en-US" sz="1600"/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731">
                <a:tc>
                  <a:txBody>
                    <a:bodyPr/>
                    <a:lstStyle/>
                    <a:p>
                      <a:r>
                        <a:rPr lang="en-US" sz="1600"/>
                        <a:t>summary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Alternative text displayed when table can not be displayed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Deprecated, </a:t>
                      </a:r>
                      <a:r>
                        <a:rPr lang="en-US" sz="1600" u="none" strike="noStrike">
                          <a:solidFill>
                            <a:srgbClr val="336699"/>
                          </a:solidFill>
                          <a:hlinkClick r:id="rId2"/>
                        </a:rPr>
                        <a:t>use CSS</a:t>
                      </a:r>
                      <a:endParaRPr lang="en-US" sz="1600"/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168">
                <a:tc>
                  <a:txBody>
                    <a:bodyPr/>
                    <a:lstStyle/>
                    <a:p>
                      <a:r>
                        <a:rPr lang="en-US" sz="1600"/>
                        <a:t>width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Width of the table</a:t>
                      </a:r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Deprecated, </a:t>
                      </a:r>
                      <a:r>
                        <a:rPr lang="en-US" sz="1600" u="none" strike="noStrike" dirty="0">
                          <a:solidFill>
                            <a:srgbClr val="336699"/>
                          </a:solidFill>
                          <a:hlinkClick r:id="rId2"/>
                        </a:rPr>
                        <a:t>use CSS</a:t>
                      </a:r>
                      <a:endParaRPr lang="en-US" sz="1600" dirty="0"/>
                    </a:p>
                  </a:txBody>
                  <a:tcPr marL="39507" marR="39507" marT="15803" marB="158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28490" rIns="9144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>
                <a:ln>
                  <a:noFill/>
                </a:ln>
                <a:solidFill>
                  <a:srgbClr val="535353"/>
                </a:solidFill>
                <a:effectLst/>
                <a:latin typeface="Helvetica Neue"/>
                <a:cs typeface="Arial" pitchFamily="34" charset="0"/>
              </a:rPr>
              <a:t>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In addition to the 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336699"/>
                </a:solidFill>
                <a:effectLst/>
                <a:latin typeface="Helvetica Neue"/>
                <a:cs typeface="Arial" pitchFamily="34" charset="0"/>
                <a:hlinkClick r:id="rId3"/>
              </a:rPr>
              <a:t>Global Attributes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, the following is a list of attributes that are specific to the &lt;table&gt; tag:</a:t>
            </a: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: height &amp;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 {</a:t>
            </a:r>
            <a:br>
              <a:rPr lang="en-US" dirty="0"/>
            </a:br>
            <a:r>
              <a:rPr lang="en-US" dirty="0"/>
              <a:t>  width: 100%;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th</a:t>
            </a:r>
            <a:r>
              <a:rPr lang="en-US"/>
              <a:t> {</a:t>
            </a:r>
            <a:br>
              <a:rPr lang="en-US"/>
            </a:br>
            <a:r>
              <a:rPr lang="en-US"/>
              <a:t>  height: 70px;</a:t>
            </a:r>
            <a:br>
              <a:rPr lang="en-US"/>
            </a:b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 &lt;caption&gt; tag defines a table caption.</a:t>
            </a:r>
          </a:p>
          <a:p>
            <a:r>
              <a:rPr lang="en-US" dirty="0"/>
              <a:t>The &lt;caption&gt; tag must be inserted immediately after the </a:t>
            </a:r>
            <a:r>
              <a:rPr lang="en-US" dirty="0">
                <a:hlinkClick r:id="rId3"/>
              </a:rPr>
              <a:t>&lt;table&gt;</a:t>
            </a:r>
            <a:r>
              <a:rPr lang="en-US" dirty="0"/>
              <a:t> tag.</a:t>
            </a:r>
          </a:p>
          <a:p>
            <a:r>
              <a:rPr lang="en-US" b="1" dirty="0"/>
              <a:t>Tip:</a:t>
            </a:r>
            <a:r>
              <a:rPr lang="en-US" dirty="0"/>
              <a:t> By default, a table caption will be center-aligned above a table. However, the CSS properties </a:t>
            </a:r>
            <a:r>
              <a:rPr lang="en-US" dirty="0">
                <a:hlinkClick r:id="rId4"/>
              </a:rPr>
              <a:t>text-align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caption-side</a:t>
            </a:r>
            <a:r>
              <a:rPr lang="en-US" dirty="0"/>
              <a:t> can be used to align and place the caption.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&lt;frame&gt; tag (Not supported in HTML5)</a:t>
            </a:r>
          </a:p>
          <a:p>
            <a:r>
              <a:rPr lang="en-US" dirty="0"/>
              <a:t>HTML &lt;frame&gt; tag define the particular area within an HTML file where another HTML web page can be displayed.</a:t>
            </a:r>
          </a:p>
          <a:p>
            <a:r>
              <a:rPr lang="en-US" dirty="0"/>
              <a:t>A &lt;frame&gt; tag is used with &lt;frameset&gt;, and it divides a webpage into multiple sections or frames, and each frame can contain different web pages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&lt;!DOCTYPE html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&lt;head&gt;</a:t>
            </a:r>
            <a:r>
              <a:rPr lang="en-US" dirty="0"/>
              <a:t>  </a:t>
            </a:r>
          </a:p>
          <a:p>
            <a:r>
              <a:rPr lang="en-US" dirty="0"/>
              <a:t>    </a:t>
            </a:r>
            <a:r>
              <a:rPr lang="en-US" b="1" dirty="0"/>
              <a:t>&lt;title&gt;</a:t>
            </a:r>
            <a:r>
              <a:rPr lang="en-US" dirty="0"/>
              <a:t>Frame tag</a:t>
            </a:r>
            <a:r>
              <a:rPr lang="en-US" b="1" dirty="0"/>
              <a:t>&lt;/title&gt;</a:t>
            </a:r>
            <a:r>
              <a:rPr lang="en-US" dirty="0"/>
              <a:t>  </a:t>
            </a:r>
          </a:p>
          <a:p>
            <a:r>
              <a:rPr lang="en-US" b="1" dirty="0"/>
              <a:t>&lt;/head&gt;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b="1" dirty="0"/>
              <a:t>&lt;frameset</a:t>
            </a:r>
            <a:r>
              <a:rPr lang="en-US" dirty="0"/>
              <a:t> cols="25%,50%,25%"</a:t>
            </a:r>
            <a:r>
              <a:rPr lang="en-US" b="1" dirty="0"/>
              <a:t>&gt;</a:t>
            </a:r>
            <a:r>
              <a:rPr lang="en-US" dirty="0"/>
              <a:t>  or </a:t>
            </a:r>
            <a:r>
              <a:rPr lang="en-US" b="1" dirty="0"/>
              <a:t>&lt;frameset</a:t>
            </a:r>
            <a:r>
              <a:rPr lang="en-US" dirty="0"/>
              <a:t> cols="25%,50%,25%"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  </a:t>
            </a:r>
            <a:r>
              <a:rPr lang="en-US" b="1" dirty="0"/>
              <a:t>&lt;frame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="frame1.html" 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  </a:t>
            </a:r>
            <a:r>
              <a:rPr lang="en-US" b="1" dirty="0"/>
              <a:t>&lt;frame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="frame2.html"</a:t>
            </a:r>
            <a:r>
              <a:rPr lang="en-US" b="1" dirty="0"/>
              <a:t>&gt;</a:t>
            </a:r>
            <a:r>
              <a:rPr lang="en-US" dirty="0"/>
              <a:t>   </a:t>
            </a:r>
          </a:p>
          <a:p>
            <a:r>
              <a:rPr lang="en-US" dirty="0"/>
              <a:t>    </a:t>
            </a:r>
            <a:r>
              <a:rPr lang="en-US" b="1" dirty="0"/>
              <a:t>&lt;frame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="frame3.html"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b="1" dirty="0"/>
              <a:t>&lt;/frameset&gt;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</a:t>
            </a:r>
          </a:p>
          <a:p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r>
              <a:rPr lang="en-US" dirty="0"/>
              <a:t>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 &lt;</a:t>
            </a:r>
            <a:r>
              <a:rPr lang="en-US" dirty="0" err="1"/>
              <a:t>iframe</a:t>
            </a:r>
            <a:r>
              <a:rPr lang="en-US" dirty="0"/>
              <a:t>&gt; tag specifies an inline frame.</a:t>
            </a:r>
          </a:p>
          <a:p>
            <a:r>
              <a:rPr lang="en-US" dirty="0"/>
              <a:t>An inline frame is used to embed another document within the current HTML document.</a:t>
            </a:r>
          </a:p>
          <a:p>
            <a:r>
              <a:rPr lang="en-US" b="1" dirty="0"/>
              <a:t>Tip:</a:t>
            </a:r>
            <a:r>
              <a:rPr lang="en-US" dirty="0"/>
              <a:t> Use CSS to style the &lt;</a:t>
            </a:r>
            <a:r>
              <a:rPr lang="en-US" dirty="0" err="1"/>
              <a:t>iframe</a:t>
            </a:r>
            <a:r>
              <a:rPr lang="en-US" dirty="0"/>
              <a:t>&gt; (see example below). </a:t>
            </a:r>
          </a:p>
          <a:p>
            <a:r>
              <a:rPr lang="en-US" b="1" dirty="0"/>
              <a:t>Tip:</a:t>
            </a:r>
            <a:r>
              <a:rPr lang="en-US" dirty="0"/>
              <a:t> It is a good practice to always include a title attribute for the &lt;</a:t>
            </a:r>
            <a:r>
              <a:rPr lang="en-US" dirty="0" err="1"/>
              <a:t>iframe</a:t>
            </a:r>
            <a:r>
              <a:rPr lang="en-US" dirty="0"/>
              <a:t>&gt;. This is used by screen readers to read out what the content of the &lt;</a:t>
            </a:r>
            <a:r>
              <a:rPr lang="en-US" dirty="0" err="1"/>
              <a:t>iframe</a:t>
            </a:r>
            <a:r>
              <a:rPr lang="en-US" dirty="0"/>
              <a:t>&gt; 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5efc78-3231-4c68-a993-69bc9a16cc79" xsi:nil="true"/>
    <lcf76f155ced4ddcb4097134ff3c332f xmlns="c8f793b9-9c74-40c0-8989-9ed7a78cec1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1C2AF575185D4A81C751D524ACB1E1" ma:contentTypeVersion="7" ma:contentTypeDescription="Create a new document." ma:contentTypeScope="" ma:versionID="27b85e5355d223b72df2967a84f395a6">
  <xsd:schema xmlns:xsd="http://www.w3.org/2001/XMLSchema" xmlns:xs="http://www.w3.org/2001/XMLSchema" xmlns:p="http://schemas.microsoft.com/office/2006/metadata/properties" xmlns:ns2="c8f793b9-9c74-40c0-8989-9ed7a78cec16" xmlns:ns3="ff5efc78-3231-4c68-a993-69bc9a16cc79" targetNamespace="http://schemas.microsoft.com/office/2006/metadata/properties" ma:root="true" ma:fieldsID="0de0ccf37f054ec1b9a29aeec8862a6e" ns2:_="" ns3:_="">
    <xsd:import namespace="c8f793b9-9c74-40c0-8989-9ed7a78cec16"/>
    <xsd:import namespace="ff5efc78-3231-4c68-a993-69bc9a16c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793b9-9c74-40c0-8989-9ed7a78cec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e20009-01c2-4fc0-85f0-725d35187f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5efc78-3231-4c68-a993-69bc9a16cc7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30c5610-8d6d-4011-ac04-3c54f213ae29}" ma:internalName="TaxCatchAll" ma:showField="CatchAllData" ma:web="ff5efc78-3231-4c68-a993-69bc9a16cc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6CAFCF-6907-44C7-B707-9D5BD67E9E27}">
  <ds:schemaRefs>
    <ds:schemaRef ds:uri="http://schemas.microsoft.com/office/2006/metadata/properties"/>
    <ds:schemaRef ds:uri="http://schemas.microsoft.com/office/infopath/2007/PartnerControls"/>
    <ds:schemaRef ds:uri="ff5efc78-3231-4c68-a993-69bc9a16cc79"/>
    <ds:schemaRef ds:uri="c8f793b9-9c74-40c0-8989-9ed7a78cec16"/>
  </ds:schemaRefs>
</ds:datastoreItem>
</file>

<file path=customXml/itemProps2.xml><?xml version="1.0" encoding="utf-8"?>
<ds:datastoreItem xmlns:ds="http://schemas.openxmlformats.org/officeDocument/2006/customXml" ds:itemID="{EB65CB32-E1CB-4A2B-8CEC-7DBEBF148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87C428-2FAB-42B0-AC37-00719DE5A4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793b9-9c74-40c0-8989-9ed7a78cec16"/>
    <ds:schemaRef ds:uri="ff5efc78-3231-4c68-a993-69bc9a16cc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341</Words>
  <Application>Microsoft Office PowerPoint</Application>
  <PresentationFormat>On-screen Show (4:3)</PresentationFormat>
  <Paragraphs>93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HTML TABLE TAG</vt:lpstr>
      <vt:lpstr>Table Tag</vt:lpstr>
      <vt:lpstr>PowerPoint Presentation</vt:lpstr>
      <vt:lpstr>PowerPoint Presentation</vt:lpstr>
      <vt:lpstr>Table : height &amp; width</vt:lpstr>
      <vt:lpstr>PowerPoint Presentation</vt:lpstr>
      <vt:lpstr>Frame tag</vt:lpstr>
      <vt:lpstr>PowerPoint Presentation</vt:lpstr>
      <vt:lpstr>iframe tag</vt:lpstr>
      <vt:lpstr>PowerPoint Presentation</vt:lpstr>
      <vt:lpstr>An inline frame is marked up as follows:</vt:lpstr>
      <vt:lpstr>Div tag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 TAG</dc:title>
  <dc:creator>pradip</dc:creator>
  <cp:lastModifiedBy>pradip</cp:lastModifiedBy>
  <cp:revision>8</cp:revision>
  <dcterms:created xsi:type="dcterms:W3CDTF">2006-08-16T00:00:00Z</dcterms:created>
  <dcterms:modified xsi:type="dcterms:W3CDTF">2022-09-25T13:57:13Z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0x010100751C2AF575185D4A81C751D524ACB1E1</vt:lpwstr>
  </property>
  <property fmtid="{D5CDD505-2E9C-101B-9397-08002B2CF9AE}" pid="3" name="MediaServiceImageTags">
    <vt:lpwstr/>
  </property>
</Properties>
</file>