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handoutMasterIdLst>
    <p:handoutMasterId r:id="rId17"/>
  </p:handoutMasterIdLst>
  <p:sldIdLst>
    <p:sldId id="413" r:id="rId4"/>
    <p:sldId id="440" r:id="rId6"/>
    <p:sldId id="429" r:id="rId7"/>
    <p:sldId id="435" r:id="rId8"/>
    <p:sldId id="430" r:id="rId9"/>
    <p:sldId id="431" r:id="rId10"/>
    <p:sldId id="432" r:id="rId11"/>
    <p:sldId id="433" r:id="rId12"/>
    <p:sldId id="438" r:id="rId13"/>
    <p:sldId id="436" r:id="rId14"/>
    <p:sldId id="437" r:id="rId15"/>
    <p:sldId id="439" r:id="rId16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8000"/>
    <a:srgbClr val="F0F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21"/>
    <p:restoredTop sz="94624"/>
  </p:normalViewPr>
  <p:slideViewPr>
    <p:cSldViewPr showGuides="1">
      <p:cViewPr>
        <p:scale>
          <a:sx n="49" d="100"/>
          <a:sy n="49" d="100"/>
        </p:scale>
        <p:origin x="-1374" y="-540"/>
      </p:cViewPr>
      <p:guideLst>
        <p:guide orient="horz" pos="2158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50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qqqq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C9551BD-CC1D-45C1-B91D-FA4F0FC4B6A0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IN" altLang="en-US" sz="1200" dirty="0">
                <a:latin typeface="Calibri" panose="020F0502020204030204" pitchFamily="34" charset="0"/>
              </a:rPr>
            </a:fld>
            <a:endParaRPr lang="en-IN" altLang="en-US" sz="12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qqqq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3CCE2CF-2080-4DD6-9D13-DC6C2687EFFF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IN" altLang="en-US" sz="1200" dirty="0">
                <a:latin typeface="Calibri" panose="020F0502020204030204" pitchFamily="34" charset="0"/>
              </a:rPr>
            </a:fld>
            <a:endParaRPr lang="en-IN" altLang="en-US" sz="12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Text Box 2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36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lvl="0" eaLnBrk="1" hangingPunct="1"/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>
            <a:noFill/>
          </a:ln>
        </p:spPr>
        <p:txBody>
          <a:bodyPr wrap="none" lIns="91440" tIns="45720" rIns="91440" bIns="45720" anchor="ctr" anchorCtr="0"/>
          <a:p>
            <a:pPr lvl="0"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1268" name="Header Placeholder 1"/>
          <p:cNvSpPr txBox="1">
            <a:spLocks noGrp="1"/>
          </p:cNvSpPr>
          <p:nvPr>
            <p:ph type="hdr" sz="quarter"/>
          </p:nvPr>
        </p:nvSpPr>
        <p:spPr bwMode="auto">
          <a:noFill/>
        </p:spPr>
        <p:txBody>
          <a:bodyPr wrap="square" lIns="91440" tIns="45720" rIns="91440" bIns="45720" numCol="1" rtlCol="0" anchor="t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I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qqqq</a:t>
            </a:r>
            <a:endParaRPr kumimoji="0" lang="en-I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491541-791A-4C21-88D4-306F2E266786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PRPCEM, EE Department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491541-791A-4C21-88D4-306F2E266786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PRPCEM, EE Department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491541-791A-4C21-88D4-306F2E266786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PRPCEM, EE Department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491541-791A-4C21-88D4-306F2E266786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PRPCEM, EE Department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F3255E-8547-4E92-BB0A-9B2F096631CE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F3255E-8547-4E92-BB0A-9B2F096631CE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F3255E-8547-4E92-BB0A-9B2F096631CE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F3255E-8547-4E92-BB0A-9B2F096631CE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F3255E-8547-4E92-BB0A-9B2F096631CE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F3255E-8547-4E92-BB0A-9B2F096631CE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F3255E-8547-4E92-BB0A-9B2F096631CE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491541-791A-4C21-88D4-306F2E266786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PRPCEM, EE Department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F3255E-8547-4E92-BB0A-9B2F096631CE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F3255E-8547-4E92-BB0A-9B2F096631CE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F3255E-8547-4E92-BB0A-9B2F096631CE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F3255E-8547-4E92-BB0A-9B2F096631CE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491541-791A-4C21-88D4-306F2E266786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PRPCEM, EE Department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491541-791A-4C21-88D4-306F2E266786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PRPCEM, EE Department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491541-791A-4C21-88D4-306F2E266786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PRPCEM, EE Department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491541-791A-4C21-88D4-306F2E266786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PRPCEM, EE Department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491541-791A-4C21-88D4-306F2E266786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PRPCEM, EE Department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491541-791A-4C21-88D4-306F2E266786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PRPCEM, EE Department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491541-791A-4C21-88D4-306F2E266786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PRPCEM, EE Department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0491541-791A-4C21-88D4-306F2E266786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PRPCEM, EE Department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F3255E-8547-4E92-BB0A-9B2F096631CE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 bwMode="auto">
          <a:xfrm>
            <a:off x="321992" y="139199"/>
            <a:ext cx="8434724" cy="12324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mpd="sng">
            <a:solidFill>
              <a:schemeClr val="accent3">
                <a:lumMod val="50000"/>
              </a:scheme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vert="horz" wrap="square" lIns="91440" tIns="45720" rIns="91440" bIns="45720" numCol="1" rtlCol="0" anchor="b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P. R.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Pote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 (Patil) College of Engineering &amp;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Management, Amravati</a:t>
            </a:r>
            <a:b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(An Autonomous Institute)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Department of </a:t>
            </a: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j-cs"/>
              </a:rPr>
              <a:t>Artificial Intelligence and Data Science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j-cs"/>
            </a:endParaRPr>
          </a:p>
        </p:txBody>
      </p:sp>
      <p:pic>
        <p:nvPicPr>
          <p:cNvPr id="3077" name="Content Placeholder 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1000" y="228600"/>
            <a:ext cx="885824" cy="838200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AutoShape 9" descr="Baselius College |"/>
          <p:cNvSpPr>
            <a:spLocks noChangeAspect="1"/>
          </p:cNvSpPr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sp>
        <p:nvSpPr>
          <p:cNvPr id="3079" name="AutoShape 11" descr="Baselius College |"/>
          <p:cNvSpPr>
            <a:spLocks noChangeAspect="1"/>
          </p:cNvSpPr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pic>
        <p:nvPicPr>
          <p:cNvPr id="3080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304800"/>
            <a:ext cx="1004888" cy="838200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963" y="4876800"/>
            <a:ext cx="1362075" cy="1358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2" name="TextBox 3"/>
          <p:cNvSpPr txBox="1"/>
          <p:nvPr/>
        </p:nvSpPr>
        <p:spPr>
          <a:xfrm>
            <a:off x="460375" y="1805305"/>
            <a:ext cx="83077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/>
            <a:r>
              <a:rPr lang="en-US" altLang="en-US" sz="2800" dirty="0">
                <a:solidFill>
                  <a:srgbClr val="C00000"/>
                </a:solidFill>
                <a:latin typeface="Algerian" panose="04020705040A02060702" pitchFamily="82" charset="0"/>
              </a:rPr>
              <a:t>MediMatch: Smart Medicine Recommender</a:t>
            </a:r>
            <a:endParaRPr lang="en-US" altLang="en-US" sz="2800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3083" name="TextBox 11"/>
          <p:cNvSpPr txBox="1"/>
          <p:nvPr/>
        </p:nvSpPr>
        <p:spPr>
          <a:xfrm>
            <a:off x="3335338" y="1420813"/>
            <a:ext cx="21336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dirty="0">
                <a:latin typeface="Cambria" panose="02040503050406030204" pitchFamily="18" charset="0"/>
              </a:rPr>
              <a:t>Presentation on</a:t>
            </a:r>
            <a:endParaRPr dirty="0">
              <a:latin typeface="Cambria" panose="02040503050406030204" pitchFamily="18" charset="0"/>
            </a:endParaRPr>
          </a:p>
        </p:txBody>
      </p:sp>
      <p:sp>
        <p:nvSpPr>
          <p:cNvPr id="3084" name="TextBox 12"/>
          <p:cNvSpPr txBox="1"/>
          <p:nvPr/>
        </p:nvSpPr>
        <p:spPr>
          <a:xfrm>
            <a:off x="3124200" y="2327275"/>
            <a:ext cx="3281045" cy="1769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algn="l"/>
            <a:r>
              <a:rPr lang="en-US" dirty="0">
                <a:solidFill>
                  <a:srgbClr val="0070C0"/>
                </a:solidFill>
                <a:latin typeface="Cambria" panose="02040503050406030204" pitchFamily="18" charset="0"/>
              </a:rPr>
              <a:t>              </a:t>
            </a:r>
            <a:r>
              <a:rPr dirty="0">
                <a:solidFill>
                  <a:srgbClr val="0070C0"/>
                </a:solidFill>
                <a:latin typeface="Cambria" panose="02040503050406030204" pitchFamily="18" charset="0"/>
              </a:rPr>
              <a:t>Presented By</a:t>
            </a:r>
            <a:endParaRPr dirty="0">
              <a:solidFill>
                <a:srgbClr val="0070C0"/>
              </a:solidFill>
              <a:latin typeface="Cambria" panose="02040503050406030204" pitchFamily="18" charset="0"/>
            </a:endParaRPr>
          </a:p>
          <a:p>
            <a:pPr marL="342900" indent="-342900" algn="l"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Kasturi R. Bhogal  (L)</a:t>
            </a:r>
            <a:endParaRPr lang="en-US" dirty="0">
              <a:latin typeface="Cambria" panose="02040503050406030204" pitchFamily="18" charset="0"/>
            </a:endParaRPr>
          </a:p>
          <a:p>
            <a:pPr marL="342900" indent="-342900" algn="l"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Aman R. Kokate</a:t>
            </a:r>
            <a:endParaRPr lang="en-US" dirty="0">
              <a:latin typeface="Cambria" panose="02040503050406030204" pitchFamily="18" charset="0"/>
            </a:endParaRPr>
          </a:p>
          <a:p>
            <a:pPr marL="342900" indent="-342900" algn="l"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Aditya S. Hire</a:t>
            </a:r>
            <a:endParaRPr lang="en-US" dirty="0">
              <a:latin typeface="Cambria" panose="02040503050406030204" pitchFamily="18" charset="0"/>
            </a:endParaRPr>
          </a:p>
          <a:p>
            <a:pPr marL="342900" indent="-342900" algn="l"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Dnyaneshwari S. Bhagat</a:t>
            </a:r>
            <a:endParaRPr lang="en-US" dirty="0">
              <a:latin typeface="Cambria" panose="02040503050406030204" pitchFamily="18" charset="0"/>
            </a:endParaRPr>
          </a:p>
          <a:p>
            <a:pPr marL="342900" indent="-342900" algn="l"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Nikhil V. Ingale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085" name="TextBox 13"/>
          <p:cNvSpPr txBox="1"/>
          <p:nvPr/>
        </p:nvSpPr>
        <p:spPr>
          <a:xfrm>
            <a:off x="3276283" y="4155440"/>
            <a:ext cx="23669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b="1" dirty="0">
                <a:solidFill>
                  <a:schemeClr val="accent1"/>
                </a:solidFill>
                <a:latin typeface="Cambria" panose="02040503050406030204" pitchFamily="18" charset="0"/>
              </a:rPr>
              <a:t>Guided By</a:t>
            </a:r>
            <a:endParaRPr b="1" dirty="0">
              <a:solidFill>
                <a:schemeClr val="accent1"/>
              </a:solidFill>
              <a:latin typeface="Cambria" panose="02040503050406030204" pitchFamily="18" charset="0"/>
            </a:endParaRPr>
          </a:p>
          <a:p>
            <a:pPr algn="ctr"/>
            <a:r>
              <a:rPr lang="en-US" dirty="0">
                <a:latin typeface="Cambria" panose="02040503050406030204" pitchFamily="18" charset="0"/>
              </a:rPr>
              <a:t>Prof. P. J. Dembla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086" name="TextBox 6"/>
          <p:cNvSpPr txBox="1"/>
          <p:nvPr/>
        </p:nvSpPr>
        <p:spPr>
          <a:xfrm>
            <a:off x="3662363" y="6337300"/>
            <a:ext cx="1976437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dirty="0">
                <a:latin typeface="Cambria" panose="02040503050406030204" pitchFamily="18" charset="0"/>
              </a:rPr>
              <a:t>Year 2024-25</a:t>
            </a:r>
            <a:endParaRPr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90" name="Picture 13" descr="A picture containing 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2057400"/>
            <a:ext cx="3878263" cy="3986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563563"/>
          </a:xfrm>
          <a:solidFill>
            <a:srgbClr val="002060">
              <a:alpha val="100000"/>
            </a:srgbClr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 and Challenges</a:t>
            </a:r>
            <a:endParaRPr lang="en-US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221" name="Footer Placeholder 3"/>
          <p:cNvSpPr txBox="1">
            <a:spLocks noGrp="1"/>
          </p:cNvSpPr>
          <p:nvPr>
            <p:ph type="ftr" sz="quarter" idx="11"/>
          </p:nvPr>
        </p:nvSpPr>
        <p:spPr bwMode="auto">
          <a:xfrm>
            <a:off x="457200" y="6492875"/>
            <a:ext cx="2895600" cy="365125"/>
          </a:xfrm>
          <a:solidFill>
            <a:schemeClr val="bg1"/>
          </a:solidFill>
        </p:spPr>
        <p:txBody>
          <a:bodyPr vert="horz" wrap="square" lIns="91440" tIns="45720" rIns="91440" bIns="45720" numCol="1" rtlCol="0" anchor="ctr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AI &amp; DS Department , PRPCEM</a:t>
            </a: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2293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8305800" y="6492875"/>
            <a:ext cx="381000" cy="365125"/>
          </a:xfr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en-US" sz="1200" b="1" dirty="0">
                <a:solidFill>
                  <a:srgbClr val="002060"/>
                </a:solidFill>
                <a:latin typeface="Calibri" panose="020F0502020204030204" pitchFamily="34" charset="0"/>
              </a:rPr>
              <a:t>10</a:t>
            </a:r>
            <a:endParaRPr lang="en-US" altLang="en-US" sz="12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12294" name="TextBox 5"/>
          <p:cNvSpPr txBox="1"/>
          <p:nvPr/>
        </p:nvSpPr>
        <p:spPr>
          <a:xfrm>
            <a:off x="457200" y="1219200"/>
            <a:ext cx="8153400" cy="489267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Enhancements :-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E-prescription &amp; healthcare system integration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&amp; multilingual support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interaction alerts &amp; symptom-based suggestions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Upgrades :-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medicine categories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 info &amp; user reviews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:-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for complex meds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updates &amp; performance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trust &amp; digital literacy barriers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4" name="Picture 13" descr="A picture containing 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2057400"/>
            <a:ext cx="3878263" cy="3986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5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563563"/>
          </a:xfrm>
          <a:solidFill>
            <a:srgbClr val="002060">
              <a:alpha val="100000"/>
            </a:srgbClr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221" name="Footer Placeholder 3"/>
          <p:cNvSpPr txBox="1">
            <a:spLocks noGrp="1"/>
          </p:cNvSpPr>
          <p:nvPr>
            <p:ph type="ftr" sz="quarter" idx="11"/>
          </p:nvPr>
        </p:nvSpPr>
        <p:spPr bwMode="auto">
          <a:xfrm>
            <a:off x="457200" y="6492875"/>
            <a:ext cx="2895600" cy="365125"/>
          </a:xfrm>
          <a:solidFill>
            <a:schemeClr val="bg1"/>
          </a:solidFill>
        </p:spPr>
        <p:txBody>
          <a:bodyPr vert="horz" wrap="square" lIns="91440" tIns="45720" rIns="91440" bIns="45720" numCol="1" rtlCol="0" anchor="ctr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AI &amp; DS Department , PRPCEM</a:t>
            </a: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3317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8305800" y="6492875"/>
            <a:ext cx="381000" cy="365125"/>
          </a:xfr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en-US" sz="1200" b="1" dirty="0">
                <a:solidFill>
                  <a:srgbClr val="002060"/>
                </a:solidFill>
                <a:latin typeface="Calibri" panose="020F0502020204030204" pitchFamily="34" charset="0"/>
              </a:rPr>
              <a:t>12</a:t>
            </a:r>
            <a:endParaRPr lang="en-US" altLang="en-US" sz="12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13318" name="TextBox 5"/>
          <p:cNvSpPr txBox="1"/>
          <p:nvPr/>
        </p:nvSpPr>
        <p:spPr>
          <a:xfrm>
            <a:off x="457200" y="990600"/>
            <a:ext cx="8305800" cy="574929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noAutofit/>
          </a:bodyPr>
          <a:p>
            <a:pPr>
              <a:buFont typeface="Arial" panose="020B0604020202020204" pitchFamily="34" charset="0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MediMatch Highlights :-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TF-IDF + cosine similarity for accurate alternative medicine recommendations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ensure treatment continuity during medicine unavailability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 simplifies access to complex medical data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Potential :-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drug interaction warnings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symptom-based search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Impact:-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digital healthcare transformation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Empowers users to make informed health decisions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8" name="Picture 13" descr="A picture containing 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2057400"/>
            <a:ext cx="3878263" cy="3986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9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563563"/>
          </a:xfrm>
          <a:solidFill>
            <a:srgbClr val="002060">
              <a:alpha val="100000"/>
            </a:srgbClr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221" name="Footer Placeholder 3"/>
          <p:cNvSpPr txBox="1">
            <a:spLocks noGrp="1"/>
          </p:cNvSpPr>
          <p:nvPr>
            <p:ph type="ftr" sz="quarter" idx="11"/>
          </p:nvPr>
        </p:nvSpPr>
        <p:spPr bwMode="auto">
          <a:xfrm>
            <a:off x="457200" y="6492875"/>
            <a:ext cx="2895600" cy="365125"/>
          </a:xfrm>
          <a:solidFill>
            <a:schemeClr val="bg1"/>
          </a:solidFill>
        </p:spPr>
        <p:txBody>
          <a:bodyPr vert="horz" wrap="square" lIns="91440" tIns="45720" rIns="91440" bIns="45720" numCol="1" rtlCol="0" anchor="ctr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AI &amp; DS Department , PRPCEM</a:t>
            </a: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4341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8305800" y="6492875"/>
            <a:ext cx="381000" cy="365125"/>
          </a:xfr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en-US" sz="1200" b="1" dirty="0">
                <a:solidFill>
                  <a:srgbClr val="002060"/>
                </a:solidFill>
                <a:latin typeface="Calibri" panose="020F0502020204030204" pitchFamily="34" charset="0"/>
              </a:rPr>
              <a:t>13</a:t>
            </a:r>
            <a:endParaRPr lang="en-US" altLang="en-US" sz="12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14342" name="TextBox 5"/>
          <p:cNvSpPr txBox="1"/>
          <p:nvPr/>
        </p:nvSpPr>
        <p:spPr>
          <a:xfrm>
            <a:off x="457200" y="1143000"/>
            <a:ext cx="8153400" cy="600075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 et al. (2019):-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text vectorization techniques for analyzing medication similarity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Williams &amp; Rodriguez (2020):-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Studied the positive impact of recommendation systems on medication adherence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Aronson (2019):-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Reviewed medication recommendation systems and future directions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Peterson &amp; Nguyen (2022):-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Compared TF-IDF vs. word embeddings in pharmaceutical text analysis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Pedregosa et al. (2011):-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Introduced Scikit-learn, a key library for machine learning in Python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  <a:ln>
            <a:solidFill>
              <a:schemeClr val="accent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 indent="0" algn="l">
              <a:buNone/>
            </a:pPr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MediMatch is a machine learning-based medicine recommendation system designed to suggest alternative medications with similar therapeutic effects. Utilizing TF-IDF vectorization and cosine similarity, the system processes a database of 841 medicines across various categories to identify suitable alternatives when prescribed medications are unavailable. With a modern, intuitive interface, users can easily search for medicines and access detailed information about recommended alternatives.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57200" y="6356350"/>
            <a:ext cx="4419600" cy="501650"/>
          </a:xfrm>
          <a:noFill/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AI&amp;DS Department, PRPCEM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0" name="Slide Number Placeholder 5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en-US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10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solidFill>
            <a:srgbClr val="002060">
              <a:alpha val="100000"/>
            </a:srgbClr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2" name="Picture 13" descr="A picture containing 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2057400"/>
            <a:ext cx="3878263" cy="3986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153400" cy="5334000"/>
          </a:xfrm>
          <a:ln>
            <a:solidFill>
              <a:schemeClr val="accent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 indent="0" algn="l" eaLnBrk="1" hangingPunct="1">
              <a:buNone/>
            </a:pPr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MediMatch is a machine learning-driven project designed to recommend alternative medicines when prescribed ones are unavailable. By applying TF-IDF vectorization and cosine similarity on a curated dataset of 841 medicines, the system identifies therapeutically similar options. The recommendations are presented through a user-friendly web interface, enhancing accessibility and decision-making</a:t>
            </a:r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healthcare.</a:t>
            </a:r>
            <a:endParaRPr lang="en-US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buNone/>
            </a:pPr>
            <a:r>
              <a:rPr lang="en-US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563563"/>
          </a:xfrm>
          <a:solidFill>
            <a:srgbClr val="002060">
              <a:alpha val="100000"/>
            </a:srgbClr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125" name="Footer Placeholder 3"/>
          <p:cNvSpPr txBox="1">
            <a:spLocks noGrp="1"/>
          </p:cNvSpPr>
          <p:nvPr>
            <p:ph type="ftr" sz="quarter" idx="11"/>
          </p:nvPr>
        </p:nvSpPr>
        <p:spPr bwMode="auto">
          <a:xfrm>
            <a:off x="457200" y="6492875"/>
            <a:ext cx="2667000" cy="365125"/>
          </a:xfrm>
          <a:solidFill>
            <a:schemeClr val="bg1"/>
          </a:solidFill>
        </p:spPr>
        <p:txBody>
          <a:bodyPr vert="horz" wrap="square" lIns="91440" tIns="45720" rIns="91440" bIns="45720" numCol="1" rtlCol="0" anchor="ctr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AI &amp; DS Department , PRPCEM</a:t>
            </a: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126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8305800" y="6492875"/>
            <a:ext cx="381000" cy="365125"/>
          </a:xfr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en-US" sz="1200" b="1" dirty="0">
                <a:solidFill>
                  <a:srgbClr val="002060"/>
                </a:solidFill>
                <a:latin typeface="Calibri" panose="020F0502020204030204" pitchFamily="34" charset="0"/>
              </a:rPr>
              <a:t>2</a:t>
            </a:r>
            <a:endParaRPr lang="en-US" altLang="en-US" sz="12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70" name="Picture 13" descr="A picture containing 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2057400"/>
            <a:ext cx="3878263" cy="3986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153400" cy="5334000"/>
          </a:xfrm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Challenges Faced by Patients :-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Unavailable medications due to stock shortages</a:t>
            </a:r>
            <a:endParaRPr kumimoji="0" lang="en-US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High prices limiting affordability </a:t>
            </a:r>
            <a:endParaRPr kumimoji="0" lang="en-US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Limited access to healthcare providers</a:t>
            </a:r>
            <a:endParaRPr kumimoji="0" lang="en-US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How MediMatch Helps :-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Instantly suggests alternative medicines</a:t>
            </a:r>
            <a:endParaRPr kumimoji="0" lang="en-US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Provides clear, detailed information for each option</a:t>
            </a:r>
            <a:endParaRPr kumimoji="0" lang="en-US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Offers a simple, user-friendly interface</a:t>
            </a:r>
            <a:endParaRPr kumimoji="0" lang="en-US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Includes buy links for fast access via online pharmacies</a:t>
            </a:r>
            <a:endParaRPr kumimoji="0" lang="en-US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17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563563"/>
          </a:xfrm>
          <a:solidFill>
            <a:srgbClr val="002060">
              <a:alpha val="100000"/>
            </a:srgbClr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149" name="Footer Placeholder 3"/>
          <p:cNvSpPr txBox="1">
            <a:spLocks noGrp="1"/>
          </p:cNvSpPr>
          <p:nvPr>
            <p:ph type="ftr" sz="quarter" idx="11"/>
          </p:nvPr>
        </p:nvSpPr>
        <p:spPr bwMode="auto">
          <a:xfrm>
            <a:off x="457200" y="6492875"/>
            <a:ext cx="2895600" cy="365125"/>
          </a:xfrm>
          <a:solidFill>
            <a:schemeClr val="bg1"/>
          </a:solidFill>
        </p:spPr>
        <p:txBody>
          <a:bodyPr vert="horz" wrap="square" lIns="91440" tIns="45720" rIns="91440" bIns="45720" numCol="1" rtlCol="0" anchor="ctr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AI &amp; DS Department , PRPCEM</a:t>
            </a: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174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8305800" y="6492875"/>
            <a:ext cx="381000" cy="365125"/>
          </a:xfr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en-US" sz="1200" b="1" dirty="0">
                <a:solidFill>
                  <a:srgbClr val="002060"/>
                </a:solidFill>
                <a:latin typeface="Calibri" panose="020F0502020204030204" pitchFamily="34" charset="0"/>
              </a:rPr>
              <a:t>4</a:t>
            </a:r>
            <a:endParaRPr lang="en-US" altLang="en-US" sz="12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Picture 13" descr="A picture containing 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2057400"/>
            <a:ext cx="3878263" cy="3986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153400" cy="5334000"/>
          </a:xfrm>
          <a:ln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Aim :-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develop an intelligent web-based system that recommends alternative medicines based on user input, helping patients find similar therapeutic options when their prescribed medication is unavailable.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Objective :-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This project creates a detailed medicine database and uses machine learning to recommend alternatives based on therapeutic use. It features a user-friendly web interface with comprehensive drug info and supports integration with online pharmacies for easy purchases.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148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563563"/>
          </a:xfrm>
          <a:solidFill>
            <a:srgbClr val="002060">
              <a:alpha val="100000"/>
            </a:srgbClr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&amp;  Objectives  </a:t>
            </a:r>
            <a:endParaRPr lang="en-US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149" name="Footer Placeholder 3"/>
          <p:cNvSpPr txBox="1">
            <a:spLocks noGrp="1"/>
          </p:cNvSpPr>
          <p:nvPr>
            <p:ph type="ftr" sz="quarter" idx="11"/>
          </p:nvPr>
        </p:nvSpPr>
        <p:spPr bwMode="auto">
          <a:xfrm>
            <a:off x="457200" y="6492875"/>
            <a:ext cx="2895600" cy="365125"/>
          </a:xfrm>
          <a:solidFill>
            <a:schemeClr val="bg1"/>
          </a:solidFill>
        </p:spPr>
        <p:txBody>
          <a:bodyPr vert="horz" wrap="square" lIns="91440" tIns="45720" rIns="91440" bIns="45720" numCol="1" rtlCol="0" anchor="ctr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AI &amp; DS Department , PRPCEM</a:t>
            </a: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150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8305800" y="6492875"/>
            <a:ext cx="381000" cy="365125"/>
          </a:xfr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en-US" sz="1200" b="1" dirty="0">
                <a:solidFill>
                  <a:srgbClr val="002060"/>
                </a:solidFill>
                <a:latin typeface="Calibri" panose="020F0502020204030204" pitchFamily="34" charset="0"/>
              </a:rPr>
              <a:t>3</a:t>
            </a:r>
            <a:endParaRPr lang="en-US" altLang="en-US" sz="12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4" name="Picture 13" descr="A picture containing 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2057400"/>
            <a:ext cx="3878263" cy="3986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153400" cy="5334000"/>
          </a:xfrm>
          <a:ln>
            <a:solidFill>
              <a:schemeClr val="accent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Limitations of Existing Platforms :-</a:t>
            </a:r>
            <a:endParaRPr lang="en-US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DrugBank &amp; RxList lack alternative medicine recommendations</a:t>
            </a:r>
            <a:endParaRPr lang="en-US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Pharmacy systems are often restricted to professionals</a:t>
            </a:r>
            <a:endParaRPr lang="en-US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Most health apps focus only on reminders or basic info</a:t>
            </a:r>
            <a:endParaRPr lang="en-US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Patient Needs &amp; Insights</a:t>
            </a:r>
            <a:endParaRPr lang="en-US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72% of patients struggle to find substitutes</a:t>
            </a:r>
            <a:endParaRPr lang="en-US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Recommendation systems can boost treatment adherence by 68%</a:t>
            </a:r>
            <a:endParaRPr lang="en-US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/>
            <a:endParaRPr lang="en-US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Effective Technologies :-</a:t>
            </a:r>
            <a:endParaRPr lang="en-US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TF-IDF and Flask proven effective for building user-friendly suggesters</a:t>
            </a:r>
            <a:endParaRPr lang="en-US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/>
            <a:endParaRPr lang="en-US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indent="-342900" eaLnBrk="1" hangingPunct="1"/>
            <a:endParaRPr lang="en-US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196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563563"/>
          </a:xfrm>
          <a:solidFill>
            <a:srgbClr val="002060">
              <a:alpha val="100000"/>
            </a:srgbClr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  </a:t>
            </a:r>
            <a:endParaRPr lang="en-US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173" name="Footer Placeholder 3"/>
          <p:cNvSpPr txBox="1">
            <a:spLocks noGrp="1"/>
          </p:cNvSpPr>
          <p:nvPr>
            <p:ph type="ftr" sz="quarter" idx="11"/>
          </p:nvPr>
        </p:nvSpPr>
        <p:spPr bwMode="auto">
          <a:xfrm>
            <a:off x="457200" y="6492875"/>
            <a:ext cx="2895600" cy="365125"/>
          </a:xfrm>
          <a:solidFill>
            <a:schemeClr val="bg1"/>
          </a:solidFill>
        </p:spPr>
        <p:txBody>
          <a:bodyPr vert="horz" wrap="square" lIns="91440" tIns="45720" rIns="91440" bIns="45720" numCol="1" rtlCol="0" anchor="ctr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AI &amp; DS Department , PRPCEM</a:t>
            </a: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8198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8305800" y="6492875"/>
            <a:ext cx="381000" cy="365125"/>
          </a:xfr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en-US" sz="1200" b="1" dirty="0">
                <a:solidFill>
                  <a:srgbClr val="002060"/>
                </a:solidFill>
                <a:latin typeface="Calibri" panose="020F0502020204030204" pitchFamily="34" charset="0"/>
              </a:rPr>
              <a:t>5</a:t>
            </a:r>
            <a:endParaRPr lang="en-US" altLang="en-US" sz="12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8" name="Picture 13" descr="A picture containing 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2057400"/>
            <a:ext cx="3878263" cy="3986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563563"/>
          </a:xfrm>
          <a:solidFill>
            <a:srgbClr val="002060">
              <a:alpha val="100000"/>
            </a:srgbClr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/ Methodology </a:t>
            </a:r>
            <a:endParaRPr lang="en-US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197" name="Footer Placeholder 3"/>
          <p:cNvSpPr txBox="1">
            <a:spLocks noGrp="1"/>
          </p:cNvSpPr>
          <p:nvPr>
            <p:ph type="ftr" sz="quarter" idx="11"/>
          </p:nvPr>
        </p:nvSpPr>
        <p:spPr bwMode="auto">
          <a:xfrm>
            <a:off x="457200" y="6492875"/>
            <a:ext cx="2895600" cy="365125"/>
          </a:xfrm>
          <a:solidFill>
            <a:schemeClr val="bg1"/>
          </a:solidFill>
        </p:spPr>
        <p:txBody>
          <a:bodyPr vert="horz" wrap="square" lIns="91440" tIns="45720" rIns="91440" bIns="45720" numCol="1" rtlCol="0" anchor="ctr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AI &amp; DS Department , PRPCEM</a:t>
            </a: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9221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8305800" y="6492875"/>
            <a:ext cx="381000" cy="365125"/>
          </a:xfr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en-US" sz="1200" b="1" dirty="0">
                <a:solidFill>
                  <a:srgbClr val="002060"/>
                </a:solidFill>
                <a:latin typeface="Calibri" panose="020F0502020204030204" pitchFamily="34" charset="0"/>
              </a:rPr>
              <a:t>6</a:t>
            </a:r>
            <a:endParaRPr lang="en-US" altLang="en-US" sz="12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9222" name="TextBox 2"/>
          <p:cNvSpPr txBox="1"/>
          <p:nvPr/>
        </p:nvSpPr>
        <p:spPr>
          <a:xfrm>
            <a:off x="2362200" y="1600200"/>
            <a:ext cx="4335463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dirty="0">
                <a:latin typeface="Cambria" panose="02040503050406030204" pitchFamily="18" charset="0"/>
              </a:rPr>
              <a:t>All diagrams of proposed system </a:t>
            </a:r>
            <a:endParaRPr dirty="0">
              <a:latin typeface="Cambria" panose="02040503050406030204" pitchFamily="18" charset="0"/>
            </a:endParaRPr>
          </a:p>
        </p:txBody>
      </p:sp>
      <p:sp>
        <p:nvSpPr>
          <p:cNvPr id="9223" name="TextBox 6"/>
          <p:cNvSpPr txBox="1"/>
          <p:nvPr/>
        </p:nvSpPr>
        <p:spPr>
          <a:xfrm>
            <a:off x="381000" y="1143000"/>
            <a:ext cx="7775575" cy="481774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noAutofit/>
          </a:bodyPr>
          <a:p>
            <a:endParaRPr dirty="0">
              <a:latin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</a:endParaRPr>
          </a:p>
        </p:txBody>
      </p:sp>
      <p:pic>
        <p:nvPicPr>
          <p:cNvPr id="2" name="Picture 1" descr="_- visual selection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65" y="1160780"/>
            <a:ext cx="7661275" cy="47612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2" name="Picture 13" descr="A picture containing 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2057400"/>
            <a:ext cx="3878263" cy="3986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563563"/>
          </a:xfrm>
          <a:solidFill>
            <a:srgbClr val="002060">
              <a:alpha val="100000"/>
            </a:srgbClr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shots/ Results</a:t>
            </a:r>
            <a:endParaRPr lang="en-US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221" name="Footer Placeholder 3"/>
          <p:cNvSpPr txBox="1">
            <a:spLocks noGrp="1"/>
          </p:cNvSpPr>
          <p:nvPr>
            <p:ph type="ftr" sz="quarter" idx="11"/>
          </p:nvPr>
        </p:nvSpPr>
        <p:spPr bwMode="auto">
          <a:xfrm>
            <a:off x="457200" y="6492875"/>
            <a:ext cx="2895600" cy="365125"/>
          </a:xfrm>
          <a:solidFill>
            <a:schemeClr val="bg1"/>
          </a:solidFill>
        </p:spPr>
        <p:txBody>
          <a:bodyPr vert="horz" wrap="square" lIns="91440" tIns="45720" rIns="91440" bIns="45720" numCol="1" rtlCol="0" anchor="ctr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AI &amp; DS Department , PRPCEM</a:t>
            </a: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0245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8305800" y="6492875"/>
            <a:ext cx="381000" cy="365125"/>
          </a:xfr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en-US" sz="1200" b="1" dirty="0">
                <a:solidFill>
                  <a:srgbClr val="002060"/>
                </a:solidFill>
                <a:latin typeface="Calibri" panose="020F0502020204030204" pitchFamily="34" charset="0"/>
              </a:rPr>
              <a:t>8</a:t>
            </a:r>
            <a:endParaRPr lang="en-US" altLang="en-US" sz="12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10246" name="TextBox 5"/>
          <p:cNvSpPr txBox="1"/>
          <p:nvPr/>
        </p:nvSpPr>
        <p:spPr>
          <a:xfrm>
            <a:off x="381000" y="1143000"/>
            <a:ext cx="8382000" cy="535463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endParaRPr dirty="0">
              <a:latin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</a:endParaRPr>
          </a:p>
        </p:txBody>
      </p:sp>
      <p:pic>
        <p:nvPicPr>
          <p:cNvPr id="2" name="Picture 1" descr="WhatsApp Image 2025-04-06 at 16.20.19_007e6e8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90625"/>
            <a:ext cx="4860290" cy="2753360"/>
          </a:xfrm>
          <a:prstGeom prst="rect">
            <a:avLst/>
          </a:prstGeom>
        </p:spPr>
      </p:pic>
      <p:pic>
        <p:nvPicPr>
          <p:cNvPr id="3" name="Picture 2" descr="WhatsApp Image 2025-04-06 at 16.20.19_a25d6f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942715"/>
            <a:ext cx="4834890" cy="25501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6" name="Picture 13" descr="A picture containing tex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2057400"/>
            <a:ext cx="3878263" cy="3986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7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563563"/>
          </a:xfrm>
          <a:solidFill>
            <a:srgbClr val="002060">
              <a:alpha val="100000"/>
            </a:srgbClr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  <a:endParaRPr lang="en-US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221" name="Footer Placeholder 3"/>
          <p:cNvSpPr txBox="1">
            <a:spLocks noGrp="1"/>
          </p:cNvSpPr>
          <p:nvPr>
            <p:ph type="ftr" sz="quarter" idx="11"/>
          </p:nvPr>
        </p:nvSpPr>
        <p:spPr bwMode="auto">
          <a:xfrm>
            <a:off x="457200" y="6492875"/>
            <a:ext cx="2895600" cy="365125"/>
          </a:xfrm>
          <a:solidFill>
            <a:schemeClr val="bg1"/>
          </a:solidFill>
        </p:spPr>
        <p:txBody>
          <a:bodyPr vert="horz" wrap="square" lIns="91440" tIns="45720" rIns="91440" bIns="45720" numCol="1" rtlCol="0" anchor="ctr" anchorCtr="0" compatLnSpc="1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AI &amp; DS Department , PRPCEM</a:t>
            </a: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1269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8305800" y="6492875"/>
            <a:ext cx="381000" cy="365125"/>
          </a:xfr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r>
              <a:rPr lang="en-US" altLang="en-US" sz="1200" b="1" dirty="0">
                <a:solidFill>
                  <a:srgbClr val="002060"/>
                </a:solidFill>
                <a:latin typeface="Calibri" panose="020F0502020204030204" pitchFamily="34" charset="0"/>
              </a:rPr>
              <a:t>9</a:t>
            </a:r>
            <a:endParaRPr lang="en-US" altLang="en-US" sz="12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11270" name="TextBox 5"/>
          <p:cNvSpPr txBox="1"/>
          <p:nvPr/>
        </p:nvSpPr>
        <p:spPr>
          <a:xfrm>
            <a:off x="381000" y="1295400"/>
            <a:ext cx="8305800" cy="41478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noAutofit/>
          </a:bodyPr>
          <a:p>
            <a:pPr>
              <a:buFont typeface="Arial" panose="020B0604020202020204" pitchFamily="34" charset="0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Summary:-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87% relevant recommendations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Speed: 0.6s avg. response time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Insights:-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+ cosine similarity gave best results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Pre-computed similarity matrix reduced response time by 78%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ensured smooth performance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4481</Words>
  <Application>WPS Slides</Application>
  <PresentationFormat>On-screen Show (4:3)</PresentationFormat>
  <Paragraphs>216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Cambria</vt:lpstr>
      <vt:lpstr>Algerian</vt:lpstr>
      <vt:lpstr>Times New Roman</vt:lpstr>
      <vt:lpstr>Microsoft YaHei</vt:lpstr>
      <vt:lpstr>Arial Unicode MS</vt:lpstr>
      <vt:lpstr>Office Theme</vt:lpstr>
      <vt:lpstr>Custom Design</vt:lpstr>
      <vt:lpstr>P. R. Pote (Patil) College of Engineering &amp; Management, Amravati (An Autonomous Institute) Department of Artificial Intelligence and Data Science</vt:lpstr>
      <vt:lpstr>Abstract</vt:lpstr>
      <vt:lpstr>Introduction</vt:lpstr>
      <vt:lpstr>Problem Statement</vt:lpstr>
      <vt:lpstr>AIM &amp;  Objectives  </vt:lpstr>
      <vt:lpstr>Literature Survey   </vt:lpstr>
      <vt:lpstr>Idea / Methodology </vt:lpstr>
      <vt:lpstr>Screen shots/ Results</vt:lpstr>
      <vt:lpstr>Result Analysis</vt:lpstr>
      <vt:lpstr>Opportunities and Challenges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Breaker Testing</dc:title>
  <dc:creator>sanjay</dc:creator>
  <cp:lastModifiedBy>adity</cp:lastModifiedBy>
  <cp:revision>769</cp:revision>
  <dcterms:created xsi:type="dcterms:W3CDTF">2017-08-21T04:34:00Z</dcterms:created>
  <dcterms:modified xsi:type="dcterms:W3CDTF">2025-04-07T06:10:37Z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D5D878BC212B4B84AF4A072ADF2F54CE_13</vt:lpwstr>
  </property>
  <property fmtid="{D5CDD505-2E9C-101B-9397-08002B2CF9AE}" pid="3" name="KSOProductBuildVer">
    <vt:lpwstr>1033-12.2.0.20782</vt:lpwstr>
  </property>
</Properties>
</file>