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3" r:id="rId3"/>
    <p:sldId id="260" r:id="rId4"/>
    <p:sldId id="262" r:id="rId5"/>
    <p:sldId id="264" r:id="rId6"/>
    <p:sldId id="268" r:id="rId7"/>
    <p:sldId id="267" r:id="rId8"/>
    <p:sldId id="266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Machiraju" initials="SM" lastIdx="1" clrIdx="0">
    <p:extLst>
      <p:ext uri="{19B8F6BF-5375-455C-9EA6-DF929625EA0E}">
        <p15:presenceInfo xmlns:p15="http://schemas.microsoft.com/office/powerpoint/2012/main" userId="S::vism@microsoft.com::1bbbfa05-95e4-4af0-8897-6eb0461453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09" autoAdjust="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1A39-64E5-460B-A38B-EB5AFBB8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1766E-E7AD-4FF0-99D8-D2F8B308C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6092-F56E-4DE0-99EF-1ADABF2A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5E2DE-BD3D-4FBF-AC00-D8E1819C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BFCC0-D519-4A8C-A9D7-02E669FC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4AED-9E30-4565-92B2-3294302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0DB95-6885-4282-8DCE-95EFE2D51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CE57-CA69-4567-999D-88973EFF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6F3EC-A9FD-4E44-8228-8E017264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9C26-46A6-402E-9B2D-CF698D81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5010A-14E3-4B91-87DE-B8516C62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D9CA6-98F3-4A45-B7F7-6742ADAEF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9D2F4-860D-4F56-B253-2DF1CACB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B4577-F707-4D51-9F57-6BD45B15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CB05-D783-4156-8E6B-640C55A4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E84D-EC0C-401F-9ABE-7FA4944B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882F-EF2F-4F22-9E54-3FACACF8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BEBBC-100B-4167-85B2-9BDC0CDE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D376-EB0D-4046-A63C-9E7EF54D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42C76-7D40-4498-BA93-1482CDC8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C2BA-34C8-4234-83ED-6AD0A6BE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7268F-8BD3-4E2F-99F6-B806ECCC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12260-D313-4297-8218-D170F549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FB1F-D5AF-4499-A723-861862FE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27EF-B368-4887-B33F-FC2EF466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7584-638B-46DC-9ABE-84750DE2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B2EE-D3FA-445F-8F57-2BBE57344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345D-F571-4244-A9D7-5A25A638B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1FD44-D939-4502-B5A0-665A8194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9EF52-8EFC-47F2-883E-D2D548BF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3543E-1022-4C84-AFFB-60CE0973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A209-8927-46CB-8309-2A12443C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0493A-B8BF-4BEC-B53F-8B15CB8D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AFF3A-E824-4ABA-BD63-A7967812F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5FAD7-7F5C-4F89-8660-EA0EFD24F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1E846-5224-42FF-A21D-7FC5C82F7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7A9F2-25EF-445B-B6D0-173A3FFF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F29AA-1D2A-48E6-A9B2-84795646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9F01A-7893-47D6-8A63-A0F7F895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3381-6D1D-43D5-901D-84BD2593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2851A-70FB-4C39-B6DB-B6300167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DD63D-53E3-464E-980E-8765E3C8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4976E-850B-4CF7-91A8-AD9809E9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16AB8-FB58-40A3-A45C-407A4380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C6981-03F6-4870-84E9-88F4D416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27B25-9EF0-4A4E-8927-3BCDEA8B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FB6E-ECF7-4EC7-9062-963D9A27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A146-D438-42C9-A992-C96D505C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55C6C-9FFB-4BDD-AA18-549DA8C9C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1CE3B-E45A-458E-BA8B-AC6CC518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76690-7CB0-455E-A77A-2B11FEA6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8F4F4-CBCB-4D6E-86CB-6196E906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2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C5CD-477E-4417-AF8C-6DCD4F78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C1D42-6919-4629-98AF-A91870586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1A2AF-6162-444F-B340-20D2AC67F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4CE4C-50DB-415F-905F-DEEDFA8E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B694-D7DE-4E6B-B933-6E16B84E01A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615BC-8890-4B06-A4A4-FF161B16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4798D-3F4A-4E42-A365-0D001C94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7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A84E7-058E-4DCE-BEFA-F7CB161D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641D-D461-4A26-8EDC-4D4C2214B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301F6-2689-4F04-AAB9-292CD26B9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9B694-D7DE-4E6B-B933-6E16B84E01AC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95F7-DBE4-495E-9E92-AF3F2BD80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98A56-53EB-4948-A0E7-27B3A5726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799C-EDE4-428A-BEC8-06CE2B06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log.jreypo.io/containers/microsoft/azure/cloud/cloud-native/how-to-expose-your-kubernetes-workloads-on-azu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less.io/" TargetMode="External"/><Relationship Id="rId2" Type="http://schemas.openxmlformats.org/officeDocument/2006/relationships/hyperlink" Target="https://kubernetes.io/docs/tasks/access-kubernetes-api/custom-resources/custom-resource-defini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tio.io/" TargetMode="External"/><Relationship Id="rId4" Type="http://schemas.openxmlformats.org/officeDocument/2006/relationships/hyperlink" Target="https://helm.s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6D0DC5-8B47-4867-8704-2A1E1B269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341999" y="4421684"/>
            <a:ext cx="1468541" cy="2025574"/>
          </a:xfrm>
          <a:prstGeom prst="rect">
            <a:avLst/>
          </a:prstGeom>
        </p:spPr>
      </p:pic>
      <p:pic>
        <p:nvPicPr>
          <p:cNvPr id="2055" name="Picture 7" descr="Image result">
            <a:extLst>
              <a:ext uri="{FF2B5EF4-FFF2-40B4-BE49-F238E27FC236}">
                <a16:creationId xmlns:a16="http://schemas.microsoft.com/office/drawing/2014/main" id="{E41AA411-3BB9-4F49-8FF0-4F7F4E48A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76956" y="4440334"/>
            <a:ext cx="1575435" cy="200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26E381-D518-448D-8B21-54E0D1A9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30" y="4270706"/>
            <a:ext cx="6204984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Srikanth Machiraju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9418A-7364-41C9-B0CA-BBD1F3966163}"/>
              </a:ext>
            </a:extLst>
          </p:cNvPr>
          <p:cNvSpPr txBox="1"/>
          <p:nvPr/>
        </p:nvSpPr>
        <p:spPr>
          <a:xfrm>
            <a:off x="259540" y="5283493"/>
            <a:ext cx="4729020" cy="1012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Senior Consultant | Author | Blogger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Microsoft, Hyderabad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8D5E4D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54FB420-1FBD-4B8A-80CA-AE042F01476B}"/>
              </a:ext>
            </a:extLst>
          </p:cNvPr>
          <p:cNvSpPr txBox="1">
            <a:spLocks/>
          </p:cNvSpPr>
          <p:nvPr/>
        </p:nvSpPr>
        <p:spPr>
          <a:xfrm>
            <a:off x="246730" y="1402531"/>
            <a:ext cx="6544587" cy="2187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Containerize And Deploy Stateful Nodejs On K8s</a:t>
            </a:r>
            <a:endParaRPr lang="en-US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3584428-6103-42BB-BEF5-650C2F16FFA1}"/>
              </a:ext>
            </a:extLst>
          </p:cNvPr>
          <p:cNvSpPr txBox="1">
            <a:spLocks/>
          </p:cNvSpPr>
          <p:nvPr/>
        </p:nvSpPr>
        <p:spPr>
          <a:xfrm>
            <a:off x="259540" y="965198"/>
            <a:ext cx="6625318" cy="111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linked.in">
            <a:extLst>
              <a:ext uri="{FF2B5EF4-FFF2-40B4-BE49-F238E27FC236}">
                <a16:creationId xmlns:a16="http://schemas.microsoft.com/office/drawing/2014/main" id="{62A9A3F5-573D-4082-A44F-79587DE9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627" y="158261"/>
            <a:ext cx="509257" cy="5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70B18-5653-4E2E-9306-30B61E98E785}"/>
              </a:ext>
            </a:extLst>
          </p:cNvPr>
          <p:cNvSpPr txBox="1"/>
          <p:nvPr/>
        </p:nvSpPr>
        <p:spPr>
          <a:xfrm>
            <a:off x="8953042" y="342927"/>
            <a:ext cx="300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www.linkedin.com/in/vishsrik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FBBE25-EA99-43BF-B09A-B188841BFD9C}"/>
              </a:ext>
            </a:extLst>
          </p:cNvPr>
          <p:cNvSpPr/>
          <p:nvPr/>
        </p:nvSpPr>
        <p:spPr>
          <a:xfrm>
            <a:off x="259540" y="3210315"/>
            <a:ext cx="8317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clone https://github.com/vishwanathsrikanth/nodejs-docker-k8s-training.git</a:t>
            </a:r>
          </a:p>
        </p:txBody>
      </p:sp>
    </p:spTree>
    <p:extLst>
      <p:ext uri="{BB962C8B-B14F-4D97-AF65-F5344CB8AC3E}">
        <p14:creationId xmlns:p14="http://schemas.microsoft.com/office/powerpoint/2010/main" val="26066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5"/>
    </mc:Choice>
    <mc:Fallback xmlns="">
      <p:transition spd="slow" advTm="105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AKS Networking Architecture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.stack.imgur.com/pgz6R.png">
            <a:extLst>
              <a:ext uri="{FF2B5EF4-FFF2-40B4-BE49-F238E27FC236}">
                <a16:creationId xmlns:a16="http://schemas.microsoft.com/office/drawing/2014/main" id="{465CA2AE-7B65-4B1D-9734-23A41C1D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5" y="2509911"/>
            <a:ext cx="1005695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1608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0C30-E476-449A-A08A-86CC6A4E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72" y="1486407"/>
            <a:ext cx="11278536" cy="467120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you deploy an app with multiple containers?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we ensure Fault Tolerance across containers?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we do Canary Deployments / Blue green ?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we manage dependencies like App connecting to SQL container ?</a:t>
            </a:r>
            <a:endParaRPr lang="en-US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870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0C30-E476-449A-A08A-86CC6A4E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>
                <a:latin typeface="+mj-lt"/>
                <a:ea typeface="+mj-ea"/>
                <a:cs typeface="+mj-cs"/>
              </a:rPr>
              <a:t>Kubernetes is an open source orchestration system for Containers</a:t>
            </a:r>
          </a:p>
          <a:p>
            <a:pPr lvl="1"/>
            <a:r>
              <a:rPr lang="en-US" sz="2000">
                <a:latin typeface="+mj-lt"/>
                <a:ea typeface="+mj-ea"/>
                <a:cs typeface="+mj-cs"/>
              </a:rPr>
              <a:t>Schedule containers on a cluster of machines</a:t>
            </a:r>
          </a:p>
          <a:p>
            <a:pPr lvl="1"/>
            <a:r>
              <a:rPr lang="en-US" sz="2000">
                <a:latin typeface="+mj-lt"/>
                <a:ea typeface="+mj-ea"/>
                <a:cs typeface="+mj-cs"/>
              </a:rPr>
              <a:t>Manage containerized Applications as a unit</a:t>
            </a:r>
          </a:p>
          <a:p>
            <a:pPr lvl="1"/>
            <a:r>
              <a:rPr lang="en-US" sz="2000">
                <a:latin typeface="+mj-lt"/>
                <a:ea typeface="+mj-ea"/>
                <a:cs typeface="+mj-cs"/>
              </a:rPr>
              <a:t>Move containers between nodes</a:t>
            </a:r>
          </a:p>
          <a:p>
            <a:pPr lvl="1"/>
            <a:r>
              <a:rPr lang="en-US" sz="2000">
                <a:latin typeface="+mj-lt"/>
                <a:ea typeface="+mj-ea"/>
                <a:cs typeface="+mj-cs"/>
              </a:rPr>
              <a:t>Highly Modular</a:t>
            </a:r>
          </a:p>
          <a:p>
            <a:pPr lvl="1"/>
            <a:r>
              <a:rPr lang="en-US" sz="2000">
                <a:latin typeface="+mj-lt"/>
                <a:ea typeface="+mj-ea"/>
                <a:cs typeface="+mj-cs"/>
              </a:rPr>
              <a:t>Great Community</a:t>
            </a:r>
          </a:p>
          <a:p>
            <a:pPr lvl="1"/>
            <a:r>
              <a:rPr lang="en-US" sz="2000">
                <a:latin typeface="+mj-lt"/>
                <a:ea typeface="+mj-ea"/>
                <a:cs typeface="+mj-cs"/>
              </a:rPr>
              <a:t>Backed by Google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FB1F3-2101-4F60-92C8-B47D306E7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" r="20251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2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K8s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FD740-186E-435F-88EE-EA6D8D94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73" y="1675227"/>
            <a:ext cx="82134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4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160844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2B3E0-437F-4B03-A42E-2167007C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72" y="1360467"/>
            <a:ext cx="4160760" cy="3124823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Basic Unit of deployment.</a:t>
            </a: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Pod can contain one or more containers</a:t>
            </a: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Containers in a Pod share one IP address</a:t>
            </a: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Pods are scalable, fault tolerant</a:t>
            </a: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Containers within Pod can communicate using localhost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87C4A5-2AFD-47D8-BE83-FAEC1ADB5C97}"/>
              </a:ext>
            </a:extLst>
          </p:cNvPr>
          <p:cNvSpPr/>
          <p:nvPr/>
        </p:nvSpPr>
        <p:spPr>
          <a:xfrm>
            <a:off x="4678523" y="309342"/>
            <a:ext cx="7000316" cy="3395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8EAFB-523C-432A-8369-9EE52241EA6F}"/>
              </a:ext>
            </a:extLst>
          </p:cNvPr>
          <p:cNvSpPr/>
          <p:nvPr/>
        </p:nvSpPr>
        <p:spPr>
          <a:xfrm>
            <a:off x="4883294" y="1119135"/>
            <a:ext cx="3652803" cy="24475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DC64B9-6A84-43C2-9BC0-794C0AC48DAE}"/>
              </a:ext>
            </a:extLst>
          </p:cNvPr>
          <p:cNvSpPr/>
          <p:nvPr/>
        </p:nvSpPr>
        <p:spPr>
          <a:xfrm>
            <a:off x="8679856" y="1119531"/>
            <a:ext cx="2529419" cy="24472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ABA8E-CDE5-43A9-AF04-E27426975D48}"/>
              </a:ext>
            </a:extLst>
          </p:cNvPr>
          <p:cNvSpPr/>
          <p:nvPr/>
        </p:nvSpPr>
        <p:spPr>
          <a:xfrm>
            <a:off x="5001766" y="2114948"/>
            <a:ext cx="1532427" cy="11417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1D6C6-4E49-44CF-B4D7-4154B77B07AB}"/>
              </a:ext>
            </a:extLst>
          </p:cNvPr>
          <p:cNvSpPr/>
          <p:nvPr/>
        </p:nvSpPr>
        <p:spPr>
          <a:xfrm>
            <a:off x="6615605" y="2114946"/>
            <a:ext cx="1532427" cy="11417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1EEADF-4215-4EED-818A-53E905E49018}"/>
              </a:ext>
            </a:extLst>
          </p:cNvPr>
          <p:cNvSpPr/>
          <p:nvPr/>
        </p:nvSpPr>
        <p:spPr>
          <a:xfrm>
            <a:off x="8939325" y="2114946"/>
            <a:ext cx="2008834" cy="11417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7E92B-0870-428E-9259-AF7B72799B1F}"/>
              </a:ext>
            </a:extLst>
          </p:cNvPr>
          <p:cNvSpPr/>
          <p:nvPr/>
        </p:nvSpPr>
        <p:spPr>
          <a:xfrm>
            <a:off x="5175256" y="2701796"/>
            <a:ext cx="411604" cy="380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E737FA-A53C-49DE-8FEC-A88A3FFAD099}"/>
              </a:ext>
            </a:extLst>
          </p:cNvPr>
          <p:cNvSpPr/>
          <p:nvPr/>
        </p:nvSpPr>
        <p:spPr>
          <a:xfrm>
            <a:off x="6840496" y="2701796"/>
            <a:ext cx="411604" cy="380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E78BA0-B140-485F-9ED3-444951B6F5DC}"/>
              </a:ext>
            </a:extLst>
          </p:cNvPr>
          <p:cNvSpPr/>
          <p:nvPr/>
        </p:nvSpPr>
        <p:spPr>
          <a:xfrm>
            <a:off x="7346757" y="2701796"/>
            <a:ext cx="411604" cy="380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67714-15F0-49CA-84D8-31CE4B8CD768}"/>
              </a:ext>
            </a:extLst>
          </p:cNvPr>
          <p:cNvSpPr/>
          <p:nvPr/>
        </p:nvSpPr>
        <p:spPr>
          <a:xfrm>
            <a:off x="9124647" y="2690172"/>
            <a:ext cx="411604" cy="380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D4C47F-2AC6-4745-8E91-E61A74C57B85}"/>
              </a:ext>
            </a:extLst>
          </p:cNvPr>
          <p:cNvSpPr/>
          <p:nvPr/>
        </p:nvSpPr>
        <p:spPr>
          <a:xfrm>
            <a:off x="9621051" y="2690172"/>
            <a:ext cx="411604" cy="380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300280-2F7F-4EDA-8C5D-4BBBB5B46D64}"/>
              </a:ext>
            </a:extLst>
          </p:cNvPr>
          <p:cNvSpPr/>
          <p:nvPr/>
        </p:nvSpPr>
        <p:spPr>
          <a:xfrm>
            <a:off x="10117456" y="2690172"/>
            <a:ext cx="411604" cy="3807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58C396-127F-43DC-A372-C29A7D4BD2A5}"/>
              </a:ext>
            </a:extLst>
          </p:cNvPr>
          <p:cNvSpPr/>
          <p:nvPr/>
        </p:nvSpPr>
        <p:spPr>
          <a:xfrm>
            <a:off x="5132234" y="2206970"/>
            <a:ext cx="1316532" cy="176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Volume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B14AA8-6224-477F-A5D5-AF2AD46C35CE}"/>
              </a:ext>
            </a:extLst>
          </p:cNvPr>
          <p:cNvSpPr/>
          <p:nvPr/>
        </p:nvSpPr>
        <p:spPr>
          <a:xfrm>
            <a:off x="5132234" y="2436061"/>
            <a:ext cx="1316532" cy="176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F1A4FE-9CD1-4F10-B498-243C8B3CE85E}"/>
              </a:ext>
            </a:extLst>
          </p:cNvPr>
          <p:cNvSpPr/>
          <p:nvPr/>
        </p:nvSpPr>
        <p:spPr>
          <a:xfrm>
            <a:off x="6717082" y="2186284"/>
            <a:ext cx="1316532" cy="176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Volume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562D80-88B2-486E-B885-1BB7065728BB}"/>
              </a:ext>
            </a:extLst>
          </p:cNvPr>
          <p:cNvSpPr/>
          <p:nvPr/>
        </p:nvSpPr>
        <p:spPr>
          <a:xfrm>
            <a:off x="6721817" y="2413908"/>
            <a:ext cx="1316532" cy="176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4EFA9-8F75-4AB6-A083-90B09E002DE9}"/>
              </a:ext>
            </a:extLst>
          </p:cNvPr>
          <p:cNvSpPr/>
          <p:nvPr/>
        </p:nvSpPr>
        <p:spPr>
          <a:xfrm>
            <a:off x="9124647" y="2180479"/>
            <a:ext cx="1316532" cy="176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Volume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C0BD5-B4C0-43EF-B5D7-5F1E54344C32}"/>
              </a:ext>
            </a:extLst>
          </p:cNvPr>
          <p:cNvSpPr/>
          <p:nvPr/>
        </p:nvSpPr>
        <p:spPr>
          <a:xfrm>
            <a:off x="9124647" y="2413907"/>
            <a:ext cx="1316532" cy="176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C1D3F5-0D2E-410A-8544-36A772AB5E15}"/>
              </a:ext>
            </a:extLst>
          </p:cNvPr>
          <p:cNvSpPr/>
          <p:nvPr/>
        </p:nvSpPr>
        <p:spPr>
          <a:xfrm>
            <a:off x="5001766" y="1916569"/>
            <a:ext cx="886731" cy="16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A1D71E-00BF-42A3-BC38-A9CB7E4D6A09}"/>
              </a:ext>
            </a:extLst>
          </p:cNvPr>
          <p:cNvSpPr/>
          <p:nvPr/>
        </p:nvSpPr>
        <p:spPr>
          <a:xfrm>
            <a:off x="6615605" y="1912119"/>
            <a:ext cx="886731" cy="16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A3359-E883-447B-947C-2F184C19A1DE}"/>
              </a:ext>
            </a:extLst>
          </p:cNvPr>
          <p:cNvSpPr/>
          <p:nvPr/>
        </p:nvSpPr>
        <p:spPr>
          <a:xfrm>
            <a:off x="8939324" y="1904041"/>
            <a:ext cx="886731" cy="16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706B38-DED8-4EC0-87F1-157B977E74FC}"/>
              </a:ext>
            </a:extLst>
          </p:cNvPr>
          <p:cNvSpPr txBox="1"/>
          <p:nvPr/>
        </p:nvSpPr>
        <p:spPr>
          <a:xfrm>
            <a:off x="7600436" y="1110067"/>
            <a:ext cx="88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C1196B-0792-4DBB-97CE-3B07F8407E59}"/>
              </a:ext>
            </a:extLst>
          </p:cNvPr>
          <p:cNvSpPr/>
          <p:nvPr/>
        </p:nvSpPr>
        <p:spPr>
          <a:xfrm>
            <a:off x="4881613" y="920756"/>
            <a:ext cx="886731" cy="16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DA1CC4-FDDB-467B-BB05-9121C9418E2F}"/>
              </a:ext>
            </a:extLst>
          </p:cNvPr>
          <p:cNvSpPr/>
          <p:nvPr/>
        </p:nvSpPr>
        <p:spPr>
          <a:xfrm>
            <a:off x="8676274" y="920756"/>
            <a:ext cx="886731" cy="16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44D9B9-C0A3-4ED4-BCB6-DEB2A349D04A}"/>
              </a:ext>
            </a:extLst>
          </p:cNvPr>
          <p:cNvSpPr txBox="1"/>
          <p:nvPr/>
        </p:nvSpPr>
        <p:spPr>
          <a:xfrm>
            <a:off x="10587752" y="1144372"/>
            <a:ext cx="88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D7003F-B8E9-477A-BDE3-C3666EFF1B87}"/>
              </a:ext>
            </a:extLst>
          </p:cNvPr>
          <p:cNvSpPr/>
          <p:nvPr/>
        </p:nvSpPr>
        <p:spPr>
          <a:xfrm>
            <a:off x="4678522" y="97053"/>
            <a:ext cx="886731" cy="162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85DFFE-E2B3-42B6-9839-E76DA02B165D}"/>
              </a:ext>
            </a:extLst>
          </p:cNvPr>
          <p:cNvSpPr txBox="1"/>
          <p:nvPr/>
        </p:nvSpPr>
        <p:spPr>
          <a:xfrm>
            <a:off x="10527816" y="300064"/>
            <a:ext cx="115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Cluster</a:t>
            </a:r>
            <a:endParaRPr lang="en-US" dirty="0"/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08DB9225-B168-4F8D-ACE1-1C7888903999}"/>
              </a:ext>
            </a:extLst>
          </p:cNvPr>
          <p:cNvSpPr txBox="1"/>
          <p:nvPr/>
        </p:nvSpPr>
        <p:spPr>
          <a:xfrm>
            <a:off x="6068200" y="2957970"/>
            <a:ext cx="46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A81C4A-0F0F-45C4-9CAA-783C46A25734}"/>
              </a:ext>
            </a:extLst>
          </p:cNvPr>
          <p:cNvSpPr txBox="1"/>
          <p:nvPr/>
        </p:nvSpPr>
        <p:spPr>
          <a:xfrm>
            <a:off x="7715543" y="2964398"/>
            <a:ext cx="46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D115-4BA6-4F57-B45A-02E90C5B29F6}"/>
              </a:ext>
            </a:extLst>
          </p:cNvPr>
          <p:cNvSpPr txBox="1"/>
          <p:nvPr/>
        </p:nvSpPr>
        <p:spPr>
          <a:xfrm>
            <a:off x="10486343" y="3045033"/>
            <a:ext cx="467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391D8752-AC1D-4A25-B245-EEB14FEB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22" y="3947695"/>
            <a:ext cx="5076890" cy="20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1608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2B3E0-437F-4B03-A42E-2167007C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72" y="1360467"/>
            <a:ext cx="3480881" cy="3327251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Pods are mortal</a:t>
            </a: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 IPs are not static</a:t>
            </a: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Service is an abstraction which defines logical set of pods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C390DCA-2800-4DA8-8E23-2315DC30E172}"/>
              </a:ext>
            </a:extLst>
          </p:cNvPr>
          <p:cNvGrpSpPr/>
          <p:nvPr/>
        </p:nvGrpSpPr>
        <p:grpSpPr>
          <a:xfrm>
            <a:off x="4162095" y="819806"/>
            <a:ext cx="4650829" cy="4647878"/>
            <a:chOff x="5549461" y="1087820"/>
            <a:chExt cx="4996773" cy="36760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87C4A5-2AFD-47D8-BE83-FAEC1ADB5C97}"/>
                </a:ext>
              </a:extLst>
            </p:cNvPr>
            <p:cNvSpPr/>
            <p:nvPr/>
          </p:nvSpPr>
          <p:spPr>
            <a:xfrm>
              <a:off x="5549461" y="1087820"/>
              <a:ext cx="4895194" cy="36760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B8EAFB-523C-432A-8369-9EE52241EA6F}"/>
                </a:ext>
              </a:extLst>
            </p:cNvPr>
            <p:cNvSpPr/>
            <p:nvPr/>
          </p:nvSpPr>
          <p:spPr>
            <a:xfrm>
              <a:off x="5793826" y="1600200"/>
              <a:ext cx="3972911" cy="29627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FABA8E-CDE5-43A9-AF04-E27426975D48}"/>
                </a:ext>
              </a:extLst>
            </p:cNvPr>
            <p:cNvSpPr/>
            <p:nvPr/>
          </p:nvSpPr>
          <p:spPr>
            <a:xfrm>
              <a:off x="6387160" y="380737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7562D80-88B2-486E-B885-1BB7065728BB}"/>
                </a:ext>
              </a:extLst>
            </p:cNvPr>
            <p:cNvSpPr/>
            <p:nvPr/>
          </p:nvSpPr>
          <p:spPr>
            <a:xfrm>
              <a:off x="6387159" y="3285679"/>
              <a:ext cx="2812593" cy="330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  <a:endParaRPr lang="en-US" sz="9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706B38-DED8-4EC0-87F1-157B977E74FC}"/>
                </a:ext>
              </a:extLst>
            </p:cNvPr>
            <p:cNvSpPr txBox="1"/>
            <p:nvPr/>
          </p:nvSpPr>
          <p:spPr>
            <a:xfrm>
              <a:off x="9199352" y="1628346"/>
              <a:ext cx="884050" cy="47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Node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85DFFE-E2B3-42B6-9839-E76DA02B165D}"/>
                </a:ext>
              </a:extLst>
            </p:cNvPr>
            <p:cNvSpPr txBox="1"/>
            <p:nvPr/>
          </p:nvSpPr>
          <p:spPr>
            <a:xfrm>
              <a:off x="9777135" y="1087820"/>
              <a:ext cx="769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Cluster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44E9E3-F172-4407-8AAB-0A1E91CCB8FB}"/>
                </a:ext>
              </a:extLst>
            </p:cNvPr>
            <p:cNvSpPr/>
            <p:nvPr/>
          </p:nvSpPr>
          <p:spPr>
            <a:xfrm>
              <a:off x="7307700" y="2602494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E57A7C-D729-4933-B851-5148712D2192}"/>
                </a:ext>
              </a:extLst>
            </p:cNvPr>
            <p:cNvSpPr/>
            <p:nvPr/>
          </p:nvSpPr>
          <p:spPr>
            <a:xfrm>
              <a:off x="8497678" y="380737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659E856-04AA-4159-BAF8-AAAEF75719D8}"/>
                </a:ext>
              </a:extLst>
            </p:cNvPr>
            <p:cNvSpPr/>
            <p:nvPr/>
          </p:nvSpPr>
          <p:spPr>
            <a:xfrm>
              <a:off x="6387159" y="261792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E48847-3015-4C10-8B07-F08B40DF53C6}"/>
                </a:ext>
              </a:extLst>
            </p:cNvPr>
            <p:cNvSpPr/>
            <p:nvPr/>
          </p:nvSpPr>
          <p:spPr>
            <a:xfrm>
              <a:off x="7442417" y="380737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9C6F493-6147-49C8-8F51-260DE7364DAA}"/>
                </a:ext>
              </a:extLst>
            </p:cNvPr>
            <p:cNvSpPr/>
            <p:nvPr/>
          </p:nvSpPr>
          <p:spPr>
            <a:xfrm>
              <a:off x="6311305" y="1948393"/>
              <a:ext cx="2812593" cy="41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  <a:endParaRPr lang="en-US" sz="9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FC882E-98F8-475F-B1F9-8BEF40532B21}"/>
                </a:ext>
              </a:extLst>
            </p:cNvPr>
            <p:cNvCxnSpPr>
              <a:stCxn id="44" idx="2"/>
              <a:endCxn id="40" idx="0"/>
            </p:cNvCxnSpPr>
            <p:nvPr/>
          </p:nvCxnSpPr>
          <p:spPr>
            <a:xfrm flipH="1">
              <a:off x="6738197" y="2359235"/>
              <a:ext cx="979405" cy="258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2294442-5FCE-434B-BDFD-84E0FA2FAD4A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 flipH="1">
              <a:off x="7658738" y="2359235"/>
              <a:ext cx="82444" cy="2432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3CEEA-ADCB-4DB9-8BF3-B7C02A8A9884}"/>
                </a:ext>
              </a:extLst>
            </p:cNvPr>
            <p:cNvCxnSpPr>
              <a:cxnSpLocks/>
              <a:stCxn id="40" idx="2"/>
              <a:endCxn id="24" idx="0"/>
            </p:cNvCxnSpPr>
            <p:nvPr/>
          </p:nvCxnSpPr>
          <p:spPr>
            <a:xfrm>
              <a:off x="6738197" y="3028764"/>
              <a:ext cx="1055259" cy="2569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95542E3-DE6D-47E7-BD73-B9F4FDEEF492}"/>
                </a:ext>
              </a:extLst>
            </p:cNvPr>
            <p:cNvCxnSpPr>
              <a:cxnSpLocks/>
              <a:stCxn id="38" idx="2"/>
              <a:endCxn id="24" idx="0"/>
            </p:cNvCxnSpPr>
            <p:nvPr/>
          </p:nvCxnSpPr>
          <p:spPr>
            <a:xfrm>
              <a:off x="7658738" y="3013336"/>
              <a:ext cx="134718" cy="2723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46C5C03-AEDB-4197-9FB3-A9FDE1C45AB6}"/>
                </a:ext>
              </a:extLst>
            </p:cNvPr>
            <p:cNvCxnSpPr>
              <a:cxnSpLocks/>
              <a:stCxn id="24" idx="2"/>
              <a:endCxn id="7" idx="0"/>
            </p:cNvCxnSpPr>
            <p:nvPr/>
          </p:nvCxnSpPr>
          <p:spPr>
            <a:xfrm flipH="1">
              <a:off x="6738198" y="3615775"/>
              <a:ext cx="1055258" cy="1915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1CD8EC6-975E-4748-BF62-BA5BAA1CE629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7793456" y="3615775"/>
              <a:ext cx="26304" cy="17616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05E9E99-DBC3-410A-A3F2-2A4E5BBD653A}"/>
                </a:ext>
              </a:extLst>
            </p:cNvPr>
            <p:cNvCxnSpPr>
              <a:cxnSpLocks/>
              <a:stCxn id="24" idx="2"/>
              <a:endCxn id="39" idx="0"/>
            </p:cNvCxnSpPr>
            <p:nvPr/>
          </p:nvCxnSpPr>
          <p:spPr>
            <a:xfrm>
              <a:off x="7793456" y="3615775"/>
              <a:ext cx="1055260" cy="1915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705790C2-F1CF-41F5-92C4-F791854A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184" y="819806"/>
            <a:ext cx="3033777" cy="31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4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1608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5543E-CE2C-41EE-8642-5E6F533BA616}"/>
              </a:ext>
            </a:extLst>
          </p:cNvPr>
          <p:cNvSpPr txBox="1"/>
          <p:nvPr/>
        </p:nvSpPr>
        <p:spPr>
          <a:xfrm>
            <a:off x="512379" y="1292772"/>
            <a:ext cx="4146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A deployment is used to define a desired state of an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Deployments can be upgraded or rolled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Deployments can be scaled manually or auto-scaled using CPU %, Memory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Deployments can be paused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If you want to roll out releases to a subset of users or servers using the Deployment, you can create multiple Deployments, one for each release, following the canary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5CE58-8B8D-46F0-89FE-F81FBC1BAC1E}"/>
              </a:ext>
            </a:extLst>
          </p:cNvPr>
          <p:cNvGrpSpPr/>
          <p:nvPr/>
        </p:nvGrpSpPr>
        <p:grpSpPr>
          <a:xfrm>
            <a:off x="5885037" y="1058898"/>
            <a:ext cx="4650829" cy="4647878"/>
            <a:chOff x="5549461" y="1087820"/>
            <a:chExt cx="4996773" cy="36760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35B115-671C-4BA2-A11B-DBC6989060F1}"/>
                </a:ext>
              </a:extLst>
            </p:cNvPr>
            <p:cNvSpPr/>
            <p:nvPr/>
          </p:nvSpPr>
          <p:spPr>
            <a:xfrm>
              <a:off x="5549461" y="1087820"/>
              <a:ext cx="4895194" cy="36760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7D046-B3E0-4E4F-B8F9-C9A41C4070D2}"/>
                </a:ext>
              </a:extLst>
            </p:cNvPr>
            <p:cNvSpPr/>
            <p:nvPr/>
          </p:nvSpPr>
          <p:spPr>
            <a:xfrm>
              <a:off x="5793826" y="1600200"/>
              <a:ext cx="3972911" cy="29627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6B7327-EF1D-430B-8DC8-6052DC155250}"/>
                </a:ext>
              </a:extLst>
            </p:cNvPr>
            <p:cNvSpPr/>
            <p:nvPr/>
          </p:nvSpPr>
          <p:spPr>
            <a:xfrm>
              <a:off x="6387160" y="380737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8BE00C-9311-4A00-8CB1-3FD26302F73D}"/>
                </a:ext>
              </a:extLst>
            </p:cNvPr>
            <p:cNvSpPr/>
            <p:nvPr/>
          </p:nvSpPr>
          <p:spPr>
            <a:xfrm>
              <a:off x="6387159" y="3285679"/>
              <a:ext cx="2812593" cy="330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  <a:endParaRPr lang="en-US" sz="9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8D9D6E-3AE3-4DF2-83C8-600D34817651}"/>
                </a:ext>
              </a:extLst>
            </p:cNvPr>
            <p:cNvSpPr txBox="1"/>
            <p:nvPr/>
          </p:nvSpPr>
          <p:spPr>
            <a:xfrm>
              <a:off x="9199352" y="1628346"/>
              <a:ext cx="884050" cy="47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Node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EA38A3-2D7A-45BB-B2D1-9F309B8A0AC8}"/>
                </a:ext>
              </a:extLst>
            </p:cNvPr>
            <p:cNvSpPr txBox="1"/>
            <p:nvPr/>
          </p:nvSpPr>
          <p:spPr>
            <a:xfrm>
              <a:off x="9777135" y="1087820"/>
              <a:ext cx="769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Cluster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D63386-C538-427B-8089-8B194ABAFE0E}"/>
                </a:ext>
              </a:extLst>
            </p:cNvPr>
            <p:cNvSpPr/>
            <p:nvPr/>
          </p:nvSpPr>
          <p:spPr>
            <a:xfrm>
              <a:off x="7307700" y="2602494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854B24-1DFB-4E51-A91F-3893252405B8}"/>
                </a:ext>
              </a:extLst>
            </p:cNvPr>
            <p:cNvSpPr/>
            <p:nvPr/>
          </p:nvSpPr>
          <p:spPr>
            <a:xfrm>
              <a:off x="8497678" y="380737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8AAD0B-1900-44FC-836B-E6F07BCD9478}"/>
                </a:ext>
              </a:extLst>
            </p:cNvPr>
            <p:cNvSpPr/>
            <p:nvPr/>
          </p:nvSpPr>
          <p:spPr>
            <a:xfrm>
              <a:off x="6387159" y="261792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494A30-7016-4C96-8321-A4A94A9ADF90}"/>
                </a:ext>
              </a:extLst>
            </p:cNvPr>
            <p:cNvSpPr/>
            <p:nvPr/>
          </p:nvSpPr>
          <p:spPr>
            <a:xfrm>
              <a:off x="7442417" y="3807372"/>
              <a:ext cx="702075" cy="4108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51839D-6C69-48E7-92EF-92E41585B1EC}"/>
                </a:ext>
              </a:extLst>
            </p:cNvPr>
            <p:cNvSpPr/>
            <p:nvPr/>
          </p:nvSpPr>
          <p:spPr>
            <a:xfrm>
              <a:off x="6311305" y="1948393"/>
              <a:ext cx="2812593" cy="410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  <a:endParaRPr lang="en-US" sz="9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AAE53B-E700-4CE6-82D4-4E3BEE1F77AD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>
            <a:xfrm flipH="1">
              <a:off x="6738197" y="2359235"/>
              <a:ext cx="979405" cy="258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F538B9-F53B-4CCA-8884-F4B77F003FBE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658738" y="2359235"/>
              <a:ext cx="82444" cy="24325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C442809-AD62-4734-BD1F-41FB0BD18E32}"/>
                </a:ext>
              </a:extLst>
            </p:cNvPr>
            <p:cNvCxnSpPr>
              <a:cxnSpLocks/>
              <a:stCxn id="13" idx="2"/>
              <a:endCxn id="8" idx="0"/>
            </p:cNvCxnSpPr>
            <p:nvPr/>
          </p:nvCxnSpPr>
          <p:spPr>
            <a:xfrm>
              <a:off x="6738197" y="3028764"/>
              <a:ext cx="1055259" cy="2569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84FE6B0-6E17-4B89-AF4F-2DDAF40A5EAC}"/>
                </a:ext>
              </a:extLst>
            </p:cNvPr>
            <p:cNvCxnSpPr>
              <a:cxnSpLocks/>
              <a:stCxn id="11" idx="2"/>
              <a:endCxn id="8" idx="0"/>
            </p:cNvCxnSpPr>
            <p:nvPr/>
          </p:nvCxnSpPr>
          <p:spPr>
            <a:xfrm>
              <a:off x="7658738" y="3013336"/>
              <a:ext cx="134718" cy="27234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683D46-C211-4900-8B0E-984229E56204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6738198" y="3615775"/>
              <a:ext cx="1055258" cy="1915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D0A43CC-6B6C-474D-8784-B2759C4EA70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793456" y="3615775"/>
              <a:ext cx="26304" cy="17616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AE74D2D-677F-44EE-AB89-0CAC4A45BA3F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7793456" y="3615775"/>
              <a:ext cx="1055260" cy="1915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Left Brace 22">
            <a:extLst>
              <a:ext uri="{FF2B5EF4-FFF2-40B4-BE49-F238E27FC236}">
                <a16:creationId xmlns:a16="http://schemas.microsoft.com/office/drawing/2014/main" id="{CB5290A0-CD22-4A61-9CDE-D62AA5A871E8}"/>
              </a:ext>
            </a:extLst>
          </p:cNvPr>
          <p:cNvSpPr/>
          <p:nvPr/>
        </p:nvSpPr>
        <p:spPr>
          <a:xfrm flipH="1">
            <a:off x="9387167" y="2130524"/>
            <a:ext cx="822844" cy="2869324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7C0591-67F7-411C-866D-53AD89C42931}"/>
              </a:ext>
            </a:extLst>
          </p:cNvPr>
          <p:cNvSpPr txBox="1"/>
          <p:nvPr/>
        </p:nvSpPr>
        <p:spPr>
          <a:xfrm>
            <a:off x="9758026" y="3579743"/>
            <a:ext cx="142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51A7DA-A247-4A7A-91D5-3CA0EF3CF51D}"/>
              </a:ext>
            </a:extLst>
          </p:cNvPr>
          <p:cNvSpPr/>
          <p:nvPr/>
        </p:nvSpPr>
        <p:spPr>
          <a:xfrm>
            <a:off x="6215392" y="5107184"/>
            <a:ext cx="920598" cy="25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Volumes</a:t>
            </a:r>
            <a:endParaRPr lang="en-US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9C611C-2265-4344-9F00-D1982FE19C39}"/>
              </a:ext>
            </a:extLst>
          </p:cNvPr>
          <p:cNvSpPr/>
          <p:nvPr/>
        </p:nvSpPr>
        <p:spPr>
          <a:xfrm>
            <a:off x="7186638" y="5107184"/>
            <a:ext cx="920598" cy="25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Secrets</a:t>
            </a:r>
            <a:endParaRPr lang="en-US" sz="9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82B53C-9AEE-4A58-93CA-9432E6CBD164}"/>
              </a:ext>
            </a:extLst>
          </p:cNvPr>
          <p:cNvSpPr/>
          <p:nvPr/>
        </p:nvSpPr>
        <p:spPr>
          <a:xfrm>
            <a:off x="8157884" y="5104549"/>
            <a:ext cx="920598" cy="25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7162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1608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Port Mapping aka. Service Types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52172-FEC3-47C9-BEC4-BEB4EBBEA8FF}"/>
              </a:ext>
            </a:extLst>
          </p:cNvPr>
          <p:cNvSpPr txBox="1"/>
          <p:nvPr/>
        </p:nvSpPr>
        <p:spPr>
          <a:xfrm>
            <a:off x="488731" y="1269125"/>
            <a:ext cx="49560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Cluster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Default K8s Service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service by default is internal to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Service of type node port is exposed over Node’s IP.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will be able to contact the Port by using &lt;</a:t>
            </a:r>
            <a:r>
              <a:rPr lang="en-US" dirty="0" err="1">
                <a:solidFill>
                  <a:schemeClr val="bg1"/>
                </a:solidFill>
              </a:rPr>
              <a:t>NodeIP</a:t>
            </a:r>
            <a:r>
              <a:rPr lang="en-US" dirty="0">
                <a:solidFill>
                  <a:schemeClr val="bg1"/>
                </a:solidFill>
              </a:rPr>
              <a:t>&gt;:&lt;</a:t>
            </a:r>
            <a:r>
              <a:rPr lang="en-US" dirty="0" err="1">
                <a:solidFill>
                  <a:schemeClr val="bg1"/>
                </a:solidFill>
              </a:rPr>
              <a:t>NodePort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you have multiple nodes same ports are opened on all 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 supported by 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Load Balancer Port </a:t>
            </a:r>
            <a:r>
              <a:rPr lang="en-US" b="1" dirty="0">
                <a:solidFill>
                  <a:schemeClr val="bg1"/>
                </a:solidFill>
              </a:rPr>
              <a:t>[Most Common]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Leverages cloud provider’s load balancer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External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/>
              </a:rPr>
              <a:t>Ingress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6C4E193-A5B9-4F29-B86A-CBC2EC10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543" y="1206743"/>
            <a:ext cx="2281182" cy="2218344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3E08692B-2F67-48D3-B4A4-E8B8B93E0D3C}"/>
              </a:ext>
            </a:extLst>
          </p:cNvPr>
          <p:cNvGrpSpPr/>
          <p:nvPr/>
        </p:nvGrpSpPr>
        <p:grpSpPr>
          <a:xfrm>
            <a:off x="5516187" y="1191930"/>
            <a:ext cx="4172936" cy="2237070"/>
            <a:chOff x="4135656" y="1213253"/>
            <a:chExt cx="4033710" cy="33745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C9F5C9-104B-442D-AF43-18867979AE02}"/>
                </a:ext>
              </a:extLst>
            </p:cNvPr>
            <p:cNvSpPr/>
            <p:nvPr/>
          </p:nvSpPr>
          <p:spPr>
            <a:xfrm>
              <a:off x="4135656" y="1213253"/>
              <a:ext cx="4033710" cy="3374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63BC13-0A41-4C16-BDCF-62CCD006BB62}"/>
                </a:ext>
              </a:extLst>
            </p:cNvPr>
            <p:cNvSpPr/>
            <p:nvPr/>
          </p:nvSpPr>
          <p:spPr>
            <a:xfrm>
              <a:off x="4443084" y="1820919"/>
              <a:ext cx="3611782" cy="24594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75DE3F-8B8D-4C9A-8CC4-12F17E2B731D}"/>
                </a:ext>
              </a:extLst>
            </p:cNvPr>
            <p:cNvSpPr txBox="1"/>
            <p:nvPr/>
          </p:nvSpPr>
          <p:spPr>
            <a:xfrm>
              <a:off x="7430059" y="1851053"/>
              <a:ext cx="615130" cy="36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Node</a:t>
              </a:r>
              <a:endParaRPr 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8BE7D5-1C0B-42FA-9465-D4F1433C0C79}"/>
                </a:ext>
              </a:extLst>
            </p:cNvPr>
            <p:cNvSpPr txBox="1"/>
            <p:nvPr/>
          </p:nvSpPr>
          <p:spPr>
            <a:xfrm>
              <a:off x="7453514" y="1248371"/>
              <a:ext cx="715852" cy="365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Cluster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DE2A02-84CC-4678-B680-B3D8782DCA10}"/>
                </a:ext>
              </a:extLst>
            </p:cNvPr>
            <p:cNvSpPr/>
            <p:nvPr/>
          </p:nvSpPr>
          <p:spPr>
            <a:xfrm>
              <a:off x="4815608" y="3062159"/>
              <a:ext cx="2730578" cy="10071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		    </a:t>
              </a:r>
            </a:p>
            <a:p>
              <a:pPr algn="ctr"/>
              <a:r>
                <a:rPr lang="en-US" sz="1400" dirty="0"/>
                <a:t>		   Pod</a:t>
              </a:r>
            </a:p>
            <a:p>
              <a:pPr algn="ctr"/>
              <a:r>
                <a:rPr lang="en-US" sz="1400" dirty="0"/>
                <a:t>                                                 3030	          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96982A-A51D-445D-A083-69CD44C84CA4}"/>
                </a:ext>
              </a:extLst>
            </p:cNvPr>
            <p:cNvSpPr/>
            <p:nvPr/>
          </p:nvSpPr>
          <p:spPr>
            <a:xfrm>
              <a:off x="4828987" y="2269218"/>
              <a:ext cx="2617867" cy="519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Service, 31001</a:t>
              </a:r>
              <a:endParaRPr lang="en-US" sz="7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5634179-391F-4D9C-9E64-D11E9407883E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>
              <a:off x="6137921" y="2788679"/>
              <a:ext cx="42976" cy="273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DAF4A9-2BAD-4C3D-A7B2-CC2F52EE91BB}"/>
                </a:ext>
              </a:extLst>
            </p:cNvPr>
            <p:cNvSpPr/>
            <p:nvPr/>
          </p:nvSpPr>
          <p:spPr>
            <a:xfrm>
              <a:off x="4902366" y="3179399"/>
              <a:ext cx="1998009" cy="7860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	container</a:t>
              </a:r>
            </a:p>
            <a:p>
              <a:pPr algn="ctr"/>
              <a:r>
                <a:rPr lang="en-US" sz="1400" dirty="0"/>
                <a:t>	3030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AD8CA25-C3E5-4973-8010-1B592F12E9BC}"/>
                </a:ext>
              </a:extLst>
            </p:cNvPr>
            <p:cNvSpPr/>
            <p:nvPr/>
          </p:nvSpPr>
          <p:spPr>
            <a:xfrm>
              <a:off x="5080496" y="3335639"/>
              <a:ext cx="807348" cy="460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App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3000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12CAA6-A958-43D8-8766-7BBCF4B3EDE1}"/>
                </a:ext>
              </a:extLst>
            </p:cNvPr>
            <p:cNvSpPr/>
            <p:nvPr/>
          </p:nvSpPr>
          <p:spPr>
            <a:xfrm>
              <a:off x="4443084" y="1635758"/>
              <a:ext cx="886731" cy="1626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IP, 31001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DAE284E-E891-4192-BFA1-E3D29D0DC977}"/>
                </a:ext>
              </a:extLst>
            </p:cNvPr>
            <p:cNvCxnSpPr>
              <a:cxnSpLocks/>
              <a:stCxn id="37" idx="2"/>
              <a:endCxn id="14" idx="0"/>
            </p:cNvCxnSpPr>
            <p:nvPr/>
          </p:nvCxnSpPr>
          <p:spPr>
            <a:xfrm>
              <a:off x="4886450" y="1798411"/>
              <a:ext cx="1251471" cy="4708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D1B8CA-5B5F-454B-BF34-E2DE77FDA0C9}"/>
              </a:ext>
            </a:extLst>
          </p:cNvPr>
          <p:cNvGrpSpPr/>
          <p:nvPr/>
        </p:nvGrpSpPr>
        <p:grpSpPr>
          <a:xfrm>
            <a:off x="5516187" y="3522388"/>
            <a:ext cx="4172936" cy="2957543"/>
            <a:chOff x="4135656" y="1213253"/>
            <a:chExt cx="4033710" cy="337451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EA6D54-5A85-4ED4-950E-AE85CF8739F8}"/>
                </a:ext>
              </a:extLst>
            </p:cNvPr>
            <p:cNvSpPr/>
            <p:nvPr/>
          </p:nvSpPr>
          <p:spPr>
            <a:xfrm>
              <a:off x="4135656" y="1213253"/>
              <a:ext cx="4033710" cy="3374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C729F1E-F0A6-425E-A556-DC6636992D4C}"/>
                </a:ext>
              </a:extLst>
            </p:cNvPr>
            <p:cNvSpPr/>
            <p:nvPr/>
          </p:nvSpPr>
          <p:spPr>
            <a:xfrm>
              <a:off x="4443084" y="1820919"/>
              <a:ext cx="3611782" cy="24594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149F57-C85A-44E4-B572-8C88258FD5B5}"/>
                </a:ext>
              </a:extLst>
            </p:cNvPr>
            <p:cNvSpPr txBox="1"/>
            <p:nvPr/>
          </p:nvSpPr>
          <p:spPr>
            <a:xfrm>
              <a:off x="7430059" y="1851053"/>
              <a:ext cx="615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Node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7488FE-65B4-400C-AAC8-202DB0F7342E}"/>
                </a:ext>
              </a:extLst>
            </p:cNvPr>
            <p:cNvSpPr txBox="1"/>
            <p:nvPr/>
          </p:nvSpPr>
          <p:spPr>
            <a:xfrm>
              <a:off x="7453514" y="1248371"/>
              <a:ext cx="715852" cy="389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Cluster</a:t>
              </a:r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9B36C7-6465-4812-BBB6-F9EFE40A9786}"/>
                </a:ext>
              </a:extLst>
            </p:cNvPr>
            <p:cNvSpPr/>
            <p:nvPr/>
          </p:nvSpPr>
          <p:spPr>
            <a:xfrm>
              <a:off x="4815608" y="3062159"/>
              <a:ext cx="2730578" cy="10071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    </a:t>
              </a:r>
            </a:p>
            <a:p>
              <a:pPr algn="ctr"/>
              <a:r>
                <a:rPr lang="en-US" dirty="0"/>
                <a:t>		   Pod</a:t>
              </a:r>
            </a:p>
            <a:p>
              <a:pPr algn="ctr"/>
              <a:r>
                <a:rPr lang="en-US" dirty="0"/>
                <a:t>                                       3030	          </a:t>
              </a:r>
            </a:p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9BE0282-7F4B-47C2-AEF3-C7440A812A95}"/>
                </a:ext>
              </a:extLst>
            </p:cNvPr>
            <p:cNvSpPr/>
            <p:nvPr/>
          </p:nvSpPr>
          <p:spPr>
            <a:xfrm>
              <a:off x="4828987" y="2269218"/>
              <a:ext cx="2617867" cy="519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Service, &lt;random&gt;</a:t>
              </a:r>
              <a:endParaRPr lang="en-US" sz="9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D63EE2-62E0-4079-98F6-43A80FE766D9}"/>
                </a:ext>
              </a:extLst>
            </p:cNvPr>
            <p:cNvCxnSpPr>
              <a:cxnSpLocks/>
              <a:stCxn id="48" idx="2"/>
              <a:endCxn id="47" idx="0"/>
            </p:cNvCxnSpPr>
            <p:nvPr/>
          </p:nvCxnSpPr>
          <p:spPr>
            <a:xfrm>
              <a:off x="6137921" y="2788679"/>
              <a:ext cx="42976" cy="273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14B885-57EC-42E7-9B1A-2648F490BDC9}"/>
                </a:ext>
              </a:extLst>
            </p:cNvPr>
            <p:cNvSpPr/>
            <p:nvPr/>
          </p:nvSpPr>
          <p:spPr>
            <a:xfrm>
              <a:off x="4902366" y="3179399"/>
              <a:ext cx="1998009" cy="7860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container</a:t>
              </a:r>
            </a:p>
            <a:p>
              <a:pPr algn="ctr"/>
              <a:r>
                <a:rPr lang="en-US" dirty="0"/>
                <a:t>	3030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DD36B3D-3FA4-4EE8-8093-3E36F7E12189}"/>
                </a:ext>
              </a:extLst>
            </p:cNvPr>
            <p:cNvSpPr/>
            <p:nvPr/>
          </p:nvSpPr>
          <p:spPr>
            <a:xfrm>
              <a:off x="5080496" y="3335639"/>
              <a:ext cx="807348" cy="4602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3000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B0D385E-6E76-4B7E-B6AA-3268D8D8D193}"/>
                </a:ext>
              </a:extLst>
            </p:cNvPr>
            <p:cNvSpPr/>
            <p:nvPr/>
          </p:nvSpPr>
          <p:spPr>
            <a:xfrm>
              <a:off x="4443084" y="1635758"/>
              <a:ext cx="886731" cy="1626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IP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6672A9E-6C3D-4076-BF64-43A738071F0A}"/>
              </a:ext>
            </a:extLst>
          </p:cNvPr>
          <p:cNvSpPr/>
          <p:nvPr/>
        </p:nvSpPr>
        <p:spPr>
          <a:xfrm>
            <a:off x="10507515" y="4216252"/>
            <a:ext cx="1195754" cy="95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 Load Balancer</a:t>
            </a:r>
          </a:p>
          <a:p>
            <a:pPr algn="ctr"/>
            <a:r>
              <a:rPr lang="en-US" sz="1400" dirty="0"/>
              <a:t>IP, 80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D7F6926-0BAD-4305-BE96-5D49DAFF392D}"/>
              </a:ext>
            </a:extLst>
          </p:cNvPr>
          <p:cNvCxnSpPr>
            <a:cxnSpLocks/>
          </p:cNvCxnSpPr>
          <p:nvPr/>
        </p:nvCxnSpPr>
        <p:spPr>
          <a:xfrm flipH="1">
            <a:off x="6798880" y="1019019"/>
            <a:ext cx="1184535" cy="4382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AE73028-D3BB-4FD0-95FC-468279CEA464}"/>
              </a:ext>
            </a:extLst>
          </p:cNvPr>
          <p:cNvSpPr txBox="1"/>
          <p:nvPr/>
        </p:nvSpPr>
        <p:spPr>
          <a:xfrm>
            <a:off x="7927811" y="714509"/>
            <a:ext cx="122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265ECFA-30FF-456E-9FF2-6AF386BD54C1}"/>
              </a:ext>
            </a:extLst>
          </p:cNvPr>
          <p:cNvCxnSpPr>
            <a:cxnSpLocks/>
            <a:stCxn id="60" idx="0"/>
            <a:endCxn id="54" idx="2"/>
          </p:cNvCxnSpPr>
          <p:nvPr/>
        </p:nvCxnSpPr>
        <p:spPr>
          <a:xfrm flipV="1">
            <a:off x="11105392" y="5175680"/>
            <a:ext cx="0" cy="6101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AF29552-CE44-4D25-B69E-E6DF690969D0}"/>
              </a:ext>
            </a:extLst>
          </p:cNvPr>
          <p:cNvSpPr txBox="1"/>
          <p:nvPr/>
        </p:nvSpPr>
        <p:spPr>
          <a:xfrm>
            <a:off x="10613023" y="5785860"/>
            <a:ext cx="9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EFDD236-BF5A-42FF-AF8C-54E947F7D3D6}"/>
              </a:ext>
            </a:extLst>
          </p:cNvPr>
          <p:cNvCxnSpPr>
            <a:cxnSpLocks/>
            <a:stCxn id="54" idx="1"/>
            <a:endCxn id="48" idx="3"/>
          </p:cNvCxnSpPr>
          <p:nvPr/>
        </p:nvCxnSpPr>
        <p:spPr>
          <a:xfrm flipH="1" flipV="1">
            <a:off x="8941673" y="4675510"/>
            <a:ext cx="1565842" cy="204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1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D2BB-CE85-4BE7-971F-C48E4677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16084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Further Reading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2B3E0-437F-4B03-A42E-2167007C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72" y="1360468"/>
            <a:ext cx="9554124" cy="2721082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/>
              </a:rPr>
              <a:t>Kubernetes Custom Resource Definition (CRD)</a:t>
            </a:r>
            <a:endParaRPr lang="en-US" sz="19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3"/>
              </a:rPr>
              <a:t>Kubeless</a:t>
            </a:r>
            <a:endParaRPr lang="en-US" sz="19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4"/>
              </a:rPr>
              <a:t>HELM</a:t>
            </a:r>
            <a:endParaRPr lang="en-US" sz="19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en-US" sz="19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5"/>
              </a:rPr>
              <a:t>ISTIO</a:t>
            </a:r>
            <a:endParaRPr lang="en-US" sz="19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532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411</Words>
  <Application>Microsoft Office PowerPoint</Application>
  <PresentationFormat>Widescreen</PresentationFormat>
  <Paragraphs>128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Office Theme</vt:lpstr>
      <vt:lpstr>Srikanth Machiraju</vt:lpstr>
      <vt:lpstr>Why Kubernetes</vt:lpstr>
      <vt:lpstr>Introduction</vt:lpstr>
      <vt:lpstr>K8s Architecture</vt:lpstr>
      <vt:lpstr>Pod</vt:lpstr>
      <vt:lpstr>Service</vt:lpstr>
      <vt:lpstr>Deployment</vt:lpstr>
      <vt:lpstr>Port Mapping aka. Service Types</vt:lpstr>
      <vt:lpstr>Further Reading</vt:lpstr>
      <vt:lpstr>AKS Networking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Srikanth Machiraju</dc:title>
  <dc:creator>Srikanth Machiraju</dc:creator>
  <cp:lastModifiedBy>Srikanth Machiraju</cp:lastModifiedBy>
  <cp:revision>37</cp:revision>
  <dcterms:created xsi:type="dcterms:W3CDTF">2018-10-18T16:21:31Z</dcterms:created>
  <dcterms:modified xsi:type="dcterms:W3CDTF">2018-10-22T06:41:36Z</dcterms:modified>
</cp:coreProperties>
</file>