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72" r:id="rId3"/>
    <p:sldId id="265" r:id="rId4"/>
    <p:sldId id="264" r:id="rId5"/>
    <p:sldId id="273" r:id="rId6"/>
    <p:sldId id="257" r:id="rId7"/>
    <p:sldId id="268" r:id="rId8"/>
    <p:sldId id="274" r:id="rId9"/>
    <p:sldId id="260" r:id="rId10"/>
    <p:sldId id="263" r:id="rId11"/>
    <p:sldId id="262" r:id="rId12"/>
    <p:sldId id="276"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60"/>
  </p:normalViewPr>
  <p:slideViewPr>
    <p:cSldViewPr snapToGrid="0">
      <p:cViewPr varScale="1">
        <p:scale>
          <a:sx n="113" d="100"/>
          <a:sy n="113" d="100"/>
        </p:scale>
        <p:origin x="10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07C57C-540B-4776-BB04-3554E834F8D6}" type="doc">
      <dgm:prSet loTypeId="urn:microsoft.com/office/officeart/2005/8/layout/StepDownProcess" loCatId="process" qsTypeId="urn:microsoft.com/office/officeart/2005/8/quickstyle/simple1" qsCatId="simple" csTypeId="urn:microsoft.com/office/officeart/2005/8/colors/accent5_1" csCatId="accent5" phldr="1"/>
      <dgm:spPr/>
      <dgm:t>
        <a:bodyPr/>
        <a:lstStyle/>
        <a:p>
          <a:endParaRPr lang="en-IN"/>
        </a:p>
      </dgm:t>
    </dgm:pt>
    <dgm:pt modelId="{9D8C896C-C397-4182-ADF7-F17D2556C1B9}">
      <dgm:prSet phldrT="[Text]"/>
      <dgm:spPr/>
      <dgm:t>
        <a:bodyPr/>
        <a:lstStyle/>
        <a:p>
          <a:r>
            <a:rPr lang="en-IN" dirty="0"/>
            <a:t>Excel</a:t>
          </a:r>
        </a:p>
      </dgm:t>
    </dgm:pt>
    <dgm:pt modelId="{9F4B6B81-6210-4299-9521-A7F57163174C}" type="parTrans" cxnId="{01B2E203-E223-4050-B16C-B414D0CE7AAA}">
      <dgm:prSet/>
      <dgm:spPr/>
      <dgm:t>
        <a:bodyPr/>
        <a:lstStyle/>
        <a:p>
          <a:endParaRPr lang="en-IN"/>
        </a:p>
      </dgm:t>
    </dgm:pt>
    <dgm:pt modelId="{3864B7CA-4519-4901-BD97-3EFB9A664A02}" type="sibTrans" cxnId="{01B2E203-E223-4050-B16C-B414D0CE7AAA}">
      <dgm:prSet/>
      <dgm:spPr/>
      <dgm:t>
        <a:bodyPr/>
        <a:lstStyle/>
        <a:p>
          <a:endParaRPr lang="en-IN"/>
        </a:p>
      </dgm:t>
    </dgm:pt>
    <dgm:pt modelId="{669F7E98-B85E-4B62-998B-D3D4505AE462}">
      <dgm:prSet phldrT="[Text]" custT="1"/>
      <dgm:spPr/>
      <dgm:t>
        <a:bodyPr/>
        <a:lstStyle/>
        <a:p>
          <a:r>
            <a:rPr lang="en-IN" sz="1800" dirty="0"/>
            <a:t>Data Analyzation</a:t>
          </a:r>
        </a:p>
      </dgm:t>
    </dgm:pt>
    <dgm:pt modelId="{E59866D2-022C-4C35-B952-BFF0EBAA788A}" type="parTrans" cxnId="{8199BAB8-BEA7-4E6D-95B7-47D1727D4808}">
      <dgm:prSet/>
      <dgm:spPr/>
      <dgm:t>
        <a:bodyPr/>
        <a:lstStyle/>
        <a:p>
          <a:endParaRPr lang="en-IN"/>
        </a:p>
      </dgm:t>
    </dgm:pt>
    <dgm:pt modelId="{7BF04DB6-37B8-4409-8991-0B4AF80888BA}" type="sibTrans" cxnId="{8199BAB8-BEA7-4E6D-95B7-47D1727D4808}">
      <dgm:prSet/>
      <dgm:spPr/>
      <dgm:t>
        <a:bodyPr/>
        <a:lstStyle/>
        <a:p>
          <a:endParaRPr lang="en-IN"/>
        </a:p>
      </dgm:t>
    </dgm:pt>
    <dgm:pt modelId="{82251DD0-416F-402E-9739-07BBF1250E3B}">
      <dgm:prSet phldrT="[Text]"/>
      <dgm:spPr/>
      <dgm:t>
        <a:bodyPr/>
        <a:lstStyle/>
        <a:p>
          <a:r>
            <a:rPr lang="en-IN" dirty="0"/>
            <a:t>MySQL</a:t>
          </a:r>
        </a:p>
      </dgm:t>
    </dgm:pt>
    <dgm:pt modelId="{67A23E55-F343-41E6-B167-CF2799F24EE4}" type="parTrans" cxnId="{C5F58079-EAFA-48F7-ACC9-494274D92315}">
      <dgm:prSet/>
      <dgm:spPr/>
      <dgm:t>
        <a:bodyPr/>
        <a:lstStyle/>
        <a:p>
          <a:endParaRPr lang="en-IN"/>
        </a:p>
      </dgm:t>
    </dgm:pt>
    <dgm:pt modelId="{D56301C9-A8E8-4D3B-96DD-2A95CAF11834}" type="sibTrans" cxnId="{C5F58079-EAFA-48F7-ACC9-494274D92315}">
      <dgm:prSet/>
      <dgm:spPr/>
      <dgm:t>
        <a:bodyPr/>
        <a:lstStyle/>
        <a:p>
          <a:endParaRPr lang="en-IN"/>
        </a:p>
      </dgm:t>
    </dgm:pt>
    <dgm:pt modelId="{65A0CB9A-AFA2-468A-829A-4B8497C75213}">
      <dgm:prSet phldrT="[Text]" custT="1"/>
      <dgm:spPr/>
      <dgm:t>
        <a:bodyPr/>
        <a:lstStyle/>
        <a:p>
          <a:r>
            <a:rPr lang="en-IN" sz="1800" dirty="0"/>
            <a:t>Data Manipulation </a:t>
          </a:r>
        </a:p>
      </dgm:t>
    </dgm:pt>
    <dgm:pt modelId="{AAE8743F-E700-4F12-A81F-38E4F338C1BA}" type="parTrans" cxnId="{94AE19FE-4DB5-461E-9D87-0796C28A8E06}">
      <dgm:prSet/>
      <dgm:spPr/>
      <dgm:t>
        <a:bodyPr/>
        <a:lstStyle/>
        <a:p>
          <a:endParaRPr lang="en-IN"/>
        </a:p>
      </dgm:t>
    </dgm:pt>
    <dgm:pt modelId="{DE3E1CE0-8EEF-41B9-B654-3DF93FE1FA95}" type="sibTrans" cxnId="{94AE19FE-4DB5-461E-9D87-0796C28A8E06}">
      <dgm:prSet/>
      <dgm:spPr/>
      <dgm:t>
        <a:bodyPr/>
        <a:lstStyle/>
        <a:p>
          <a:endParaRPr lang="en-IN"/>
        </a:p>
      </dgm:t>
    </dgm:pt>
    <dgm:pt modelId="{032D5A9B-C141-426C-BCC1-03367A996410}">
      <dgm:prSet phldrT="[Text]"/>
      <dgm:spPr/>
      <dgm:t>
        <a:bodyPr/>
        <a:lstStyle/>
        <a:p>
          <a:r>
            <a:rPr lang="en-IN" dirty="0"/>
            <a:t>Power BI</a:t>
          </a:r>
        </a:p>
      </dgm:t>
    </dgm:pt>
    <dgm:pt modelId="{AD271564-EC33-4023-AB9D-A8AE45BDAE11}" type="parTrans" cxnId="{3DA2C745-6C7C-40A2-95D7-E408232BD040}">
      <dgm:prSet/>
      <dgm:spPr/>
      <dgm:t>
        <a:bodyPr/>
        <a:lstStyle/>
        <a:p>
          <a:endParaRPr lang="en-IN"/>
        </a:p>
      </dgm:t>
    </dgm:pt>
    <dgm:pt modelId="{1CCDAF35-96D2-4C4E-A41B-68ED2596D263}" type="sibTrans" cxnId="{3DA2C745-6C7C-40A2-95D7-E408232BD040}">
      <dgm:prSet/>
      <dgm:spPr/>
      <dgm:t>
        <a:bodyPr/>
        <a:lstStyle/>
        <a:p>
          <a:endParaRPr lang="en-IN"/>
        </a:p>
      </dgm:t>
    </dgm:pt>
    <dgm:pt modelId="{60034C5B-634A-41CE-9571-5E1B04B91AF8}">
      <dgm:prSet phldrT="[Text]" custT="1"/>
      <dgm:spPr/>
      <dgm:t>
        <a:bodyPr/>
        <a:lstStyle/>
        <a:p>
          <a:r>
            <a:rPr lang="en-IN" sz="1800" dirty="0"/>
            <a:t>Data Visualization</a:t>
          </a:r>
        </a:p>
      </dgm:t>
    </dgm:pt>
    <dgm:pt modelId="{8358C040-BEE1-4246-89A9-A8E4DA1ED308}" type="parTrans" cxnId="{8E1323EA-506F-4BBC-83F1-BD17C6F8B56C}">
      <dgm:prSet/>
      <dgm:spPr/>
      <dgm:t>
        <a:bodyPr/>
        <a:lstStyle/>
        <a:p>
          <a:endParaRPr lang="en-IN"/>
        </a:p>
      </dgm:t>
    </dgm:pt>
    <dgm:pt modelId="{1BFE6426-1F0B-4356-8E96-3F064D05793B}" type="sibTrans" cxnId="{8E1323EA-506F-4BBC-83F1-BD17C6F8B56C}">
      <dgm:prSet/>
      <dgm:spPr/>
      <dgm:t>
        <a:bodyPr/>
        <a:lstStyle/>
        <a:p>
          <a:endParaRPr lang="en-IN"/>
        </a:p>
      </dgm:t>
    </dgm:pt>
    <dgm:pt modelId="{7EB26192-E32C-43DB-A17E-F662AF971765}" type="pres">
      <dgm:prSet presAssocID="{F007C57C-540B-4776-BB04-3554E834F8D6}" presName="rootnode" presStyleCnt="0">
        <dgm:presLayoutVars>
          <dgm:chMax/>
          <dgm:chPref/>
          <dgm:dir/>
          <dgm:animLvl val="lvl"/>
        </dgm:presLayoutVars>
      </dgm:prSet>
      <dgm:spPr/>
    </dgm:pt>
    <dgm:pt modelId="{004105CE-8EB1-427F-924D-19878798E51F}" type="pres">
      <dgm:prSet presAssocID="{9D8C896C-C397-4182-ADF7-F17D2556C1B9}" presName="composite" presStyleCnt="0"/>
      <dgm:spPr/>
    </dgm:pt>
    <dgm:pt modelId="{4A609149-F653-455E-B3A6-E0B791C5F9CB}" type="pres">
      <dgm:prSet presAssocID="{9D8C896C-C397-4182-ADF7-F17D2556C1B9}" presName="bentUpArrow1" presStyleLbl="alignImgPlace1" presStyleIdx="0" presStyleCnt="2" custLinFactNeighborX="32186" custLinFactNeighborY="0"/>
      <dgm:spPr/>
    </dgm:pt>
    <dgm:pt modelId="{C9C48BF9-AD70-4866-96AA-8DA02F5B7199}" type="pres">
      <dgm:prSet presAssocID="{9D8C896C-C397-4182-ADF7-F17D2556C1B9}" presName="ParentText" presStyleLbl="node1" presStyleIdx="0" presStyleCnt="3">
        <dgm:presLayoutVars>
          <dgm:chMax val="1"/>
          <dgm:chPref val="1"/>
          <dgm:bulletEnabled val="1"/>
        </dgm:presLayoutVars>
      </dgm:prSet>
      <dgm:spPr/>
    </dgm:pt>
    <dgm:pt modelId="{8D62A53B-9AC3-413D-8492-2B88EB3AB19D}" type="pres">
      <dgm:prSet presAssocID="{9D8C896C-C397-4182-ADF7-F17D2556C1B9}" presName="ChildText" presStyleLbl="revTx" presStyleIdx="0" presStyleCnt="3" custScaleX="250689" custLinFactNeighborX="77236" custLinFactNeighborY="4297">
        <dgm:presLayoutVars>
          <dgm:chMax val="0"/>
          <dgm:chPref val="0"/>
          <dgm:bulletEnabled val="1"/>
        </dgm:presLayoutVars>
      </dgm:prSet>
      <dgm:spPr/>
    </dgm:pt>
    <dgm:pt modelId="{B4B0C6DC-445F-4BD4-941A-4E0C0D1AC98D}" type="pres">
      <dgm:prSet presAssocID="{3864B7CA-4519-4901-BD97-3EFB9A664A02}" presName="sibTrans" presStyleCnt="0"/>
      <dgm:spPr/>
    </dgm:pt>
    <dgm:pt modelId="{40376B7F-342D-4B51-93A3-F69C2E53A0F7}" type="pres">
      <dgm:prSet presAssocID="{82251DD0-416F-402E-9739-07BBF1250E3B}" presName="composite" presStyleCnt="0"/>
      <dgm:spPr/>
    </dgm:pt>
    <dgm:pt modelId="{80F7EF10-598F-4A42-BA12-2BC0B8F60099}" type="pres">
      <dgm:prSet presAssocID="{82251DD0-416F-402E-9739-07BBF1250E3B}" presName="bentUpArrow1" presStyleLbl="alignImgPlace1" presStyleIdx="1" presStyleCnt="2" custLinFactNeighborX="16093" custLinFactNeighborY="-6226"/>
      <dgm:spPr/>
    </dgm:pt>
    <dgm:pt modelId="{D6464890-D967-4096-A789-9A0E75F0458D}" type="pres">
      <dgm:prSet presAssocID="{82251DD0-416F-402E-9739-07BBF1250E3B}" presName="ParentText" presStyleLbl="node1" presStyleIdx="1" presStyleCnt="3" custLinFactNeighborX="-10245" custLinFactNeighborY="-4442">
        <dgm:presLayoutVars>
          <dgm:chMax val="1"/>
          <dgm:chPref val="1"/>
          <dgm:bulletEnabled val="1"/>
        </dgm:presLayoutVars>
      </dgm:prSet>
      <dgm:spPr/>
    </dgm:pt>
    <dgm:pt modelId="{37D0705B-EF10-4917-878D-30A9EB0160FD}" type="pres">
      <dgm:prSet presAssocID="{82251DD0-416F-402E-9739-07BBF1250E3B}" presName="ChildText" presStyleLbl="revTx" presStyleIdx="1" presStyleCnt="3" custScaleX="226892" custLinFactNeighborX="41898" custLinFactNeighborY="-6156">
        <dgm:presLayoutVars>
          <dgm:chMax val="0"/>
          <dgm:chPref val="0"/>
          <dgm:bulletEnabled val="1"/>
        </dgm:presLayoutVars>
      </dgm:prSet>
      <dgm:spPr/>
    </dgm:pt>
    <dgm:pt modelId="{D9B9014C-065B-4D5E-B410-B0ECBFF25ADD}" type="pres">
      <dgm:prSet presAssocID="{D56301C9-A8E8-4D3B-96DD-2A95CAF11834}" presName="sibTrans" presStyleCnt="0"/>
      <dgm:spPr/>
    </dgm:pt>
    <dgm:pt modelId="{25BC6D3B-8E08-4006-AC3C-DB206C5990A2}" type="pres">
      <dgm:prSet presAssocID="{032D5A9B-C141-426C-BCC1-03367A996410}" presName="composite" presStyleCnt="0"/>
      <dgm:spPr/>
    </dgm:pt>
    <dgm:pt modelId="{75AC55BA-F41A-4B2D-ACD4-FFFB03910B68}" type="pres">
      <dgm:prSet presAssocID="{032D5A9B-C141-426C-BCC1-03367A996410}" presName="ParentText" presStyleLbl="node1" presStyleIdx="2" presStyleCnt="3" custLinFactNeighborX="-20658" custLinFactNeighborY="1463">
        <dgm:presLayoutVars>
          <dgm:chMax val="1"/>
          <dgm:chPref val="1"/>
          <dgm:bulletEnabled val="1"/>
        </dgm:presLayoutVars>
      </dgm:prSet>
      <dgm:spPr/>
    </dgm:pt>
    <dgm:pt modelId="{EB5C8296-417E-4C65-9510-C216A8CE35A2}" type="pres">
      <dgm:prSet presAssocID="{032D5A9B-C141-426C-BCC1-03367A996410}" presName="FinalChildText" presStyleLbl="revTx" presStyleIdx="2" presStyleCnt="3" custScaleX="164718" custLinFactNeighborX="35758" custLinFactNeighborY="-1228">
        <dgm:presLayoutVars>
          <dgm:chMax val="0"/>
          <dgm:chPref val="0"/>
          <dgm:bulletEnabled val="1"/>
        </dgm:presLayoutVars>
      </dgm:prSet>
      <dgm:spPr/>
    </dgm:pt>
  </dgm:ptLst>
  <dgm:cxnLst>
    <dgm:cxn modelId="{FC031502-3671-4976-9DB0-AE56B4258DEC}" type="presOf" srcId="{60034C5B-634A-41CE-9571-5E1B04B91AF8}" destId="{EB5C8296-417E-4C65-9510-C216A8CE35A2}" srcOrd="0" destOrd="0" presId="urn:microsoft.com/office/officeart/2005/8/layout/StepDownProcess"/>
    <dgm:cxn modelId="{01B2E203-E223-4050-B16C-B414D0CE7AAA}" srcId="{F007C57C-540B-4776-BB04-3554E834F8D6}" destId="{9D8C896C-C397-4182-ADF7-F17D2556C1B9}" srcOrd="0" destOrd="0" parTransId="{9F4B6B81-6210-4299-9521-A7F57163174C}" sibTransId="{3864B7CA-4519-4901-BD97-3EFB9A664A02}"/>
    <dgm:cxn modelId="{B7777923-615C-42AE-9E2B-9AE0237D4510}" type="presOf" srcId="{669F7E98-B85E-4B62-998B-D3D4505AE462}" destId="{8D62A53B-9AC3-413D-8492-2B88EB3AB19D}" srcOrd="0" destOrd="0" presId="urn:microsoft.com/office/officeart/2005/8/layout/StepDownProcess"/>
    <dgm:cxn modelId="{03798425-DB3D-4DA2-8959-E4C4EAA8BE81}" type="presOf" srcId="{82251DD0-416F-402E-9739-07BBF1250E3B}" destId="{D6464890-D967-4096-A789-9A0E75F0458D}" srcOrd="0" destOrd="0" presId="urn:microsoft.com/office/officeart/2005/8/layout/StepDownProcess"/>
    <dgm:cxn modelId="{3DA2C745-6C7C-40A2-95D7-E408232BD040}" srcId="{F007C57C-540B-4776-BB04-3554E834F8D6}" destId="{032D5A9B-C141-426C-BCC1-03367A996410}" srcOrd="2" destOrd="0" parTransId="{AD271564-EC33-4023-AB9D-A8AE45BDAE11}" sibTransId="{1CCDAF35-96D2-4C4E-A41B-68ED2596D263}"/>
    <dgm:cxn modelId="{C5F58079-EAFA-48F7-ACC9-494274D92315}" srcId="{F007C57C-540B-4776-BB04-3554E834F8D6}" destId="{82251DD0-416F-402E-9739-07BBF1250E3B}" srcOrd="1" destOrd="0" parTransId="{67A23E55-F343-41E6-B167-CF2799F24EE4}" sibTransId="{D56301C9-A8E8-4D3B-96DD-2A95CAF11834}"/>
    <dgm:cxn modelId="{E41FA986-E775-496F-AC41-57E34E0924C6}" type="presOf" srcId="{65A0CB9A-AFA2-468A-829A-4B8497C75213}" destId="{37D0705B-EF10-4917-878D-30A9EB0160FD}" srcOrd="0" destOrd="0" presId="urn:microsoft.com/office/officeart/2005/8/layout/StepDownProcess"/>
    <dgm:cxn modelId="{9762199E-7A5D-44A3-A6B3-18B2463A587D}" type="presOf" srcId="{F007C57C-540B-4776-BB04-3554E834F8D6}" destId="{7EB26192-E32C-43DB-A17E-F662AF971765}" srcOrd="0" destOrd="0" presId="urn:microsoft.com/office/officeart/2005/8/layout/StepDownProcess"/>
    <dgm:cxn modelId="{54AB98B2-2267-40F9-BE8B-BE9B6C6C7CAB}" type="presOf" srcId="{9D8C896C-C397-4182-ADF7-F17D2556C1B9}" destId="{C9C48BF9-AD70-4866-96AA-8DA02F5B7199}" srcOrd="0" destOrd="0" presId="urn:microsoft.com/office/officeart/2005/8/layout/StepDownProcess"/>
    <dgm:cxn modelId="{8199BAB8-BEA7-4E6D-95B7-47D1727D4808}" srcId="{9D8C896C-C397-4182-ADF7-F17D2556C1B9}" destId="{669F7E98-B85E-4B62-998B-D3D4505AE462}" srcOrd="0" destOrd="0" parTransId="{E59866D2-022C-4C35-B952-BFF0EBAA788A}" sibTransId="{7BF04DB6-37B8-4409-8991-0B4AF80888BA}"/>
    <dgm:cxn modelId="{2FE0D1BB-CEDF-4667-B3A2-6428FA4BE52D}" type="presOf" srcId="{032D5A9B-C141-426C-BCC1-03367A996410}" destId="{75AC55BA-F41A-4B2D-ACD4-FFFB03910B68}" srcOrd="0" destOrd="0" presId="urn:microsoft.com/office/officeart/2005/8/layout/StepDownProcess"/>
    <dgm:cxn modelId="{8E1323EA-506F-4BBC-83F1-BD17C6F8B56C}" srcId="{032D5A9B-C141-426C-BCC1-03367A996410}" destId="{60034C5B-634A-41CE-9571-5E1B04B91AF8}" srcOrd="0" destOrd="0" parTransId="{8358C040-BEE1-4246-89A9-A8E4DA1ED308}" sibTransId="{1BFE6426-1F0B-4356-8E96-3F064D05793B}"/>
    <dgm:cxn modelId="{94AE19FE-4DB5-461E-9D87-0796C28A8E06}" srcId="{82251DD0-416F-402E-9739-07BBF1250E3B}" destId="{65A0CB9A-AFA2-468A-829A-4B8497C75213}" srcOrd="0" destOrd="0" parTransId="{AAE8743F-E700-4F12-A81F-38E4F338C1BA}" sibTransId="{DE3E1CE0-8EEF-41B9-B654-3DF93FE1FA95}"/>
    <dgm:cxn modelId="{285F8C69-D8A1-4CDA-A3D4-DBC7BA937FAD}" type="presParOf" srcId="{7EB26192-E32C-43DB-A17E-F662AF971765}" destId="{004105CE-8EB1-427F-924D-19878798E51F}" srcOrd="0" destOrd="0" presId="urn:microsoft.com/office/officeart/2005/8/layout/StepDownProcess"/>
    <dgm:cxn modelId="{1A3F277D-2B32-48D5-9E7E-C7A52C1959FB}" type="presParOf" srcId="{004105CE-8EB1-427F-924D-19878798E51F}" destId="{4A609149-F653-455E-B3A6-E0B791C5F9CB}" srcOrd="0" destOrd="0" presId="urn:microsoft.com/office/officeart/2005/8/layout/StepDownProcess"/>
    <dgm:cxn modelId="{5FFC929E-F338-44DB-97D3-6BC5E0426D02}" type="presParOf" srcId="{004105CE-8EB1-427F-924D-19878798E51F}" destId="{C9C48BF9-AD70-4866-96AA-8DA02F5B7199}" srcOrd="1" destOrd="0" presId="urn:microsoft.com/office/officeart/2005/8/layout/StepDownProcess"/>
    <dgm:cxn modelId="{EE5FE13D-E496-4251-BDFF-488923171020}" type="presParOf" srcId="{004105CE-8EB1-427F-924D-19878798E51F}" destId="{8D62A53B-9AC3-413D-8492-2B88EB3AB19D}" srcOrd="2" destOrd="0" presId="urn:microsoft.com/office/officeart/2005/8/layout/StepDownProcess"/>
    <dgm:cxn modelId="{E2C6A49F-1CD0-4D53-BE8E-8628CE2D2A5F}" type="presParOf" srcId="{7EB26192-E32C-43DB-A17E-F662AF971765}" destId="{B4B0C6DC-445F-4BD4-941A-4E0C0D1AC98D}" srcOrd="1" destOrd="0" presId="urn:microsoft.com/office/officeart/2005/8/layout/StepDownProcess"/>
    <dgm:cxn modelId="{51DF6090-5342-4A34-B266-544B71F187D5}" type="presParOf" srcId="{7EB26192-E32C-43DB-A17E-F662AF971765}" destId="{40376B7F-342D-4B51-93A3-F69C2E53A0F7}" srcOrd="2" destOrd="0" presId="urn:microsoft.com/office/officeart/2005/8/layout/StepDownProcess"/>
    <dgm:cxn modelId="{A409C750-5AE9-4EBB-8F7A-496BDE9E14AC}" type="presParOf" srcId="{40376B7F-342D-4B51-93A3-F69C2E53A0F7}" destId="{80F7EF10-598F-4A42-BA12-2BC0B8F60099}" srcOrd="0" destOrd="0" presId="urn:microsoft.com/office/officeart/2005/8/layout/StepDownProcess"/>
    <dgm:cxn modelId="{469DD608-9CF1-462B-92E7-27DE2B9153D2}" type="presParOf" srcId="{40376B7F-342D-4B51-93A3-F69C2E53A0F7}" destId="{D6464890-D967-4096-A789-9A0E75F0458D}" srcOrd="1" destOrd="0" presId="urn:microsoft.com/office/officeart/2005/8/layout/StepDownProcess"/>
    <dgm:cxn modelId="{C17BBD62-E0B2-4755-BB4C-E42C6D001C35}" type="presParOf" srcId="{40376B7F-342D-4B51-93A3-F69C2E53A0F7}" destId="{37D0705B-EF10-4917-878D-30A9EB0160FD}" srcOrd="2" destOrd="0" presId="urn:microsoft.com/office/officeart/2005/8/layout/StepDownProcess"/>
    <dgm:cxn modelId="{4F243F45-7F8D-4E71-B74D-D02EF5210C3D}" type="presParOf" srcId="{7EB26192-E32C-43DB-A17E-F662AF971765}" destId="{D9B9014C-065B-4D5E-B410-B0ECBFF25ADD}" srcOrd="3" destOrd="0" presId="urn:microsoft.com/office/officeart/2005/8/layout/StepDownProcess"/>
    <dgm:cxn modelId="{FD886A7E-EFE3-4E7C-9725-7528444035C3}" type="presParOf" srcId="{7EB26192-E32C-43DB-A17E-F662AF971765}" destId="{25BC6D3B-8E08-4006-AC3C-DB206C5990A2}" srcOrd="4" destOrd="0" presId="urn:microsoft.com/office/officeart/2005/8/layout/StepDownProcess"/>
    <dgm:cxn modelId="{FAF0E417-84DD-4D3E-ADC3-A5E6E3781EF5}" type="presParOf" srcId="{25BC6D3B-8E08-4006-AC3C-DB206C5990A2}" destId="{75AC55BA-F41A-4B2D-ACD4-FFFB03910B68}" srcOrd="0" destOrd="0" presId="urn:microsoft.com/office/officeart/2005/8/layout/StepDownProcess"/>
    <dgm:cxn modelId="{BECC738E-BBE0-44E7-AB06-7326DE5C205E}" type="presParOf" srcId="{25BC6D3B-8E08-4006-AC3C-DB206C5990A2}" destId="{EB5C8296-417E-4C65-9510-C216A8CE35A2}"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09149-F653-455E-B3A6-E0B791C5F9CB}">
      <dsp:nvSpPr>
        <dsp:cNvPr id="0" name=""/>
        <dsp:cNvSpPr/>
      </dsp:nvSpPr>
      <dsp:spPr>
        <a:xfrm rot="5400000">
          <a:off x="649471" y="1422431"/>
          <a:ext cx="1027552" cy="1169831"/>
        </a:xfrm>
        <a:prstGeom prst="bentUpArrow">
          <a:avLst>
            <a:gd name="adj1" fmla="val 32840"/>
            <a:gd name="adj2" fmla="val 25000"/>
            <a:gd name="adj3" fmla="val 35780"/>
          </a:avLst>
        </a:prstGeom>
        <a:solidFill>
          <a:schemeClr val="accent5">
            <a:tint val="40000"/>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C48BF9-AD70-4866-96AA-8DA02F5B7199}">
      <dsp:nvSpPr>
        <dsp:cNvPr id="0" name=""/>
        <dsp:cNvSpPr/>
      </dsp:nvSpPr>
      <dsp:spPr>
        <a:xfrm>
          <a:off x="710" y="283369"/>
          <a:ext cx="1729793" cy="1210799"/>
        </a:xfrm>
        <a:prstGeom prst="roundRect">
          <a:avLst>
            <a:gd name="adj" fmla="val 16670"/>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Excel</a:t>
          </a:r>
        </a:p>
      </dsp:txBody>
      <dsp:txXfrm>
        <a:off x="59827" y="342486"/>
        <a:ext cx="1611559" cy="1092565"/>
      </dsp:txXfrm>
    </dsp:sp>
    <dsp:sp modelId="{8D62A53B-9AC3-413D-8492-2B88EB3AB19D}">
      <dsp:nvSpPr>
        <dsp:cNvPr id="0" name=""/>
        <dsp:cNvSpPr/>
      </dsp:nvSpPr>
      <dsp:spPr>
        <a:xfrm>
          <a:off x="1754300" y="440898"/>
          <a:ext cx="3153884" cy="97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Data Analyzation</a:t>
          </a:r>
        </a:p>
      </dsp:txBody>
      <dsp:txXfrm>
        <a:off x="1754300" y="440898"/>
        <a:ext cx="3153884" cy="978621"/>
      </dsp:txXfrm>
    </dsp:sp>
    <dsp:sp modelId="{80F7EF10-598F-4A42-BA12-2BC0B8F60099}">
      <dsp:nvSpPr>
        <dsp:cNvPr id="0" name=""/>
        <dsp:cNvSpPr/>
      </dsp:nvSpPr>
      <dsp:spPr>
        <a:xfrm rot="5400000">
          <a:off x="2350384" y="2718583"/>
          <a:ext cx="1027552" cy="1169831"/>
        </a:xfrm>
        <a:prstGeom prst="bentUpArrow">
          <a:avLst>
            <a:gd name="adj1" fmla="val 32840"/>
            <a:gd name="adj2" fmla="val 25000"/>
            <a:gd name="adj3" fmla="val 35780"/>
          </a:avLst>
        </a:prstGeom>
        <a:solidFill>
          <a:schemeClr val="accent5">
            <a:tint val="40000"/>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464890-D967-4096-A789-9A0E75F0458D}">
      <dsp:nvSpPr>
        <dsp:cNvPr id="0" name=""/>
        <dsp:cNvSpPr/>
      </dsp:nvSpPr>
      <dsp:spPr>
        <a:xfrm>
          <a:off x="1712667" y="1589712"/>
          <a:ext cx="1729793" cy="1210799"/>
        </a:xfrm>
        <a:prstGeom prst="roundRect">
          <a:avLst>
            <a:gd name="adj" fmla="val 16670"/>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MySQL</a:t>
          </a:r>
        </a:p>
      </dsp:txBody>
      <dsp:txXfrm>
        <a:off x="1771784" y="1648829"/>
        <a:ext cx="1611559" cy="1092565"/>
      </dsp:txXfrm>
    </dsp:sp>
    <dsp:sp modelId="{37D0705B-EF10-4917-878D-30A9EB0160FD}">
      <dsp:nvSpPr>
        <dsp:cNvPr id="0" name=""/>
        <dsp:cNvSpPr/>
      </dsp:nvSpPr>
      <dsp:spPr>
        <a:xfrm>
          <a:off x="3348585" y="1698729"/>
          <a:ext cx="2854497" cy="97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Data Manipulation </a:t>
          </a:r>
        </a:p>
      </dsp:txBody>
      <dsp:txXfrm>
        <a:off x="3348585" y="1698729"/>
        <a:ext cx="2854497" cy="978621"/>
      </dsp:txXfrm>
    </dsp:sp>
    <dsp:sp modelId="{75AC55BA-F41A-4B2D-ACD4-FFFB03910B68}">
      <dsp:nvSpPr>
        <dsp:cNvPr id="0" name=""/>
        <dsp:cNvSpPr/>
      </dsp:nvSpPr>
      <dsp:spPr>
        <a:xfrm>
          <a:off x="3421717" y="3021337"/>
          <a:ext cx="1729793" cy="1210799"/>
        </a:xfrm>
        <a:prstGeom prst="roundRect">
          <a:avLst>
            <a:gd name="adj" fmla="val 16670"/>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Power BI</a:t>
          </a:r>
        </a:p>
      </dsp:txBody>
      <dsp:txXfrm>
        <a:off x="3480834" y="3080454"/>
        <a:ext cx="1611559" cy="1092565"/>
      </dsp:txXfrm>
    </dsp:sp>
    <dsp:sp modelId="{EB5C8296-417E-4C65-9510-C216A8CE35A2}">
      <dsp:nvSpPr>
        <dsp:cNvPr id="0" name=""/>
        <dsp:cNvSpPr/>
      </dsp:nvSpPr>
      <dsp:spPr>
        <a:xfrm>
          <a:off x="5102457" y="3107083"/>
          <a:ext cx="2072295" cy="97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Data Visualization</a:t>
          </a:r>
        </a:p>
      </dsp:txBody>
      <dsp:txXfrm>
        <a:off x="5102457" y="3107083"/>
        <a:ext cx="2072295" cy="97862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58F1B0-D5C3-402A-8CBF-843DA5F1A970}"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860534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8F1B0-D5C3-402A-8CBF-843DA5F1A970}"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81049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8F1B0-D5C3-402A-8CBF-843DA5F1A970}"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9A692E-1FA4-4CFA-BA48-5234F352BAC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9811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549770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9A692E-1FA4-4CFA-BA48-5234F352BAC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5735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762103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8F1B0-D5C3-402A-8CBF-843DA5F1A970}"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265321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8F1B0-D5C3-402A-8CBF-843DA5F1A970}"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07224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8F1B0-D5C3-402A-8CBF-843DA5F1A970}"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21355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8F1B0-D5C3-402A-8CBF-843DA5F1A970}"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08740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58F1B0-D5C3-402A-8CBF-843DA5F1A970}"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4225919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58F1B0-D5C3-402A-8CBF-843DA5F1A970}" type="datetimeFigureOut">
              <a:rPr lang="en-IN" smtClean="0"/>
              <a:t>16-04-2023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39644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58F1B0-D5C3-402A-8CBF-843DA5F1A970}"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99243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8F1B0-D5C3-402A-8CBF-843DA5F1A970}" type="datetimeFigureOut">
              <a:rPr lang="en-IN" smtClean="0"/>
              <a:t>16-04-2023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73698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266964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85681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58F1B0-D5C3-402A-8CBF-843DA5F1A970}" type="datetimeFigureOut">
              <a:rPr lang="en-IN" smtClean="0"/>
              <a:t>16-04-2023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9A692E-1FA4-4CFA-BA48-5234F352BACE}" type="slidenum">
              <a:rPr lang="en-IN" smtClean="0"/>
              <a:t>‹#›</a:t>
            </a:fld>
            <a:endParaRPr lang="en-IN"/>
          </a:p>
        </p:txBody>
      </p:sp>
    </p:spTree>
    <p:extLst>
      <p:ext uri="{BB962C8B-B14F-4D97-AF65-F5344CB8AC3E}">
        <p14:creationId xmlns:p14="http://schemas.microsoft.com/office/powerpoint/2010/main" val="3431894806"/>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4" name="TextBox 33">
            <a:extLst>
              <a:ext uri="{FF2B5EF4-FFF2-40B4-BE49-F238E27FC236}">
                <a16:creationId xmlns:a16="http://schemas.microsoft.com/office/drawing/2014/main" id="{BD143A38-8E16-741F-329E-0F63D7557B2D}"/>
              </a:ext>
            </a:extLst>
          </p:cNvPr>
          <p:cNvSpPr txBox="1"/>
          <p:nvPr/>
        </p:nvSpPr>
        <p:spPr>
          <a:xfrm>
            <a:off x="1530723" y="415211"/>
            <a:ext cx="6958853" cy="2862322"/>
          </a:xfrm>
          <a:prstGeom prst="rect">
            <a:avLst/>
          </a:prstGeom>
          <a:noFill/>
        </p:spPr>
        <p:txBody>
          <a:bodyPr wrap="square">
            <a:spAutoFit/>
          </a:bodyPr>
          <a:lstStyle/>
          <a:p>
            <a:r>
              <a:rPr lang="en-IN" sz="6000" b="1" dirty="0">
                <a:latin typeface="Aharoni" panose="02010803020104030203" pitchFamily="2" charset="-79"/>
                <a:cs typeface="Aharoni" panose="02010803020104030203" pitchFamily="2" charset="-79"/>
              </a:rPr>
              <a:t>ANALYZE INTERNATIONAL DEBT STATISITCS</a:t>
            </a:r>
          </a:p>
        </p:txBody>
      </p:sp>
      <p:sp>
        <p:nvSpPr>
          <p:cNvPr id="45" name="Minus Sign 44">
            <a:extLst>
              <a:ext uri="{FF2B5EF4-FFF2-40B4-BE49-F238E27FC236}">
                <a16:creationId xmlns:a16="http://schemas.microsoft.com/office/drawing/2014/main" id="{6DAAC150-BEF4-79CF-056D-6634807D3056}"/>
              </a:ext>
            </a:extLst>
          </p:cNvPr>
          <p:cNvSpPr/>
          <p:nvPr/>
        </p:nvSpPr>
        <p:spPr>
          <a:xfrm>
            <a:off x="782320" y="2952456"/>
            <a:ext cx="6339840" cy="516206"/>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03598EBB-08BD-6B84-0147-6DC304804C1D}"/>
              </a:ext>
            </a:extLst>
          </p:cNvPr>
          <p:cNvSpPr/>
          <p:nvPr/>
        </p:nvSpPr>
        <p:spPr>
          <a:xfrm>
            <a:off x="6459220" y="3134584"/>
            <a:ext cx="134619" cy="1429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283B0621-3AE8-00FA-0B50-6A0A5CB28B33}"/>
              </a:ext>
            </a:extLst>
          </p:cNvPr>
          <p:cNvSpPr/>
          <p:nvPr/>
        </p:nvSpPr>
        <p:spPr>
          <a:xfrm>
            <a:off x="6768782" y="3143584"/>
            <a:ext cx="134619" cy="1339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8F5D3A5-3E0F-F59D-4714-14031E1E8635}"/>
              </a:ext>
            </a:extLst>
          </p:cNvPr>
          <p:cNvSpPr txBox="1"/>
          <p:nvPr/>
        </p:nvSpPr>
        <p:spPr>
          <a:xfrm>
            <a:off x="3415553" y="3908612"/>
            <a:ext cx="7073153" cy="369332"/>
          </a:xfrm>
          <a:prstGeom prst="rect">
            <a:avLst/>
          </a:prstGeom>
          <a:noFill/>
        </p:spPr>
        <p:txBody>
          <a:bodyPr wrap="square" rtlCol="0">
            <a:spAutoFit/>
          </a:bodyPr>
          <a:lstStyle/>
          <a:p>
            <a:r>
              <a:rPr lang="en-IN" dirty="0"/>
              <a:t>PRESENTED BY :</a:t>
            </a:r>
          </a:p>
        </p:txBody>
      </p:sp>
      <p:sp>
        <p:nvSpPr>
          <p:cNvPr id="3" name="TextBox 2">
            <a:extLst>
              <a:ext uri="{FF2B5EF4-FFF2-40B4-BE49-F238E27FC236}">
                <a16:creationId xmlns:a16="http://schemas.microsoft.com/office/drawing/2014/main" id="{2833D53D-9E78-73FA-7837-9386CF84F3FB}"/>
              </a:ext>
            </a:extLst>
          </p:cNvPr>
          <p:cNvSpPr txBox="1"/>
          <p:nvPr/>
        </p:nvSpPr>
        <p:spPr>
          <a:xfrm>
            <a:off x="5342965" y="4093278"/>
            <a:ext cx="4294095" cy="400110"/>
          </a:xfrm>
          <a:prstGeom prst="rect">
            <a:avLst/>
          </a:prstGeom>
          <a:noFill/>
        </p:spPr>
        <p:txBody>
          <a:bodyPr wrap="square" rtlCol="0">
            <a:spAutoFit/>
          </a:bodyPr>
          <a:lstStyle/>
          <a:p>
            <a:r>
              <a:rPr lang="en-GB" sz="2000" b="1" dirty="0"/>
              <a:t>Aman Kumar</a:t>
            </a:r>
            <a:endParaRPr lang="en-IN" sz="2000" b="1" dirty="0"/>
          </a:p>
        </p:txBody>
      </p:sp>
    </p:spTree>
    <p:extLst>
      <p:ext uri="{BB962C8B-B14F-4D97-AF65-F5344CB8AC3E}">
        <p14:creationId xmlns:p14="http://schemas.microsoft.com/office/powerpoint/2010/main" val="3463484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A9DFCB31-FE1E-7CDD-C3FA-9C49FA37D7AC}"/>
              </a:ext>
            </a:extLst>
          </p:cNvPr>
          <p:cNvSpPr txBox="1"/>
          <p:nvPr/>
        </p:nvSpPr>
        <p:spPr>
          <a:xfrm>
            <a:off x="1656678" y="1151453"/>
            <a:ext cx="9926320" cy="2277547"/>
          </a:xfrm>
          <a:prstGeom prst="rect">
            <a:avLst/>
          </a:prstGeom>
          <a:noFill/>
        </p:spPr>
        <p:txBody>
          <a:bodyPr wrap="square">
            <a:spAutoFit/>
          </a:bodyPr>
          <a:lstStyle/>
          <a:p>
            <a:r>
              <a:rPr lang="en-IN" sz="2200" b="1" dirty="0"/>
              <a:t>3.     </a:t>
            </a:r>
            <a:r>
              <a:rPr lang="en-IN" sz="2200" b="1" u="sng" dirty="0"/>
              <a:t>Extracting The Data :</a:t>
            </a:r>
          </a:p>
          <a:p>
            <a:endParaRPr lang="en-US" sz="2000" dirty="0"/>
          </a:p>
          <a:p>
            <a:r>
              <a:rPr lang="en-US" sz="2000" dirty="0"/>
              <a:t>	This step extracts the data to create the final dataset. This can guide further analytical processes. This is a clean record. MySQL is used to extract data from the database. Over 1 million databases queried to extract multi-row data. A database query language like MySQL makes it easy for analysts to analyze and transform data. SQL must be learned first as it allows us to work with datasets.</a:t>
            </a:r>
            <a:endParaRPr lang="en-IN" sz="2000" dirty="0"/>
          </a:p>
        </p:txBody>
      </p:sp>
      <p:sp>
        <p:nvSpPr>
          <p:cNvPr id="4" name="TextBox 3">
            <a:extLst>
              <a:ext uri="{FF2B5EF4-FFF2-40B4-BE49-F238E27FC236}">
                <a16:creationId xmlns:a16="http://schemas.microsoft.com/office/drawing/2014/main" id="{3DF6461F-F4F7-A30B-6420-EF692591FA9C}"/>
              </a:ext>
            </a:extLst>
          </p:cNvPr>
          <p:cNvSpPr txBox="1"/>
          <p:nvPr/>
        </p:nvSpPr>
        <p:spPr>
          <a:xfrm>
            <a:off x="1748118" y="3820999"/>
            <a:ext cx="9834880" cy="2308324"/>
          </a:xfrm>
          <a:prstGeom prst="rect">
            <a:avLst/>
          </a:prstGeom>
          <a:noFill/>
        </p:spPr>
        <p:txBody>
          <a:bodyPr wrap="square">
            <a:spAutoFit/>
          </a:bodyPr>
          <a:lstStyle/>
          <a:p>
            <a:pPr marL="457200" indent="-457200">
              <a:buAutoNum type="arabicPeriod" startAt="4"/>
            </a:pPr>
            <a:r>
              <a:rPr lang="en-US" sz="2200" b="1" i="0" u="sng" dirty="0">
                <a:effectLst/>
              </a:rPr>
              <a:t>Transforming The Data:</a:t>
            </a:r>
          </a:p>
          <a:p>
            <a:pPr marL="457200" indent="-457200">
              <a:buAutoNum type="arabicPeriod" startAt="4"/>
            </a:pPr>
            <a:endParaRPr lang="en-US" sz="2200" b="1" i="0" u="sng" dirty="0">
              <a:effectLst/>
            </a:endParaRPr>
          </a:p>
          <a:p>
            <a:r>
              <a:rPr lang="en-US" sz="2000" b="1" dirty="0"/>
              <a:t>	</a:t>
            </a:r>
            <a:r>
              <a:rPr lang="en-US" sz="2000" dirty="0"/>
              <a:t>Data transformation is the process of transforming data or data sets from one state or structure to another state structure. This is the basic form of data integration where data collected from various sources are integrated with specific structured data such that this process used in the target of the analytical process is known as ETL (Extract Transform Load). State.</a:t>
            </a:r>
          </a:p>
        </p:txBody>
      </p:sp>
    </p:spTree>
    <p:extLst>
      <p:ext uri="{BB962C8B-B14F-4D97-AF65-F5344CB8AC3E}">
        <p14:creationId xmlns:p14="http://schemas.microsoft.com/office/powerpoint/2010/main" val="171230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A9DFCB31-FE1E-7CDD-C3FA-9C49FA37D7AC}"/>
              </a:ext>
            </a:extLst>
          </p:cNvPr>
          <p:cNvSpPr txBox="1"/>
          <p:nvPr/>
        </p:nvSpPr>
        <p:spPr>
          <a:xfrm>
            <a:off x="1612452" y="1271202"/>
            <a:ext cx="9598660" cy="4616648"/>
          </a:xfrm>
          <a:prstGeom prst="rect">
            <a:avLst/>
          </a:prstGeom>
          <a:noFill/>
        </p:spPr>
        <p:txBody>
          <a:bodyPr wrap="square">
            <a:spAutoFit/>
          </a:bodyPr>
          <a:lstStyle/>
          <a:p>
            <a:pPr marL="457200" indent="-457200">
              <a:buAutoNum type="arabicPeriod" startAt="5"/>
            </a:pPr>
            <a:r>
              <a:rPr lang="en-IN" sz="2200" b="1" u="sng" dirty="0" err="1"/>
              <a:t>Analyzing</a:t>
            </a:r>
            <a:r>
              <a:rPr lang="en-IN" sz="2200" b="1" u="sng" dirty="0"/>
              <a:t> the data:</a:t>
            </a:r>
          </a:p>
          <a:p>
            <a:endParaRPr lang="en-IN" sz="2200" b="1" u="sng" dirty="0"/>
          </a:p>
          <a:p>
            <a:r>
              <a:rPr lang="en-US" sz="1800" b="1" u="sng" dirty="0"/>
              <a:t> </a:t>
            </a:r>
          </a:p>
          <a:p>
            <a:pPr marL="342900" indent="-342900">
              <a:buFont typeface="Wingdings" panose="05000000000000000000" pitchFamily="2" charset="2"/>
              <a:buChar char="Ø"/>
            </a:pPr>
            <a:r>
              <a:rPr lang="en-US" sz="2000" dirty="0"/>
              <a:t>There are many tools and languages ​​available for doing data analysis, from very advanced like SAS, SPSS, Tableau, Python, R to very basic, simple and common like MS Excel.</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Data visualization can use graphs, charts, tables, or images to convey information in an effective way. Data visualization techniques allow you to simplify and present even the most complex data in an easy-to-understand way.</a:t>
            </a:r>
            <a:endParaRPr lang="en-IN" sz="2000" dirty="0"/>
          </a:p>
          <a:p>
            <a:endParaRPr lang="en-IN" b="1" u="sng" dirty="0"/>
          </a:p>
          <a:p>
            <a:endParaRPr lang="en-IN" sz="1800" b="1" u="sng" dirty="0"/>
          </a:p>
          <a:p>
            <a:endParaRPr lang="en-IN" b="1" u="sng" dirty="0"/>
          </a:p>
          <a:p>
            <a:endParaRPr lang="en-IN" sz="1800" b="1" u="sng" dirty="0"/>
          </a:p>
        </p:txBody>
      </p:sp>
    </p:spTree>
    <p:extLst>
      <p:ext uri="{BB962C8B-B14F-4D97-AF65-F5344CB8AC3E}">
        <p14:creationId xmlns:p14="http://schemas.microsoft.com/office/powerpoint/2010/main" val="60162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6131-02F1-5FE2-DF9D-2582F7F55CDD}"/>
              </a:ext>
            </a:extLst>
          </p:cNvPr>
          <p:cNvSpPr>
            <a:spLocks noGrp="1"/>
          </p:cNvSpPr>
          <p:nvPr>
            <p:ph type="title"/>
          </p:nvPr>
        </p:nvSpPr>
        <p:spPr>
          <a:xfrm>
            <a:off x="2539136" y="391028"/>
            <a:ext cx="8911687" cy="1280890"/>
          </a:xfrm>
        </p:spPr>
        <p:txBody>
          <a:bodyPr/>
          <a:lstStyle/>
          <a:p>
            <a:r>
              <a:rPr lang="en-IN" b="1" dirty="0"/>
              <a:t>FINAL DASHBOARD</a:t>
            </a:r>
          </a:p>
        </p:txBody>
      </p:sp>
      <p:pic>
        <p:nvPicPr>
          <p:cNvPr id="9" name="Content Placeholder 8">
            <a:extLst>
              <a:ext uri="{FF2B5EF4-FFF2-40B4-BE49-F238E27FC236}">
                <a16:creationId xmlns:a16="http://schemas.microsoft.com/office/drawing/2014/main" id="{29AC1235-1F2F-FBE8-615F-20BC9A207D4D}"/>
              </a:ext>
            </a:extLst>
          </p:cNvPr>
          <p:cNvPicPr>
            <a:picLocks noGrp="1" noChangeAspect="1"/>
          </p:cNvPicPr>
          <p:nvPr>
            <p:ph idx="1"/>
          </p:nvPr>
        </p:nvPicPr>
        <p:blipFill>
          <a:blip r:embed="rId2"/>
          <a:stretch>
            <a:fillRect/>
          </a:stretch>
        </p:blipFill>
        <p:spPr>
          <a:xfrm>
            <a:off x="1803400" y="1064014"/>
            <a:ext cx="9647423" cy="5443666"/>
          </a:xfrm>
        </p:spPr>
      </p:pic>
    </p:spTree>
    <p:extLst>
      <p:ext uri="{BB962C8B-B14F-4D97-AF65-F5344CB8AC3E}">
        <p14:creationId xmlns:p14="http://schemas.microsoft.com/office/powerpoint/2010/main" val="1135646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2" name="TextBox 1">
            <a:extLst>
              <a:ext uri="{FF2B5EF4-FFF2-40B4-BE49-F238E27FC236}">
                <a16:creationId xmlns:a16="http://schemas.microsoft.com/office/drawing/2014/main" id="{F26885FF-1C37-559D-D417-A3282D08B569}"/>
              </a:ext>
            </a:extLst>
          </p:cNvPr>
          <p:cNvSpPr txBox="1"/>
          <p:nvPr/>
        </p:nvSpPr>
        <p:spPr>
          <a:xfrm>
            <a:off x="3290047" y="1712259"/>
            <a:ext cx="7019365" cy="1200329"/>
          </a:xfrm>
          <a:prstGeom prst="rect">
            <a:avLst/>
          </a:prstGeom>
          <a:noFill/>
        </p:spPr>
        <p:txBody>
          <a:bodyPr wrap="square" rtlCol="0">
            <a:spAutoFit/>
          </a:bodyPr>
          <a:lstStyle/>
          <a:p>
            <a:r>
              <a:rPr lang="en-IN"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334335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E373-5B49-4806-F139-157E207FF335}"/>
              </a:ext>
            </a:extLst>
          </p:cNvPr>
          <p:cNvSpPr>
            <a:spLocks noGrp="1"/>
          </p:cNvSpPr>
          <p:nvPr>
            <p:ph type="title"/>
          </p:nvPr>
        </p:nvSpPr>
        <p:spPr/>
        <p:txBody>
          <a:bodyPr/>
          <a:lstStyle/>
          <a:p>
            <a:r>
              <a:rPr lang="en-IN" dirty="0"/>
              <a:t>PROJECT OBJECTIVES	</a:t>
            </a:r>
          </a:p>
        </p:txBody>
      </p:sp>
      <p:sp>
        <p:nvSpPr>
          <p:cNvPr id="3" name="Content Placeholder 2">
            <a:extLst>
              <a:ext uri="{FF2B5EF4-FFF2-40B4-BE49-F238E27FC236}">
                <a16:creationId xmlns:a16="http://schemas.microsoft.com/office/drawing/2014/main" id="{1FFB5055-B7C8-50B6-BAB3-62D29F3E5068}"/>
              </a:ext>
            </a:extLst>
          </p:cNvPr>
          <p:cNvSpPr>
            <a:spLocks noGrp="1"/>
          </p:cNvSpPr>
          <p:nvPr>
            <p:ph idx="1"/>
          </p:nvPr>
        </p:nvSpPr>
        <p:spPr/>
        <p:txBody>
          <a:bodyPr/>
          <a:lstStyle/>
          <a:p>
            <a:pPr marL="6350" indent="0" algn="just">
              <a:lnSpc>
                <a:spcPct val="107000"/>
              </a:lnSpc>
              <a:spcAft>
                <a:spcPts val="20"/>
              </a:spcAft>
              <a:buNone/>
            </a:pPr>
            <a:r>
              <a:rPr lang="en-IN" sz="2400" dirty="0">
                <a:solidFill>
                  <a:srgbClr val="000000"/>
                </a:solidFill>
                <a:effectLst/>
                <a:latin typeface="Arial" panose="020B0604020202020204" pitchFamily="34" charset="0"/>
                <a:ea typeface="Arial" panose="020B0604020202020204" pitchFamily="34" charset="0"/>
              </a:rPr>
              <a:t>	This project determines the international debt of various countries and analyse the data concluding which country has the maximum amount of debt and compare the various parameters from distinct countries to total international debt.	 </a:t>
            </a:r>
          </a:p>
          <a:p>
            <a:pPr marL="0" indent="0" algn="just">
              <a:lnSpc>
                <a:spcPct val="107000"/>
              </a:lnSpc>
              <a:spcAft>
                <a:spcPts val="20"/>
              </a:spcAft>
              <a:buNone/>
            </a:pPr>
            <a:endParaRPr lang="en-IN" sz="2400" dirty="0">
              <a:solidFill>
                <a:srgbClr val="000000"/>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88062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ACCF3E03-BD67-5BAF-2F00-9C8809687030}"/>
              </a:ext>
            </a:extLst>
          </p:cNvPr>
          <p:cNvSpPr txBox="1"/>
          <p:nvPr/>
        </p:nvSpPr>
        <p:spPr>
          <a:xfrm>
            <a:off x="1384299" y="335866"/>
            <a:ext cx="7777629" cy="3046988"/>
          </a:xfrm>
          <a:prstGeom prst="rect">
            <a:avLst/>
          </a:prstGeom>
          <a:noFill/>
        </p:spPr>
        <p:txBody>
          <a:bodyPr wrap="square" rtlCol="0">
            <a:spAutoFit/>
          </a:bodyPr>
          <a:lstStyle/>
          <a:p>
            <a:r>
              <a:rPr lang="en-IN" sz="3200" b="1" dirty="0">
                <a:latin typeface="Aharoni" panose="02010803020104030203" pitchFamily="2" charset="-79"/>
                <a:cs typeface="Aharoni" panose="02010803020104030203" pitchFamily="2" charset="-79"/>
              </a:rPr>
              <a:t>RESOURCES AND TOOLS UTILIZE TO BUILD THE PROJECT</a:t>
            </a: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p:txBody>
      </p:sp>
      <p:pic>
        <p:nvPicPr>
          <p:cNvPr id="3" name="Picture 2" descr="Logo&#10;&#10;Description automatically generated">
            <a:extLst>
              <a:ext uri="{FF2B5EF4-FFF2-40B4-BE49-F238E27FC236}">
                <a16:creationId xmlns:a16="http://schemas.microsoft.com/office/drawing/2014/main" id="{71E7C434-A514-4EE4-CA17-E8BA76B3F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1356" y="1859360"/>
            <a:ext cx="1205746" cy="1205746"/>
          </a:xfrm>
          <a:prstGeom prst="rect">
            <a:avLst/>
          </a:prstGeom>
        </p:spPr>
      </p:pic>
      <p:pic>
        <p:nvPicPr>
          <p:cNvPr id="8" name="Picture 7" descr="Icon&#10;&#10;Description automatically generated">
            <a:extLst>
              <a:ext uri="{FF2B5EF4-FFF2-40B4-BE49-F238E27FC236}">
                <a16:creationId xmlns:a16="http://schemas.microsoft.com/office/drawing/2014/main" id="{9982A9AC-13C3-5506-EC77-169FEA600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685" y="3814482"/>
            <a:ext cx="976630" cy="1302173"/>
          </a:xfrm>
          <a:prstGeom prst="rect">
            <a:avLst/>
          </a:prstGeom>
        </p:spPr>
      </p:pic>
      <p:pic>
        <p:nvPicPr>
          <p:cNvPr id="2" name="Picture 1">
            <a:extLst>
              <a:ext uri="{FF2B5EF4-FFF2-40B4-BE49-F238E27FC236}">
                <a16:creationId xmlns:a16="http://schemas.microsoft.com/office/drawing/2014/main" id="{6918DEED-71C9-ECA7-FA2B-5375B06A1B16}"/>
              </a:ext>
            </a:extLst>
          </p:cNvPr>
          <p:cNvPicPr>
            <a:picLocks noChangeAspect="1"/>
          </p:cNvPicPr>
          <p:nvPr/>
        </p:nvPicPr>
        <p:blipFill>
          <a:blip r:embed="rId4"/>
          <a:stretch>
            <a:fillRect/>
          </a:stretch>
        </p:blipFill>
        <p:spPr>
          <a:xfrm>
            <a:off x="7363452" y="1870186"/>
            <a:ext cx="1798476" cy="1194920"/>
          </a:xfrm>
          <a:prstGeom prst="rect">
            <a:avLst/>
          </a:prstGeom>
        </p:spPr>
      </p:pic>
    </p:spTree>
    <p:extLst>
      <p:ext uri="{BB962C8B-B14F-4D97-AF65-F5344CB8AC3E}">
        <p14:creationId xmlns:p14="http://schemas.microsoft.com/office/powerpoint/2010/main" val="149284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ACCF3E03-BD67-5BAF-2F00-9C8809687030}"/>
              </a:ext>
            </a:extLst>
          </p:cNvPr>
          <p:cNvSpPr txBox="1"/>
          <p:nvPr/>
        </p:nvSpPr>
        <p:spPr>
          <a:xfrm>
            <a:off x="1303020" y="528787"/>
            <a:ext cx="5422900" cy="584775"/>
          </a:xfrm>
          <a:prstGeom prst="rect">
            <a:avLst/>
          </a:prstGeom>
          <a:noFill/>
        </p:spPr>
        <p:txBody>
          <a:bodyPr wrap="square" rtlCol="0">
            <a:spAutoFit/>
          </a:bodyPr>
          <a:lstStyle/>
          <a:p>
            <a:r>
              <a:rPr lang="en-IN" sz="3200" b="1" dirty="0">
                <a:latin typeface="Aharoni" panose="02010803020104030203" pitchFamily="2" charset="-79"/>
                <a:cs typeface="Aharoni" panose="02010803020104030203" pitchFamily="2" charset="-79"/>
              </a:rPr>
              <a:t>PROBLEM STATEMENT</a:t>
            </a:r>
          </a:p>
        </p:txBody>
      </p:sp>
      <p:sp>
        <p:nvSpPr>
          <p:cNvPr id="2" name="TextBox 1">
            <a:extLst>
              <a:ext uri="{FF2B5EF4-FFF2-40B4-BE49-F238E27FC236}">
                <a16:creationId xmlns:a16="http://schemas.microsoft.com/office/drawing/2014/main" id="{59CED124-47FE-8EEB-7504-D46C6D39957C}"/>
              </a:ext>
            </a:extLst>
          </p:cNvPr>
          <p:cNvSpPr txBox="1"/>
          <p:nvPr/>
        </p:nvSpPr>
        <p:spPr>
          <a:xfrm>
            <a:off x="2958353" y="1297529"/>
            <a:ext cx="8408894" cy="2246769"/>
          </a:xfrm>
          <a:prstGeom prst="rect">
            <a:avLst/>
          </a:prstGeom>
          <a:noFill/>
        </p:spPr>
        <p:txBody>
          <a:bodyPr wrap="square" rtlCol="0">
            <a:spAutoFit/>
          </a:bodyPr>
          <a:lstStyle/>
          <a:p>
            <a:r>
              <a:rPr lang="en-US" sz="2000" dirty="0"/>
              <a:t>	Developing countries in particular have to pay huge costs to service their debts, and those costs are borne by people living in extreme poverty. They had to deal with repayments made in hard currency.</a:t>
            </a:r>
            <a:br>
              <a:rPr lang="en-US" sz="2000" dirty="0"/>
            </a:br>
            <a:r>
              <a:rPr lang="en-US" sz="2000" dirty="0"/>
              <a:t>	Developing countries have been hit hardest by the global recession. High fuel costs, high interest rates and declining exports made it increasingly difficult for them to service their debts.</a:t>
            </a:r>
            <a:endParaRPr lang="en-IN" sz="2000" dirty="0"/>
          </a:p>
        </p:txBody>
      </p:sp>
    </p:spTree>
    <p:extLst>
      <p:ext uri="{BB962C8B-B14F-4D97-AF65-F5344CB8AC3E}">
        <p14:creationId xmlns:p14="http://schemas.microsoft.com/office/powerpoint/2010/main" val="370282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2C00F76E-C291-1F2F-5D05-62F0DAF06D96}"/>
              </a:ext>
            </a:extLst>
          </p:cNvPr>
          <p:cNvSpPr txBox="1"/>
          <p:nvPr/>
        </p:nvSpPr>
        <p:spPr>
          <a:xfrm>
            <a:off x="1767205" y="1525033"/>
            <a:ext cx="9935210" cy="4708981"/>
          </a:xfrm>
          <a:prstGeom prst="rect">
            <a:avLst/>
          </a:prstGeom>
          <a:noFill/>
        </p:spPr>
        <p:txBody>
          <a:bodyPr wrap="square">
            <a:spAutoFit/>
          </a:bodyPr>
          <a:lstStyle/>
          <a:p>
            <a:r>
              <a:rPr lang="en-US" sz="2000" dirty="0"/>
              <a:t>	The aim is to minimize the interest cost of servicing debt to taxpayers and use it countercyclically as a stabilizing weapon to complement monetary and fiscal policy. This dataset contains information on the amount of debt (in US dollars) owed by developing countries across multiple categories. Objective is to analyze international debt data collected by the World Bank and determine the following objectives :</a:t>
            </a:r>
          </a:p>
          <a:p>
            <a:endParaRPr lang="en-US" sz="2000" b="1" dirty="0"/>
          </a:p>
          <a:p>
            <a:pPr marL="342900" indent="-342900">
              <a:buFont typeface="Wingdings" panose="05000000000000000000" pitchFamily="2" charset="2"/>
              <a:buChar char="Ø"/>
            </a:pPr>
            <a:r>
              <a:rPr lang="en-US" sz="2000" dirty="0"/>
              <a:t> What is the total amount of debt that is owed by the countries listed in the dataset?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 Which country owns the maximum amount of debt and what does that amount look like?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What is the average amount of debt owed by countries across different debt indicators?</a:t>
            </a:r>
            <a:endParaRPr lang="en-IN" sz="2000" dirty="0"/>
          </a:p>
        </p:txBody>
      </p:sp>
      <p:sp>
        <p:nvSpPr>
          <p:cNvPr id="4" name="TextBox 3">
            <a:extLst>
              <a:ext uri="{FF2B5EF4-FFF2-40B4-BE49-F238E27FC236}">
                <a16:creationId xmlns:a16="http://schemas.microsoft.com/office/drawing/2014/main" id="{ACCF3E03-BD67-5BAF-2F00-9C8809687030}"/>
              </a:ext>
            </a:extLst>
          </p:cNvPr>
          <p:cNvSpPr txBox="1"/>
          <p:nvPr/>
        </p:nvSpPr>
        <p:spPr>
          <a:xfrm>
            <a:off x="1311910" y="528061"/>
            <a:ext cx="5422900" cy="1077218"/>
          </a:xfrm>
          <a:prstGeom prst="rect">
            <a:avLst/>
          </a:prstGeom>
          <a:noFill/>
        </p:spPr>
        <p:txBody>
          <a:bodyPr wrap="square" rtlCol="0">
            <a:spAutoFit/>
          </a:bodyPr>
          <a:lstStyle/>
          <a:p>
            <a:r>
              <a:rPr lang="en-IN" sz="3200" b="1" dirty="0">
                <a:latin typeface="Aharoni" panose="02010803020104030203" pitchFamily="2" charset="-79"/>
                <a:cs typeface="Aharoni" panose="02010803020104030203" pitchFamily="2" charset="-79"/>
              </a:rPr>
              <a:t>OBJECTIVE</a:t>
            </a:r>
          </a:p>
          <a:p>
            <a:endParaRPr lang="en-IN" sz="32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06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6" name="TextBox 5">
            <a:extLst>
              <a:ext uri="{FF2B5EF4-FFF2-40B4-BE49-F238E27FC236}">
                <a16:creationId xmlns:a16="http://schemas.microsoft.com/office/drawing/2014/main" id="{3B3601F3-7079-8926-7904-603104AF1124}"/>
              </a:ext>
            </a:extLst>
          </p:cNvPr>
          <p:cNvSpPr txBox="1"/>
          <p:nvPr/>
        </p:nvSpPr>
        <p:spPr>
          <a:xfrm>
            <a:off x="1384300" y="348670"/>
            <a:ext cx="6096000" cy="584775"/>
          </a:xfrm>
          <a:prstGeom prst="rect">
            <a:avLst/>
          </a:prstGeom>
          <a:noFill/>
        </p:spPr>
        <p:txBody>
          <a:bodyPr wrap="square">
            <a:spAutoFit/>
          </a:bodyPr>
          <a:lstStyle/>
          <a:p>
            <a:r>
              <a:rPr lang="en-IN" sz="3200" b="1" dirty="0">
                <a:latin typeface="Aharoni" panose="02010803020104030203" pitchFamily="2" charset="-79"/>
                <a:cs typeface="Aharoni" panose="02010803020104030203" pitchFamily="2" charset="-79"/>
              </a:rPr>
              <a:t>BENEFITS</a:t>
            </a:r>
          </a:p>
        </p:txBody>
      </p:sp>
      <p:sp>
        <p:nvSpPr>
          <p:cNvPr id="8" name="TextBox 7">
            <a:extLst>
              <a:ext uri="{FF2B5EF4-FFF2-40B4-BE49-F238E27FC236}">
                <a16:creationId xmlns:a16="http://schemas.microsoft.com/office/drawing/2014/main" id="{3395F39D-AB73-4DDA-7036-DCB67C1491A9}"/>
              </a:ext>
            </a:extLst>
          </p:cNvPr>
          <p:cNvSpPr txBox="1"/>
          <p:nvPr/>
        </p:nvSpPr>
        <p:spPr>
          <a:xfrm>
            <a:off x="2486212" y="1245518"/>
            <a:ext cx="7930776" cy="372614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t>Overall International Debt Data</a:t>
            </a:r>
          </a:p>
          <a:p>
            <a:pPr marL="285750" indent="-285750">
              <a:lnSpc>
                <a:spcPct val="150000"/>
              </a:lnSpc>
              <a:buFont typeface="Arial" panose="020B0604020202020204" pitchFamily="34" charset="0"/>
              <a:buChar char="•"/>
            </a:pPr>
            <a:r>
              <a:rPr lang="en-IN" sz="2000" dirty="0"/>
              <a:t>Total Debt Owed by Various Countries And Overall Countries </a:t>
            </a:r>
          </a:p>
          <a:p>
            <a:pPr marL="285750" indent="-285750">
              <a:lnSpc>
                <a:spcPct val="150000"/>
              </a:lnSpc>
              <a:buFont typeface="Arial" panose="020B0604020202020204" pitchFamily="34" charset="0"/>
              <a:buChar char="•"/>
            </a:pPr>
            <a:r>
              <a:rPr lang="en-IN" sz="2000" dirty="0"/>
              <a:t>Average Amount By Different Countries Across Different Indicators</a:t>
            </a:r>
          </a:p>
          <a:p>
            <a:pPr marL="285750" indent="-285750">
              <a:lnSpc>
                <a:spcPct val="150000"/>
              </a:lnSpc>
              <a:buFont typeface="Arial" panose="020B0604020202020204" pitchFamily="34" charset="0"/>
              <a:buChar char="•"/>
            </a:pPr>
            <a:r>
              <a:rPr lang="en-IN" sz="2000" dirty="0"/>
              <a:t>Highest Debt By Various Countries</a:t>
            </a:r>
          </a:p>
          <a:p>
            <a:pPr marL="285750" indent="-285750">
              <a:lnSpc>
                <a:spcPct val="150000"/>
              </a:lnSpc>
              <a:buFont typeface="Arial" panose="020B0604020202020204" pitchFamily="34" charset="0"/>
              <a:buChar char="•"/>
            </a:pPr>
            <a:r>
              <a:rPr lang="en-IN" sz="2000" dirty="0"/>
              <a:t>Average Debt Across Indicators</a:t>
            </a:r>
          </a:p>
          <a:p>
            <a:pPr marL="285750" indent="-285750">
              <a:lnSpc>
                <a:spcPct val="150000"/>
              </a:lnSpc>
              <a:buFont typeface="Arial" panose="020B0604020202020204" pitchFamily="34" charset="0"/>
              <a:buChar char="•"/>
            </a:pPr>
            <a:r>
              <a:rPr lang="en-IN" sz="2000" dirty="0"/>
              <a:t>Principal Repayments Across The Highest Average Debt</a:t>
            </a:r>
          </a:p>
          <a:p>
            <a:pPr marL="285750" indent="-285750">
              <a:lnSpc>
                <a:spcPct val="150000"/>
              </a:lnSpc>
              <a:buFont typeface="Arial" panose="020B0604020202020204" pitchFamily="34" charset="0"/>
              <a:buChar char="•"/>
            </a:pPr>
            <a:r>
              <a:rPr lang="en-IN" sz="2000" dirty="0"/>
              <a:t>The Most Common Indicator</a:t>
            </a:r>
          </a:p>
        </p:txBody>
      </p:sp>
    </p:spTree>
    <p:extLst>
      <p:ext uri="{BB962C8B-B14F-4D97-AF65-F5344CB8AC3E}">
        <p14:creationId xmlns:p14="http://schemas.microsoft.com/office/powerpoint/2010/main" val="173927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A9624BCA-DB1A-3230-BE6E-DD639AF8F227}"/>
              </a:ext>
            </a:extLst>
          </p:cNvPr>
          <p:cNvSpPr txBox="1"/>
          <p:nvPr/>
        </p:nvSpPr>
        <p:spPr>
          <a:xfrm>
            <a:off x="1031240" y="728842"/>
            <a:ext cx="6167120" cy="461665"/>
          </a:xfrm>
          <a:prstGeom prst="rect">
            <a:avLst/>
          </a:prstGeom>
          <a:noFill/>
        </p:spPr>
        <p:txBody>
          <a:bodyPr wrap="square">
            <a:spAutoFit/>
          </a:bodyPr>
          <a:lstStyle/>
          <a:p>
            <a:r>
              <a:rPr lang="en-IN" sz="2400" b="1" dirty="0">
                <a:latin typeface="Aharoni" panose="02010803020104030203" pitchFamily="2" charset="-79"/>
                <a:cs typeface="Aharoni" panose="02010803020104030203" pitchFamily="2" charset="-79"/>
              </a:rPr>
              <a:t>ARCHITECTURE</a:t>
            </a:r>
            <a:endParaRPr lang="en-IN" sz="1800" b="1" dirty="0">
              <a:latin typeface="Aharoni" panose="02010803020104030203" pitchFamily="2" charset="-79"/>
              <a:cs typeface="Aharoni" panose="02010803020104030203" pitchFamily="2" charset="-79"/>
            </a:endParaRPr>
          </a:p>
        </p:txBody>
      </p:sp>
      <p:pic>
        <p:nvPicPr>
          <p:cNvPr id="5" name="Picture 4" descr="Diagram&#10;&#10;Description automatically generated">
            <a:extLst>
              <a:ext uri="{FF2B5EF4-FFF2-40B4-BE49-F238E27FC236}">
                <a16:creationId xmlns:a16="http://schemas.microsoft.com/office/drawing/2014/main" id="{350A9272-5D95-2726-FD8F-8733C06F9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292" y="1190507"/>
            <a:ext cx="6238240" cy="5333106"/>
          </a:xfrm>
          <a:prstGeom prst="rect">
            <a:avLst/>
          </a:prstGeom>
        </p:spPr>
      </p:pic>
    </p:spTree>
    <p:extLst>
      <p:ext uri="{BB962C8B-B14F-4D97-AF65-F5344CB8AC3E}">
        <p14:creationId xmlns:p14="http://schemas.microsoft.com/office/powerpoint/2010/main" val="357476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D211-BA62-78DF-D8B9-EB92BCF29193}"/>
              </a:ext>
            </a:extLst>
          </p:cNvPr>
          <p:cNvSpPr>
            <a:spLocks noGrp="1"/>
          </p:cNvSpPr>
          <p:nvPr>
            <p:ph type="title"/>
          </p:nvPr>
        </p:nvSpPr>
        <p:spPr/>
        <p:txBody>
          <a:bodyPr/>
          <a:lstStyle/>
          <a:p>
            <a:r>
              <a:rPr lang="en-IN" dirty="0"/>
              <a:t>METHODOLOGY</a:t>
            </a:r>
          </a:p>
        </p:txBody>
      </p:sp>
      <p:graphicFrame>
        <p:nvGraphicFramePr>
          <p:cNvPr id="4" name="Diagram 3">
            <a:extLst>
              <a:ext uri="{FF2B5EF4-FFF2-40B4-BE49-F238E27FC236}">
                <a16:creationId xmlns:a16="http://schemas.microsoft.com/office/drawing/2014/main" id="{8A1D5D9B-E4BD-52BF-C36F-0FE3943F5347}"/>
              </a:ext>
            </a:extLst>
          </p:cNvPr>
          <p:cNvGraphicFramePr/>
          <p:nvPr>
            <p:extLst>
              <p:ext uri="{D42A27DB-BD31-4B8C-83A1-F6EECF244321}">
                <p14:modId xmlns:p14="http://schemas.microsoft.com/office/powerpoint/2010/main" val="3466282842"/>
              </p:ext>
            </p:extLst>
          </p:nvPr>
        </p:nvGraphicFramePr>
        <p:xfrm>
          <a:off x="2850776" y="1649506"/>
          <a:ext cx="7174753" cy="4497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8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9F165213-2806-B506-D96F-2D3E1275B423}"/>
              </a:ext>
            </a:extLst>
          </p:cNvPr>
          <p:cNvSpPr txBox="1"/>
          <p:nvPr/>
        </p:nvSpPr>
        <p:spPr>
          <a:xfrm>
            <a:off x="1158240" y="482705"/>
            <a:ext cx="6096000" cy="461665"/>
          </a:xfrm>
          <a:prstGeom prst="rect">
            <a:avLst/>
          </a:prstGeom>
          <a:noFill/>
        </p:spPr>
        <p:txBody>
          <a:bodyPr wrap="square">
            <a:spAutoFit/>
          </a:bodyPr>
          <a:lstStyle/>
          <a:p>
            <a:r>
              <a:rPr lang="en-IN" sz="2400" b="1" dirty="0">
                <a:latin typeface="Aharoni" panose="02010803020104030203" pitchFamily="2" charset="-79"/>
                <a:cs typeface="Aharoni" panose="02010803020104030203" pitchFamily="2" charset="-79"/>
              </a:rPr>
              <a:t>PROCESS FOR VISUALIZATION</a:t>
            </a:r>
          </a:p>
        </p:txBody>
      </p:sp>
      <p:sp>
        <p:nvSpPr>
          <p:cNvPr id="5" name="TextBox 4">
            <a:extLst>
              <a:ext uri="{FF2B5EF4-FFF2-40B4-BE49-F238E27FC236}">
                <a16:creationId xmlns:a16="http://schemas.microsoft.com/office/drawing/2014/main" id="{0E2C08A1-AE57-B3C2-CBB5-8FB9BA3CF324}"/>
              </a:ext>
            </a:extLst>
          </p:cNvPr>
          <p:cNvSpPr txBox="1"/>
          <p:nvPr/>
        </p:nvSpPr>
        <p:spPr>
          <a:xfrm>
            <a:off x="1666240" y="1428452"/>
            <a:ext cx="9337040" cy="2000548"/>
          </a:xfrm>
          <a:prstGeom prst="rect">
            <a:avLst/>
          </a:prstGeom>
          <a:noFill/>
        </p:spPr>
        <p:txBody>
          <a:bodyPr wrap="square">
            <a:spAutoFit/>
          </a:bodyPr>
          <a:lstStyle/>
          <a:p>
            <a:pPr marL="457200" indent="-457200">
              <a:buFont typeface="+mj-lt"/>
              <a:buAutoNum type="arabicPeriod"/>
            </a:pPr>
            <a:r>
              <a:rPr lang="en-IN" sz="2200" b="1" u="sng" dirty="0"/>
              <a:t>Business Understanding:</a:t>
            </a:r>
          </a:p>
          <a:p>
            <a:endParaRPr lang="en-IN" sz="2200" b="1" u="sng" dirty="0"/>
          </a:p>
          <a:p>
            <a:r>
              <a:rPr lang="en-US" sz="2000" i="0" dirty="0">
                <a:effectLst/>
              </a:rPr>
              <a:t>	 When analyzing industry data, you should have a clear picture and understanding of what the industry does, what decisions it makes, and for what purpose the data is being analyzed. This entire data analysis process starts with the question</a:t>
            </a:r>
            <a:endParaRPr lang="en-IN" sz="2000" u="sng" dirty="0"/>
          </a:p>
        </p:txBody>
      </p:sp>
      <p:sp>
        <p:nvSpPr>
          <p:cNvPr id="7" name="TextBox 6">
            <a:extLst>
              <a:ext uri="{FF2B5EF4-FFF2-40B4-BE49-F238E27FC236}">
                <a16:creationId xmlns:a16="http://schemas.microsoft.com/office/drawing/2014/main" id="{3AEAD3E4-947C-1BC5-5431-A79918A066AB}"/>
              </a:ext>
            </a:extLst>
          </p:cNvPr>
          <p:cNvSpPr txBox="1"/>
          <p:nvPr/>
        </p:nvSpPr>
        <p:spPr>
          <a:xfrm>
            <a:off x="1666240" y="3715707"/>
            <a:ext cx="8859520" cy="2246769"/>
          </a:xfrm>
          <a:prstGeom prst="rect">
            <a:avLst/>
          </a:prstGeom>
          <a:noFill/>
        </p:spPr>
        <p:txBody>
          <a:bodyPr wrap="square">
            <a:spAutoFit/>
          </a:bodyPr>
          <a:lstStyle/>
          <a:p>
            <a:r>
              <a:rPr lang="en-IN" sz="2200" b="1" dirty="0"/>
              <a:t>2.    </a:t>
            </a:r>
            <a:r>
              <a:rPr lang="en-IN" sz="2200" b="1" u="sng" dirty="0"/>
              <a:t>Acquiring The Raw Data:</a:t>
            </a:r>
          </a:p>
          <a:p>
            <a:endParaRPr lang="en-US" dirty="0">
              <a:solidFill>
                <a:srgbClr val="4D5968"/>
              </a:solidFill>
              <a:latin typeface="Nunito Sans" pitchFamily="2" charset="0"/>
            </a:endParaRPr>
          </a:p>
          <a:p>
            <a:r>
              <a:rPr lang="en-US" dirty="0">
                <a:solidFill>
                  <a:srgbClr val="4D5968"/>
                </a:solidFill>
                <a:latin typeface="Nunito Sans" pitchFamily="2" charset="0"/>
              </a:rPr>
              <a:t>	</a:t>
            </a:r>
            <a:r>
              <a:rPr lang="en-US" sz="2000" dirty="0"/>
              <a:t>This is the step of defining questions and then collecting data from various sources such as data warehouses, logs, and datasets to answer these questions. Raw data is queried to answer the question, but this is not the raw data set instead. It should be called raw data because it is not in the exact format you want to analyze.</a:t>
            </a:r>
          </a:p>
        </p:txBody>
      </p:sp>
    </p:spTree>
    <p:extLst>
      <p:ext uri="{BB962C8B-B14F-4D97-AF65-F5344CB8AC3E}">
        <p14:creationId xmlns:p14="http://schemas.microsoft.com/office/powerpoint/2010/main" val="14665852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583</TotalTime>
  <Words>669</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Aharoni</vt:lpstr>
      <vt:lpstr>Arial</vt:lpstr>
      <vt:lpstr>Century Gothic</vt:lpstr>
      <vt:lpstr>Nunito Sans</vt:lpstr>
      <vt:lpstr>Wingdings</vt:lpstr>
      <vt:lpstr>Wingdings 3</vt:lpstr>
      <vt:lpstr>Wisp</vt:lpstr>
      <vt:lpstr>PowerPoint Presentation</vt:lpstr>
      <vt:lpstr>PROJECT OBJECTIVES </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FINAL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Amey Pathare</dc:creator>
  <cp:lastModifiedBy>Aman Kumar</cp:lastModifiedBy>
  <cp:revision>10</cp:revision>
  <dcterms:created xsi:type="dcterms:W3CDTF">2023-01-10T08:27:45Z</dcterms:created>
  <dcterms:modified xsi:type="dcterms:W3CDTF">2023-04-16T08:19:48Z</dcterms:modified>
</cp:coreProperties>
</file>