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 hidden="1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IN" sz="4800" spc="-46" strike="noStrike">
                <a:solidFill>
                  <a:srgbClr val="262626"/>
                </a:solidFill>
                <a:latin typeface="Calibri Light"/>
              </a:rPr>
              <a:t>Face Detection: Using Local Binary Pattern 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100160" y="4455720"/>
            <a:ext cx="10057680" cy="18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600" spc="197" strike="noStrike" cap="all">
                <a:solidFill>
                  <a:srgbClr val="344068"/>
                </a:solidFill>
                <a:latin typeface="Calibri Light"/>
              </a:rPr>
              <a:t>CSE504 | SPRING 2019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600" spc="197" strike="noStrike" cap="all">
                <a:solidFill>
                  <a:srgbClr val="344068"/>
                </a:solidFill>
                <a:latin typeface="Calibri Light"/>
              </a:rPr>
              <a:t>By Aman krishna, gyanshu azad singh, smriti bhati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600" spc="197" strike="noStrike" cap="all">
                <a:solidFill>
                  <a:srgbClr val="344068"/>
                </a:solidFill>
                <a:latin typeface="Calibri Light"/>
              </a:rPr>
              <a:t>iiit hyderabad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097280" y="6406560"/>
            <a:ext cx="10208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PROJECT PRESENTATION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 MAY 2019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69AD0CF-4A25-4AE4-BDFC-BC4DAE6D2FA6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46" strike="noStrike">
                <a:solidFill>
                  <a:srgbClr val="404040"/>
                </a:solidFill>
                <a:latin typeface="Calibri Light"/>
              </a:rPr>
              <a:t>Histogram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703FAD1-D2F9-46C1-9217-1167AA5AA6B4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5740560" y="2235240"/>
            <a:ext cx="14724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Matrix factorization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5740560" y="4924800"/>
            <a:ext cx="147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Song2Vec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4310640" y="4764960"/>
            <a:ext cx="1472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New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Method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1249560" y="1998000"/>
            <a:ext cx="332172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600" spc="-1" strike="noStrike">
                <a:solidFill>
                  <a:srgbClr val="404040"/>
                </a:solidFill>
                <a:latin typeface="Calibri"/>
                <a:ea typeface="Noto Sans CJK SC Regular"/>
              </a:rPr>
              <a:t>-&gt;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 Regular"/>
              </a:rPr>
              <a:t> </a:t>
            </a:r>
            <a:r>
              <a:rPr b="0" lang="en-IN" sz="1500" spc="-1" strike="noStrike">
                <a:solidFill>
                  <a:srgbClr val="404040"/>
                </a:solidFill>
                <a:latin typeface="Calibri"/>
                <a:ea typeface="Noto Sans CJK SC Regular"/>
              </a:rPr>
              <a:t>There are 256 histogram bins which are initialized to 0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500" spc="-1" strike="noStrike">
                <a:solidFill>
                  <a:srgbClr val="404040"/>
                </a:solidFill>
                <a:latin typeface="Calibri"/>
                <a:ea typeface="Noto Sans CJK SC Regular"/>
              </a:rPr>
              <a:t>-&gt; The decimal value generated by the string of zeros and ones is used to increament the bin correponding to the decimal value by one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500" spc="-1" strike="noStrike">
                <a:solidFill>
                  <a:srgbClr val="404040"/>
                </a:solidFill>
                <a:latin typeface="Calibri"/>
                <a:ea typeface="Noto Sans CJK SC Regular"/>
              </a:rPr>
              <a:t>-&gt; We have used stride of 1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500" spc="-1" strike="noStrike">
                <a:solidFill>
                  <a:srgbClr val="404040"/>
                </a:solidFill>
                <a:latin typeface="Calibri"/>
                <a:ea typeface="Noto Sans CJK SC Regular"/>
              </a:rPr>
              <a:t>-&gt; The window is moved across the complete image and the historgram of the image is created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500" spc="-1" strike="noStrike">
                <a:solidFill>
                  <a:srgbClr val="404040"/>
                </a:solidFill>
                <a:latin typeface="Calibri"/>
                <a:ea typeface="Noto Sans CJK SC Regular"/>
              </a:rPr>
              <a:t>-&gt; We carried out this step for all the images in training data</a:t>
            </a:r>
            <a:endParaRPr b="0" lang="en-IN" sz="15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6267960" y="2649600"/>
            <a:ext cx="2875680" cy="159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46" strike="noStrike">
                <a:solidFill>
                  <a:srgbClr val="404040"/>
                </a:solidFill>
                <a:latin typeface="Calibri Light"/>
              </a:rPr>
              <a:t>Distance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C73ECE7-FF15-47B4-9C7D-88CDB296D67A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5740560" y="2235240"/>
            <a:ext cx="14724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Matrix factorization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5740560" y="4924800"/>
            <a:ext cx="147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Song2Vec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4310640" y="4764960"/>
            <a:ext cx="1472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New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Method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1249560" y="1998000"/>
            <a:ext cx="332172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-&gt; Once we have the set of histogram for all the images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-&gt; We calculate the histogram for the query image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-&gt; The distance between two histograms is calculated as shown</a:t>
            </a:r>
            <a:endParaRPr b="0" lang="en-IN" sz="15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1496880" y="3851640"/>
            <a:ext cx="2894760" cy="8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46" strike="noStrike">
                <a:solidFill>
                  <a:srgbClr val="404040"/>
                </a:solidFill>
                <a:latin typeface="Calibri Light"/>
              </a:rPr>
              <a:t>Finding Match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2223288-8D96-4753-B905-825A165C43EF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740560" y="2235240"/>
            <a:ext cx="14724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Matrix factorization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5740560" y="4924800"/>
            <a:ext cx="147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Song2Vec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4310640" y="4764960"/>
            <a:ext cx="1472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New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Method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1249560" y="1998000"/>
            <a:ext cx="332172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-&gt; We compare the query image with the set of all training histograms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-&gt; The one with the minimum distance is taken as the matched face</a:t>
            </a:r>
            <a:endParaRPr b="0" lang="en-IN" sz="15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46" strike="noStrike">
                <a:solidFill>
                  <a:srgbClr val="404040"/>
                </a:solidFill>
                <a:latin typeface="Calibri Light"/>
              </a:rPr>
              <a:t>Parallelism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F6260F6-CE78-4F20-BF2B-B2689747418C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5740560" y="2235240"/>
            <a:ext cx="14724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Matrix factorization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5740560" y="4924800"/>
            <a:ext cx="147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Song2Vec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4310640" y="4764960"/>
            <a:ext cx="1472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New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Method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1249560" y="1998000"/>
            <a:ext cx="332172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-&gt; We have parallelized the Histogram contructing step of the LBP such that multiple bins are constructed simultaneously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-&gt; We have introduced parallelism such that histograms are constructed for multiple faces in parallel 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-&gt; For distance calculation as well we have introduced parallelism to speed up the process</a:t>
            </a:r>
            <a:endParaRPr b="0" lang="en-IN" sz="1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"/>
          <p:cNvSpPr/>
          <p:nvPr/>
        </p:nvSpPr>
        <p:spPr>
          <a:xfrm>
            <a:off x="1640160" y="3168000"/>
            <a:ext cx="3903480" cy="81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46" strike="noStrike">
                <a:solidFill>
                  <a:srgbClr val="404040"/>
                </a:solidFill>
                <a:latin typeface="Calibri Light"/>
              </a:rPr>
              <a:t>Thank You ! </a:t>
            </a:r>
            <a:endParaRPr b="0" lang="en-IN" sz="4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IN" sz="4400" spc="-46" strike="noStrike">
                <a:solidFill>
                  <a:srgbClr val="404040"/>
                </a:solidFill>
                <a:latin typeface="Calibri Light"/>
              </a:rPr>
              <a:t>Method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6746BC0-05D7-4494-9CEE-EADC30DC4A50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This project is an implementation of the face detection for a given database using the Local Binary Pattern: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Title: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Face Recognition using Local Binary Patterns (LBP)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Author: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  Md. Abdur Rahim, Md. Najmul Hossain, Tanzillah Wahid &amp; Md. Shafiul Azam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46" strike="noStrike">
                <a:solidFill>
                  <a:srgbClr val="404040"/>
                </a:solidFill>
                <a:latin typeface="Calibri Light"/>
              </a:rPr>
              <a:t>Flow of presentation</a:t>
            </a:r>
            <a:endParaRPr b="0" lang="en-IN" sz="4800" spc="-1" strike="noStrike">
              <a:latin typeface="Arial"/>
            </a:endParaRPr>
          </a:p>
        </p:txBody>
      </p:sp>
      <p:grpSp>
        <p:nvGrpSpPr>
          <p:cNvPr id="136" name="Group 2"/>
          <p:cNvGrpSpPr/>
          <p:nvPr/>
        </p:nvGrpSpPr>
        <p:grpSpPr>
          <a:xfrm>
            <a:off x="1258200" y="1862640"/>
            <a:ext cx="9743760" cy="3329280"/>
            <a:chOff x="1258200" y="1862640"/>
            <a:chExt cx="9743760" cy="3329280"/>
          </a:xfrm>
        </p:grpSpPr>
        <p:sp>
          <p:nvSpPr>
            <p:cNvPr id="137" name="CustomShape 3"/>
            <p:cNvSpPr/>
            <p:nvPr/>
          </p:nvSpPr>
          <p:spPr>
            <a:xfrm rot="5400000">
              <a:off x="1076760" y="2043720"/>
              <a:ext cx="1207440" cy="8449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2600" rIns="12600" tIns="12600" bIns="12600" anchor="ctr" rot="-5400000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Intro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38" name="CustomShape 4"/>
            <p:cNvSpPr/>
            <p:nvPr/>
          </p:nvSpPr>
          <p:spPr>
            <a:xfrm rot="5400000">
              <a:off x="6160680" y="-2194200"/>
              <a:ext cx="784440" cy="88981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9720" rIns="9000" tIns="9000" bIns="9000" anchor="ctr" rot="-5400000"/>
            <a:p>
              <a:pPr lvl="1" marL="114480" indent="-113760">
                <a:lnSpc>
                  <a:spcPct val="90000"/>
                </a:lnSpc>
                <a:spcAft>
                  <a:spcPts val="210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Problem Statement</a:t>
              </a:r>
              <a:endParaRPr b="0" lang="en-IN" sz="1400" spc="-1" strike="noStrike">
                <a:latin typeface="Arial"/>
              </a:endParaRPr>
            </a:p>
            <a:p>
              <a:pPr lvl="1" marL="114480" indent="-113760">
                <a:lnSpc>
                  <a:spcPct val="90000"/>
                </a:lnSpc>
                <a:spcAft>
                  <a:spcPts val="210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Proposed Solution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39" name="CustomShape 5"/>
            <p:cNvSpPr/>
            <p:nvPr/>
          </p:nvSpPr>
          <p:spPr>
            <a:xfrm rot="5400000">
              <a:off x="1076760" y="3104640"/>
              <a:ext cx="1207440" cy="8449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2600" rIns="12600" tIns="12600" bIns="12600" anchor="ctr" rot="-5400000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Module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40" name="CustomShape 6"/>
            <p:cNvSpPr/>
            <p:nvPr/>
          </p:nvSpPr>
          <p:spPr>
            <a:xfrm rot="5400000">
              <a:off x="6160680" y="-1133280"/>
              <a:ext cx="784440" cy="88981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9720" rIns="9000" tIns="9000" bIns="9000" anchor="ctr" rot="-5400000"/>
            <a:p>
              <a:pPr lvl="1" marL="114480" indent="-113760">
                <a:lnSpc>
                  <a:spcPct val="90000"/>
                </a:lnSpc>
                <a:spcAft>
                  <a:spcPts val="210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Data Preprocessing</a:t>
              </a:r>
              <a:endParaRPr b="0" lang="en-IN" sz="1400" spc="-1" strike="noStrike">
                <a:latin typeface="Arial"/>
              </a:endParaRPr>
            </a:p>
            <a:p>
              <a:pPr lvl="1" marL="114480" indent="-113760">
                <a:lnSpc>
                  <a:spcPct val="90000"/>
                </a:lnSpc>
                <a:spcAft>
                  <a:spcPts val="210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Histogram</a:t>
              </a:r>
              <a:endParaRPr b="0" lang="en-IN" sz="1400" spc="-1" strike="noStrike">
                <a:latin typeface="Arial"/>
              </a:endParaRPr>
            </a:p>
            <a:p>
              <a:pPr lvl="1" marL="114480" indent="-113760">
                <a:lnSpc>
                  <a:spcPct val="90000"/>
                </a:lnSpc>
                <a:spcAft>
                  <a:spcPts val="210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Distance</a:t>
              </a:r>
              <a:endParaRPr b="0" lang="en-IN" sz="1400" spc="-1" strike="noStrike">
                <a:latin typeface="Arial"/>
              </a:endParaRPr>
            </a:p>
            <a:p>
              <a:pPr lvl="1" marL="114480" indent="-113760">
                <a:lnSpc>
                  <a:spcPct val="90000"/>
                </a:lnSpc>
                <a:spcAft>
                  <a:spcPts val="210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Matching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41" name="CustomShape 7"/>
            <p:cNvSpPr/>
            <p:nvPr/>
          </p:nvSpPr>
          <p:spPr>
            <a:xfrm rot="5400000">
              <a:off x="1076760" y="4165560"/>
              <a:ext cx="1207440" cy="844920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2600" rIns="12600" tIns="12600" bIns="12600" anchor="ctr" rot="-5400000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Project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42" name="CustomShape 8"/>
            <p:cNvSpPr/>
            <p:nvPr/>
          </p:nvSpPr>
          <p:spPr>
            <a:xfrm rot="5400000">
              <a:off x="6160680" y="-72360"/>
              <a:ext cx="784440" cy="88981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9720" rIns="9000" tIns="9000" bIns="9000" anchor="ctr" rot="-5400000"/>
            <a:p>
              <a:pPr lvl="1" marL="114480" indent="-113760">
                <a:lnSpc>
                  <a:spcPct val="90000"/>
                </a:lnSpc>
                <a:spcAft>
                  <a:spcPts val="210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IN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Parallelism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143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44" name="CustomShape 10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3A9F89E-2D41-4302-80A2-54DEE6EA1054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IN" sz="4400" spc="-46" strike="noStrike">
                <a:solidFill>
                  <a:srgbClr val="404040"/>
                </a:solidFill>
                <a:latin typeface="Calibri Light"/>
              </a:rPr>
              <a:t>Introduction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0E2B29E-A68E-41FF-8C00-CBA7F5FBDCFD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097280" y="1845720"/>
            <a:ext cx="556416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Face detection is one of the major problems in Computer Vision</a:t>
            </a:r>
            <a:endParaRPr b="0" lang="en-IN" sz="20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We wanted to train our database on a given set of images and later test out it on a new query image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 rot="21587400">
            <a:off x="6843240" y="3260520"/>
            <a:ext cx="4237560" cy="184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IN" sz="4400" spc="-46" strike="noStrike">
                <a:solidFill>
                  <a:srgbClr val="404040"/>
                </a:solidFill>
                <a:latin typeface="Calibri Light"/>
              </a:rPr>
              <a:t>Proposed Solution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1157159-5E17-4AA0-BCF1-4EDAD7A00EF2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097280" y="1845720"/>
            <a:ext cx="45334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Using Local Binary Patterns which is robust against illumination, orientation, facial expression and aging of a person to recognize faces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984000" y="1737000"/>
            <a:ext cx="4799880" cy="38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46" strike="noStrike">
                <a:solidFill>
                  <a:srgbClr val="404040"/>
                </a:solidFill>
                <a:latin typeface="Calibri Light"/>
              </a:rPr>
              <a:t>Steps</a:t>
            </a:r>
            <a:endParaRPr b="0" lang="en-IN" sz="4800" spc="-1" strike="noStrike">
              <a:latin typeface="Arial"/>
            </a:endParaRPr>
          </a:p>
        </p:txBody>
      </p:sp>
      <p:grpSp>
        <p:nvGrpSpPr>
          <p:cNvPr id="154" name="Group 2"/>
          <p:cNvGrpSpPr/>
          <p:nvPr/>
        </p:nvGrpSpPr>
        <p:grpSpPr>
          <a:xfrm>
            <a:off x="3444480" y="1848240"/>
            <a:ext cx="5362560" cy="4017960"/>
            <a:chOff x="3444480" y="1848240"/>
            <a:chExt cx="5362560" cy="4017960"/>
          </a:xfrm>
        </p:grpSpPr>
        <p:sp>
          <p:nvSpPr>
            <p:cNvPr id="155" name="CustomShape 3"/>
            <p:cNvSpPr/>
            <p:nvPr/>
          </p:nvSpPr>
          <p:spPr>
            <a:xfrm rot="5400000">
              <a:off x="5713560" y="1945080"/>
              <a:ext cx="1488960" cy="1295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b05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6" name="CustomShape 4"/>
            <p:cNvSpPr/>
            <p:nvPr/>
          </p:nvSpPr>
          <p:spPr>
            <a:xfrm>
              <a:off x="7145280" y="2146320"/>
              <a:ext cx="1661760" cy="89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5"/>
            <p:cNvSpPr/>
            <p:nvPr/>
          </p:nvSpPr>
          <p:spPr>
            <a:xfrm rot="5400000">
              <a:off x="4313880" y="1945080"/>
              <a:ext cx="1488960" cy="1295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0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8" name="CustomShape 6"/>
            <p:cNvSpPr/>
            <p:nvPr/>
          </p:nvSpPr>
          <p:spPr>
            <a:xfrm rot="5400000">
              <a:off x="5011200" y="3209760"/>
              <a:ext cx="1488960" cy="1295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91440" bIns="91440" anchor="ctr" rot="-5400000"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en-IN" sz="2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Steps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59" name="CustomShape 7"/>
            <p:cNvSpPr/>
            <p:nvPr/>
          </p:nvSpPr>
          <p:spPr>
            <a:xfrm>
              <a:off x="3444480" y="3410640"/>
              <a:ext cx="1608120" cy="89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8"/>
            <p:cNvSpPr/>
            <p:nvPr/>
          </p:nvSpPr>
          <p:spPr>
            <a:xfrm rot="5400000">
              <a:off x="6381720" y="3209760"/>
              <a:ext cx="1488960" cy="1295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000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1" name="CustomShape 9"/>
            <p:cNvSpPr/>
            <p:nvPr/>
          </p:nvSpPr>
          <p:spPr>
            <a:xfrm rot="5400000">
              <a:off x="5713560" y="4474080"/>
              <a:ext cx="1488960" cy="1295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c6e04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78920" rIns="178920" tIns="178920" bIns="178920" anchor="ctr" rot="-5400000"/>
            <a:p>
              <a:pPr algn="ctr">
                <a:lnSpc>
                  <a:spcPct val="90000"/>
                </a:lnSpc>
                <a:spcAft>
                  <a:spcPts val="1644"/>
                </a:spcAft>
              </a:pPr>
              <a:r>
                <a:rPr b="0" lang="en-IN" sz="47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  </a:t>
              </a:r>
              <a:endParaRPr b="0" lang="en-IN" sz="4700" spc="-1" strike="noStrike">
                <a:latin typeface="Arial"/>
              </a:endParaRPr>
            </a:p>
          </p:txBody>
        </p:sp>
        <p:sp>
          <p:nvSpPr>
            <p:cNvPr id="162" name="CustomShape 10"/>
            <p:cNvSpPr/>
            <p:nvPr/>
          </p:nvSpPr>
          <p:spPr>
            <a:xfrm>
              <a:off x="7145280" y="4675320"/>
              <a:ext cx="1661760" cy="89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1"/>
            <p:cNvSpPr/>
            <p:nvPr/>
          </p:nvSpPr>
          <p:spPr>
            <a:xfrm rot="5400000">
              <a:off x="4313880" y="4474080"/>
              <a:ext cx="1488960" cy="1295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164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5" name="CustomShape 1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9D19C5F-3120-40FA-B3F3-7B2ABF20B3AB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66" name="CustomShape 14"/>
          <p:cNvSpPr/>
          <p:nvPr/>
        </p:nvSpPr>
        <p:spPr>
          <a:xfrm>
            <a:off x="4499280" y="2235240"/>
            <a:ext cx="121860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7" name="CustomShape 15"/>
          <p:cNvSpPr/>
          <p:nvPr/>
        </p:nvSpPr>
        <p:spPr>
          <a:xfrm>
            <a:off x="5740560" y="2235240"/>
            <a:ext cx="14724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Histogram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8" name="CustomShape 16"/>
          <p:cNvSpPr/>
          <p:nvPr/>
        </p:nvSpPr>
        <p:spPr>
          <a:xfrm>
            <a:off x="6404400" y="3536280"/>
            <a:ext cx="147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Distance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" name="CustomShape 17"/>
          <p:cNvSpPr/>
          <p:nvPr/>
        </p:nvSpPr>
        <p:spPr>
          <a:xfrm>
            <a:off x="5740560" y="4924800"/>
            <a:ext cx="147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Matching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0" name="CustomShape 18"/>
          <p:cNvSpPr/>
          <p:nvPr/>
        </p:nvSpPr>
        <p:spPr>
          <a:xfrm>
            <a:off x="4310640" y="4764960"/>
            <a:ext cx="14724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Parallelism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46" strike="noStrike">
                <a:solidFill>
                  <a:srgbClr val="404040"/>
                </a:solidFill>
                <a:latin typeface="Calibri Light"/>
              </a:rPr>
              <a:t>Data Processing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080000" y="188100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→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Converting image into a text file containing the intensity values for a given pixel</a:t>
            </a:r>
            <a:endParaRPr b="0" lang="en-IN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→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We have considered images of 18 people</a:t>
            </a:r>
            <a:endParaRPr b="0" lang="en-IN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→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And 27 expressions of each person</a:t>
            </a:r>
            <a:br/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DAB7196-8787-4559-A29B-4E4D88ABBCB2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5740560" y="2235240"/>
            <a:ext cx="14724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Matrix factorization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6404400" y="3536280"/>
            <a:ext cx="1472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Biased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MF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5740560" y="4924800"/>
            <a:ext cx="147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Song2Vec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4310640" y="4764960"/>
            <a:ext cx="1472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New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Method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46" strike="noStrike">
                <a:solidFill>
                  <a:srgbClr val="404040"/>
                </a:solidFill>
                <a:latin typeface="Calibri Light"/>
              </a:rPr>
              <a:t>Snapshot of Raw Data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E86D158-D686-4A04-A7F1-20BF4E6A22AE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5740560" y="2235240"/>
            <a:ext cx="14724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Matrix factorization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6404400" y="3536280"/>
            <a:ext cx="1472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Biased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MF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5740560" y="4924800"/>
            <a:ext cx="147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Song2Vec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4310640" y="4764960"/>
            <a:ext cx="1472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New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Method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272240" y="1944360"/>
            <a:ext cx="9383400" cy="172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46" strike="noStrike">
                <a:solidFill>
                  <a:srgbClr val="404040"/>
                </a:solidFill>
                <a:latin typeface="Calibri Light"/>
              </a:rPr>
              <a:t>Local Binary Pattern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FB8864A-3DA7-4176-A475-648A1647FA72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5740560" y="2235240"/>
            <a:ext cx="14724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Matrix factorization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5740560" y="4924800"/>
            <a:ext cx="147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Song2Vec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310640" y="4764960"/>
            <a:ext cx="1472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New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Method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1249560" y="1998000"/>
            <a:ext cx="332172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600" spc="-1" strike="noStrike">
                <a:solidFill>
                  <a:srgbClr val="404040"/>
                </a:solidFill>
                <a:latin typeface="Calibri"/>
                <a:ea typeface="Noto Sans CJK SC Regular"/>
              </a:rPr>
              <a:t>-&gt;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 Regular"/>
              </a:rPr>
              <a:t> </a:t>
            </a:r>
            <a:r>
              <a:rPr b="0" lang="en-IN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This operator works with the eight neighbors of a pixel, using the value of this center pixel as a threshold 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-&gt; If a neighbor pixel has a higher gray value than the center pixel (or the the same gray value) than a one is assigned to that pixel, else it gets a zero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-&gt; The LBP code for the center pixel is then produced by concatenating the eight ones or zeros to a binary code </a:t>
            </a:r>
            <a:endParaRPr b="0" lang="en-IN" sz="15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5688000" y="2520000"/>
            <a:ext cx="4656960" cy="20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4837</TotalTime>
  <Application>LibreOffice/6.0.7.3$Linux_X86_64 LibreOffice_project/00m0$Build-3</Application>
  <Words>1107</Words>
  <Paragraphs>300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2019-01-22T14:23:24Z</dcterms:created>
  <dc:creator>Ayush Kumar Dwivedi</dc:creator>
  <dc:description/>
  <dc:language>en-IN</dc:language>
  <cp:lastModifiedBy/>
  <dcterms:modified xsi:type="dcterms:W3CDTF">2019-05-05T19:55:18Z</dcterms:modified>
  <cp:revision>282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40</vt:i4>
  </property>
</Properties>
</file>