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4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47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20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4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7F72-33BD-4F03-86EB-7B79A66B064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C23F-3396-4080-BADC-A81F397C7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. Michel Henry - Fra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88640"/>
            <a:ext cx="1171636" cy="1624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4687" y="1912006"/>
            <a:ext cx="2376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  <a:cs typeface="Aparajita" panose="020B0604020202020204" pitchFamily="34" charset="0"/>
              </a:rPr>
              <a:t>Michel Henry</a:t>
            </a:r>
          </a:p>
          <a:p>
            <a:r>
              <a:rPr lang="en-GB" sz="1400" dirty="0" smtClean="0">
                <a:latin typeface="AR CENA" panose="02000000000000000000" pitchFamily="2" charset="0"/>
                <a:cs typeface="Aparajita" panose="020B0604020202020204" pitchFamily="34" charset="0"/>
              </a:rPr>
              <a:t>Interventional Cardiologist, </a:t>
            </a:r>
          </a:p>
          <a:p>
            <a:r>
              <a:rPr lang="en-GB" sz="1400" dirty="0" smtClean="0">
                <a:latin typeface="AR CENA" panose="02000000000000000000" pitchFamily="2" charset="0"/>
                <a:cs typeface="Aparajita" panose="020B0604020202020204" pitchFamily="34" charset="0"/>
              </a:rPr>
              <a:t>France</a:t>
            </a:r>
          </a:p>
          <a:p>
            <a:r>
              <a:rPr lang="en-GB" sz="1400" dirty="0" smtClean="0">
                <a:latin typeface="AR CENA" panose="02000000000000000000" pitchFamily="2" charset="0"/>
                <a:cs typeface="Aparajita" panose="020B0604020202020204" pitchFamily="34" charset="0"/>
              </a:rPr>
              <a:t>Course Chairman, APVIC</a:t>
            </a:r>
          </a:p>
        </p:txBody>
      </p:sp>
      <p:pic>
        <p:nvPicPr>
          <p:cNvPr id="6" name="Picture 5" descr="Dr. Clifford J. Buckley - U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9858" y="204843"/>
            <a:ext cx="1071898" cy="16078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31840" y="1902862"/>
            <a:ext cx="26642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Clifford J. Buckley 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Professor of Surgery, Texas A&amp;M University Health Science </a:t>
            </a:r>
            <a:r>
              <a:rPr lang="en-GB" sz="1400" dirty="0" err="1" smtClean="0">
                <a:latin typeface="AR CENA" panose="02000000000000000000" pitchFamily="2" charset="0"/>
              </a:rPr>
              <a:t>Center</a:t>
            </a:r>
            <a:r>
              <a:rPr lang="en-GB" sz="1400" dirty="0" smtClean="0">
                <a:latin typeface="AR CENA" panose="02000000000000000000" pitchFamily="2" charset="0"/>
              </a:rPr>
              <a:t>, Texas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President Elect, ISES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USA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8" name="Picture 7" descr="Dr. Jacques Busquet - France.jpg"/>
          <p:cNvPicPr>
            <a:picLocks noChangeAspect="1"/>
          </p:cNvPicPr>
          <p:nvPr/>
        </p:nvPicPr>
        <p:blipFill rotWithShape="1">
          <a:blip r:embed="rId4" cstate="print"/>
          <a:srcRect l="12093" r="8118"/>
          <a:stretch/>
        </p:blipFill>
        <p:spPr>
          <a:xfrm>
            <a:off x="6677891" y="309534"/>
            <a:ext cx="1066800" cy="15031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56176" y="1912006"/>
            <a:ext cx="25922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Jacques </a:t>
            </a:r>
            <a:r>
              <a:rPr lang="en-GB" sz="1400" dirty="0" err="1" smtClean="0">
                <a:latin typeface="AR CENA" panose="02000000000000000000" pitchFamily="2" charset="0"/>
              </a:rPr>
              <a:t>Busquet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 smtClean="0">
                <a:latin typeface="AR CENA" panose="02000000000000000000" pitchFamily="2" charset="0"/>
              </a:rPr>
              <a:t>Ambassador, International Society of Endovascular Specialists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Ex President, ISES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France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10" name="Picture 9" descr="Photo Dr. Frank Criad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912" y="3356992"/>
            <a:ext cx="1056117" cy="15841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3742" y="5075877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Frank J. </a:t>
            </a:r>
            <a:r>
              <a:rPr lang="en-GB" sz="1400" dirty="0" err="1" smtClean="0">
                <a:latin typeface="AR CENA" panose="02000000000000000000" pitchFamily="2" charset="0"/>
              </a:rPr>
              <a:t>Criado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 smtClean="0">
                <a:latin typeface="AR CENA" panose="02000000000000000000" pitchFamily="2" charset="0"/>
              </a:rPr>
              <a:t>Endovascular Specialist</a:t>
            </a:r>
          </a:p>
          <a:p>
            <a:r>
              <a:rPr lang="en-GB" sz="1400" dirty="0" err="1" smtClean="0">
                <a:latin typeface="AR CENA" panose="02000000000000000000" pitchFamily="2" charset="0"/>
              </a:rPr>
              <a:t>MedStar</a:t>
            </a:r>
            <a:r>
              <a:rPr lang="en-GB" sz="1400" dirty="0" smtClean="0">
                <a:latin typeface="AR CENA" panose="02000000000000000000" pitchFamily="2" charset="0"/>
              </a:rPr>
              <a:t> Union Memorial Hospital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Baltimore, USA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12" name="Picture 11" descr="Dr. Amira Benjelloun - Moroc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635" y="3346795"/>
            <a:ext cx="1325549" cy="15750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6143" y="5063052"/>
            <a:ext cx="2693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Amira </a:t>
            </a:r>
            <a:r>
              <a:rPr lang="en-GB" sz="1400" dirty="0" err="1" smtClean="0">
                <a:latin typeface="AR CENA" panose="02000000000000000000" pitchFamily="2" charset="0"/>
              </a:rPr>
              <a:t>Benjelloun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 smtClean="0">
                <a:latin typeface="AR CENA" panose="02000000000000000000" pitchFamily="2" charset="0"/>
              </a:rPr>
              <a:t>Vascular Surgeon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President of SMSE (Moroccan Society of Endovascular Specialists)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President of SSEM (</a:t>
            </a:r>
            <a:r>
              <a:rPr lang="en-GB" sz="1400" dirty="0" err="1" smtClean="0">
                <a:latin typeface="AR CENA" panose="02000000000000000000" pitchFamily="2" charset="0"/>
              </a:rPr>
              <a:t>Maghrebin</a:t>
            </a:r>
            <a:r>
              <a:rPr lang="en-GB" sz="1400" dirty="0" smtClean="0">
                <a:latin typeface="AR CENA" panose="02000000000000000000" pitchFamily="2" charset="0"/>
              </a:rPr>
              <a:t> Society of Endovascular Specialists)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14" name="Picture 13" descr="Dr. Saroj K. Das - UK.jpg"/>
          <p:cNvPicPr>
            <a:picLocks noChangeAspect="1"/>
          </p:cNvPicPr>
          <p:nvPr/>
        </p:nvPicPr>
        <p:blipFill>
          <a:blip r:embed="rId7" cstate="print">
            <a:lum bright="10000" contrast="10000"/>
          </a:blip>
          <a:stretch>
            <a:fillRect/>
          </a:stretch>
        </p:blipFill>
        <p:spPr>
          <a:xfrm>
            <a:off x="6845210" y="3346794"/>
            <a:ext cx="1214219" cy="15740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00192" y="5063052"/>
            <a:ext cx="25988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AR CENA" panose="02000000000000000000" pitchFamily="2" charset="0"/>
              </a:rPr>
              <a:t>Saroj</a:t>
            </a:r>
            <a:r>
              <a:rPr lang="en-GB" sz="1400" dirty="0" smtClean="0">
                <a:latin typeface="AR CENA" panose="02000000000000000000" pitchFamily="2" charset="0"/>
              </a:rPr>
              <a:t> Das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Vascular Surgeon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Honorary Professor, Brunel Institute of Bioengineering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Director of Clinical Studies, Imperial College London, UK</a:t>
            </a:r>
          </a:p>
        </p:txBody>
      </p:sp>
    </p:spTree>
    <p:extLst>
      <p:ext uri="{BB962C8B-B14F-4D97-AF65-F5344CB8AC3E}">
        <p14:creationId xmlns:p14="http://schemas.microsoft.com/office/powerpoint/2010/main" val="378924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. Horst Sievert - Germa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9" y="265467"/>
            <a:ext cx="1080120" cy="14851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520" y="1827401"/>
            <a:ext cx="25922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latin typeface="AR CENA" panose="02000000000000000000" pitchFamily="2" charset="0"/>
              </a:rPr>
              <a:t>Horst Sievert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Specialist in Internal Medicine, Cardiology &amp; Angiology, Intensive Care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Director and Founder, </a:t>
            </a:r>
            <a:r>
              <a:rPr lang="en-GB" sz="1400" dirty="0" err="1" smtClean="0">
                <a:latin typeface="AR CENA" panose="02000000000000000000" pitchFamily="2" charset="0"/>
              </a:rPr>
              <a:t>CardioVascular</a:t>
            </a:r>
            <a:r>
              <a:rPr lang="en-GB" sz="1400" dirty="0" smtClean="0">
                <a:latin typeface="AR CENA" panose="02000000000000000000" pitchFamily="2" charset="0"/>
              </a:rPr>
              <a:t> Centre Frankfurt, Germany</a:t>
            </a:r>
          </a:p>
        </p:txBody>
      </p:sp>
      <p:pic>
        <p:nvPicPr>
          <p:cNvPr id="4" name="Picture 3" descr="phot-ACVS.JPG"/>
          <p:cNvPicPr>
            <a:picLocks noChangeAspect="1"/>
          </p:cNvPicPr>
          <p:nvPr/>
        </p:nvPicPr>
        <p:blipFill rotWithShape="1">
          <a:blip r:embed="rId3" cstate="print"/>
          <a:srcRect l="7963" r="11340" b="18675"/>
          <a:stretch/>
        </p:blipFill>
        <p:spPr>
          <a:xfrm>
            <a:off x="3796144" y="242718"/>
            <a:ext cx="1122219" cy="15079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5117" y="1962857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Ramesh </a:t>
            </a:r>
            <a:r>
              <a:rPr lang="en-GB" sz="1400" dirty="0" err="1" smtClean="0">
                <a:latin typeface="AR CENA" panose="02000000000000000000" pitchFamily="2" charset="0"/>
              </a:rPr>
              <a:t>Adiraju</a:t>
            </a:r>
            <a:r>
              <a:rPr lang="en-GB" sz="1400" dirty="0" smtClean="0">
                <a:latin typeface="AR CENA" panose="02000000000000000000" pitchFamily="2" charset="0"/>
              </a:rPr>
              <a:t> 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RENU-CA Research Institute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Philadelphia, USA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6" name="Picture 5" descr="Dr. Dai Do-Do - Switzerla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8265" y="276961"/>
            <a:ext cx="1080119" cy="15678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32443" y="1844824"/>
            <a:ext cx="29115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Dai-Do DO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 smtClean="0">
                <a:latin typeface="AR CENA" panose="02000000000000000000" pitchFamily="2" charset="0"/>
              </a:rPr>
              <a:t>Associate Professor</a:t>
            </a:r>
            <a:r>
              <a:rPr lang="en-GB" sz="1400" dirty="0">
                <a:latin typeface="AR CENA" panose="02000000000000000000" pitchFamily="2" charset="0"/>
              </a:rPr>
              <a:t> </a:t>
            </a:r>
            <a:r>
              <a:rPr lang="en-GB" sz="1400" dirty="0" smtClean="0">
                <a:latin typeface="AR CENA" panose="02000000000000000000" pitchFamily="2" charset="0"/>
              </a:rPr>
              <a:t>&amp; Vice-Chairman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Director, </a:t>
            </a:r>
            <a:r>
              <a:rPr lang="en-GB" sz="1400" dirty="0">
                <a:latin typeface="AR CENA" panose="02000000000000000000" pitchFamily="2" charset="0"/>
              </a:rPr>
              <a:t>Peripheral Vascular Interventions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>
                <a:latin typeface="AR CENA" panose="02000000000000000000" pitchFamily="2" charset="0"/>
              </a:rPr>
              <a:t>Clinical and Interventional Angiology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>
                <a:latin typeface="AR CENA" panose="02000000000000000000" pitchFamily="2" charset="0"/>
              </a:rPr>
              <a:t>Cardiovascular Department </a:t>
            </a:r>
            <a:r>
              <a:rPr lang="en-GB" sz="1400" dirty="0" err="1">
                <a:latin typeface="AR CENA" panose="02000000000000000000" pitchFamily="2" charset="0"/>
              </a:rPr>
              <a:t>Inselspital</a:t>
            </a:r>
            <a:r>
              <a:rPr lang="en-GB" sz="1400" dirty="0">
                <a:latin typeface="AR CENA" panose="02000000000000000000" pitchFamily="2" charset="0"/>
              </a:rPr>
              <a:t>,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>
                <a:latin typeface="AR CENA" panose="02000000000000000000" pitchFamily="2" charset="0"/>
              </a:rPr>
              <a:t>Bern University </a:t>
            </a:r>
            <a:r>
              <a:rPr lang="en-GB" sz="1400" dirty="0" smtClean="0">
                <a:latin typeface="AR CENA" panose="02000000000000000000" pitchFamily="2" charset="0"/>
              </a:rPr>
              <a:t>Hospital, Switzerland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9" name="Picture 8" descr="Doc.Ivo_Petrov_sait.jpg"/>
          <p:cNvPicPr>
            <a:picLocks noChangeAspect="1"/>
          </p:cNvPicPr>
          <p:nvPr/>
        </p:nvPicPr>
        <p:blipFill rotWithShape="1">
          <a:blip r:embed="rId5" cstate="print"/>
          <a:srcRect b="16019"/>
          <a:stretch/>
        </p:blipFill>
        <p:spPr>
          <a:xfrm>
            <a:off x="594310" y="3460188"/>
            <a:ext cx="1258637" cy="15121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8032" y="5085184"/>
            <a:ext cx="2555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Ivo  </a:t>
            </a:r>
            <a:r>
              <a:rPr lang="en-GB" sz="1400" dirty="0" err="1" smtClean="0">
                <a:latin typeface="AR CENA" panose="02000000000000000000" pitchFamily="2" charset="0"/>
              </a:rPr>
              <a:t>Petrov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 smtClean="0">
                <a:latin typeface="AR CENA" panose="02000000000000000000" pitchFamily="2" charset="0"/>
              </a:rPr>
              <a:t>President, Bulgarian Society of Endovascular Therapy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Head of Cardiology and Angiology Department, City Clinic, Sofia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Bulgaria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11" name="Picture 10" descr="Akshay Mishra.jpg"/>
          <p:cNvPicPr>
            <a:picLocks noChangeAspect="1"/>
          </p:cNvPicPr>
          <p:nvPr/>
        </p:nvPicPr>
        <p:blipFill rotWithShape="1">
          <a:blip r:embed="rId6" cstate="print"/>
          <a:srcRect l="7963" r="11340"/>
          <a:stretch/>
        </p:blipFill>
        <p:spPr>
          <a:xfrm>
            <a:off x="3796144" y="3429000"/>
            <a:ext cx="1122219" cy="13993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24225" y="5067181"/>
            <a:ext cx="2502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AR CENA" panose="02000000000000000000" pitchFamily="2" charset="0"/>
              </a:rPr>
              <a:t>Akshay</a:t>
            </a:r>
            <a:r>
              <a:rPr lang="en-GB" sz="1400" dirty="0" smtClean="0">
                <a:latin typeface="AR CENA" panose="02000000000000000000" pitchFamily="2" charset="0"/>
              </a:rPr>
              <a:t> Mishra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Consultant, Interventional Cardiology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Prince Charles Hospital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Brisbane, Australia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13" name="Picture 12" descr="Dr. Hugo Rio Tinto - Portuga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74922" y="3375974"/>
            <a:ext cx="1147233" cy="150541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52156" y="4972922"/>
            <a:ext cx="25123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Hugo Rio Tinto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Interventional Radiologist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Hospital de Saint Louis, Lisbon, </a:t>
            </a:r>
            <a:r>
              <a:rPr lang="en-GB" sz="1400" dirty="0" err="1" smtClean="0">
                <a:latin typeface="AR CENA" panose="02000000000000000000" pitchFamily="2" charset="0"/>
              </a:rPr>
              <a:t>Hepatobiliary</a:t>
            </a:r>
            <a:r>
              <a:rPr lang="en-GB" sz="1400" dirty="0" smtClean="0">
                <a:latin typeface="AR CENA" panose="02000000000000000000" pitchFamily="2" charset="0"/>
              </a:rPr>
              <a:t> and Transplant Centre, Lisbon, Portugal</a:t>
            </a:r>
            <a:endParaRPr lang="en-GB" sz="14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. B. Sani-Garko - Nigeria.jpg"/>
          <p:cNvPicPr>
            <a:picLocks noChangeAspect="1"/>
          </p:cNvPicPr>
          <p:nvPr/>
        </p:nvPicPr>
        <p:blipFill rotWithShape="1">
          <a:blip r:embed="rId2" cstate="print"/>
          <a:srcRect l="8562" r="9679"/>
          <a:stretch/>
        </p:blipFill>
        <p:spPr>
          <a:xfrm>
            <a:off x="827585" y="476673"/>
            <a:ext cx="1080120" cy="1475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545" y="2102546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AR CENA" panose="02000000000000000000" pitchFamily="2" charset="0"/>
              </a:rPr>
              <a:t>Balarabe</a:t>
            </a:r>
            <a:r>
              <a:rPr lang="en-GB" sz="1400" dirty="0" smtClean="0">
                <a:latin typeface="AR CENA" panose="02000000000000000000" pitchFamily="2" charset="0"/>
              </a:rPr>
              <a:t> Sani </a:t>
            </a:r>
            <a:r>
              <a:rPr lang="en-GB" sz="1400" dirty="0" err="1" smtClean="0">
                <a:latin typeface="AR CENA" panose="02000000000000000000" pitchFamily="2" charset="0"/>
              </a:rPr>
              <a:t>Garko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 smtClean="0">
                <a:latin typeface="AR CENA" panose="02000000000000000000" pitchFamily="2" charset="0"/>
              </a:rPr>
              <a:t>Professor of Internal Medicine/Cardiology,</a:t>
            </a:r>
          </a:p>
          <a:p>
            <a:r>
              <a:rPr lang="en-GB" sz="1400" dirty="0" err="1" smtClean="0">
                <a:latin typeface="AR CENA" panose="02000000000000000000" pitchFamily="2" charset="0"/>
              </a:rPr>
              <a:t>Ahmadu</a:t>
            </a:r>
            <a:r>
              <a:rPr lang="en-GB" sz="1400" dirty="0" smtClean="0">
                <a:latin typeface="AR CENA" panose="02000000000000000000" pitchFamily="2" charset="0"/>
              </a:rPr>
              <a:t> Bello University, Zaria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Nigeria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4" name="Picture 3" descr="Picture 001.jpg"/>
          <p:cNvPicPr>
            <a:picLocks noChangeAspect="1"/>
          </p:cNvPicPr>
          <p:nvPr/>
        </p:nvPicPr>
        <p:blipFill rotWithShape="1">
          <a:blip r:embed="rId3" cstate="print"/>
          <a:srcRect l="17865" t="19415" r="24591"/>
          <a:stretch/>
        </p:blipFill>
        <p:spPr>
          <a:xfrm>
            <a:off x="4269739" y="404664"/>
            <a:ext cx="1238365" cy="1479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07904" y="2013228"/>
            <a:ext cx="2141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AR CENA" panose="02000000000000000000" pitchFamily="2" charset="0"/>
              </a:rPr>
              <a:t>Varin</a:t>
            </a:r>
            <a:r>
              <a:rPr lang="en-GB" sz="1400" dirty="0" smtClean="0">
                <a:latin typeface="AR CENA" panose="02000000000000000000" pitchFamily="2" charset="0"/>
              </a:rPr>
              <a:t> Arora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Consultant Cardiologist </a:t>
            </a:r>
          </a:p>
          <a:p>
            <a:r>
              <a:rPr lang="en-GB" sz="1400" dirty="0" err="1" smtClean="0">
                <a:latin typeface="AR CENA" panose="02000000000000000000" pitchFamily="2" charset="0"/>
              </a:rPr>
              <a:t>Phetcharat</a:t>
            </a:r>
            <a:r>
              <a:rPr lang="en-GB" sz="1400" dirty="0" smtClean="0">
                <a:latin typeface="AR CENA" panose="02000000000000000000" pitchFamily="2" charset="0"/>
              </a:rPr>
              <a:t> Hospital, Thailand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Bangkok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6" name="Picture 5" descr="ayah jul0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93232"/>
            <a:ext cx="108184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900874" y="2042845"/>
            <a:ext cx="18788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AR CENA" panose="02000000000000000000" pitchFamily="2" charset="0"/>
              </a:rPr>
              <a:t>Shaiful</a:t>
            </a:r>
            <a:r>
              <a:rPr lang="en-GB" sz="1400" dirty="0" smtClean="0">
                <a:latin typeface="AR CENA" panose="02000000000000000000" pitchFamily="2" charset="0"/>
              </a:rPr>
              <a:t> </a:t>
            </a:r>
            <a:r>
              <a:rPr lang="en-GB" sz="1400" dirty="0" err="1" smtClean="0">
                <a:latin typeface="AR CENA" panose="02000000000000000000" pitchFamily="2" charset="0"/>
              </a:rPr>
              <a:t>Azmi</a:t>
            </a:r>
            <a:r>
              <a:rPr lang="en-GB" sz="1400" dirty="0" smtClean="0">
                <a:latin typeface="AR CENA" panose="02000000000000000000" pitchFamily="2" charset="0"/>
              </a:rPr>
              <a:t> bin </a:t>
            </a:r>
            <a:r>
              <a:rPr lang="en-GB" sz="1400" dirty="0" err="1" smtClean="0">
                <a:latin typeface="AR CENA" panose="02000000000000000000" pitchFamily="2" charset="0"/>
              </a:rPr>
              <a:t>Yahaya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 smtClean="0">
                <a:latin typeface="AR CENA" panose="02000000000000000000" pitchFamily="2" charset="0"/>
              </a:rPr>
              <a:t>Consultant Cardiologist,</a:t>
            </a:r>
          </a:p>
          <a:p>
            <a:r>
              <a:rPr lang="en-GB" sz="1400" dirty="0" err="1" smtClean="0">
                <a:latin typeface="AR CENA" panose="02000000000000000000" pitchFamily="2" charset="0"/>
              </a:rPr>
              <a:t>Institut</a:t>
            </a:r>
            <a:r>
              <a:rPr lang="en-GB" sz="1400" dirty="0" smtClean="0">
                <a:latin typeface="AR CENA" panose="02000000000000000000" pitchFamily="2" charset="0"/>
              </a:rPr>
              <a:t> </a:t>
            </a:r>
            <a:r>
              <a:rPr lang="en-GB" sz="1400" dirty="0" err="1" smtClean="0">
                <a:latin typeface="AR CENA" panose="02000000000000000000" pitchFamily="2" charset="0"/>
              </a:rPr>
              <a:t>Jantung</a:t>
            </a:r>
            <a:r>
              <a:rPr lang="en-GB" sz="1400" dirty="0" smtClean="0">
                <a:latin typeface="AR CENA" panose="02000000000000000000" pitchFamily="2" charset="0"/>
              </a:rPr>
              <a:t> Negara 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Kuala Lumpur, Malaysia</a:t>
            </a:r>
            <a:endParaRPr lang="en-GB" sz="1400" dirty="0">
              <a:latin typeface="AR CENA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3" y="4869160"/>
            <a:ext cx="2880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 CENA" panose="02000000000000000000" pitchFamily="2" charset="0"/>
              </a:rPr>
              <a:t>M. Hussain </a:t>
            </a:r>
            <a:r>
              <a:rPr lang="en-GB" sz="1400" dirty="0" err="1" smtClean="0">
                <a:latin typeface="AR CENA" panose="02000000000000000000" pitchFamily="2" charset="0"/>
              </a:rPr>
              <a:t>Hamdard</a:t>
            </a:r>
            <a:r>
              <a:rPr lang="en-GB" sz="1400" dirty="0" smtClean="0">
                <a:latin typeface="AR CENA" panose="02000000000000000000" pitchFamily="2" charset="0"/>
              </a:rPr>
              <a:t/>
            </a:r>
            <a:br>
              <a:rPr lang="en-GB" sz="1400" dirty="0" smtClean="0">
                <a:latin typeface="AR CENA" panose="02000000000000000000" pitchFamily="2" charset="0"/>
              </a:rPr>
            </a:br>
            <a:r>
              <a:rPr lang="en-GB" sz="1400" dirty="0" smtClean="0">
                <a:latin typeface="AR CENA" panose="02000000000000000000" pitchFamily="2" charset="0"/>
              </a:rPr>
              <a:t>Consultant, Cardiology ARIA Medical University</a:t>
            </a:r>
            <a:br>
              <a:rPr lang="en-GB" sz="1400" dirty="0" smtClean="0">
                <a:latin typeface="AR CENA" panose="02000000000000000000" pitchFamily="2" charset="0"/>
              </a:rPr>
            </a:br>
            <a:r>
              <a:rPr lang="en-GB" sz="1400" dirty="0" smtClean="0">
                <a:latin typeface="AR CENA" panose="02000000000000000000" pitchFamily="2" charset="0"/>
              </a:rPr>
              <a:t>Chief, Cardiology Ward, </a:t>
            </a:r>
            <a:r>
              <a:rPr lang="en-GB" sz="1400" dirty="0" err="1" smtClean="0">
                <a:latin typeface="AR CENA" panose="02000000000000000000" pitchFamily="2" charset="0"/>
              </a:rPr>
              <a:t>Umulbelad</a:t>
            </a:r>
            <a:r>
              <a:rPr lang="en-GB" sz="1400" dirty="0" smtClean="0">
                <a:latin typeface="AR CENA" panose="02000000000000000000" pitchFamily="2" charset="0"/>
              </a:rPr>
              <a:t> Diagnostic Clinic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Afghanistan</a:t>
            </a:r>
            <a:endParaRPr lang="en-GB" sz="1400" dirty="0">
              <a:latin typeface="AR CENA" panose="02000000000000000000" pitchFamily="2" charset="0"/>
            </a:endParaRPr>
          </a:p>
        </p:txBody>
      </p:sp>
      <p:pic>
        <p:nvPicPr>
          <p:cNvPr id="9" name="Picture 8" descr="Hussain Hamdar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5" y="3442026"/>
            <a:ext cx="1110657" cy="1422586"/>
          </a:xfrm>
          <a:prstGeom prst="rect">
            <a:avLst/>
          </a:prstGeom>
        </p:spPr>
      </p:pic>
      <p:pic>
        <p:nvPicPr>
          <p:cNvPr id="10" name="Picture 9" descr="Copy ofN Fri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16992" y="3370741"/>
            <a:ext cx="1882550" cy="1514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06170" y="5078319"/>
            <a:ext cx="16665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AR CENA" panose="02000000000000000000" pitchFamily="2" charset="0"/>
              </a:rPr>
              <a:t>Noureddine</a:t>
            </a:r>
            <a:r>
              <a:rPr lang="en-GB" sz="1400" dirty="0" smtClean="0">
                <a:latin typeface="AR CENA" panose="02000000000000000000" pitchFamily="2" charset="0"/>
              </a:rPr>
              <a:t> </a:t>
            </a:r>
            <a:r>
              <a:rPr lang="en-GB" sz="1400" dirty="0" err="1" smtClean="0">
                <a:latin typeface="AR CENA" panose="02000000000000000000" pitchFamily="2" charset="0"/>
              </a:rPr>
              <a:t>Frid</a:t>
            </a:r>
            <a:r>
              <a:rPr lang="en-GB" sz="1400" dirty="0" smtClean="0">
                <a:latin typeface="AR CENA" panose="02000000000000000000" pitchFamily="2" charset="0"/>
              </a:rPr>
              <a:t> </a:t>
            </a:r>
          </a:p>
          <a:p>
            <a:r>
              <a:rPr lang="en-GB" sz="1400" dirty="0" smtClean="0">
                <a:latin typeface="AR CENA" panose="02000000000000000000" pitchFamily="2" charset="0"/>
              </a:rPr>
              <a:t>CEO of </a:t>
            </a:r>
            <a:r>
              <a:rPr lang="en-GB" sz="1400" dirty="0" err="1" smtClean="0">
                <a:latin typeface="AR CENA" panose="02000000000000000000" pitchFamily="2" charset="0"/>
              </a:rPr>
              <a:t>Cardiatis</a:t>
            </a:r>
            <a:endParaRPr lang="en-GB" sz="1400" dirty="0" smtClean="0">
              <a:latin typeface="AR CENA" panose="02000000000000000000" pitchFamily="2" charset="0"/>
            </a:endParaRPr>
          </a:p>
          <a:p>
            <a:r>
              <a:rPr lang="en-GB" sz="1400" dirty="0" smtClean="0">
                <a:latin typeface="AR CENA" panose="02000000000000000000" pitchFamily="2" charset="0"/>
              </a:rPr>
              <a:t>Belgium</a:t>
            </a:r>
            <a:endParaRPr lang="en-GB" sz="14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8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257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Suparna</dc:creator>
  <cp:lastModifiedBy>Suparna</cp:lastModifiedBy>
  <cp:revision>23</cp:revision>
  <dcterms:created xsi:type="dcterms:W3CDTF">2014-05-28T15:29:20Z</dcterms:created>
  <dcterms:modified xsi:type="dcterms:W3CDTF">2014-05-29T01:53:51Z</dcterms:modified>
</cp:coreProperties>
</file>