
<file path=[Content_Types].xml><?xml version="1.0" encoding="utf-8"?>
<Types xmlns="http://schemas.openxmlformats.org/package/2006/content-types">
  <Override ContentType="application/vnd.openxmlformats-officedocument.presentationml.slide+xml" PartName="/ppt/slides/slide6.xml"/>
  <Override ContentType="application/vnd.openxmlformats-officedocument.presentationml.slideLayout+xml" PartName="/ppt/slideLayouts/slideLayout8.xml"/>
  <Override ContentType="application/vnd.openxmlformats-officedocument.presentationml.notesSlide+xml" PartName="/ppt/notesSlides/notesSlide2.xml"/>
  <Default ContentType="image/svg+xml" Extension="svg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theme+xml" PartName="/ppt/theme/them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notesMaster+xml" PartName="/ppt/notesMasters/notesMaster1.xml"/>
  <Default ContentType="application/x-fontdata" Extension="fntdata"/>
  <Override ContentType="application/vnd.openxmlformats-officedocument.presentationml.slideLayout+xml" PartName="/ppt/slideLayouts/slideLayout1.xml"/>
  <Override ContentType="application/vnd.openxmlformats-officedocument.extended-properties+xml" PartName="/docProps/app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0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viewProps+xml" PartName="/ppt/viewProps.xml"/>
  <Override ContentType="application/vnd.openxmlformats-officedocument.presentationml.slideLayout+xml" PartName="/ppt/slideLayouts/slideLayout9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drawingml.chart+xml" PartName="/ppt/charts/chart1.xml"/>
  <Override ContentType="application/vnd.openxmlformats-officedocument.drawingml.chart+xml" PartName="/ppt/charts/chart2.xml"/>
  <Override ContentType="application/vnd.openxmlformats-package.core-properties+xml" PartName="/docProps/core.xml"/>
  <Override ContentType="application/vnd.openxmlformats-officedocument.presentationml.slide+xml" PartName="/ppt/slides/slide5.xml"/>
  <Override ContentType="application/vnd.openxmlformats-officedocument.presentationml.slideLayout+xml" PartName="/ppt/slideLayouts/slideLayout7.xml"/>
  <Override ContentType="application/vnd.openxmlformats-officedocument.presentationml.notesSlide+xml" PartName="/ppt/notesSlides/notesSlide1.xml"/>
  <Default ContentType="image/png" Extension="png"/>
  <Override ContentType="application/vnd.openxmlformats-officedocument.presentationml.notesSlide+xml" PartName="/ppt/notesSlides/notesSlide3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lear Sans Regular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0279" autoAdjust="0"/>
    <p:restoredTop sz="73146" autoAdjust="0"/>
  </p:normalViewPr>
  <p:slideViewPr>
    <p:cSldViewPr>
      <p:cViewPr>
        <p:scale>
          <a:sx n="33" d="100"/>
          <a:sy n="33" d="100"/>
        </p:scale>
        <p:origin x="-87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CleanReactionTable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AppData\Roaming\Microsoft\Excel\CleanReactionTable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3600">
                <a:solidFill>
                  <a:srgbClr val="92D050"/>
                </a:solidFill>
              </a:defRPr>
            </a:pPr>
            <a:r>
              <a:rPr lang="en-US" sz="3600">
                <a:solidFill>
                  <a:srgbClr val="92D050"/>
                </a:solidFill>
              </a:rPr>
              <a:t>Top 5 Category  </a:t>
            </a:r>
          </a:p>
        </c:rich>
      </c:tx>
    </c:title>
    <c:plotArea>
      <c:layout>
        <c:manualLayout>
          <c:layoutTarget val="inner"/>
          <c:xMode val="edge"/>
          <c:yMode val="edge"/>
          <c:x val="0.10525070729795147"/>
          <c:y val="0.13588534484036977"/>
          <c:w val="0.63610321437093142"/>
          <c:h val="0.71917730622655263"/>
        </c:manualLayout>
      </c:layout>
      <c:barChart>
        <c:barDir val="col"/>
        <c:grouping val="stacked"/>
        <c:ser>
          <c:idx val="0"/>
          <c:order val="0"/>
          <c:tx>
            <c:strRef>
              <c:f>'Top 5 Category'!$D$3:$D$4</c:f>
              <c:strCache>
                <c:ptCount val="1"/>
                <c:pt idx="0">
                  <c:v>Top 5 Category  Score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solidFill>
                <a:srgbClr val="FFC000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dLbls>
            <c:dLbl>
              <c:idx val="0"/>
              <c:layout>
                <c:manualLayout>
                  <c:x val="0"/>
                  <c:y val="-0.27118644067796632"/>
                </c:manualLayout>
              </c:layout>
              <c:showVal val="1"/>
            </c:dLbl>
            <c:dLbl>
              <c:idx val="1"/>
              <c:layout>
                <c:manualLayout>
                  <c:x val="-2.1645021645021667E-3"/>
                  <c:y val="-0.16949152542372894"/>
                </c:manualLayout>
              </c:layout>
              <c:showVal val="1"/>
            </c:dLbl>
            <c:dLbl>
              <c:idx val="2"/>
              <c:layout>
                <c:manualLayout>
                  <c:x val="-2.1645021645021667E-3"/>
                  <c:y val="-0.12806026365348389"/>
                </c:manualLayout>
              </c:layout>
              <c:showVal val="1"/>
            </c:dLbl>
            <c:dLbl>
              <c:idx val="3"/>
              <c:layout>
                <c:manualLayout>
                  <c:x val="0"/>
                  <c:y val="-0.12429378531073466"/>
                </c:manualLayout>
              </c:layout>
              <c:showVal val="1"/>
            </c:dLbl>
            <c:dLbl>
              <c:idx val="4"/>
              <c:layout>
                <c:manualLayout>
                  <c:x val="0"/>
                  <c:y val="-7.9096045197740203E-2"/>
                </c:manualLayout>
              </c:layout>
              <c:showVal val="1"/>
            </c:dLbl>
            <c:txPr>
              <a:bodyPr/>
              <a:lstStyle/>
              <a:p>
                <a:pPr>
                  <a:defRPr sz="2000" b="1">
                    <a:effectLst/>
                  </a:defRPr>
                </a:pPr>
                <a:endParaRPr lang="en-US"/>
              </a:p>
            </c:txPr>
            <c:showVal val="1"/>
          </c:dLbls>
          <c:cat>
            <c:strRef>
              <c:f>'Top 5 Category'!$C$5:$C$9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Category'!$D$5:$D$9</c:f>
              <c:numCache>
                <c:formatCode>General</c:formatCode>
                <c:ptCount val="5"/>
                <c:pt idx="0">
                  <c:v>75394</c:v>
                </c:pt>
                <c:pt idx="1">
                  <c:v>71240</c:v>
                </c:pt>
                <c:pt idx="2">
                  <c:v>69271</c:v>
                </c:pt>
                <c:pt idx="3">
                  <c:v>68820</c:v>
                </c:pt>
                <c:pt idx="4">
                  <c:v>66952</c:v>
                </c:pt>
              </c:numCache>
            </c:numRef>
          </c:val>
        </c:ser>
        <c:dLbls>
          <c:showVal val="1"/>
        </c:dLbls>
        <c:overlap val="100"/>
        <c:axId val="96296320"/>
        <c:axId val="96573696"/>
      </c:barChart>
      <c:catAx>
        <c:axId val="96296320"/>
        <c:scaling>
          <c:orientation val="minMax"/>
        </c:scaling>
        <c:axPos val="b"/>
        <c:tickLblPos val="nextTo"/>
        <c:txPr>
          <a:bodyPr/>
          <a:lstStyle/>
          <a:p>
            <a:pPr>
              <a:defRPr sz="2400">
                <a:solidFill>
                  <a:srgbClr val="C00000"/>
                </a:solidFill>
              </a:defRPr>
            </a:pPr>
            <a:endParaRPr lang="en-US"/>
          </a:p>
        </c:txPr>
        <c:crossAx val="96573696"/>
        <c:crosses val="autoZero"/>
        <c:auto val="1"/>
        <c:lblAlgn val="ctr"/>
        <c:lblOffset val="100"/>
      </c:catAx>
      <c:valAx>
        <c:axId val="965736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96296320"/>
        <c:crosses val="autoZero"/>
        <c:crossBetween val="between"/>
      </c:valAx>
    </c:plotArea>
    <c:legend>
      <c:legendPos val="r"/>
      <c:txPr>
        <a:bodyPr/>
        <a:lstStyle/>
        <a:p>
          <a:pPr>
            <a:defRPr sz="24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4000"/>
            </a:pPr>
            <a:r>
              <a:rPr lang="en-US" sz="4000" dirty="0">
                <a:solidFill>
                  <a:srgbClr val="A100FF"/>
                </a:solidFill>
              </a:rPr>
              <a:t>Top 5 Category </a:t>
            </a:r>
            <a:r>
              <a:rPr lang="en-US" sz="4000" dirty="0" smtClean="0">
                <a:solidFill>
                  <a:srgbClr val="A100FF"/>
                </a:solidFill>
              </a:rPr>
              <a:t>Popularity</a:t>
            </a:r>
            <a:r>
              <a:rPr lang="en-US" sz="4000" baseline="0" dirty="0" smtClean="0">
                <a:solidFill>
                  <a:srgbClr val="A100FF"/>
                </a:solidFill>
              </a:rPr>
              <a:t> In Terms Of Percentage</a:t>
            </a:r>
            <a:endParaRPr lang="en-US" sz="4000" dirty="0">
              <a:solidFill>
                <a:srgbClr val="A100FF"/>
              </a:solidFill>
            </a:endParaRPr>
          </a:p>
        </c:rich>
      </c:tx>
    </c:title>
    <c:plotArea>
      <c:layout/>
      <c:pieChart>
        <c:varyColors val="1"/>
        <c:ser>
          <c:idx val="0"/>
          <c:order val="0"/>
          <c:tx>
            <c:strRef>
              <c:f>CleanReactionTable!$O$2:$O$3</c:f>
              <c:strCache>
                <c:ptCount val="1"/>
                <c:pt idx="0">
                  <c:v>Top 5 Category Score</c:v>
                </c:pt>
              </c:strCache>
            </c:strRef>
          </c:tx>
          <c:spPr>
            <a:effectLst>
              <a:outerShdw blurRad="355600" dir="10740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  <a:bevelB prst="angle"/>
            </a:sp3d>
          </c:spPr>
          <c:dPt>
            <c:idx val="0"/>
            <c:explosion val="10"/>
          </c:dPt>
          <c:dLbls>
            <c:numFmt formatCode="0.0%" sourceLinked="0"/>
            <c:txPr>
              <a:bodyPr/>
              <a:lstStyle/>
              <a:p>
                <a:pPr>
                  <a:defRPr sz="3200"/>
                </a:pPr>
                <a:endParaRPr lang="en-US"/>
              </a:p>
            </c:txPr>
            <c:dLblPos val="bestFit"/>
            <c:showCatName val="1"/>
            <c:showPercent val="1"/>
            <c:showLeaderLines val="1"/>
          </c:dLbls>
          <c:cat>
            <c:strRef>
              <c:f>CleanReactionTable!$N$4:$N$8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CleanReactionTable!$O$4:$O$8</c:f>
              <c:numCache>
                <c:formatCode>General</c:formatCode>
                <c:ptCount val="5"/>
                <c:pt idx="0">
                  <c:v>75394</c:v>
                </c:pt>
                <c:pt idx="1">
                  <c:v>71240</c:v>
                </c:pt>
                <c:pt idx="2">
                  <c:v>69271</c:v>
                </c:pt>
                <c:pt idx="3">
                  <c:v>68820</c:v>
                </c:pt>
                <c:pt idx="4">
                  <c:v>66952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23.01.2024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752600" y="419100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b="b" l="l" r="r" t="t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dirty="0" lang="en-AU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7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667000" y="3086100"/>
            <a:ext cx="5482998" cy="2668487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 algn="ctr">
              <a:lnSpc>
                <a:spcPts val="11059"/>
              </a:lnSpc>
            </a:pPr>
            <a:r>
              <a:rPr dirty="0" lang="en-US" smtClean="0" sz="5400"/>
              <a:t>Social Buzz Content Creation Analysis</a:t>
            </a:r>
            <a:endParaRPr dirty="0" lang="en-US" spc="-105" sz="5400">
              <a:solidFill>
                <a:srgbClr val="FFFFFF"/>
              </a:solidFill>
              <a:latin charset="0" panose="020B0503030202060203" pitchFamily="34" typeface="Graphik Regular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b="6" l="75" r="75" t="6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>
              <a:lnSpc>
                <a:spcPts val="9600"/>
              </a:lnSpc>
            </a:pPr>
            <a:r>
              <a:rPr dirty="0" lang="en-US" spc="-80" sz="8000">
                <a:solidFill>
                  <a:srgbClr val="000000"/>
                </a:solidFill>
                <a:latin charset="0" panose="020B0503030202060203" pitchFamily="34" typeface="Graphik Regular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cstate="print" r:embed="rId6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cstate="print" r:embed="rId6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cstate="print" r:embed="rId6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cstate="print" r:embed="rId6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cstate="print" r:embed="rId6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cstate="print" r:embed="rId6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cstate="print" r:embed="rId6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cstate="print" r:embed="rId6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xmlns="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xmlns="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>
                <a:lnSpc>
                  <a:spcPts val="2660"/>
                </a:lnSpc>
              </a:pPr>
              <a:endParaRPr dirty="0" lang="en-US" spc="-19" sz="1900">
                <a:solidFill>
                  <a:srgbClr val="000000"/>
                </a:solidFill>
                <a:latin charset="0" panose="020B0503030202060203" pitchFamily="34" typeface="Graphik Regular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xmlns="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>
                <a:lnSpc>
                  <a:spcPts val="2940"/>
                </a:lnSpc>
              </a:pPr>
              <a:endParaRPr dirty="0" lang="en-US" spc="-21" sz="2100">
                <a:solidFill>
                  <a:srgbClr val="000000"/>
                </a:solidFill>
                <a:latin charset="0" panose="020B0503030202060203" pitchFamily="34" typeface="Graphik Regular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xmlns="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xmlns="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>
                <a:lnSpc>
                  <a:spcPts val="2660"/>
                </a:lnSpc>
              </a:pPr>
              <a:endParaRPr dirty="0" lang="en-US" spc="-19" sz="1900">
                <a:solidFill>
                  <a:srgbClr val="000000"/>
                </a:solidFill>
                <a:latin charset="0" panose="020B0503030202060203" pitchFamily="34" typeface="Graphik Regular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xmlns="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>
                <a:lnSpc>
                  <a:spcPts val="2940"/>
                </a:lnSpc>
              </a:pPr>
              <a:endParaRPr dirty="0" lang="en-US" spc="-21" sz="2100">
                <a:solidFill>
                  <a:srgbClr val="000000"/>
                </a:solidFill>
                <a:latin charset="0" panose="020B0503030202060203" pitchFamily="34" typeface="Graphik Regular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049000" y="1638300"/>
            <a:ext cx="6705600" cy="6986528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en-US" smtClean="0" sz="32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Analysis:</a:t>
            </a:r>
          </a:p>
          <a:p>
            <a:r>
              <a:rPr dirty="0" lang="en-US" smtClean="0" sz="28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Animal and science are the two most popular categories , showing that people enjoy “real-life” and “factual” content the most.</a:t>
            </a:r>
          </a:p>
          <a:p>
            <a:endParaRPr dirty="0" lang="en-US" smtClean="0" sz="280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lang="en-US" smtClean="0" sz="32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INSIGHT:</a:t>
            </a:r>
          </a:p>
          <a:p>
            <a:r>
              <a:rPr dirty="0" lang="en-US" smtClean="0" sz="28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Food is a common theme with the top 5 categories with “Healthy-Eating” ranking the highest. This may give indication to the audience within your user base. We could use this insight to create a compaign and brands and work with healthy eating brands to boost user engagement. </a:t>
            </a:r>
            <a:endParaRPr dirty="0" lang="en-US" smtClean="0" sz="2800"/>
          </a:p>
          <a:p>
            <a:r>
              <a:rPr dirty="0" lang="en-US" smtClean="0" sz="2400"/>
              <a:t> </a:t>
            </a:r>
          </a:p>
          <a:p>
            <a:endParaRPr dirty="0" lang="en-US" sz="240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640"/>
              </a:lnSpc>
            </a:pPr>
            <a:r>
              <a:rPr dirty="0" lang="en-US" spc="-26" sz="2600">
                <a:solidFill>
                  <a:srgbClr val="FFFFFF"/>
                </a:solidFill>
                <a:latin charset="0" panose="020B0503030202060203" pitchFamily="34" typeface="Graphik Regular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b="b" l="l" r="r" t="t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cstate="print" r:embed="rId3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42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r">
              <a:lnSpc>
                <a:spcPts val="9600"/>
              </a:lnSpc>
            </a:pPr>
            <a:r>
              <a:rPr dirty="0" lang="en-US" spc="-80" sz="8000">
                <a:solidFill>
                  <a:srgbClr val="FFFFFF"/>
                </a:solidFill>
                <a:latin charset="0" panose="020B0503030202060203" pitchFamily="34" typeface="Graphik Regular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cstate="print" r:embed="rId5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cstate="print" r:embed="rId5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cstate="print" r:embed="rId5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cstate="print" r:embed="rId5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cstate="print" r:embed="rId5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cstate="print" r:embed="rId5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cstate="print" r:embed="rId5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cstate="print" r:embed="rId5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cstate="print" r:embed="rId5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cstate="print" r:embed="rId5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cstate="print" r:embed="rId5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cstate="print" r:embed="rId5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cstate="print" r:embed="rId5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cstate="print" r:embed="rId5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57400" y="3238500"/>
            <a:ext cx="8749643" cy="3601492"/>
            <a:chOff x="-745855" y="-62401"/>
            <a:chExt cx="11666191" cy="4801989"/>
          </a:xfrm>
        </p:grpSpPr>
        <p:sp>
          <p:nvSpPr>
            <p:cNvPr id="3" name="TextBox 3"/>
            <p:cNvSpPr txBox="1"/>
            <p:nvPr/>
          </p:nvSpPr>
          <p:spPr>
            <a:xfrm>
              <a:off x="-745855" y="-62401"/>
              <a:ext cx="11564591" cy="1371231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dirty="0" lang="en-US" smtClean="0" spc="-80" sz="3600">
                  <a:solidFill>
                    <a:srgbClr val="000000"/>
                  </a:solidFill>
                  <a:latin charset="0" panose="020B0503030202060203" pitchFamily="34" typeface="Graphik Regular"/>
                </a:rPr>
                <a:t>Today ‘s  Agenda</a:t>
              </a:r>
              <a:r>
                <a:rPr dirty="0" lang="en-US" smtClean="0" spc="-80" sz="3600">
                  <a:solidFill>
                    <a:srgbClr val="000000"/>
                  </a:solidFill>
                  <a:latin charset="0" panose="020B0503030202060203" pitchFamily="34" typeface="Graphik Regular"/>
                </a:rPr>
                <a:t> </a:t>
              </a:r>
              <a:endParaRPr dirty="0" lang="en-US" spc="-80" sz="3600">
                <a:solidFill>
                  <a:srgbClr val="000000"/>
                </a:solidFill>
                <a:latin charset="0" panose="020B0503030202060203" pitchFamily="34" typeface="Graphik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644255" y="1969599"/>
              <a:ext cx="11564591" cy="2769989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dirty="0" lang="en-US" spc="-19" sz="2400">
                  <a:solidFill>
                    <a:srgbClr val="000000"/>
                  </a:solidFill>
                  <a:latin charset="0" panose="020B0503030202060203" pitchFamily="34" typeface="Graphik Regular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dirty="0" lang="en-US" spc="-19" sz="2400">
                  <a:solidFill>
                    <a:srgbClr val="000000"/>
                  </a:solidFill>
                  <a:latin charset="0" panose="020B0503030202060203" pitchFamily="34" typeface="Graphik Regular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dirty="0" lang="en-US" spc="-19" sz="2400">
                  <a:solidFill>
                    <a:srgbClr val="000000"/>
                  </a:solidFill>
                  <a:latin charset="0" panose="020B0503030202060203" pitchFamily="34" typeface="Graphik Regular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dirty="0" lang="en-US" spc="-19" sz="2400">
                  <a:solidFill>
                    <a:srgbClr val="000000"/>
                  </a:solidFill>
                  <a:latin charset="0" panose="020B0503030202060203" pitchFamily="34" typeface="Graphik Regular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dirty="0" lang="en-US" spc="-19" sz="2400">
                  <a:solidFill>
                    <a:srgbClr val="000000"/>
                  </a:solidFill>
                  <a:latin charset="0" panose="020B0503030202060203" pitchFamily="34" typeface="Graphik Regular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dirty="0" lang="en-US" spc="-19" sz="2400">
                  <a:solidFill>
                    <a:srgbClr val="000000"/>
                  </a:solidFill>
                  <a:latin charset="0" panose="020B0503030202060203" pitchFamily="34" typeface="Graphik Regular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b="b" l="l" r="r" t="t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cstate="print" r:embed="rId3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5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b="b" l="l" r="r" t="t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cstate="print" r:embed="rId3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5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b="b" l="l" r="r" t="t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cstate="print" r:embed="rId3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5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cstate="print" r:embed="rId5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cstate="print" r:embed="rId5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cstate="print" r:embed="rId5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cstate="print" r:embed="rId5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7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9600"/>
              </a:lnSpc>
            </a:pPr>
            <a:r>
              <a:rPr dirty="0" lang="en-US" spc="-80" sz="8000">
                <a:solidFill>
                  <a:srgbClr val="FFFFFF"/>
                </a:solidFill>
                <a:latin charset="0" panose="020B0503030202060203" pitchFamily="34" typeface="Graphik Regular"/>
              </a:rPr>
              <a:t>Project Recap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29600" y="2171700"/>
            <a:ext cx="7924800" cy="181588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en-US" smtClean="0" sz="2800"/>
              <a:t>Social Buzz is a fast growing technology unicorn that need to adapt quickly to it’s global scale. Accenture has begun a 3 month POC , aiming to uncover valuable insights in three critical areas</a:t>
            </a:r>
            <a:r>
              <a:rPr dirty="0" lang="en-US" smtClean="0" sz="2800"/>
              <a:t>:</a:t>
            </a:r>
            <a:endParaRPr dirty="0" lang="en-US" sz="2800"/>
          </a:p>
        </p:txBody>
      </p:sp>
      <p:sp>
        <p:nvSpPr>
          <p:cNvPr id="35" name="TextBox 34"/>
          <p:cNvSpPr txBox="1"/>
          <p:nvPr/>
        </p:nvSpPr>
        <p:spPr>
          <a:xfrm>
            <a:off x="8763000" y="4229100"/>
            <a:ext cx="7543800" cy="2062103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indent="-514350" marL="514350">
              <a:buFont charset="0" pitchFamily="34" typeface="Arial"/>
              <a:buChar char="•"/>
            </a:pPr>
            <a:r>
              <a:rPr b="1" dirty="0" lang="en-US" smtClean="0" sz="3200"/>
              <a:t>Big Data Practice Audit</a:t>
            </a:r>
          </a:p>
          <a:p>
            <a:pPr>
              <a:buFont charset="0" pitchFamily="34" typeface="Arial"/>
              <a:buChar char="•"/>
            </a:pPr>
            <a:r>
              <a:rPr b="1" dirty="0" lang="en-US" smtClean="0" sz="3200"/>
              <a:t>    Recommendations for a Successful IPO</a:t>
            </a:r>
          </a:p>
          <a:p>
            <a:pPr indent="-514350" marL="514350">
              <a:buFont charset="0" pitchFamily="34" typeface="Arial"/>
              <a:buChar char="•"/>
            </a:pPr>
            <a:r>
              <a:rPr b="1" dirty="0" lang="en-US" smtClean="0" sz="3200"/>
              <a:t>Analysis to find Social Buzz’s top 5 most popular categories of content.</a:t>
            </a:r>
            <a:endParaRPr dirty="0" lang="en-US" sz="320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b="b" l="l" r="r" t="t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cstate="print" r:embed="rId3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5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dirty="0" lang="en-AU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cstate="print" r:embed="rId5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cstate="print" r:embed="rId5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cstate="print" r:embed="rId5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cstate="print" r:embed="rId5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b="b" l="l" r="r" t="t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dirty="0" lang="en-AU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cstate="print" r:embed="rId7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8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b="b" l="l" r="r" t="t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cstate="print" r:embed="rId3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5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52" r="52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9600"/>
              </a:lnSpc>
            </a:pPr>
            <a:r>
              <a:rPr dirty="0" lang="en-US" spc="-80" sz="8000">
                <a:solidFill>
                  <a:srgbClr val="FFFFFF"/>
                </a:solidFill>
                <a:latin charset="0" panose="020B0503030202060203" pitchFamily="34" typeface="Graphik Regular"/>
              </a:rPr>
              <a:t>Problem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62200" y="4762500"/>
            <a:ext cx="7467600" cy="518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b="1" dirty="0" lang="en-US" smtClean="0" sz="2800">
                <a:solidFill>
                  <a:schemeClr val="bg1"/>
                </a:solidFill>
              </a:rPr>
              <a:t>Over </a:t>
            </a:r>
            <a:r>
              <a:rPr b="1" dirty="0" lang="en-US" smtClean="0" sz="2800" u="sng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100000</a:t>
            </a:r>
            <a:r>
              <a:rPr b="1" dirty="0" lang="en-US" smtClean="0" sz="2800">
                <a:solidFill>
                  <a:schemeClr val="bg1"/>
                </a:solidFill>
              </a:rPr>
              <a:t> posts every day</a:t>
            </a:r>
          </a:p>
          <a:p>
            <a:pPr algn="ctr"/>
            <a:endParaRPr b="1" dirty="0" lang="en-US" smtClean="0" sz="2800">
              <a:solidFill>
                <a:schemeClr val="bg1"/>
              </a:solidFill>
            </a:endParaRPr>
          </a:p>
          <a:p>
            <a:pPr algn="ctr"/>
            <a:endParaRPr b="1" dirty="0" lang="en-US" smtClean="0" sz="2800">
              <a:solidFill>
                <a:schemeClr val="bg1"/>
              </a:solidFill>
            </a:endParaRPr>
          </a:p>
          <a:p>
            <a:pPr algn="ctr"/>
            <a:endParaRPr b="1" dirty="0" lang="en-US" smtClean="0" sz="2800">
              <a:solidFill>
                <a:schemeClr val="bg1"/>
              </a:solidFill>
            </a:endParaRPr>
          </a:p>
          <a:p>
            <a:pPr algn="ctr"/>
            <a:r>
              <a:rPr b="1" dirty="0" lang="en-US" smtClean="0" sz="2800">
                <a:solidFill>
                  <a:schemeClr val="bg1"/>
                </a:solidFill>
              </a:rPr>
              <a:t>But how to capitalize on it when there is too much?</a:t>
            </a:r>
          </a:p>
          <a:p>
            <a:pPr algn="ctr"/>
            <a:endParaRPr b="1" dirty="0" lang="en-US" smtClean="0" sz="2800">
              <a:solidFill>
                <a:schemeClr val="bg1"/>
              </a:solidFill>
            </a:endParaRPr>
          </a:p>
          <a:p>
            <a:pPr algn="ctr"/>
            <a:endParaRPr b="1" dirty="0" lang="en-US" smtClean="0" sz="2800">
              <a:solidFill>
                <a:schemeClr val="bg1"/>
              </a:solidFill>
            </a:endParaRPr>
          </a:p>
          <a:p>
            <a:pPr algn="ctr"/>
            <a:r>
              <a:rPr b="1" dirty="0" lang="en-US" smtClean="0" sz="2800">
                <a:solidFill>
                  <a:schemeClr val="bg1"/>
                </a:solidFill>
              </a:rPr>
              <a:t>Analysis to find Social Buzz’s top 5  most popular categories  content. </a:t>
            </a:r>
          </a:p>
          <a:p>
            <a:pPr algn="ctr"/>
            <a:r>
              <a:rPr b="1" dirty="0" lang="en-US" smtClean="0" sz="28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Importance: Insightful data to drive decision-making and content strategy</a:t>
            </a:r>
            <a:endParaRPr b="1" dirty="0" lang="en-US" sz="2800">
              <a:solidFill>
                <a:schemeClr val="bg1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443639" y="105085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443639" y="6953289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097000" y="1485900"/>
            <a:ext cx="419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Andrew Fleming </a:t>
            </a:r>
          </a:p>
          <a:p>
            <a:r>
              <a:rPr lang="en-US" sz="2800" b="1" dirty="0" smtClean="0"/>
              <a:t>Chief Technical Architect</a:t>
            </a:r>
            <a:endParaRPr 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325600" y="4838700"/>
            <a:ext cx="3581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Marcus Rompton </a:t>
            </a:r>
            <a:r>
              <a:rPr lang="en-US" sz="3200" b="1" dirty="0" smtClean="0"/>
              <a:t>Senior Principle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4249400" y="7277100"/>
            <a:ext cx="3505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Aman Kumar </a:t>
            </a:r>
          </a:p>
          <a:p>
            <a:r>
              <a:rPr lang="en-US" sz="3200" b="1" dirty="0" smtClean="0"/>
              <a:t>Data Analyst</a:t>
            </a:r>
            <a:endParaRPr lang="en-US" sz="3200" b="1" dirty="0"/>
          </a:p>
        </p:txBody>
      </p:sp>
      <p:pic>
        <p:nvPicPr>
          <p:cNvPr id="37" name="Picture 36" descr="pic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0" y="6972300"/>
            <a:ext cx="2057400" cy="1981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6" name="Freeform 29"/>
          <p:cNvSpPr/>
          <p:nvPr/>
        </p:nvSpPr>
        <p:spPr>
          <a:xfrm>
            <a:off x="11430000" y="1028700"/>
            <a:ext cx="2187334" cy="2087727"/>
          </a:xfrm>
          <a:custGeom>
            <a:avLst/>
            <a:gdLst/>
            <a:ahLst/>
            <a:cxnLst/>
            <a:rect l="l" t="t" r="r" b="b"/>
            <a:pathLst>
              <a:path w="6542159" h="6244242">
                <a:moveTo>
                  <a:pt x="3271080" y="4996"/>
                </a:moveTo>
                <a:cubicBezTo>
                  <a:pt x="2154117" y="0"/>
                  <a:pt x="1119857" y="593026"/>
                  <a:pt x="559929" y="1559521"/>
                </a:cubicBezTo>
                <a:cubicBezTo>
                  <a:pt x="0" y="2526015"/>
                  <a:pt x="0" y="3718228"/>
                  <a:pt x="559929" y="4684723"/>
                </a:cubicBezTo>
                <a:cubicBezTo>
                  <a:pt x="1119857" y="5651217"/>
                  <a:pt x="2154117" y="6244243"/>
                  <a:pt x="3271080" y="6239248"/>
                </a:cubicBezTo>
                <a:cubicBezTo>
                  <a:pt x="4388043" y="6244243"/>
                  <a:pt x="5422303" y="5651217"/>
                  <a:pt x="5982231" y="4684723"/>
                </a:cubicBezTo>
                <a:cubicBezTo>
                  <a:pt x="6542160" y="3718229"/>
                  <a:pt x="6542160" y="2526015"/>
                  <a:pt x="5982231" y="1559521"/>
                </a:cubicBezTo>
                <a:cubicBezTo>
                  <a:pt x="5422303" y="593027"/>
                  <a:pt x="4388043" y="1"/>
                  <a:pt x="3271080" y="4996"/>
                </a:cubicBezTo>
                <a:close/>
              </a:path>
            </a:pathLst>
          </a:custGeom>
          <a:blipFill>
            <a:blip r:embed="rId7" cstate="print"/>
            <a:stretch>
              <a:fillRect l="-164266" t="1917" r="-22903" b="-93994"/>
            </a:stretch>
          </a:blipFill>
          <a:ln>
            <a:solidFill>
              <a:srgbClr val="00BAFF"/>
            </a:solidFill>
          </a:ln>
        </p:spPr>
        <p:txBody>
          <a:bodyPr/>
          <a:lstStyle/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b="b" l="l" r="r" t="t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cstate="print" r:embed="rId5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50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b="b" l="l" r="r" t="t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cstate="print" r:embed="rId5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50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b="b" l="l" r="r" t="t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cstate="print" r:embed="rId5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50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b="b" l="l" r="r" t="t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cstate="print" r:embed="rId5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50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b="b" l="l" r="r" t="t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cstate="print" r:embed="rId5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50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r">
              <a:lnSpc>
                <a:spcPts val="9600"/>
              </a:lnSpc>
            </a:pPr>
            <a:r>
              <a:rPr dirty="0" lang="en-US" spc="-80" sz="8000">
                <a:solidFill>
                  <a:srgbClr val="FFFFFF"/>
                </a:solidFill>
                <a:latin charset="0" panose="020B0503030202060203" pitchFamily="34" typeface="Graphik Regular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7192"/>
              </a:lnSpc>
            </a:pPr>
            <a:r>
              <a:rPr dirty="0" lang="en-US" spc="-640" sz="7192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7192"/>
              </a:lnSpc>
            </a:pPr>
            <a:r>
              <a:rPr dirty="0" lang="en-US" spc="-640" sz="7192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7192"/>
              </a:lnSpc>
            </a:pPr>
            <a:r>
              <a:rPr lang="en-US" spc="-640" sz="7192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7192"/>
              </a:lnSpc>
            </a:pPr>
            <a:r>
              <a:rPr dirty="0" lang="en-US" spc="-640" sz="7192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7192"/>
              </a:lnSpc>
            </a:pPr>
            <a:r>
              <a:rPr dirty="0" lang="en-US" spc="-640" sz="7192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715000" y="2857500"/>
            <a:ext cx="12039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b="1" dirty="0" lang="en-US" smtClean="0" sz="36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endParaRPr b="1" dirty="0" lang="en-US" sz="360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620000" y="4381500"/>
            <a:ext cx="10058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b="1" dirty="0" lang="en-US" smtClean="0" sz="36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Data Modeling </a:t>
            </a:r>
            <a:endParaRPr dirty="0" lang="en-US" sz="360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1277600" y="7734300"/>
            <a:ext cx="6400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b="1" dirty="0" lang="en-US" smtClean="0" sz="36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Uncover Insights</a:t>
            </a:r>
            <a:endParaRPr b="1" dirty="0" lang="en-US" sz="360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525000" y="5981700"/>
            <a:ext cx="8153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b="1" dirty="0" lang="en-US" smtClean="0" sz="36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Data Analysis </a:t>
            </a:r>
            <a:endParaRPr dirty="0" lang="en-US" sz="360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886200" y="876300"/>
            <a:ext cx="96012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r>
              <a:rPr b="1" dirty="0" lang="en-US" smtClean="0" sz="36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           Data Understanding</a:t>
            </a:r>
            <a:endParaRPr b="1" dirty="0" lang="en-US" sz="360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86000" y="2552700"/>
            <a:ext cx="2819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A100FF"/>
                </a:solidFill>
              </a:rPr>
              <a:t>    </a:t>
            </a:r>
            <a:r>
              <a:rPr lang="en-US" sz="8800" dirty="0" smtClean="0">
                <a:solidFill>
                  <a:srgbClr val="A100FF"/>
                </a:solidFill>
              </a:rPr>
              <a:t>16</a:t>
            </a:r>
            <a:endParaRPr lang="en-US" sz="8800" dirty="0">
              <a:solidFill>
                <a:srgbClr val="A1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8400" y="4533900"/>
            <a:ext cx="236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Unique Category</a:t>
            </a:r>
            <a:endParaRPr 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7315200" y="2476500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A100FF"/>
                </a:solidFill>
              </a:rPr>
              <a:t>1897</a:t>
            </a:r>
            <a:endParaRPr lang="en-US" sz="8000" dirty="0">
              <a:solidFill>
                <a:srgbClr val="A1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0400" y="4610100"/>
            <a:ext cx="381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Reactions to “Animal” Posts</a:t>
            </a:r>
            <a:endParaRPr 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13106400" y="2400300"/>
            <a:ext cx="22692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A100FF"/>
                </a:solidFill>
              </a:rPr>
              <a:t>MAY</a:t>
            </a:r>
            <a:endParaRPr lang="en-US" sz="8800" dirty="0">
              <a:solidFill>
                <a:srgbClr val="A1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649200" y="46863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Month With Most Posts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b="b" l="l" r="r" t="t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cstate="print" r:embed="rId5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5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b="b" l="l" r="r" t="t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cstate="print" r:embed="rId5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5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/>
          <p:cNvGraphicFramePr/>
          <p:nvPr/>
        </p:nvGraphicFramePr>
        <p:xfrm>
          <a:off x="3810000" y="1485900"/>
          <a:ext cx="13944600" cy="784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b="b" l="l" r="r" t="t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cstate="print" r:embed="rId5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5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cstate="print" r:embed="rId3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b="b" l="l" r="r" t="t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cstate="print" r:embed="rId5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5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/>
          <p:cNvGraphicFramePr/>
          <p:nvPr/>
        </p:nvGraphicFramePr>
        <p:xfrm>
          <a:off x="3886200" y="1562100"/>
          <a:ext cx="13563600" cy="769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xmlns="" val="2453851658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292</Words>
  <Application>Microsoft Macintosh PowerPoint</Application>
  <PresentationFormat>Custom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HP</cp:lastModifiedBy>
  <cp:revision>33</cp:revision>
  <dcterms:created xsi:type="dcterms:W3CDTF">2006-08-16T00:00:00Z</dcterms:created>
  <dcterms:modified xsi:type="dcterms:W3CDTF">2024-01-23T10:15:32Z</dcterms:modified>
  <dc:identifier>DAEhDyfaYKE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1103285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S10.0.0</vt:lpwstr>
  </property>
</Properties>
</file>