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-87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CleanReactionTabl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AppData\Roaming\Microsoft\Excel\CleanReactionTable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3600">
                <a:solidFill>
                  <a:srgbClr val="92D050"/>
                </a:solidFill>
              </a:defRPr>
            </a:pPr>
            <a:r>
              <a:rPr lang="en-US" sz="3600">
                <a:solidFill>
                  <a:srgbClr val="92D050"/>
                </a:solidFill>
              </a:rPr>
              <a:t>Top 5 Category  </a:t>
            </a:r>
          </a:p>
        </c:rich>
      </c:tx>
    </c:title>
    <c:plotArea>
      <c:layout>
        <c:manualLayout>
          <c:layoutTarget val="inner"/>
          <c:xMode val="edge"/>
          <c:yMode val="edge"/>
          <c:x val="0.10525070729795147"/>
          <c:y val="0.13588534484036977"/>
          <c:w val="0.63610321437093142"/>
          <c:h val="0.71917730622655263"/>
        </c:manualLayout>
      </c:layout>
      <c:barChart>
        <c:barDir val="col"/>
        <c:grouping val="stacked"/>
        <c:ser>
          <c:idx val="0"/>
          <c:order val="0"/>
          <c:tx>
            <c:strRef>
              <c:f>'Top 5 Category'!$D$3:$D$4</c:f>
              <c:strCache>
                <c:ptCount val="1"/>
                <c:pt idx="0">
                  <c:v>Top 5 Category 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solidFill>
                <a:srgbClr val="FFC00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0"/>
              <c:layout>
                <c:manualLayout>
                  <c:x val="0"/>
                  <c:y val="-0.27118644067796632"/>
                </c:manualLayout>
              </c:layout>
              <c:showVal val="1"/>
            </c:dLbl>
            <c:dLbl>
              <c:idx val="1"/>
              <c:layout>
                <c:manualLayout>
                  <c:x val="-2.1645021645021667E-3"/>
                  <c:y val="-0.16949152542372894"/>
                </c:manualLayout>
              </c:layout>
              <c:showVal val="1"/>
            </c:dLbl>
            <c:dLbl>
              <c:idx val="2"/>
              <c:layout>
                <c:manualLayout>
                  <c:x val="-2.1645021645021667E-3"/>
                  <c:y val="-0.12806026365348389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0.12429378531073466"/>
                </c:manualLayout>
              </c:layout>
              <c:showVal val="1"/>
            </c:dLbl>
            <c:dLbl>
              <c:idx val="4"/>
              <c:layout>
                <c:manualLayout>
                  <c:x val="0"/>
                  <c:y val="-7.9096045197740203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 b="1">
                    <a:effectLst/>
                  </a:defRPr>
                </a:pPr>
                <a:endParaRPr lang="en-US"/>
              </a:p>
            </c:txPr>
            <c:showVal val="1"/>
          </c:dLbls>
          <c:cat>
            <c:strRef>
              <c:f>'Top 5 Category'!$C$5:$C$9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Category'!$D$5:$D$9</c:f>
              <c:numCache>
                <c:formatCode>General</c:formatCode>
                <c:ptCount val="5"/>
                <c:pt idx="0">
                  <c:v>75394</c:v>
                </c:pt>
                <c:pt idx="1">
                  <c:v>71240</c:v>
                </c:pt>
                <c:pt idx="2">
                  <c:v>69271</c:v>
                </c:pt>
                <c:pt idx="3">
                  <c:v>68820</c:v>
                </c:pt>
                <c:pt idx="4">
                  <c:v>66952</c:v>
                </c:pt>
              </c:numCache>
            </c:numRef>
          </c:val>
        </c:ser>
        <c:dLbls>
          <c:showVal val="1"/>
        </c:dLbls>
        <c:overlap val="100"/>
        <c:axId val="96296320"/>
        <c:axId val="96573696"/>
      </c:barChart>
      <c:catAx>
        <c:axId val="96296320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>
                <a:solidFill>
                  <a:srgbClr val="C00000"/>
                </a:solidFill>
              </a:defRPr>
            </a:pPr>
            <a:endParaRPr lang="en-US"/>
          </a:p>
        </c:txPr>
        <c:crossAx val="96573696"/>
        <c:crosses val="autoZero"/>
        <c:auto val="1"/>
        <c:lblAlgn val="ctr"/>
        <c:lblOffset val="100"/>
      </c:catAx>
      <c:valAx>
        <c:axId val="965736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96296320"/>
        <c:crosses val="autoZero"/>
        <c:crossBetween val="between"/>
      </c:valAx>
    </c:plotArea>
    <c:legend>
      <c:legendPos val="r"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4000"/>
            </a:pPr>
            <a:r>
              <a:rPr lang="en-US" sz="4000" dirty="0">
                <a:solidFill>
                  <a:srgbClr val="A100FF"/>
                </a:solidFill>
              </a:rPr>
              <a:t>Top 5 Category </a:t>
            </a:r>
            <a:r>
              <a:rPr lang="en-US" sz="4000" dirty="0" smtClean="0">
                <a:solidFill>
                  <a:srgbClr val="A100FF"/>
                </a:solidFill>
              </a:rPr>
              <a:t>Popularity</a:t>
            </a:r>
            <a:r>
              <a:rPr lang="en-US" sz="4000" baseline="0" dirty="0" smtClean="0">
                <a:solidFill>
                  <a:srgbClr val="A100FF"/>
                </a:solidFill>
              </a:rPr>
              <a:t> In Terms Of Percentage</a:t>
            </a:r>
            <a:endParaRPr lang="en-US" sz="4000" dirty="0">
              <a:solidFill>
                <a:srgbClr val="A100FF"/>
              </a:solidFill>
            </a:endParaRP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CleanReactionTable!$O$2:$O$3</c:f>
              <c:strCache>
                <c:ptCount val="1"/>
                <c:pt idx="0">
                  <c:v>Top 5 Category Score</c:v>
                </c:pt>
              </c:strCache>
            </c:strRef>
          </c:tx>
          <c:spPr>
            <a:effectLst>
              <a:outerShdw blurRad="355600" dir="10740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  <a:bevelB prst="angle"/>
            </a:sp3d>
          </c:spPr>
          <c:dPt>
            <c:idx val="0"/>
            <c:explosion val="10"/>
          </c:dPt>
          <c:dLbls>
            <c:numFmt formatCode="0.0%" sourceLinked="0"/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dLblPos val="bestFit"/>
            <c:showCatName val="1"/>
            <c:showPercent val="1"/>
            <c:showLeaderLines val="1"/>
          </c:dLbls>
          <c:cat>
            <c:strRef>
              <c:f>CleanReactionTable!$N$4:$N$8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CleanReactionTable!$O$4:$O$8</c:f>
              <c:numCache>
                <c:formatCode>General</c:formatCode>
                <c:ptCount val="5"/>
                <c:pt idx="0">
                  <c:v>75394</c:v>
                </c:pt>
                <c:pt idx="1">
                  <c:v>71240</c:v>
                </c:pt>
                <c:pt idx="2">
                  <c:v>69271</c:v>
                </c:pt>
                <c:pt idx="3">
                  <c:v>68820</c:v>
                </c:pt>
                <c:pt idx="4">
                  <c:v>66952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752600" y="4191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667000" y="3086100"/>
            <a:ext cx="5482998" cy="2668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dirty="0" smtClean="0"/>
              <a:t>Social Buzz Content Creation Analysis</a:t>
            </a:r>
            <a:endParaRPr lang="en-US" sz="54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049000" y="1638300"/>
            <a:ext cx="6705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Analysis: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 and science are the two most popular categories , showing that people enjoy “real-life” and “factual” content the most.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INSIGHT: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is a common theme with the top 5 categories with “Healthy-Eating” ranking the highest. This may give indication to the audience within your user base. We could use this insight to create a compaign and brands and work with healthy eating brands to boost user engagement. </a:t>
            </a:r>
            <a:endParaRPr lang="en-US" sz="28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7400" y="3238500"/>
            <a:ext cx="8749643" cy="3601492"/>
            <a:chOff x="-745855" y="-62401"/>
            <a:chExt cx="11666191" cy="4801989"/>
          </a:xfrm>
        </p:grpSpPr>
        <p:sp>
          <p:nvSpPr>
            <p:cNvPr id="3" name="TextBox 3"/>
            <p:cNvSpPr txBox="1"/>
            <p:nvPr/>
          </p:nvSpPr>
          <p:spPr>
            <a:xfrm>
              <a:off x="-745855" y="-62401"/>
              <a:ext cx="11564591" cy="1371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3600" spc="-80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 ‘s  Agenda</a:t>
              </a:r>
              <a:r>
                <a:rPr lang="en-US" sz="3600" spc="-80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 </a:t>
              </a:r>
              <a:endPara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644255" y="1969599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29600" y="21717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Social Buzz is a fast growing technology unicorn that need to adapt quickly to it’s global scale. Accenture has begun a 3 month POC , aiming to uncover valuable insights in three critical areas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763000" y="4229100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b="1" dirty="0" smtClean="0"/>
              <a:t>Big Data Practice Audit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   Recommendations for a Successful IPO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1" dirty="0" smtClean="0"/>
              <a:t>Analysis to find Social Buzz’s top 5 most popular categories of content.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2200" y="4762500"/>
            <a:ext cx="74676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Over </a:t>
            </a:r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</a:t>
            </a:r>
            <a:r>
              <a:rPr lang="en-US" sz="2800" b="1" dirty="0" smtClean="0">
                <a:solidFill>
                  <a:schemeClr val="bg1"/>
                </a:solidFill>
              </a:rPr>
              <a:t> posts every day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But how to capitalize on it when there is too much?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Analysis to find Social Buzz’s top 5  most popular categories  content. </a:t>
            </a: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Importance: Insightful data to drive decision-making and content strategy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97000" y="14859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Andrew Fleming </a:t>
            </a:r>
          </a:p>
          <a:p>
            <a:r>
              <a:rPr lang="en-US" sz="2800" b="1" dirty="0" smtClean="0"/>
              <a:t>Chief Technical Architect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325600" y="4838700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Marcus Rompton </a:t>
            </a:r>
            <a:r>
              <a:rPr lang="en-US" sz="3200" b="1" dirty="0" smtClean="0"/>
              <a:t>Senior Principle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4249400" y="7277100"/>
            <a:ext cx="350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Aman Kumar </a:t>
            </a:r>
          </a:p>
          <a:p>
            <a:r>
              <a:rPr lang="en-US" sz="3200" b="1" dirty="0" smtClean="0"/>
              <a:t>Data Analyst</a:t>
            </a:r>
            <a:endParaRPr lang="en-US" sz="3200" b="1" dirty="0"/>
          </a:p>
        </p:txBody>
      </p:sp>
      <p:pic>
        <p:nvPicPr>
          <p:cNvPr id="37" name="Picture 36" descr="pi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0" y="6972300"/>
            <a:ext cx="205740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Freeform 29"/>
          <p:cNvSpPr/>
          <p:nvPr/>
        </p:nvSpPr>
        <p:spPr>
          <a:xfrm>
            <a:off x="11430000" y="1028700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7" cstate="print"/>
            <a:stretch>
              <a:fillRect l="-164266" t="1917" r="-22903" b="-93994"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715000" y="2857500"/>
            <a:ext cx="12039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20000" y="4381500"/>
            <a:ext cx="10058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7600" y="7734300"/>
            <a:ext cx="6400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Uncover Insights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525000" y="5981700"/>
            <a:ext cx="8153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86200" y="876300"/>
            <a:ext cx="9601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Data Understanding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0" y="25527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A100FF"/>
                </a:solidFill>
              </a:rPr>
              <a:t>    </a:t>
            </a:r>
            <a:r>
              <a:rPr lang="en-US" sz="8800" dirty="0" smtClean="0">
                <a:solidFill>
                  <a:srgbClr val="A100FF"/>
                </a:solidFill>
              </a:rPr>
              <a:t>16</a:t>
            </a:r>
            <a:endParaRPr lang="en-US" sz="8800" dirty="0">
              <a:solidFill>
                <a:srgbClr val="A1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4533900"/>
            <a:ext cx="236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Unique Category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24765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A100FF"/>
                </a:solidFill>
              </a:rPr>
              <a:t>1897</a:t>
            </a:r>
            <a:endParaRPr lang="en-US" sz="8000" dirty="0">
              <a:solidFill>
                <a:srgbClr val="A1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461010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Reactions to “Animal” Posts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106400" y="2400300"/>
            <a:ext cx="2269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A100FF"/>
                </a:solidFill>
              </a:rPr>
              <a:t>MAY</a:t>
            </a:r>
            <a:endParaRPr lang="en-US" sz="8800" dirty="0">
              <a:solidFill>
                <a:srgbClr val="A1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49200" y="46863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Month With Most Posts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810000" y="1485900"/>
          <a:ext cx="13944600" cy="784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886200" y="1562100"/>
          <a:ext cx="13563600" cy="769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292</Words>
  <Application>Microsoft Macintosh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33</cp:revision>
  <dcterms:created xsi:type="dcterms:W3CDTF">2006-08-16T00:00:00Z</dcterms:created>
  <dcterms:modified xsi:type="dcterms:W3CDTF">2024-01-23T10:15:32Z</dcterms:modified>
  <dc:identifier>DAEhDyfaYKE</dc:identifier>
</cp:coreProperties>
</file>