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588"/>
        <p:guide orient="horz" pos="852"/>
        <p:guide pos="144"/>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3" name="Footer Placeholder 2">
            <a:extLst>
              <a:ext uri="{FF2B5EF4-FFF2-40B4-BE49-F238E27FC236}">
                <a16:creationId xmlns=""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6" name="Footer Placeholder 5">
            <a:extLst>
              <a:ext uri="{FF2B5EF4-FFF2-40B4-BE49-F238E27FC236}">
                <a16:creationId xmlns=""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6" name="Footer Placeholder 5">
            <a:extLst>
              <a:ext uri="{FF2B5EF4-FFF2-40B4-BE49-F238E27FC236}">
                <a16:creationId xmlns=""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5" name="Footer Placeholder 4">
            <a:extLst>
              <a:ext uri="{FF2B5EF4-FFF2-40B4-BE49-F238E27FC236}">
                <a16:creationId xmlns=""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5" name="Footer Placeholder 4">
            <a:extLst>
              <a:ext uri="{FF2B5EF4-FFF2-40B4-BE49-F238E27FC236}">
                <a16:creationId xmlns=""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5" name="Footer Placeholder 4">
            <a:extLst>
              <a:ext uri="{FF2B5EF4-FFF2-40B4-BE49-F238E27FC236}">
                <a16:creationId xmlns=""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5" name="Footer Placeholder 4">
            <a:extLst>
              <a:ext uri="{FF2B5EF4-FFF2-40B4-BE49-F238E27FC236}">
                <a16:creationId xmlns=""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5" name="Footer Placeholder 4">
            <a:extLst>
              <a:ext uri="{FF2B5EF4-FFF2-40B4-BE49-F238E27FC236}">
                <a16:creationId xmlns=""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6" name="Footer Placeholder 5">
            <a:extLst>
              <a:ext uri="{FF2B5EF4-FFF2-40B4-BE49-F238E27FC236}">
                <a16:creationId xmlns=""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8" name="Footer Placeholder 7">
            <a:extLst>
              <a:ext uri="{FF2B5EF4-FFF2-40B4-BE49-F238E27FC236}">
                <a16:creationId xmlns=""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pPr/>
              <a:t>04-04-2024</a:t>
            </a:fld>
            <a:endParaRPr lang="en-IN"/>
          </a:p>
        </p:txBody>
      </p:sp>
      <p:sp>
        <p:nvSpPr>
          <p:cNvPr id="4" name="Footer Placeholder 3">
            <a:extLst>
              <a:ext uri="{FF2B5EF4-FFF2-40B4-BE49-F238E27FC236}">
                <a16:creationId xmlns=""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pPr/>
              <a:t>‹#›</a:t>
            </a:fld>
            <a:endParaRPr lang="en-IN"/>
          </a:p>
        </p:txBody>
      </p:sp>
    </p:spTree>
    <p:extLst>
      <p:ext uri="{BB962C8B-B14F-4D97-AF65-F5344CB8AC3E}">
        <p14:creationId xmlns:p14="http://schemas.microsoft.com/office/powerpoint/2010/main" xmlns=""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 xmlns:a16="http://schemas.microsoft.com/office/drawing/2014/main" id="{5CFB3317-FBB6-E882-D2A0-9D6E7CF982DD}"/>
              </a:ext>
            </a:extLst>
          </p:cNvPr>
          <p:cNvPicPr>
            <a:picLocks noChangeAspect="1"/>
          </p:cNvPicPr>
          <p:nvPr/>
        </p:nvPicPr>
        <p:blipFill>
          <a:blip r:embed="rId3"/>
          <a:stretch>
            <a:fillRect/>
          </a:stretch>
        </p:blipFill>
        <p:spPr>
          <a:xfrm>
            <a:off x="55845" y="-77254"/>
            <a:ext cx="9144000" cy="5143500"/>
          </a:xfrm>
          <a:prstGeom prst="rect">
            <a:avLst/>
          </a:prstGeom>
        </p:spPr>
      </p:pic>
      <p:sp>
        <p:nvSpPr>
          <p:cNvPr id="2" name="TextBox 1">
            <a:extLst>
              <a:ext uri="{FF2B5EF4-FFF2-40B4-BE49-F238E27FC236}">
                <a16:creationId xmlns=""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b="1" dirty="0" smtClean="0">
                <a:solidFill>
                  <a:srgbClr val="161D23"/>
                </a:solidFill>
              </a:rPr>
              <a:t>Aman Kumar</a:t>
            </a:r>
            <a:r>
              <a:rPr lang="en-US" sz="1200" b="1" dirty="0" smtClean="0">
                <a:solidFill>
                  <a:srgbClr val="161D23"/>
                </a:solidFill>
              </a:rPr>
              <a:t> </a:t>
            </a:r>
            <a:endParaRPr lang="en-US" sz="1200" b="1" dirty="0">
              <a:solidFill>
                <a:srgbClr val="161D23"/>
              </a:solidFill>
            </a:endParaRPr>
          </a:p>
        </p:txBody>
      </p:sp>
      <p:sp>
        <p:nvSpPr>
          <p:cNvPr id="26" name="TextBox 25">
            <a:extLst>
              <a:ext uri="{FF2B5EF4-FFF2-40B4-BE49-F238E27FC236}">
                <a16:creationId xmlns=""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8" name="TextBox 27">
            <a:extLst>
              <a:ext uri="{FF2B5EF4-FFF2-40B4-BE49-F238E27FC236}">
                <a16:creationId xmlns=""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b="1" dirty="0" smtClean="0">
                <a:solidFill>
                  <a:srgbClr val="161D23"/>
                </a:solidFill>
              </a:rPr>
              <a:t>Kurukshetra University, Kurukshetra</a:t>
            </a:r>
            <a:endParaRPr lang="en-US" sz="1200" b="1" dirty="0">
              <a:solidFill>
                <a:srgbClr val="161D23"/>
              </a:solidFill>
            </a:endParaRPr>
          </a:p>
        </p:txBody>
      </p:sp>
      <p:sp>
        <p:nvSpPr>
          <p:cNvPr id="16" name="TextBox 15">
            <a:extLst>
              <a:ext uri="{FF2B5EF4-FFF2-40B4-BE49-F238E27FC236}">
                <a16:creationId xmlns="" xmlns:a16="http://schemas.microsoft.com/office/drawing/2014/main" id="{1B3A60C8-4356-D37F-0DDF-A39B87F184C1}"/>
              </a:ext>
            </a:extLst>
          </p:cNvPr>
          <p:cNvSpPr txBox="1"/>
          <p:nvPr/>
        </p:nvSpPr>
        <p:spPr>
          <a:xfrm>
            <a:off x="382701" y="3845460"/>
            <a:ext cx="1338878" cy="276999"/>
          </a:xfrm>
          <a:prstGeom prst="rect">
            <a:avLst/>
          </a:prstGeom>
          <a:noFill/>
        </p:spPr>
        <p:txBody>
          <a:bodyPr wrap="square" rtlCol="0" anchor="ctr">
            <a:spAutoFit/>
          </a:bodyPr>
          <a:lstStyle/>
          <a:p>
            <a:r>
              <a:rPr lang="en-US" sz="1200" b="1" dirty="0" smtClean="0">
                <a:solidFill>
                  <a:srgbClr val="161D23"/>
                </a:solidFill>
              </a:rPr>
              <a:t>Mobile No:</a:t>
            </a:r>
            <a:endParaRPr lang="en-US" sz="1200" b="1" dirty="0">
              <a:solidFill>
                <a:srgbClr val="161D23"/>
              </a:solidFill>
            </a:endParaRPr>
          </a:p>
        </p:txBody>
      </p:sp>
      <p:sp>
        <p:nvSpPr>
          <p:cNvPr id="17" name="TextBox 16">
            <a:extLst>
              <a:ext uri="{FF2B5EF4-FFF2-40B4-BE49-F238E27FC236}">
                <a16:creationId xmlns=""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smtClean="0">
                <a:solidFill>
                  <a:srgbClr val="161D23"/>
                </a:solidFill>
              </a:rPr>
              <a:t>Mail ID:</a:t>
            </a:r>
            <a:endParaRPr lang="en-US" sz="1200" b="1" dirty="0">
              <a:solidFill>
                <a:srgbClr val="161D23"/>
              </a:solidFill>
            </a:endParaRPr>
          </a:p>
        </p:txBody>
      </p:sp>
      <p:sp>
        <p:nvSpPr>
          <p:cNvPr id="29" name="TextBox 28">
            <a:extLst>
              <a:ext uri="{FF2B5EF4-FFF2-40B4-BE49-F238E27FC236}">
                <a16:creationId xmlns=""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b="1" dirty="0" smtClean="0">
                <a:solidFill>
                  <a:srgbClr val="161D23"/>
                </a:solidFill>
              </a:rPr>
              <a:t>9466296536</a:t>
            </a:r>
            <a:endParaRPr lang="en-US" sz="1200" b="1" dirty="0">
              <a:solidFill>
                <a:srgbClr val="161D23"/>
              </a:solidFill>
            </a:endParaRPr>
          </a:p>
        </p:txBody>
      </p:sp>
      <p:sp>
        <p:nvSpPr>
          <p:cNvPr id="30" name="TextBox 29">
            <a:extLst>
              <a:ext uri="{FF2B5EF4-FFF2-40B4-BE49-F238E27FC236}">
                <a16:creationId xmlns=""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b="1" dirty="0" smtClean="0">
                <a:solidFill>
                  <a:srgbClr val="161D23"/>
                </a:solidFill>
              </a:rPr>
              <a:t>ak3018258103@gmail.com</a:t>
            </a:r>
            <a:endParaRPr lang="en-US" sz="1200" b="1" dirty="0">
              <a:solidFill>
                <a:srgbClr val="161D23"/>
              </a:solidFill>
            </a:endParaRPr>
          </a:p>
        </p:txBody>
      </p:sp>
      <p:sp>
        <p:nvSpPr>
          <p:cNvPr id="32" name="TextBox 31"/>
          <p:cNvSpPr txBox="1"/>
          <p:nvPr/>
        </p:nvSpPr>
        <p:spPr>
          <a:xfrm>
            <a:off x="1397876" y="3520969"/>
            <a:ext cx="2196662" cy="253916"/>
          </a:xfrm>
          <a:prstGeom prst="rect">
            <a:avLst/>
          </a:prstGeom>
          <a:noFill/>
        </p:spPr>
        <p:txBody>
          <a:bodyPr wrap="square" rtlCol="0">
            <a:spAutoFit/>
          </a:bodyPr>
          <a:lstStyle/>
          <a:p>
            <a:r>
              <a:rPr lang="en-US" sz="1050" b="1" dirty="0" smtClean="0"/>
              <a:t>STU650b3cbe727ee1695235262</a:t>
            </a:r>
            <a:endParaRPr lang="en-US" sz="10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p:cNvPicPr>
            <a:picLocks noChangeAspect="1" noChangeArrowheads="1"/>
          </p:cNvPicPr>
          <p:nvPr/>
        </p:nvPicPr>
        <p:blipFill>
          <a:blip r:embed="rId3"/>
          <a:srcRect/>
          <a:stretch>
            <a:fillRect/>
          </a:stretch>
        </p:blipFill>
        <p:spPr bwMode="auto">
          <a:xfrm>
            <a:off x="231228" y="1019503"/>
            <a:ext cx="8734095" cy="3917622"/>
          </a:xfrm>
          <a:prstGeom prst="rect">
            <a:avLst/>
          </a:prstGeom>
          <a:noFill/>
          <a:ln w="9525">
            <a:noFill/>
            <a:miter lim="800000"/>
            <a:headEnd/>
            <a:tailEnd/>
          </a:ln>
          <a:effectLst/>
        </p:spPr>
      </p:pic>
    </p:spTree>
    <p:extLst>
      <p:ext uri="{BB962C8B-B14F-4D97-AF65-F5344CB8AC3E}">
        <p14:creationId xmlns:p14="http://schemas.microsoft.com/office/powerpoint/2010/main" xmlns=""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 xmlns:a16="http://schemas.microsoft.com/office/drawing/2014/main" id="{EC8B546F-F91E-160B-DC7F-688AFB5A50EA}"/>
              </a:ext>
            </a:extLst>
          </p:cNvPr>
          <p:cNvSpPr txBox="1"/>
          <p:nvPr/>
        </p:nvSpPr>
        <p:spPr>
          <a:xfrm>
            <a:off x="142495" y="1149763"/>
            <a:ext cx="4445003" cy="2462213"/>
          </a:xfrm>
          <a:prstGeom prst="rect">
            <a:avLst/>
          </a:prstGeom>
          <a:noFill/>
        </p:spPr>
        <p:txBody>
          <a:bodyPr wrap="square" rtlCol="0">
            <a:spAutoFit/>
          </a:bodyPr>
          <a:lstStyle/>
          <a:p>
            <a:pPr marL="173736" indent="-173736">
              <a:spcAft>
                <a:spcPts val="800"/>
              </a:spcAft>
            </a:pPr>
            <a:r>
              <a:rPr lang="en-US" dirty="0" smtClean="0"/>
              <a:t>    </a:t>
            </a:r>
            <a:r>
              <a:rPr lang="en-US" b="1" dirty="0" smtClean="0"/>
              <a:t>Through </a:t>
            </a:r>
            <a:r>
              <a:rPr lang="en-US" b="1" dirty="0" smtClean="0"/>
              <a:t>comprehensive data collection, cleaning, and analysis using Power BI, we gained insights into a healthcare dataset comprising 15,000 patients. The majority were male (66.6%) compared to female (38.4%). The average ICU stay was 4 days, while patients spent an average of 46 days in the hospital. Interestingly, Mondays and Tuesdays saw the highest patient admissions, indicating potential patterns for resource allocation and scheduling optimization in healthcare facilities.</a:t>
            </a:r>
            <a:endParaRPr lang="en-US" b="1" dirty="0">
              <a:latin typeface="+mn-lt"/>
            </a:endParaRPr>
          </a:p>
        </p:txBody>
      </p:sp>
      <p:pic>
        <p:nvPicPr>
          <p:cNvPr id="2" name="Picture 1" descr="A pen and papers with check marks&#10;&#10;Description automatically generated">
            <a:extLst>
              <a:ext uri="{FF2B5EF4-FFF2-40B4-BE49-F238E27FC236}">
                <a16:creationId xmlns=""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xmlns=""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xmlns=""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 xmlns:a16="http://schemas.microsoft.com/office/drawing/2014/main" id="{D4240D32-9BCC-D793-EF34-3F436C714765}"/>
                </a:ext>
              </a:extLst>
            </p:cNvPr>
            <p:cNvSpPr txBox="1"/>
            <p:nvPr/>
          </p:nvSpPr>
          <p:spPr>
            <a:xfrm>
              <a:off x="2402240" y="2534555"/>
              <a:ext cx="5323429"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smtClean="0">
                  <a:latin typeface="+mj-lt"/>
                </a:rPr>
                <a:t>Health Care Data Driven Decisions</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xmlns=""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 xmlns:a16="http://schemas.microsoft.com/office/drawing/2014/main" id="{5992A4C9-DAB8-80D3-B09E-07655DAEBB65}"/>
                  </a:ext>
                </a:extLst>
              </p:cNvPr>
              <p:cNvSpPr/>
              <p:nvPr/>
            </p:nvSpPr>
            <p:spPr>
              <a:xfrm>
                <a:off x="1384534" y="1234880"/>
                <a:ext cx="7047434"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smtClean="0">
                    <a:solidFill>
                      <a:srgbClr val="00B0F0"/>
                    </a:solidFill>
                  </a:rPr>
                  <a:t>Data </a:t>
                </a:r>
                <a:r>
                  <a:rPr lang="en-US" b="1" dirty="0" smtClean="0">
                    <a:solidFill>
                      <a:srgbClr val="00B0F0"/>
                    </a:solidFill>
                  </a:rPr>
                  <a:t>Collection and Processing for Healthcare Decision Making</a:t>
                </a:r>
                <a:endParaRPr lang="en-US" sz="1400" dirty="0">
                  <a:solidFill>
                    <a:srgbClr val="00B0F0"/>
                  </a:solidFill>
                  <a:latin typeface="+mj-lt"/>
                  <a:cs typeface="Times New Roman" panose="02020603050405020304" pitchFamily="18" charset="0"/>
                </a:endParaRPr>
              </a:p>
            </p:txBody>
          </p:sp>
          <p:sp>
            <p:nvSpPr>
              <p:cNvPr id="5" name="Rectangle: Rounded Corners 4">
                <a:extLst>
                  <a:ext uri="{FF2B5EF4-FFF2-40B4-BE49-F238E27FC236}">
                    <a16:creationId xmlns=""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smtClean="0">
                    <a:solidFill>
                      <a:schemeClr val="bg2"/>
                    </a:solidFill>
                  </a:rPr>
                  <a:t>Harnessing </a:t>
                </a:r>
                <a:r>
                  <a:rPr lang="en-US" b="1" dirty="0" smtClean="0">
                    <a:solidFill>
                      <a:schemeClr val="bg2"/>
                    </a:solidFill>
                  </a:rPr>
                  <a:t>the Power of DAX Functions in Healthcare Analytics</a:t>
                </a:r>
                <a:endParaRPr lang="en-US" sz="1400" dirty="0">
                  <a:solidFill>
                    <a:schemeClr val="bg2"/>
                  </a:solidFill>
                  <a:latin typeface="+mj-lt"/>
                  <a:cs typeface="Times New Roman" panose="02020603050405020304" pitchFamily="18" charset="0"/>
                </a:endParaRPr>
              </a:p>
            </p:txBody>
          </p:sp>
          <p:sp>
            <p:nvSpPr>
              <p:cNvPr id="18" name="Rectangle: Rounded Corners 17">
                <a:extLst>
                  <a:ext uri="{FF2B5EF4-FFF2-40B4-BE49-F238E27FC236}">
                    <a16:creationId xmlns=""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smtClean="0">
                    <a:solidFill>
                      <a:srgbClr val="00B0F0"/>
                    </a:solidFill>
                  </a:rPr>
                  <a:t>Visualizing </a:t>
                </a:r>
                <a:r>
                  <a:rPr lang="en-US" b="1" dirty="0" smtClean="0">
                    <a:solidFill>
                      <a:srgbClr val="00B0F0"/>
                    </a:solidFill>
                  </a:rPr>
                  <a:t>Healthcare Trends and Insights with Power BI Dashboards</a:t>
                </a:r>
                <a:endParaRPr lang="en-US" sz="1400" dirty="0">
                  <a:solidFill>
                    <a:srgbClr val="00B0F0"/>
                  </a:solidFill>
                  <a:latin typeface="+mj-lt"/>
                  <a:cs typeface="Times New Roman" panose="02020603050405020304" pitchFamily="18" charset="0"/>
                </a:endParaRPr>
              </a:p>
            </p:txBody>
          </p:sp>
          <p:sp>
            <p:nvSpPr>
              <p:cNvPr id="21" name="Rectangle: Rounded Corners 20">
                <a:extLst>
                  <a:ext uri="{FF2B5EF4-FFF2-40B4-BE49-F238E27FC236}">
                    <a16:creationId xmlns=""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smtClean="0">
                    <a:solidFill>
                      <a:schemeClr val="bg2"/>
                    </a:solidFill>
                  </a:rPr>
                  <a:t>Optimizing </a:t>
                </a:r>
                <a:r>
                  <a:rPr lang="en-US" b="1" dirty="0" smtClean="0">
                    <a:solidFill>
                      <a:schemeClr val="bg2"/>
                    </a:solidFill>
                  </a:rPr>
                  <a:t>Healthcare Data Presentation and Communication</a:t>
                </a:r>
                <a:endParaRPr lang="en-US" sz="1400" dirty="0">
                  <a:solidFill>
                    <a:schemeClr val="bg2"/>
                  </a:solidFill>
                  <a:latin typeface="+mj-lt"/>
                  <a:cs typeface="Times New Roman" panose="02020603050405020304" pitchFamily="18" charset="0"/>
                </a:endParaRPr>
              </a:p>
            </p:txBody>
          </p:sp>
          <p:sp>
            <p:nvSpPr>
              <p:cNvPr id="24" name="Rectangle: Rounded Corners 23">
                <a:extLst>
                  <a:ext uri="{FF2B5EF4-FFF2-40B4-BE49-F238E27FC236}">
                    <a16:creationId xmlns=""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xmlns=""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 xmlns:a16="http://schemas.microsoft.com/office/drawing/2014/main" id="{091B843F-6928-3290-2287-5FA1F531B685}"/>
              </a:ext>
            </a:extLst>
          </p:cNvPr>
          <p:cNvSpPr txBox="1"/>
          <p:nvPr/>
        </p:nvSpPr>
        <p:spPr>
          <a:xfrm>
            <a:off x="142495" y="1284891"/>
            <a:ext cx="5058525" cy="2400657"/>
          </a:xfrm>
          <a:prstGeom prst="rect">
            <a:avLst/>
          </a:prstGeom>
          <a:noFill/>
        </p:spPr>
        <p:txBody>
          <a:bodyPr wrap="square" rtlCol="0">
            <a:spAutoFit/>
          </a:bodyPr>
          <a:lstStyle/>
          <a:p>
            <a:pPr marL="173736" indent="-173736">
              <a:spcAft>
                <a:spcPts val="800"/>
              </a:spcAft>
              <a:buFont typeface="Arial" pitchFamily="34" charset="0"/>
              <a:buChar char="•"/>
            </a:pPr>
            <a:r>
              <a:rPr lang="en-US" sz="1600" b="1" dirty="0" smtClean="0"/>
              <a:t>Data </a:t>
            </a:r>
            <a:r>
              <a:rPr lang="en-US" sz="1600" b="1" dirty="0" smtClean="0"/>
              <a:t>Cleaning</a:t>
            </a:r>
          </a:p>
          <a:p>
            <a:pPr marL="173736" indent="-173736">
              <a:spcAft>
                <a:spcPts val="800"/>
              </a:spcAft>
              <a:buFont typeface="Arial" pitchFamily="34" charset="0"/>
              <a:buChar char="•"/>
            </a:pPr>
            <a:r>
              <a:rPr lang="en-US" sz="1600" b="1" dirty="0" smtClean="0"/>
              <a:t>Data </a:t>
            </a:r>
            <a:r>
              <a:rPr lang="en-US" sz="1600" b="1" dirty="0" smtClean="0"/>
              <a:t>Importing</a:t>
            </a:r>
          </a:p>
          <a:p>
            <a:pPr marL="173736" indent="-173736">
              <a:spcAft>
                <a:spcPts val="800"/>
              </a:spcAft>
              <a:buFont typeface="Arial" pitchFamily="34" charset="0"/>
              <a:buChar char="•"/>
            </a:pPr>
            <a:r>
              <a:rPr lang="en-US" sz="1600" b="1" dirty="0" smtClean="0"/>
              <a:t>Data Processing and DAX </a:t>
            </a:r>
            <a:r>
              <a:rPr lang="en-US" sz="1600" b="1" dirty="0" smtClean="0"/>
              <a:t>Functions</a:t>
            </a:r>
          </a:p>
          <a:p>
            <a:pPr marL="173736" indent="-173736">
              <a:spcAft>
                <a:spcPts val="800"/>
              </a:spcAft>
              <a:buFont typeface="Arial" pitchFamily="34" charset="0"/>
              <a:buChar char="•"/>
            </a:pPr>
            <a:r>
              <a:rPr lang="en-US" sz="1600" b="1" dirty="0" smtClean="0"/>
              <a:t>Visualization and Dashboard </a:t>
            </a:r>
            <a:r>
              <a:rPr lang="en-US" sz="1600" b="1" dirty="0" smtClean="0"/>
              <a:t>Design</a:t>
            </a:r>
          </a:p>
          <a:p>
            <a:pPr marL="173736" indent="-173736">
              <a:spcAft>
                <a:spcPts val="800"/>
              </a:spcAft>
              <a:buFont typeface="Arial" pitchFamily="34" charset="0"/>
              <a:buChar char="•"/>
            </a:pPr>
            <a:r>
              <a:rPr lang="en-US" sz="1600" b="1" dirty="0" smtClean="0"/>
              <a:t>Formatting and Layout</a:t>
            </a:r>
            <a:endParaRPr lang="en-US" sz="1600" dirty="0" smtClean="0"/>
          </a:p>
          <a:p>
            <a:pPr marL="173736" indent="-173736">
              <a:spcAft>
                <a:spcPts val="800"/>
              </a:spcAft>
              <a:buFont typeface="Arial" pitchFamily="34" charset="0"/>
              <a:buChar char="•"/>
            </a:pPr>
            <a:endParaRPr lang="en-US" sz="1600" dirty="0" smtClean="0"/>
          </a:p>
          <a:p>
            <a:pPr marL="173736" indent="-173736">
              <a:spcAft>
                <a:spcPts val="800"/>
              </a:spcAft>
              <a:buFont typeface="Arial" pitchFamily="34" charset="0"/>
              <a:buChar char="•"/>
            </a:pPr>
            <a:endParaRPr lang="en-IN" dirty="0">
              <a:latin typeface="+mn-lt"/>
            </a:endParaRPr>
          </a:p>
        </p:txBody>
      </p:sp>
      <p:sp>
        <p:nvSpPr>
          <p:cNvPr id="2" name="TextBox 1">
            <a:extLst>
              <a:ext uri="{FF2B5EF4-FFF2-40B4-BE49-F238E27FC236}">
                <a16:creationId xmlns=""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xmlns=""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 xmlns:a16="http://schemas.microsoft.com/office/drawing/2014/main" id="{0C511917-B5EE-88C1-A75B-AC3ADE14BEB8}"/>
              </a:ext>
            </a:extLst>
          </p:cNvPr>
          <p:cNvSpPr txBox="1"/>
          <p:nvPr/>
        </p:nvSpPr>
        <p:spPr>
          <a:xfrm>
            <a:off x="143805" y="1142014"/>
            <a:ext cx="5055021" cy="3170099"/>
          </a:xfrm>
          <a:prstGeom prst="rect">
            <a:avLst/>
          </a:prstGeom>
          <a:noFill/>
        </p:spPr>
        <p:txBody>
          <a:bodyPr wrap="square" rtlCol="0">
            <a:spAutoFit/>
          </a:bodyPr>
          <a:lstStyle/>
          <a:p>
            <a:pPr marL="173736" indent="-173736">
              <a:spcAft>
                <a:spcPts val="800"/>
              </a:spcAft>
            </a:pPr>
            <a:r>
              <a:rPr lang="en-US" sz="2000" b="1" dirty="0" smtClean="0"/>
              <a:t>   First we have </a:t>
            </a:r>
            <a:r>
              <a:rPr lang="en-US" sz="2000" b="1" dirty="0" smtClean="0"/>
              <a:t>collected, cleaned, </a:t>
            </a:r>
            <a:r>
              <a:rPr lang="en-US" sz="2000" b="1" dirty="0" smtClean="0"/>
              <a:t>and imported </a:t>
            </a:r>
            <a:r>
              <a:rPr lang="en-US" sz="2000" b="1" dirty="0" smtClean="0"/>
              <a:t>healthcare data for analysis, leveraging DAX functions to create new columns and measures. Through data processing and visualization in Power BI, </a:t>
            </a:r>
            <a:r>
              <a:rPr lang="en-US" sz="2000" b="1" dirty="0" smtClean="0"/>
              <a:t>we have </a:t>
            </a:r>
            <a:r>
              <a:rPr lang="en-US" sz="2000" b="1" dirty="0" smtClean="0"/>
              <a:t>developed comprehensive dashboards and applied formatting for effective data communication and decision-making in healthcare contexts.</a:t>
            </a:r>
            <a:endParaRPr lang="en-US" sz="2000" b="1" dirty="0">
              <a:latin typeface="+mn-lt"/>
            </a:endParaRPr>
          </a:p>
        </p:txBody>
      </p:sp>
      <p:pic>
        <p:nvPicPr>
          <p:cNvPr id="5" name="Picture 4" descr="Person writing on whiteboard">
            <a:extLst>
              <a:ext uri="{FF2B5EF4-FFF2-40B4-BE49-F238E27FC236}">
                <a16:creationId xmlns=""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xmlns=""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 xmlns:a16="http://schemas.microsoft.com/office/drawing/2014/main" id="{796BFA82-8AB0-23BA-909F-C886C3F7A669}"/>
              </a:ext>
            </a:extLst>
          </p:cNvPr>
          <p:cNvSpPr txBox="1"/>
          <p:nvPr/>
        </p:nvSpPr>
        <p:spPr>
          <a:xfrm>
            <a:off x="126996" y="1134562"/>
            <a:ext cx="8466813" cy="4401205"/>
          </a:xfrm>
          <a:prstGeom prst="rect">
            <a:avLst/>
          </a:prstGeom>
          <a:noFill/>
        </p:spPr>
        <p:txBody>
          <a:bodyPr wrap="square" rtlCol="0">
            <a:spAutoFit/>
          </a:bodyPr>
          <a:lstStyle/>
          <a:p>
            <a:pPr>
              <a:buFont typeface="Arial" pitchFamily="34" charset="0"/>
              <a:buChar char="•"/>
            </a:pPr>
            <a:r>
              <a:rPr lang="en-US" b="1" dirty="0" smtClean="0"/>
              <a:t>Implement </a:t>
            </a:r>
            <a:r>
              <a:rPr lang="en-US" b="1" dirty="0" smtClean="0"/>
              <a:t>robust data cleaning techniques such as handling missing values, outlier detection, and </a:t>
            </a:r>
            <a:r>
              <a:rPr lang="en-US" b="1" dirty="0" smtClean="0"/>
              <a:t>standardizing </a:t>
            </a:r>
            <a:r>
              <a:rPr lang="en-US" b="1" dirty="0" smtClean="0"/>
              <a:t>data formats to ensure data integrity and </a:t>
            </a:r>
            <a:r>
              <a:rPr lang="en-US" b="1" dirty="0" smtClean="0"/>
              <a:t>reliability.</a:t>
            </a:r>
          </a:p>
          <a:p>
            <a:pPr lvl="1"/>
            <a:endParaRPr lang="en-US" b="1" dirty="0" smtClean="0"/>
          </a:p>
          <a:p>
            <a:pPr lvl="1">
              <a:buFont typeface="Arial" pitchFamily="34" charset="0"/>
              <a:buChar char="•"/>
            </a:pPr>
            <a:r>
              <a:rPr lang="en-US" b="1" dirty="0" smtClean="0"/>
              <a:t>Utilize Power BI's data connectors and ETL (Extract, Transform, Load) processes to streamline data </a:t>
            </a:r>
            <a:r>
              <a:rPr lang="en-US" b="1" dirty="0" smtClean="0"/>
              <a:t>importing and </a:t>
            </a:r>
            <a:r>
              <a:rPr lang="en-US" b="1" dirty="0" smtClean="0"/>
              <a:t>maintain data consistency</a:t>
            </a:r>
            <a:r>
              <a:rPr lang="en-US" b="1" dirty="0" smtClean="0"/>
              <a:t>.</a:t>
            </a:r>
          </a:p>
          <a:p>
            <a:pPr lvl="1"/>
            <a:endParaRPr lang="en-US" b="1" dirty="0" smtClean="0"/>
          </a:p>
          <a:p>
            <a:pPr lvl="1">
              <a:buFont typeface="Arial" pitchFamily="34" charset="0"/>
              <a:buChar char="•"/>
            </a:pPr>
            <a:r>
              <a:rPr lang="en-US" b="1" dirty="0" smtClean="0"/>
              <a:t>Develop optimized DAX expressions for creating new columns, measures, and calculated fields to perform advanced analytics, aggregations, and statistical computations accurately</a:t>
            </a:r>
            <a:r>
              <a:rPr lang="en-US" b="1" dirty="0" smtClean="0"/>
              <a:t>.</a:t>
            </a:r>
          </a:p>
          <a:p>
            <a:pPr lvl="1"/>
            <a:endParaRPr lang="en-US" b="1" dirty="0" smtClean="0"/>
          </a:p>
          <a:p>
            <a:pPr lvl="1">
              <a:buFont typeface="Arial" pitchFamily="34" charset="0"/>
              <a:buChar char="•"/>
            </a:pPr>
            <a:r>
              <a:rPr lang="en-US" b="1" dirty="0" smtClean="0"/>
              <a:t>Design intuitive and interactive visualizations using appropriate charts, graphs, and slicers in Power BI to present actionable insights </a:t>
            </a:r>
            <a:r>
              <a:rPr lang="en-US" b="1" dirty="0" smtClean="0"/>
              <a:t>.</a:t>
            </a:r>
          </a:p>
          <a:p>
            <a:pPr lvl="1"/>
            <a:endParaRPr lang="en-US" b="1" dirty="0" smtClean="0"/>
          </a:p>
          <a:p>
            <a:pPr lvl="1">
              <a:buFont typeface="Arial" pitchFamily="34" charset="0"/>
              <a:buChar char="•"/>
            </a:pPr>
            <a:r>
              <a:rPr lang="en-US" b="1" dirty="0" smtClean="0"/>
              <a:t>Implement standardized formatting templates, color schemes, and layout guidelines for reports and dashboards to enhance readability, aesthetics, and user engagement.</a:t>
            </a:r>
            <a:endParaRPr lang="en-US" b="1" dirty="0" smtClean="0"/>
          </a:p>
          <a:p>
            <a:pPr lvl="1"/>
            <a:endParaRPr lang="en-US" b="1" dirty="0" smtClean="0"/>
          </a:p>
          <a:p>
            <a:pPr lvl="1"/>
            <a:endParaRPr lang="en-US" b="1" dirty="0" smtClean="0"/>
          </a:p>
          <a:p>
            <a:pPr lvl="1">
              <a:buFont typeface="Arial" pitchFamily="34" charset="0"/>
              <a:buChar char="•"/>
            </a:pPr>
            <a:endParaRPr lang="en-US" b="1" dirty="0" smtClean="0"/>
          </a:p>
          <a:p>
            <a:pPr lvl="1"/>
            <a:endParaRPr lang="en-US" b="1" dirty="0" smtClean="0"/>
          </a:p>
          <a:p>
            <a:r>
              <a:rPr lang="en-US" dirty="0" smtClean="0"/>
              <a:t/>
            </a:r>
            <a:br>
              <a:rPr lang="en-US" dirty="0" smtClean="0"/>
            </a:br>
            <a:endParaRPr lang="en-US" dirty="0">
              <a:latin typeface="+mn-lt"/>
            </a:endParaRPr>
          </a:p>
        </p:txBody>
      </p:sp>
    </p:spTree>
    <p:extLst>
      <p:ext uri="{BB962C8B-B14F-4D97-AF65-F5344CB8AC3E}">
        <p14:creationId xmlns:p14="http://schemas.microsoft.com/office/powerpoint/2010/main" xmlns=""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smtClean="0">
                <a:latin typeface="+mn-lt"/>
              </a:rPr>
              <a:t>Power BI</a:t>
            </a:r>
            <a:r>
              <a:rPr lang="en-US" b="1" dirty="0">
                <a:latin typeface="+mn-lt"/>
              </a:rPr>
              <a:t>	</a:t>
            </a:r>
          </a:p>
        </p:txBody>
      </p:sp>
      <p:pic>
        <p:nvPicPr>
          <p:cNvPr id="1026" name="Picture 2"/>
          <p:cNvPicPr>
            <a:picLocks noChangeAspect="1" noChangeArrowheads="1"/>
          </p:cNvPicPr>
          <p:nvPr/>
        </p:nvPicPr>
        <p:blipFill>
          <a:blip r:embed="rId3"/>
          <a:srcRect/>
          <a:stretch>
            <a:fillRect/>
          </a:stretch>
        </p:blipFill>
        <p:spPr bwMode="auto">
          <a:xfrm>
            <a:off x="189186" y="1366345"/>
            <a:ext cx="7672552" cy="3520965"/>
          </a:xfrm>
          <a:prstGeom prst="rect">
            <a:avLst/>
          </a:prstGeom>
          <a:noFill/>
          <a:ln w="9525">
            <a:noFill/>
            <a:miter lim="800000"/>
            <a:headEnd/>
            <a:tailEnd/>
          </a:ln>
          <a:effectLst/>
        </p:spPr>
      </p:pic>
    </p:spTree>
    <p:extLst>
      <p:ext uri="{BB962C8B-B14F-4D97-AF65-F5344CB8AC3E}">
        <p14:creationId xmlns:p14="http://schemas.microsoft.com/office/powerpoint/2010/main" xmlns=""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19503" y="3111062"/>
            <a:ext cx="819807" cy="230832"/>
          </a:xfrm>
          <a:prstGeom prst="rect">
            <a:avLst/>
          </a:prstGeom>
          <a:noFill/>
        </p:spPr>
        <p:txBody>
          <a:bodyPr wrap="square" rtlCol="0">
            <a:spAutoFit/>
          </a:bodyPr>
          <a:lstStyle/>
          <a:p>
            <a:r>
              <a:rPr lang="en-US" sz="900" dirty="0" smtClean="0"/>
              <a:t>Consumer</a:t>
            </a:r>
            <a:endParaRPr lang="en-US" sz="900" dirty="0"/>
          </a:p>
        </p:txBody>
      </p:sp>
      <p:pic>
        <p:nvPicPr>
          <p:cNvPr id="4099" name="Picture 3"/>
          <p:cNvPicPr>
            <a:picLocks noChangeAspect="1" noChangeArrowheads="1"/>
          </p:cNvPicPr>
          <p:nvPr/>
        </p:nvPicPr>
        <p:blipFill>
          <a:blip r:embed="rId3"/>
          <a:srcRect/>
          <a:stretch>
            <a:fillRect/>
          </a:stretch>
        </p:blipFill>
        <p:spPr bwMode="auto">
          <a:xfrm>
            <a:off x="238015" y="1080650"/>
            <a:ext cx="8393113" cy="3714750"/>
          </a:xfrm>
          <a:prstGeom prst="rect">
            <a:avLst/>
          </a:prstGeom>
          <a:noFill/>
          <a:ln w="9525">
            <a:noFill/>
            <a:miter lim="800000"/>
            <a:headEnd/>
            <a:tailEnd/>
          </a:ln>
          <a:effectLst/>
        </p:spPr>
      </p:pic>
    </p:spTree>
    <p:extLst>
      <p:ext uri="{BB962C8B-B14F-4D97-AF65-F5344CB8AC3E}">
        <p14:creationId xmlns:p14="http://schemas.microsoft.com/office/powerpoint/2010/main" xmlns=""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3"/>
          <a:srcRect/>
          <a:stretch>
            <a:fillRect/>
          </a:stretch>
        </p:blipFill>
        <p:spPr bwMode="auto">
          <a:xfrm>
            <a:off x="217487" y="1135118"/>
            <a:ext cx="7917519" cy="370905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420172" y="3121572"/>
            <a:ext cx="1781175" cy="1828800"/>
          </a:xfrm>
          <a:prstGeom prst="rect">
            <a:avLst/>
          </a:prstGeom>
          <a:noFill/>
          <a:ln w="9525">
            <a:noFill/>
            <a:miter lim="800000"/>
            <a:headEnd/>
            <a:tailEnd/>
          </a:ln>
          <a:effectLst/>
        </p:spPr>
      </p:pic>
    </p:spTree>
    <p:extLst>
      <p:ext uri="{BB962C8B-B14F-4D97-AF65-F5344CB8AC3E}">
        <p14:creationId xmlns:p14="http://schemas.microsoft.com/office/powerpoint/2010/main" xmlns=""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3312</TotalTime>
  <Words>383</Words>
  <Application>Microsoft Office PowerPoint</Application>
  <PresentationFormat>On-screen Show (16:9)</PresentationFormat>
  <Paragraphs>58</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Simple Light</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87</cp:revision>
  <dcterms:modified xsi:type="dcterms:W3CDTF">2024-04-04T11:25:10Z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