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omments/modernComment_109_FD60E5C1.xml" ContentType="application/vnd.ms-powerpoint.comments+xml"/>
  <Override PartName="/ppt/comments/modernComment_110_0.xml" ContentType="application/vnd.ms-powerpoint.comments+xml"/>
  <Override PartName="/ppt/revisionInfo.xml" ContentType="application/vnd.ms-powerpoint.revisioninfo+xml"/>
  <Override PartName="/ppt/authors.xml" ContentType="application/vnd.ms-powerpoint.author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30" r:id="rId1"/>
  </p:sldMasterIdLst>
  <p:notesMasterIdLst>
    <p:notesMasterId r:id="rId16"/>
  </p:notesMasterIdLst>
  <p:sldIdLst>
    <p:sldId id="258" r:id="rId2"/>
    <p:sldId id="265" r:id="rId3"/>
    <p:sldId id="260" r:id="rId4"/>
    <p:sldId id="261" r:id="rId5"/>
    <p:sldId id="263" r:id="rId6"/>
    <p:sldId id="276" r:id="rId7"/>
    <p:sldId id="284" r:id="rId8"/>
    <p:sldId id="286" r:id="rId9"/>
    <p:sldId id="270" r:id="rId10"/>
    <p:sldId id="272" r:id="rId11"/>
    <p:sldId id="287" r:id="rId12"/>
    <p:sldId id="289" r:id="rId13"/>
    <p:sldId id="288" r:id="rId14"/>
    <p:sldId id="281" r:id="rId1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6FDD42C1-C121-F066-3856-B84E431FC630}" name="AJAY RAGHAV" initials="AR" userId="e76116a6a22f44fc"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FF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50E02E6-0954-4536-820D-F148B629EB6B}" v="28" dt="2023-01-15T06:53:11.732"/>
    <p1510:client id="{F3E44589-5906-4968-BED0-C1535A7C49BB}" v="195" dt="2023-01-15T05:27:25.47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p:cViewPr varScale="1">
        <p:scale>
          <a:sx n="84" d="100"/>
          <a:sy n="84" d="100"/>
        </p:scale>
        <p:origin x="1454" y="4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8/10/relationships/authors" Target="authors.xml"/></Relationships>
</file>

<file path=ppt/comments/modernComment_109_FD60E5C1.xml><?xml version="1.0" encoding="utf-8"?>
<p188:cmLst xmlns:a="http://schemas.openxmlformats.org/drawingml/2006/main" xmlns:r="http://schemas.openxmlformats.org/officeDocument/2006/relationships" xmlns:p188="http://schemas.microsoft.com/office/powerpoint/2018/8/main">
  <p188:cm id="{1C947774-098B-40E4-AAE6-6CA814AE1367}" authorId="{6FDD42C1-C121-F066-3856-B84E431FC630}" created="2023-01-11T11:00:40.794">
    <pc:sldMkLst xmlns:pc="http://schemas.microsoft.com/office/powerpoint/2013/main/command">
      <pc:docMk/>
      <pc:sldMk cId="4250985921" sldId="265"/>
    </pc:sldMkLst>
    <p188:txBody>
      <a:bodyPr/>
      <a:lstStyle/>
      <a:p>
        <a:endParaRPr lang="en-IN"/>
      </a:p>
    </p188:txBody>
  </p188:cm>
</p188:cmLst>
</file>

<file path=ppt/comments/modernComment_110_0.xml><?xml version="1.0" encoding="utf-8"?>
<p188:cmLst xmlns:a="http://schemas.openxmlformats.org/drawingml/2006/main" xmlns:r="http://schemas.openxmlformats.org/officeDocument/2006/relationships" xmlns:p188="http://schemas.microsoft.com/office/powerpoint/2018/8/main">
  <p188:cm id="{AEB8D8D0-F2C2-4B16-A56C-F2C0007DE1A2}" authorId="{6FDD42C1-C121-F066-3856-B84E431FC630}" created="2023-01-15T07:17:14.758">
    <pc:sldMkLst xmlns:pc="http://schemas.microsoft.com/office/powerpoint/2013/main/command">
      <pc:docMk/>
      <pc:sldMk cId="0" sldId="272"/>
    </pc:sldMkLst>
    <p188:txBody>
      <a:bodyPr/>
      <a:lstStyle/>
      <a:p>
        <a:r>
          <a:rPr lang="en-IN"/>
          <a:t>When THD is less than 5</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2F52536-56B3-4247-B2AA-37865FA1166F}" type="datetimeFigureOut">
              <a:rPr lang="en-US" smtClean="0"/>
              <a:pPr/>
              <a:t>1/19/2023</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5667A78-A726-402C-B02D-BE447543A6F2}"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022713D-11B3-453B-9999-8BB01BACC669}" type="slidenum">
              <a:rPr lang="en-US" smtClean="0"/>
              <a:pPr/>
              <a:t>1</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942416" y="2514601"/>
            <a:ext cx="6600451"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942416" y="4777380"/>
            <a:ext cx="6600451"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B67E1C1-9E97-4747-B04F-D9BD4338C7B6}" type="datetime1">
              <a:rPr lang="en-US" smtClean="0"/>
              <a:t>1/19/2023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8"/>
          <p:cNvSpPr/>
          <p:nvPr/>
        </p:nvSpPr>
        <p:spPr bwMode="auto">
          <a:xfrm>
            <a:off x="-31719" y="4321158"/>
            <a:ext cx="1395473" cy="781781"/>
          </a:xfrm>
          <a:custGeom>
            <a:avLst/>
            <a:gdLst/>
            <a:ahLst/>
            <a:cxnLst/>
            <a:rect l="l" t="t" r="r" b="b"/>
            <a:pathLst>
              <a:path w="8042" h="10000">
                <a:moveTo>
                  <a:pt x="5799" y="10000"/>
                </a:moveTo>
                <a:cubicBezTo>
                  <a:pt x="5880" y="10000"/>
                  <a:pt x="5934" y="9940"/>
                  <a:pt x="5961" y="9880"/>
                </a:cubicBezTo>
                <a:cubicBezTo>
                  <a:pt x="5961" y="9820"/>
                  <a:pt x="5988" y="9820"/>
                  <a:pt x="5988" y="9820"/>
                </a:cubicBezTo>
                <a:lnTo>
                  <a:pt x="8042" y="5260"/>
                </a:lnTo>
                <a:cubicBezTo>
                  <a:pt x="8096" y="5140"/>
                  <a:pt x="8096" y="4901"/>
                  <a:pt x="8042" y="4721"/>
                </a:cubicBezTo>
                <a:lnTo>
                  <a:pt x="5988" y="221"/>
                </a:lnTo>
                <a:cubicBezTo>
                  <a:pt x="5988" y="160"/>
                  <a:pt x="5961" y="160"/>
                  <a:pt x="5961" y="160"/>
                </a:cubicBezTo>
                <a:cubicBezTo>
                  <a:pt x="5934" y="101"/>
                  <a:pt x="5880" y="41"/>
                  <a:pt x="5799" y="41"/>
                </a:cubicBezTo>
                <a:lnTo>
                  <a:pt x="18" y="0"/>
                </a:lnTo>
                <a:cubicBezTo>
                  <a:pt x="12" y="3330"/>
                  <a:pt x="6" y="6661"/>
                  <a:pt x="0" y="9991"/>
                </a:cubicBezTo>
                <a:lnTo>
                  <a:pt x="5799" y="10000"/>
                </a:lnTo>
                <a:close/>
              </a:path>
            </a:pathLst>
          </a:custGeom>
          <a:solidFill>
            <a:schemeClr val="accent1"/>
          </a:solidFill>
          <a:ln>
            <a:noFill/>
          </a:ln>
        </p:spPr>
      </p:sp>
      <p:sp>
        <p:nvSpPr>
          <p:cNvPr id="6" name="Slide Number Placeholder 5"/>
          <p:cNvSpPr>
            <a:spLocks noGrp="1"/>
          </p:cNvSpPr>
          <p:nvPr>
            <p:ph type="sldNum" sz="quarter" idx="12"/>
          </p:nvPr>
        </p:nvSpPr>
        <p:spPr>
          <a:xfrm>
            <a:off x="423334" y="4529541"/>
            <a:ext cx="584978" cy="365125"/>
          </a:xfrm>
        </p:spPr>
        <p:txBody>
          <a:bodyPr/>
          <a:lstStyle/>
          <a:p>
            <a:fld id="{B5C977CC-7F8C-4899-8078-28253673B2B9}" type="slidenum">
              <a:rPr lang="en-US" smtClean="0"/>
              <a:pPr/>
              <a:t>‹#›</a:t>
            </a:fld>
            <a:endParaRPr lang="en-US" dirty="0"/>
          </a:p>
        </p:txBody>
      </p:sp>
    </p:spTree>
    <p:extLst>
      <p:ext uri="{BB962C8B-B14F-4D97-AF65-F5344CB8AC3E}">
        <p14:creationId xmlns:p14="http://schemas.microsoft.com/office/powerpoint/2010/main" val="18848196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609600"/>
            <a:ext cx="6591985"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FFCC13F-81D7-4FE7-B8EF-86E32CE4D857}" type="datetime1">
              <a:rPr lang="en-US" smtClean="0"/>
              <a:t>1/19/2023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0"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B5C977CC-7F8C-4899-8078-28253673B2B9}" type="slidenum">
              <a:rPr lang="en-US" smtClean="0"/>
              <a:pPr/>
              <a:t>‹#›</a:t>
            </a:fld>
            <a:endParaRPr lang="en-US" dirty="0"/>
          </a:p>
        </p:txBody>
      </p:sp>
    </p:spTree>
    <p:extLst>
      <p:ext uri="{BB962C8B-B14F-4D97-AF65-F5344CB8AC3E}">
        <p14:creationId xmlns:p14="http://schemas.microsoft.com/office/powerpoint/2010/main" val="2520193372"/>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2415972" y="3505200"/>
            <a:ext cx="5653888"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FFCC13F-81D7-4FE7-B8EF-86E32CE4D857}" type="datetime1">
              <a:rPr lang="en-US" smtClean="0"/>
              <a:t>1/19/2023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B5C977CC-7F8C-4899-8078-28253673B2B9}" type="slidenum">
              <a:rPr lang="en-US" smtClean="0"/>
              <a:pPr/>
              <a:t>‹#›</a:t>
            </a:fld>
            <a:endParaRPr lang="en-US" dirty="0"/>
          </a:p>
        </p:txBody>
      </p:sp>
      <p:sp>
        <p:nvSpPr>
          <p:cNvPr id="14" name="TextBox 13"/>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610094061"/>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942415" y="2438401"/>
            <a:ext cx="6591985"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5FFCC13F-81D7-4FE7-B8EF-86E32CE4D857}" type="datetime1">
              <a:rPr lang="en-US" smtClean="0"/>
              <a:t>1/19/2023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B5C977CC-7F8C-4899-8078-28253673B2B9}" type="slidenum">
              <a:rPr lang="en-US" smtClean="0"/>
              <a:pPr/>
              <a:t>‹#›</a:t>
            </a:fld>
            <a:endParaRPr lang="en-US" dirty="0"/>
          </a:p>
        </p:txBody>
      </p:sp>
    </p:spTree>
    <p:extLst>
      <p:ext uri="{BB962C8B-B14F-4D97-AF65-F5344CB8AC3E}">
        <p14:creationId xmlns:p14="http://schemas.microsoft.com/office/powerpoint/2010/main" val="3791691273"/>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3"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1942415" y="4343400"/>
            <a:ext cx="6688292"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1942415" y="5181600"/>
            <a:ext cx="6688292"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5FFCC13F-81D7-4FE7-B8EF-86E32CE4D857}" type="datetime1">
              <a:rPr lang="en-US" smtClean="0"/>
              <a:t>1/19/2023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2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B5C977CC-7F8C-4899-8078-28253673B2B9}" type="slidenum">
              <a:rPr lang="en-US" smtClean="0"/>
              <a:pPr/>
              <a:t>‹#›</a:t>
            </a:fld>
            <a:endParaRPr lang="en-US" dirty="0"/>
          </a:p>
        </p:txBody>
      </p:sp>
      <p:sp>
        <p:nvSpPr>
          <p:cNvPr id="11" name="TextBox 10"/>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2" name="TextBox 11"/>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1777484"/>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942416" y="627407"/>
            <a:ext cx="6591984"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1942415" y="4343400"/>
            <a:ext cx="6591985"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5FFCC13F-81D7-4FE7-B8EF-86E32CE4D857}" type="datetime1">
              <a:rPr lang="en-US" smtClean="0"/>
              <a:t>1/19/2023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B5C977CC-7F8C-4899-8078-28253673B2B9}" type="slidenum">
              <a:rPr lang="en-US" smtClean="0"/>
              <a:pPr/>
              <a:t>‹#›</a:t>
            </a:fld>
            <a:endParaRPr lang="en-US" dirty="0"/>
          </a:p>
        </p:txBody>
      </p:sp>
    </p:spTree>
    <p:extLst>
      <p:ext uri="{BB962C8B-B14F-4D97-AF65-F5344CB8AC3E}">
        <p14:creationId xmlns:p14="http://schemas.microsoft.com/office/powerpoint/2010/main" val="2776815589"/>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4B232C-C900-4106-8DCC-CC65A2B1B3BE}" type="datetime1">
              <a:rPr lang="en-US" smtClean="0"/>
              <a:t>1/19/2023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5C977CC-7F8C-4899-8078-28253673B2B9}" type="slidenum">
              <a:rPr lang="en-US" smtClean="0"/>
              <a:pPr/>
              <a:t>‹#›</a:t>
            </a:fld>
            <a:endParaRPr lang="en-US" dirty="0"/>
          </a:p>
        </p:txBody>
      </p:sp>
    </p:spTree>
    <p:extLst>
      <p:ext uri="{BB962C8B-B14F-4D97-AF65-F5344CB8AC3E}">
        <p14:creationId xmlns:p14="http://schemas.microsoft.com/office/powerpoint/2010/main" val="27200646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78535" y="627406"/>
            <a:ext cx="1656132"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1942416" y="627406"/>
            <a:ext cx="4716348"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7D874FB-FBF1-450B-B0A4-1630E5C7FB53}" type="datetime1">
              <a:rPr lang="en-US" smtClean="0"/>
              <a:t>1/19/2023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5C977CC-7F8C-4899-8078-28253673B2B9}" type="slidenum">
              <a:rPr lang="en-US" smtClean="0"/>
              <a:pPr/>
              <a:t>‹#›</a:t>
            </a:fld>
            <a:endParaRPr lang="en-US" dirty="0"/>
          </a:p>
        </p:txBody>
      </p:sp>
    </p:spTree>
    <p:extLst>
      <p:ext uri="{BB962C8B-B14F-4D97-AF65-F5344CB8AC3E}">
        <p14:creationId xmlns:p14="http://schemas.microsoft.com/office/powerpoint/2010/main" val="19141943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45201" y="624110"/>
            <a:ext cx="6589199"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1942415" y="2133600"/>
            <a:ext cx="6591985"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E516CFA-93A0-4AD4-AC16-3C97B6A40314}" type="datetime1">
              <a:rPr lang="en-US" smtClean="0"/>
              <a:t>1/19/2023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5C977CC-7F8C-4899-8078-28253673B2B9}" type="slidenum">
              <a:rPr lang="en-US" smtClean="0"/>
              <a:pPr/>
              <a:t>‹#›</a:t>
            </a:fld>
            <a:endParaRPr lang="en-US" dirty="0"/>
          </a:p>
        </p:txBody>
      </p:sp>
    </p:spTree>
    <p:extLst>
      <p:ext uri="{BB962C8B-B14F-4D97-AF65-F5344CB8AC3E}">
        <p14:creationId xmlns:p14="http://schemas.microsoft.com/office/powerpoint/2010/main" val="18426542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42415" y="2074562"/>
            <a:ext cx="6591985"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942415" y="3581400"/>
            <a:ext cx="6591985"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B856C5C-60D6-4A49-B2F0-B05A5F75E5F2}" type="datetime1">
              <a:rPr lang="en-US" smtClean="0"/>
              <a:t>1/19/2023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B5C977CC-7F8C-4899-8078-28253673B2B9}" type="slidenum">
              <a:rPr lang="en-US" smtClean="0"/>
              <a:pPr/>
              <a:t>‹#›</a:t>
            </a:fld>
            <a:endParaRPr lang="en-US" dirty="0"/>
          </a:p>
        </p:txBody>
      </p:sp>
    </p:spTree>
    <p:extLst>
      <p:ext uri="{BB962C8B-B14F-4D97-AF65-F5344CB8AC3E}">
        <p14:creationId xmlns:p14="http://schemas.microsoft.com/office/powerpoint/2010/main" val="39659842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942416" y="2136706"/>
            <a:ext cx="3197531" cy="376739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337307" y="2136706"/>
            <a:ext cx="3197093" cy="376739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736D7EB-7080-4511-A771-C701309713E8}" type="datetime1">
              <a:rPr lang="en-US" smtClean="0"/>
              <a:t>1/19/2023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0" name="Slide Number Placeholder 5"/>
          <p:cNvSpPr>
            <a:spLocks noGrp="1"/>
          </p:cNvSpPr>
          <p:nvPr>
            <p:ph type="sldNum" sz="quarter" idx="12"/>
          </p:nvPr>
        </p:nvSpPr>
        <p:spPr>
          <a:xfrm>
            <a:off x="511228" y="787783"/>
            <a:ext cx="584978" cy="365125"/>
          </a:xfrm>
        </p:spPr>
        <p:txBody>
          <a:bodyPr/>
          <a:lstStyle/>
          <a:p>
            <a:fld id="{B5C977CC-7F8C-4899-8078-28253673B2B9}" type="slidenum">
              <a:rPr lang="en-US" smtClean="0"/>
              <a:pPr/>
              <a:t>‹#›</a:t>
            </a:fld>
            <a:endParaRPr lang="en-US" dirty="0"/>
          </a:p>
        </p:txBody>
      </p:sp>
    </p:spTree>
    <p:extLst>
      <p:ext uri="{BB962C8B-B14F-4D97-AF65-F5344CB8AC3E}">
        <p14:creationId xmlns:p14="http://schemas.microsoft.com/office/powerpoint/2010/main" val="33835692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265352" y="2226626"/>
            <a:ext cx="2874596"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942415" y="2802888"/>
            <a:ext cx="3197532" cy="310570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6154" y="2223398"/>
            <a:ext cx="2873239"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333715" y="2799660"/>
            <a:ext cx="3195680" cy="310570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E3977FE-225E-435B-8033-3DA2A41C8529}" type="datetime1">
              <a:rPr lang="en-US" smtClean="0"/>
              <a:t>1/19/2023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1"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2" name="Slide Number Placeholder 5"/>
          <p:cNvSpPr>
            <a:spLocks noGrp="1"/>
          </p:cNvSpPr>
          <p:nvPr>
            <p:ph type="sldNum" sz="quarter" idx="12"/>
          </p:nvPr>
        </p:nvSpPr>
        <p:spPr>
          <a:xfrm>
            <a:off x="511228" y="787783"/>
            <a:ext cx="584978" cy="365125"/>
          </a:xfrm>
        </p:spPr>
        <p:txBody>
          <a:bodyPr/>
          <a:lstStyle/>
          <a:p>
            <a:fld id="{B5C977CC-7F8C-4899-8078-28253673B2B9}" type="slidenum">
              <a:rPr lang="en-US" smtClean="0"/>
              <a:pPr/>
              <a:t>‹#›</a:t>
            </a:fld>
            <a:endParaRPr lang="en-US" dirty="0"/>
          </a:p>
        </p:txBody>
      </p:sp>
    </p:spTree>
    <p:extLst>
      <p:ext uri="{BB962C8B-B14F-4D97-AF65-F5344CB8AC3E}">
        <p14:creationId xmlns:p14="http://schemas.microsoft.com/office/powerpoint/2010/main" val="27813173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945200" y="624110"/>
            <a:ext cx="6589200" cy="128089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F74A838-C5ED-4635-9DE9-A67EF19A0468}" type="datetime1">
              <a:rPr lang="en-US" smtClean="0"/>
              <a:t>1/19/2023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8"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B5C977CC-7F8C-4899-8078-28253673B2B9}" type="slidenum">
              <a:rPr lang="en-US" smtClean="0"/>
              <a:pPr/>
              <a:t>‹#›</a:t>
            </a:fld>
            <a:endParaRPr lang="en-US" dirty="0"/>
          </a:p>
        </p:txBody>
      </p:sp>
    </p:spTree>
    <p:extLst>
      <p:ext uri="{BB962C8B-B14F-4D97-AF65-F5344CB8AC3E}">
        <p14:creationId xmlns:p14="http://schemas.microsoft.com/office/powerpoint/2010/main" val="6481325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769BDF8-D651-4363-B141-D800A39F7EEB}" type="datetime1">
              <a:rPr lang="en-US" smtClean="0"/>
              <a:t>1/19/2023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B5C977CC-7F8C-4899-8078-28253673B2B9}" type="slidenum">
              <a:rPr lang="en-US" smtClean="0"/>
              <a:pPr/>
              <a:t>‹#›</a:t>
            </a:fld>
            <a:endParaRPr lang="en-US" dirty="0"/>
          </a:p>
        </p:txBody>
      </p:sp>
    </p:spTree>
    <p:extLst>
      <p:ext uri="{BB962C8B-B14F-4D97-AF65-F5344CB8AC3E}">
        <p14:creationId xmlns:p14="http://schemas.microsoft.com/office/powerpoint/2010/main" val="13054855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446088"/>
            <a:ext cx="2629584"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4743494" y="446089"/>
            <a:ext cx="3790906"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42415" y="1598613"/>
            <a:ext cx="2629584"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EC8CF2CD-CEBE-4267-AFCB-7E6B6032EBE5}" type="datetime1">
              <a:rPr lang="en-US" smtClean="0"/>
              <a:t>1/19/2023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B5C977CC-7F8C-4899-8078-28253673B2B9}" type="slidenum">
              <a:rPr lang="en-US" smtClean="0"/>
              <a:pPr/>
              <a:t>‹#›</a:t>
            </a:fld>
            <a:endParaRPr lang="en-US" dirty="0"/>
          </a:p>
        </p:txBody>
      </p:sp>
    </p:spTree>
    <p:extLst>
      <p:ext uri="{BB962C8B-B14F-4D97-AF65-F5344CB8AC3E}">
        <p14:creationId xmlns:p14="http://schemas.microsoft.com/office/powerpoint/2010/main" val="1518683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4800600"/>
            <a:ext cx="6591985"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42415" y="634965"/>
            <a:ext cx="6591985"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942415" y="5367338"/>
            <a:ext cx="6591985"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0A5C804C-4730-4B1C-9FF3-C5DFD37755FB}" type="datetime1">
              <a:rPr lang="en-US" smtClean="0"/>
              <a:t>1/19/2023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B5C977CC-7F8C-4899-8078-28253673B2B9}" type="slidenum">
              <a:rPr lang="en-US" smtClean="0"/>
              <a:pPr/>
              <a:t>‹#›</a:t>
            </a:fld>
            <a:endParaRPr lang="en-US" dirty="0"/>
          </a:p>
        </p:txBody>
      </p:sp>
    </p:spTree>
    <p:extLst>
      <p:ext uri="{BB962C8B-B14F-4D97-AF65-F5344CB8AC3E}">
        <p14:creationId xmlns:p14="http://schemas.microsoft.com/office/powerpoint/2010/main" val="891356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36" name="Group 35"/>
          <p:cNvGrpSpPr/>
          <p:nvPr/>
        </p:nvGrpSpPr>
        <p:grpSpPr>
          <a:xfrm>
            <a:off x="1" y="228600"/>
            <a:ext cx="1981200" cy="6638628"/>
            <a:chOff x="2487613" y="285750"/>
            <a:chExt cx="2428875" cy="5654676"/>
          </a:xfrm>
        </p:grpSpPr>
        <p:sp>
          <p:nvSpPr>
            <p:cNvPr id="37"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38"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39"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40"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41"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42"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43"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44"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45"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46"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47"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48"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49" name="Group 48"/>
          <p:cNvGrpSpPr/>
          <p:nvPr/>
        </p:nvGrpSpPr>
        <p:grpSpPr>
          <a:xfrm>
            <a:off x="20421" y="285"/>
            <a:ext cx="1952272" cy="6852968"/>
            <a:chOff x="6627813" y="195717"/>
            <a:chExt cx="1952625" cy="5678034"/>
          </a:xfrm>
        </p:grpSpPr>
        <p:sp>
          <p:nvSpPr>
            <p:cNvPr id="50" name="Freeform 27"/>
            <p:cNvSpPr/>
            <p:nvPr/>
          </p:nvSpPr>
          <p:spPr bwMode="auto">
            <a:xfrm>
              <a:off x="6627813" y="195717"/>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51"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52"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53"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54"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55"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56"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57"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58"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59"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60"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61"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62" name="Rectangle 61"/>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1945200" y="624110"/>
            <a:ext cx="6589200"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942415" y="2133600"/>
            <a:ext cx="6591985"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772400" y="6135089"/>
            <a:ext cx="766380" cy="370171"/>
          </a:xfrm>
          <a:prstGeom prst="rect">
            <a:avLst/>
          </a:prstGeom>
        </p:spPr>
        <p:txBody>
          <a:bodyPr vert="horz" lIns="91440" tIns="45720" rIns="91440" bIns="45720" rtlCol="0" anchor="ctr"/>
          <a:lstStyle>
            <a:lvl1pPr algn="r">
              <a:defRPr sz="900">
                <a:solidFill>
                  <a:schemeClr val="tx1">
                    <a:tint val="75000"/>
                  </a:schemeClr>
                </a:solidFill>
              </a:defRPr>
            </a:lvl1pPr>
          </a:lstStyle>
          <a:p>
            <a:fld id="{5FFCC13F-81D7-4FE7-B8EF-86E32CE4D857}" type="datetime1">
              <a:rPr lang="en-US" smtClean="0"/>
              <a:t>1/19/2023</a:t>
            </a:fld>
            <a:endParaRPr lang="en-US" dirty="0"/>
          </a:p>
        </p:txBody>
      </p:sp>
      <p:sp>
        <p:nvSpPr>
          <p:cNvPr id="5" name="Footer Placeholder 4"/>
          <p:cNvSpPr>
            <a:spLocks noGrp="1"/>
          </p:cNvSpPr>
          <p:nvPr>
            <p:ph type="ftr" sz="quarter" idx="3"/>
          </p:nvPr>
        </p:nvSpPr>
        <p:spPr>
          <a:xfrm>
            <a:off x="1942415" y="6135809"/>
            <a:ext cx="5716488"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11228" y="787783"/>
            <a:ext cx="584978" cy="365125"/>
          </a:xfrm>
          <a:prstGeom prst="rect">
            <a:avLst/>
          </a:prstGeom>
        </p:spPr>
        <p:txBody>
          <a:bodyPr vert="horz" lIns="91440" tIns="45720" rIns="91440" bIns="45720" rtlCol="0" anchor="ctr"/>
          <a:lstStyle>
            <a:lvl1pPr algn="r">
              <a:defRPr sz="2000">
                <a:solidFill>
                  <a:srgbClr val="FEFFFF"/>
                </a:solidFill>
              </a:defRPr>
            </a:lvl1pPr>
          </a:lstStyle>
          <a:p>
            <a:fld id="{B5C977CC-7F8C-4899-8078-28253673B2B9}" type="slidenum">
              <a:rPr lang="en-US" smtClean="0"/>
              <a:pPr/>
              <a:t>‹#›</a:t>
            </a:fld>
            <a:endParaRPr lang="en-US" dirty="0"/>
          </a:p>
        </p:txBody>
      </p:sp>
    </p:spTree>
    <p:extLst>
      <p:ext uri="{BB962C8B-B14F-4D97-AF65-F5344CB8AC3E}">
        <p14:creationId xmlns:p14="http://schemas.microsoft.com/office/powerpoint/2010/main" val="1443282369"/>
      </p:ext>
    </p:extLst>
  </p:cSld>
  <p:clrMap bg1="lt1" tx1="dk1" bg2="lt2" tx2="dk2" accent1="accent1" accent2="accent2" accent3="accent3" accent4="accent4" accent5="accent5" accent6="accent6" hlink="hlink" folHlink="folHlink"/>
  <p:sldLayoutIdLst>
    <p:sldLayoutId id="2147484031" r:id="rId1"/>
    <p:sldLayoutId id="2147484032" r:id="rId2"/>
    <p:sldLayoutId id="2147484033" r:id="rId3"/>
    <p:sldLayoutId id="2147484034" r:id="rId4"/>
    <p:sldLayoutId id="2147484035" r:id="rId5"/>
    <p:sldLayoutId id="2147484036" r:id="rId6"/>
    <p:sldLayoutId id="2147484037" r:id="rId7"/>
    <p:sldLayoutId id="2147484038" r:id="rId8"/>
    <p:sldLayoutId id="2147484039" r:id="rId9"/>
    <p:sldLayoutId id="2147484040" r:id="rId10"/>
    <p:sldLayoutId id="2147484041" r:id="rId11"/>
    <p:sldLayoutId id="2147484042" r:id="rId12"/>
    <p:sldLayoutId id="2147484043" r:id="rId13"/>
    <p:sldLayoutId id="2147484044" r:id="rId14"/>
    <p:sldLayoutId id="2147484045" r:id="rId15"/>
    <p:sldLayoutId id="2147484046" r:id="rId16"/>
  </p:sldLayoutIdLst>
  <p:hf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microsoft.com/office/2018/10/relationships/comments" Target="../comments/modernComment_110_0.xml"/><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microsoft.com/office/2018/10/relationships/comments" Target="../comments/modernComment_109_FD60E5C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397" y="743319"/>
            <a:ext cx="8772200" cy="5809881"/>
          </a:xfrm>
        </p:spPr>
        <p:txBody>
          <a:bodyPr>
            <a:normAutofit/>
          </a:bodyPr>
          <a:lstStyle/>
          <a:p>
            <a:pPr algn="ctr"/>
            <a:r>
              <a:rPr lang="en-US" sz="2200" b="1" dirty="0">
                <a:solidFill>
                  <a:schemeClr val="bg1">
                    <a:lumMod val="50000"/>
                  </a:schemeClr>
                </a:solidFill>
                <a:latin typeface="Calibri" pitchFamily="34" charset="0"/>
              </a:rPr>
              <a:t/>
            </a:r>
            <a:br>
              <a:rPr lang="en-US" sz="2200" b="1" dirty="0">
                <a:solidFill>
                  <a:schemeClr val="bg1">
                    <a:lumMod val="50000"/>
                  </a:schemeClr>
                </a:solidFill>
                <a:latin typeface="Calibri" pitchFamily="34" charset="0"/>
              </a:rPr>
            </a:br>
            <a:r>
              <a:rPr lang="en-US" sz="2200" b="1" dirty="0">
                <a:solidFill>
                  <a:schemeClr val="bg1">
                    <a:lumMod val="50000"/>
                  </a:schemeClr>
                </a:solidFill>
                <a:latin typeface="Calibri" pitchFamily="34" charset="0"/>
              </a:rPr>
              <a:t/>
            </a:r>
            <a:br>
              <a:rPr lang="en-US" sz="2200" b="1" dirty="0">
                <a:solidFill>
                  <a:schemeClr val="bg1">
                    <a:lumMod val="50000"/>
                  </a:schemeClr>
                </a:solidFill>
                <a:latin typeface="Calibri" pitchFamily="34" charset="0"/>
              </a:rPr>
            </a:br>
            <a:r>
              <a:rPr lang="en-US" sz="2200" b="1" dirty="0">
                <a:solidFill>
                  <a:schemeClr val="accent2">
                    <a:lumMod val="40000"/>
                    <a:lumOff val="60000"/>
                  </a:schemeClr>
                </a:solidFill>
                <a:effectLst>
                  <a:glow rad="228600">
                    <a:schemeClr val="accent6">
                      <a:satMod val="175000"/>
                      <a:alpha val="40000"/>
                    </a:schemeClr>
                  </a:glow>
                </a:effectLst>
                <a:latin typeface="Calibri" pitchFamily="34" charset="0"/>
              </a:rPr>
              <a:t/>
            </a:r>
            <a:br>
              <a:rPr lang="en-US" sz="2200" b="1" dirty="0">
                <a:solidFill>
                  <a:schemeClr val="accent2">
                    <a:lumMod val="40000"/>
                    <a:lumOff val="60000"/>
                  </a:schemeClr>
                </a:solidFill>
                <a:effectLst>
                  <a:glow rad="228600">
                    <a:schemeClr val="accent6">
                      <a:satMod val="175000"/>
                      <a:alpha val="40000"/>
                    </a:schemeClr>
                  </a:glow>
                </a:effectLst>
                <a:latin typeface="Calibri" pitchFamily="34" charset="0"/>
              </a:rPr>
            </a:br>
            <a:r>
              <a:rPr lang="en-US" sz="6400" b="1" dirty="0">
                <a:solidFill>
                  <a:schemeClr val="accent2">
                    <a:lumMod val="40000"/>
                    <a:lumOff val="60000"/>
                  </a:schemeClr>
                </a:solidFill>
                <a:effectLst>
                  <a:glow rad="228600">
                    <a:schemeClr val="accent6">
                      <a:satMod val="175000"/>
                      <a:alpha val="40000"/>
                    </a:schemeClr>
                  </a:glow>
                  <a:outerShdw blurRad="38100" dist="38100" dir="2700000" algn="tl">
                    <a:srgbClr val="000000">
                      <a:alpha val="43137"/>
                    </a:srgbClr>
                  </a:outerShdw>
                </a:effectLst>
                <a:latin typeface="Calibri" pitchFamily="34" charset="0"/>
              </a:rPr>
              <a:t> </a:t>
            </a:r>
            <a:r>
              <a:rPr lang="en-US" sz="2200" b="1" dirty="0">
                <a:solidFill>
                  <a:schemeClr val="bg1">
                    <a:lumMod val="50000"/>
                  </a:schemeClr>
                </a:solidFill>
                <a:latin typeface="Calibri" pitchFamily="34" charset="0"/>
              </a:rPr>
              <a:t/>
            </a:r>
            <a:br>
              <a:rPr lang="en-US" sz="2200" b="1" dirty="0">
                <a:solidFill>
                  <a:schemeClr val="bg1">
                    <a:lumMod val="50000"/>
                  </a:schemeClr>
                </a:solidFill>
                <a:latin typeface="Calibri" pitchFamily="34" charset="0"/>
              </a:rPr>
            </a:br>
            <a:r>
              <a:rPr lang="en-US" sz="2200" b="1" dirty="0">
                <a:solidFill>
                  <a:schemeClr val="bg1">
                    <a:lumMod val="50000"/>
                  </a:schemeClr>
                </a:solidFill>
                <a:latin typeface="Calibri" pitchFamily="34" charset="0"/>
              </a:rPr>
              <a:t/>
            </a:r>
            <a:br>
              <a:rPr lang="en-US" sz="2200" b="1" dirty="0">
                <a:solidFill>
                  <a:schemeClr val="bg1">
                    <a:lumMod val="50000"/>
                  </a:schemeClr>
                </a:solidFill>
                <a:latin typeface="Calibri" pitchFamily="34" charset="0"/>
              </a:rPr>
            </a:br>
            <a:r>
              <a:rPr lang="en-US" sz="2200" b="1" dirty="0">
                <a:solidFill>
                  <a:schemeClr val="bg1">
                    <a:lumMod val="50000"/>
                  </a:schemeClr>
                </a:solidFill>
                <a:latin typeface="Calibri" pitchFamily="34" charset="0"/>
              </a:rPr>
              <a:t/>
            </a:r>
            <a:br>
              <a:rPr lang="en-US" sz="2200" b="1" dirty="0">
                <a:solidFill>
                  <a:schemeClr val="bg1">
                    <a:lumMod val="50000"/>
                  </a:schemeClr>
                </a:solidFill>
                <a:latin typeface="Calibri" pitchFamily="34" charset="0"/>
              </a:rPr>
            </a:br>
            <a:r>
              <a:rPr lang="en-US" sz="2200" b="1" dirty="0">
                <a:solidFill>
                  <a:schemeClr val="bg1">
                    <a:lumMod val="50000"/>
                  </a:schemeClr>
                </a:solidFill>
                <a:latin typeface="Calibri" pitchFamily="34" charset="0"/>
              </a:rPr>
              <a:t/>
            </a:r>
            <a:br>
              <a:rPr lang="en-US" sz="2200" b="1" dirty="0">
                <a:solidFill>
                  <a:schemeClr val="bg1">
                    <a:lumMod val="50000"/>
                  </a:schemeClr>
                </a:solidFill>
                <a:latin typeface="Calibri" pitchFamily="34" charset="0"/>
              </a:rPr>
            </a:br>
            <a:endParaRPr lang="en-US" sz="2200" b="1" dirty="0">
              <a:solidFill>
                <a:schemeClr val="bg1">
                  <a:lumMod val="50000"/>
                </a:schemeClr>
              </a:solidFill>
              <a:latin typeface="Calibri" pitchFamily="34" charset="0"/>
            </a:endParaRPr>
          </a:p>
          <a:p>
            <a:pPr algn="l"/>
            <a:r>
              <a:rPr lang="en-US" sz="2200" b="1" dirty="0">
                <a:solidFill>
                  <a:schemeClr val="bg1">
                    <a:lumMod val="50000"/>
                  </a:schemeClr>
                </a:solidFill>
                <a:latin typeface="Calibri" pitchFamily="34" charset="0"/>
              </a:rPr>
              <a:t/>
            </a:r>
            <a:br>
              <a:rPr lang="en-US" sz="2200" b="1" dirty="0">
                <a:solidFill>
                  <a:schemeClr val="bg1">
                    <a:lumMod val="50000"/>
                  </a:schemeClr>
                </a:solidFill>
                <a:latin typeface="Calibri" pitchFamily="34" charset="0"/>
              </a:rPr>
            </a:br>
            <a:r>
              <a:rPr lang="en-US" sz="3800" b="1" dirty="0">
                <a:solidFill>
                  <a:schemeClr val="bg1">
                    <a:lumMod val="50000"/>
                  </a:schemeClr>
                </a:solidFill>
                <a:latin typeface="Calibri" pitchFamily="34" charset="0"/>
              </a:rPr>
              <a:t>                                                                             </a:t>
            </a:r>
            <a:br>
              <a:rPr lang="en-US" sz="3800" b="1" dirty="0">
                <a:solidFill>
                  <a:schemeClr val="bg1">
                    <a:lumMod val="50000"/>
                  </a:schemeClr>
                </a:solidFill>
                <a:latin typeface="Calibri" pitchFamily="34" charset="0"/>
              </a:rPr>
            </a:br>
            <a:r>
              <a:rPr lang="en-US" sz="2200" b="1" dirty="0">
                <a:solidFill>
                  <a:schemeClr val="bg1">
                    <a:lumMod val="50000"/>
                  </a:schemeClr>
                </a:solidFill>
                <a:latin typeface="Calibri" pitchFamily="34" charset="0"/>
              </a:rPr>
              <a:t>                                                                                                     </a:t>
            </a:r>
          </a:p>
        </p:txBody>
      </p:sp>
      <p:sp>
        <p:nvSpPr>
          <p:cNvPr id="4" name="Rectangle 3"/>
          <p:cNvSpPr/>
          <p:nvPr/>
        </p:nvSpPr>
        <p:spPr>
          <a:xfrm flipH="1">
            <a:off x="304798" y="6858000"/>
            <a:ext cx="9525003" cy="923330"/>
          </a:xfrm>
          <a:prstGeom prst="rect">
            <a:avLst/>
          </a:prstGeom>
          <a:noFill/>
          <a:ln w="38100">
            <a:solidFill>
              <a:schemeClr val="bg1"/>
            </a:solidFill>
          </a:ln>
        </p:spPr>
        <p:txBody>
          <a:bodyPr wrap="squar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endParaRPr lang="en-US" sz="5400" b="1" cap="all" dirty="0">
              <a:ln w="0">
                <a:solidFill>
                  <a:schemeClr val="tx2">
                    <a:lumMod val="75000"/>
                  </a:schemeClr>
                </a:solidFill>
              </a:ln>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glow rad="101600">
                  <a:schemeClr val="accent3">
                    <a:satMod val="175000"/>
                    <a:alpha val="40000"/>
                  </a:schemeClr>
                </a:glow>
                <a:reflection blurRad="12700" stA="50000" endPos="50000" dist="5000" dir="5400000" sy="-100000" rotWithShape="0"/>
              </a:effectLst>
            </a:endParaRPr>
          </a:p>
        </p:txBody>
      </p:sp>
      <p:sp>
        <p:nvSpPr>
          <p:cNvPr id="6" name="Rectangle 5"/>
          <p:cNvSpPr/>
          <p:nvPr/>
        </p:nvSpPr>
        <p:spPr>
          <a:xfrm>
            <a:off x="776751" y="205375"/>
            <a:ext cx="7304089" cy="1077218"/>
          </a:xfrm>
          <a:prstGeom prst="rect">
            <a:avLst/>
          </a:prstGeom>
        </p:spPr>
        <p:txBody>
          <a:bodyPr wrap="square">
            <a:spAutoFit/>
          </a:bodyPr>
          <a:lstStyle/>
          <a:p>
            <a:endParaRPr lang="en-US" sz="3200" b="1" dirty="0">
              <a:ln w="22225">
                <a:solidFill>
                  <a:schemeClr val="accent2"/>
                </a:solidFill>
                <a:prstDash val="solid"/>
              </a:ln>
              <a:solidFill>
                <a:schemeClr val="accent2">
                  <a:lumMod val="40000"/>
                  <a:lumOff val="60000"/>
                </a:schemeClr>
              </a:solidFill>
            </a:endParaRPr>
          </a:p>
          <a:p>
            <a:pPr algn="ctr"/>
            <a:endParaRPr lang="en-US" sz="3200" b="1" dirty="0">
              <a:ln w="22225">
                <a:solidFill>
                  <a:schemeClr val="accent2"/>
                </a:solidFill>
                <a:prstDash val="solid"/>
              </a:ln>
              <a:solidFill>
                <a:schemeClr val="accent2">
                  <a:lumMod val="40000"/>
                  <a:lumOff val="60000"/>
                </a:schemeClr>
              </a:solidFill>
            </a:endParaRPr>
          </a:p>
        </p:txBody>
      </p:sp>
      <p:sp>
        <p:nvSpPr>
          <p:cNvPr id="10" name="Rectangle 9">
            <a:extLst>
              <a:ext uri="{FF2B5EF4-FFF2-40B4-BE49-F238E27FC236}">
                <a16:creationId xmlns:a16="http://schemas.microsoft.com/office/drawing/2014/main" id="{7961AEC3-310C-D106-5F9D-7C0DF7D3C421}"/>
              </a:ext>
            </a:extLst>
          </p:cNvPr>
          <p:cNvSpPr/>
          <p:nvPr/>
        </p:nvSpPr>
        <p:spPr>
          <a:xfrm>
            <a:off x="3895397" y="5089716"/>
            <a:ext cx="5029200" cy="1754326"/>
          </a:xfrm>
          <a:prstGeom prst="rect">
            <a:avLst/>
          </a:prstGeom>
          <a:noFill/>
        </p:spPr>
        <p:txBody>
          <a:bodyPr wrap="square" lIns="91440" tIns="45720" rIns="91440" bIns="45720">
            <a:spAutoFit/>
          </a:bodyPr>
          <a:lstStyle/>
          <a:p>
            <a:pPr algn="ctr"/>
            <a:r>
              <a:rPr lang="en-US" sz="3600" b="1" dirty="0">
                <a:ln w="9525">
                  <a:solidFill>
                    <a:schemeClr val="bg1"/>
                  </a:solidFill>
                  <a:prstDash val="solid"/>
                </a:ln>
                <a:effectLst>
                  <a:outerShdw blurRad="12700" dist="38100" dir="2700000" algn="tl" rotWithShape="0">
                    <a:schemeClr val="bg1">
                      <a:lumMod val="50000"/>
                    </a:schemeClr>
                  </a:outerShdw>
                </a:effectLst>
                <a:latin typeface="Calibri" pitchFamily="34" charset="0"/>
              </a:rPr>
              <a:t>   MENTOR</a:t>
            </a:r>
            <a:br>
              <a:rPr lang="en-US" sz="3600" b="1" dirty="0">
                <a:ln w="9525">
                  <a:solidFill>
                    <a:schemeClr val="bg1"/>
                  </a:solidFill>
                  <a:prstDash val="solid"/>
                </a:ln>
                <a:effectLst>
                  <a:outerShdw blurRad="12700" dist="38100" dir="2700000" algn="tl" rotWithShape="0">
                    <a:schemeClr val="bg1">
                      <a:lumMod val="50000"/>
                    </a:schemeClr>
                  </a:outerShdw>
                </a:effectLst>
                <a:latin typeface="Calibri" pitchFamily="34" charset="0"/>
              </a:rPr>
            </a:br>
            <a:r>
              <a:rPr lang="en-US" sz="3600" b="1" dirty="0">
                <a:ln w="9525">
                  <a:solidFill>
                    <a:schemeClr val="bg1"/>
                  </a:solidFill>
                  <a:prstDash val="solid"/>
                </a:ln>
                <a:effectLst>
                  <a:outerShdw blurRad="12700" dist="38100" dir="2700000" algn="tl" rotWithShape="0">
                    <a:schemeClr val="bg1">
                      <a:lumMod val="50000"/>
                    </a:schemeClr>
                  </a:outerShdw>
                </a:effectLst>
                <a:latin typeface="Calibri" pitchFamily="34" charset="0"/>
              </a:rPr>
              <a:t>    (Dr. MOHD. ZUHAIB)</a:t>
            </a:r>
            <a:endParaRPr lang="en-US" sz="3600" b="1" dirty="0">
              <a:ln w="12700">
                <a:solidFill>
                  <a:schemeClr val="accent1"/>
                </a:solidFill>
                <a:prstDash val="solid"/>
              </a:ln>
              <a:solidFill>
                <a:schemeClr val="accent3">
                  <a:lumMod val="60000"/>
                  <a:lumOff val="40000"/>
                </a:schemeClr>
              </a:solidFill>
              <a:effectLst>
                <a:outerShdw dist="38100" dir="2640000" algn="bl" rotWithShape="0">
                  <a:schemeClr val="accent1"/>
                </a:outerShdw>
              </a:effectLst>
              <a:latin typeface="Calibri" pitchFamily="34" charset="0"/>
            </a:endParaRPr>
          </a:p>
          <a:p>
            <a:pPr algn="ctr"/>
            <a:r>
              <a:rPr lang="en-US" sz="36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Calibri" pitchFamily="34" charset="0"/>
              </a:rPr>
              <a:t> </a:t>
            </a:r>
            <a:endParaRPr lang="en-IN" sz="36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9" name="Rectangle 8">
            <a:extLst>
              <a:ext uri="{FF2B5EF4-FFF2-40B4-BE49-F238E27FC236}">
                <a16:creationId xmlns:a16="http://schemas.microsoft.com/office/drawing/2014/main" id="{FC19F262-E79A-8CDE-0627-1C07158C372F}"/>
              </a:ext>
            </a:extLst>
          </p:cNvPr>
          <p:cNvSpPr/>
          <p:nvPr/>
        </p:nvSpPr>
        <p:spPr>
          <a:xfrm>
            <a:off x="533400" y="665139"/>
            <a:ext cx="8391197" cy="1446550"/>
          </a:xfrm>
          <a:prstGeom prst="rect">
            <a:avLst/>
          </a:prstGeom>
          <a:noFill/>
        </p:spPr>
        <p:txBody>
          <a:bodyPr wrap="square" lIns="91440" tIns="45720" rIns="91440" bIns="45720">
            <a:spAutoFit/>
          </a:bodyPr>
          <a:lstStyle/>
          <a:p>
            <a:pPr algn="ctr"/>
            <a:r>
              <a:rPr lang="en-US" sz="44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Calibri" pitchFamily="34" charset="0"/>
              </a:rPr>
              <a:t>DATA ACQUISITION  AND ANALYSIS </a:t>
            </a:r>
            <a:br>
              <a:rPr lang="en-US" sz="44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Calibri" pitchFamily="34" charset="0"/>
              </a:rPr>
            </a:br>
            <a:r>
              <a:rPr lang="en-US" sz="44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Calibri" pitchFamily="34" charset="0"/>
              </a:rPr>
              <a:t>USING LabVIEW</a:t>
            </a:r>
            <a:endParaRPr lang="en-IN" sz="44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Tree>
    <p:extLst>
      <p:ext uri="{BB962C8B-B14F-4D97-AF65-F5344CB8AC3E}">
        <p14:creationId xmlns:p14="http://schemas.microsoft.com/office/powerpoint/2010/main" val="123726569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482983"/>
            <a:ext cx="6858000" cy="609600"/>
          </a:xfrm>
        </p:spPr>
        <p:txBody>
          <a:bodyPr>
            <a:normAutofit fontScale="90000"/>
          </a:bodyPr>
          <a:lstStyle/>
          <a:p>
            <a:r>
              <a:rPr lang="en-US" sz="3600" b="1" dirty="0">
                <a:solidFill>
                  <a:srgbClr val="FF0000"/>
                </a:solidFill>
              </a:rPr>
              <a:t>WHEN THD IS LESS THAN 5</a:t>
            </a:r>
          </a:p>
        </p:txBody>
      </p:sp>
      <p:pic>
        <p:nvPicPr>
          <p:cNvPr id="8" name="Content Placeholder 7">
            <a:extLst>
              <a:ext uri="{FF2B5EF4-FFF2-40B4-BE49-F238E27FC236}">
                <a16:creationId xmlns:a16="http://schemas.microsoft.com/office/drawing/2014/main" id="{4D7D9A3D-AF20-ACD2-6036-FCE2FB80E88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96205" y="1371600"/>
            <a:ext cx="7604125" cy="4876800"/>
          </a:xfrm>
        </p:spPr>
      </p:pic>
      <p:sp>
        <p:nvSpPr>
          <p:cNvPr id="3" name="Slide Number Placeholder 2">
            <a:extLst>
              <a:ext uri="{FF2B5EF4-FFF2-40B4-BE49-F238E27FC236}">
                <a16:creationId xmlns:a16="http://schemas.microsoft.com/office/drawing/2014/main" id="{C8A9C99B-A291-29E9-C8C4-C20052A51A9F}"/>
              </a:ext>
            </a:extLst>
          </p:cNvPr>
          <p:cNvSpPr>
            <a:spLocks noGrp="1"/>
          </p:cNvSpPr>
          <p:nvPr>
            <p:ph type="sldNum" sz="quarter" idx="12"/>
          </p:nvPr>
        </p:nvSpPr>
        <p:spPr/>
        <p:txBody>
          <a:bodyPr/>
          <a:lstStyle/>
          <a:p>
            <a:fld id="{B5C977CC-7F8C-4899-8078-28253673B2B9}" type="slidenum">
              <a:rPr lang="en-US" smtClean="0"/>
              <a:pPr/>
              <a:t>10</a:t>
            </a:fld>
            <a:endParaRPr lang="en-US" dirty="0"/>
          </a:p>
        </p:txBody>
      </p:sp>
    </p:spTree>
  </p:cSld>
  <p:clrMapOvr>
    <a:masterClrMapping/>
  </p:clrMapOvr>
  <p:extLst>
    <p:ext uri="{6950BFC3-D8DA-4A85-94F7-54DA5524770B}">
      <p188:commentRel xmlns:p188="http://schemas.microsoft.com/office/powerpoint/2018/8/main" xmlns="" r:id="rId3"/>
    </p:ext>
  </p:extLs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68504E7-0623-7DA4-C57E-C3A3642BB13E}"/>
              </a:ext>
            </a:extLst>
          </p:cNvPr>
          <p:cNvSpPr>
            <a:spLocks noGrp="1"/>
          </p:cNvSpPr>
          <p:nvPr>
            <p:ph type="title"/>
          </p:nvPr>
        </p:nvSpPr>
        <p:spPr>
          <a:xfrm>
            <a:off x="1427668" y="310896"/>
            <a:ext cx="6804913" cy="990600"/>
          </a:xfrm>
        </p:spPr>
        <p:txBody>
          <a:bodyPr/>
          <a:lstStyle/>
          <a:p>
            <a:pPr algn="ctr"/>
            <a:r>
              <a:rPr lang="en-IN" b="1" dirty="0">
                <a:solidFill>
                  <a:srgbClr val="0070C0"/>
                </a:solidFill>
              </a:rPr>
              <a:t>WHEN THD IS GREATER THAN </a:t>
            </a:r>
            <a:r>
              <a:rPr lang="en-IN" b="1" dirty="0"/>
              <a:t>5</a:t>
            </a:r>
          </a:p>
        </p:txBody>
      </p:sp>
      <p:sp>
        <p:nvSpPr>
          <p:cNvPr id="2" name="Slide Number Placeholder 1">
            <a:extLst>
              <a:ext uri="{FF2B5EF4-FFF2-40B4-BE49-F238E27FC236}">
                <a16:creationId xmlns:a16="http://schemas.microsoft.com/office/drawing/2014/main" id="{E9A565F9-BB23-202E-AE48-65ED09487C67}"/>
              </a:ext>
            </a:extLst>
          </p:cNvPr>
          <p:cNvSpPr>
            <a:spLocks noGrp="1"/>
          </p:cNvSpPr>
          <p:nvPr>
            <p:ph type="sldNum" sz="quarter" idx="12"/>
          </p:nvPr>
        </p:nvSpPr>
        <p:spPr/>
        <p:txBody>
          <a:bodyPr/>
          <a:lstStyle/>
          <a:p>
            <a:fld id="{B5C977CC-7F8C-4899-8078-28253673B2B9}" type="slidenum">
              <a:rPr lang="en-US" smtClean="0"/>
              <a:pPr/>
              <a:t>11</a:t>
            </a:fld>
            <a:endParaRPr lang="en-US" dirty="0"/>
          </a:p>
        </p:txBody>
      </p:sp>
      <p:pic>
        <p:nvPicPr>
          <p:cNvPr id="4" name="Picture 3">
            <a:extLst>
              <a:ext uri="{FF2B5EF4-FFF2-40B4-BE49-F238E27FC236}">
                <a16:creationId xmlns:a16="http://schemas.microsoft.com/office/drawing/2014/main" id="{2DBCA2FB-0048-F418-8128-F6A295242AD7}"/>
              </a:ext>
            </a:extLst>
          </p:cNvPr>
          <p:cNvPicPr>
            <a:picLocks noChangeAspect="1"/>
          </p:cNvPicPr>
          <p:nvPr/>
        </p:nvPicPr>
        <p:blipFill>
          <a:blip r:embed="rId2"/>
          <a:stretch>
            <a:fillRect/>
          </a:stretch>
        </p:blipFill>
        <p:spPr>
          <a:xfrm>
            <a:off x="791525" y="1295400"/>
            <a:ext cx="8077200" cy="5334000"/>
          </a:xfrm>
          <a:prstGeom prst="rect">
            <a:avLst/>
          </a:prstGeom>
        </p:spPr>
      </p:pic>
    </p:spTree>
    <p:extLst>
      <p:ext uri="{BB962C8B-B14F-4D97-AF65-F5344CB8AC3E}">
        <p14:creationId xmlns:p14="http://schemas.microsoft.com/office/powerpoint/2010/main" val="24454250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0200" y="187516"/>
            <a:ext cx="6589200" cy="879284"/>
          </a:xfrm>
        </p:spPr>
        <p:txBody>
          <a:bodyPr/>
          <a:lstStyle/>
          <a:p>
            <a:pPr algn="ctr"/>
            <a:r>
              <a:rPr lang="en-US" b="1" dirty="0" smtClean="0"/>
              <a:t>Geotagged Image</a:t>
            </a:r>
            <a:endParaRPr lang="en-US" b="1" dirty="0"/>
          </a:p>
        </p:txBody>
      </p:sp>
      <p:sp>
        <p:nvSpPr>
          <p:cNvPr id="3" name="Slide Number Placeholder 2"/>
          <p:cNvSpPr>
            <a:spLocks noGrp="1"/>
          </p:cNvSpPr>
          <p:nvPr>
            <p:ph type="sldNum" sz="quarter" idx="12"/>
          </p:nvPr>
        </p:nvSpPr>
        <p:spPr/>
        <p:txBody>
          <a:bodyPr/>
          <a:lstStyle/>
          <a:p>
            <a:fld id="{B5C977CC-7F8C-4899-8078-28253673B2B9}" type="slidenum">
              <a:rPr lang="en-US" smtClean="0"/>
              <a:pPr/>
              <a:t>12</a:t>
            </a:fld>
            <a:endParaRPr lang="en-US" dirty="0"/>
          </a:p>
        </p:txBody>
      </p:sp>
      <p:pic>
        <p:nvPicPr>
          <p:cNvPr id="4" name="Picture 3"/>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14400" y="1295400"/>
            <a:ext cx="7620000" cy="4953000"/>
          </a:xfrm>
          <a:prstGeom prst="rect">
            <a:avLst/>
          </a:prstGeom>
          <a:noFill/>
          <a:ln>
            <a:noFill/>
          </a:ln>
        </p:spPr>
      </p:pic>
    </p:spTree>
    <p:extLst>
      <p:ext uri="{BB962C8B-B14F-4D97-AF65-F5344CB8AC3E}">
        <p14:creationId xmlns:p14="http://schemas.microsoft.com/office/powerpoint/2010/main" val="3612951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BBA0C3-0042-772E-9E5A-11047C46EC26}"/>
              </a:ext>
            </a:extLst>
          </p:cNvPr>
          <p:cNvSpPr>
            <a:spLocks noGrp="1"/>
          </p:cNvSpPr>
          <p:nvPr>
            <p:ph type="title"/>
          </p:nvPr>
        </p:nvSpPr>
        <p:spPr>
          <a:xfrm>
            <a:off x="2971800" y="459744"/>
            <a:ext cx="3581400" cy="693164"/>
          </a:xfrm>
        </p:spPr>
        <p:txBody>
          <a:bodyPr>
            <a:normAutofit fontScale="90000"/>
          </a:bodyPr>
          <a:lstStyle/>
          <a:p>
            <a:r>
              <a:rPr lang="en-US" sz="4000" b="1" dirty="0">
                <a:solidFill>
                  <a:srgbClr val="00B0F0"/>
                </a:solidFill>
              </a:rPr>
              <a:t>CONCLUSION</a:t>
            </a:r>
            <a:endParaRPr lang="en-IN" b="1" dirty="0">
              <a:solidFill>
                <a:srgbClr val="00B0F0"/>
              </a:solidFill>
            </a:endParaRPr>
          </a:p>
        </p:txBody>
      </p:sp>
      <p:sp>
        <p:nvSpPr>
          <p:cNvPr id="3" name="Content Placeholder 2">
            <a:extLst>
              <a:ext uri="{FF2B5EF4-FFF2-40B4-BE49-F238E27FC236}">
                <a16:creationId xmlns:a16="http://schemas.microsoft.com/office/drawing/2014/main" id="{1935696E-C11E-C978-F410-74F571E1EE3E}"/>
              </a:ext>
            </a:extLst>
          </p:cNvPr>
          <p:cNvSpPr>
            <a:spLocks noGrp="1"/>
          </p:cNvSpPr>
          <p:nvPr>
            <p:ph idx="1"/>
          </p:nvPr>
        </p:nvSpPr>
        <p:spPr>
          <a:xfrm>
            <a:off x="609600" y="1371600"/>
            <a:ext cx="8382000" cy="3505200"/>
          </a:xfrm>
        </p:spPr>
        <p:txBody>
          <a:bodyPr>
            <a:normAutofit fontScale="92500" lnSpcReduction="10000"/>
          </a:bodyPr>
          <a:lstStyle/>
          <a:p>
            <a:pPr algn="just"/>
            <a:r>
              <a:rPr lang="en-US" sz="2600" dirty="0"/>
              <a:t>We measure </a:t>
            </a:r>
            <a:r>
              <a:rPr lang="en-US" sz="2600" dirty="0" smtClean="0"/>
              <a:t>THD, its components and power spectrum of a harmonic distorted signal </a:t>
            </a:r>
            <a:r>
              <a:rPr lang="en-US" sz="2600" dirty="0"/>
              <a:t>using </a:t>
            </a:r>
            <a:r>
              <a:rPr lang="en-US" sz="2600" dirty="0" smtClean="0"/>
              <a:t>LabVIEW </a:t>
            </a:r>
            <a:r>
              <a:rPr lang="en-US" sz="2600" dirty="0"/>
              <a:t>and </a:t>
            </a:r>
            <a:r>
              <a:rPr lang="en-US" sz="2600" dirty="0" smtClean="0"/>
              <a:t>make its  </a:t>
            </a:r>
            <a:r>
              <a:rPr lang="en-US" sz="2600" dirty="0"/>
              <a:t>graphical user </a:t>
            </a:r>
            <a:r>
              <a:rPr lang="en-US" sz="2600" dirty="0" smtClean="0"/>
              <a:t>interface.</a:t>
            </a:r>
            <a:endParaRPr lang="en-US" sz="2600" dirty="0"/>
          </a:p>
          <a:p>
            <a:pPr algn="just"/>
            <a:r>
              <a:rPr lang="en-US" sz="2600" dirty="0"/>
              <a:t>When THD is lower  than 5</a:t>
            </a:r>
            <a:r>
              <a:rPr lang="en-US" sz="2600" dirty="0" smtClean="0"/>
              <a:t>%, it </a:t>
            </a:r>
            <a:r>
              <a:rPr lang="en-US" sz="2600" dirty="0"/>
              <a:t>is acceptable and there is low harmonic current and little risk of disturbance.</a:t>
            </a:r>
          </a:p>
          <a:p>
            <a:pPr algn="just"/>
            <a:r>
              <a:rPr lang="en-US" sz="2600" dirty="0"/>
              <a:t>When THD is higher than 5% there is significant harmonic current and risk of heat rise and oversizing of supplies.</a:t>
            </a:r>
          </a:p>
          <a:p>
            <a:endParaRPr lang="en-US" sz="2600" dirty="0"/>
          </a:p>
          <a:p>
            <a:endParaRPr lang="en-IN" dirty="0"/>
          </a:p>
        </p:txBody>
      </p:sp>
      <p:sp>
        <p:nvSpPr>
          <p:cNvPr id="4" name="Slide Number Placeholder 3">
            <a:extLst>
              <a:ext uri="{FF2B5EF4-FFF2-40B4-BE49-F238E27FC236}">
                <a16:creationId xmlns:a16="http://schemas.microsoft.com/office/drawing/2014/main" id="{A640CFE7-A646-4389-F49A-B64D350D6AAA}"/>
              </a:ext>
            </a:extLst>
          </p:cNvPr>
          <p:cNvSpPr>
            <a:spLocks noGrp="1"/>
          </p:cNvSpPr>
          <p:nvPr>
            <p:ph type="sldNum" sz="quarter" idx="12"/>
          </p:nvPr>
        </p:nvSpPr>
        <p:spPr/>
        <p:txBody>
          <a:bodyPr/>
          <a:lstStyle/>
          <a:p>
            <a:fld id="{B5C977CC-7F8C-4899-8078-28253673B2B9}" type="slidenum">
              <a:rPr lang="en-US" smtClean="0"/>
              <a:pPr/>
              <a:t>13</a:t>
            </a:fld>
            <a:endParaRPr lang="en-US" dirty="0"/>
          </a:p>
        </p:txBody>
      </p:sp>
    </p:spTree>
    <p:extLst>
      <p:ext uri="{BB962C8B-B14F-4D97-AF65-F5344CB8AC3E}">
        <p14:creationId xmlns:p14="http://schemas.microsoft.com/office/powerpoint/2010/main" val="34218099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381000"/>
            <a:ext cx="3657600" cy="685800"/>
          </a:xfrm>
        </p:spPr>
        <p:txBody>
          <a:bodyPr/>
          <a:lstStyle/>
          <a:p>
            <a:r>
              <a:rPr lang="en-US" b="1" dirty="0">
                <a:solidFill>
                  <a:srgbClr val="00B0F0"/>
                </a:solidFill>
              </a:rPr>
              <a:t>References</a:t>
            </a:r>
          </a:p>
        </p:txBody>
      </p:sp>
      <p:sp>
        <p:nvSpPr>
          <p:cNvPr id="3" name="Content Placeholder 2"/>
          <p:cNvSpPr>
            <a:spLocks noGrp="1"/>
          </p:cNvSpPr>
          <p:nvPr>
            <p:ph idx="1"/>
          </p:nvPr>
        </p:nvSpPr>
        <p:spPr>
          <a:xfrm>
            <a:off x="990600" y="1295401"/>
            <a:ext cx="7696200" cy="4419600"/>
          </a:xfrm>
        </p:spPr>
        <p:txBody>
          <a:bodyPr>
            <a:noAutofit/>
          </a:bodyPr>
          <a:lstStyle/>
          <a:p>
            <a:pPr lvl="0" algn="just"/>
            <a:r>
              <a:rPr lang="en-US" sz="1600" dirty="0" smtClean="0"/>
              <a:t>What </a:t>
            </a:r>
            <a:r>
              <a:rPr lang="en-US" sz="1600" dirty="0"/>
              <a:t>is LabVIEW? Graphical Programming for Test &amp; Measurement – NI</a:t>
            </a:r>
          </a:p>
          <a:p>
            <a:pPr lvl="0" algn="just"/>
            <a:r>
              <a:rPr lang="en-US" sz="1600" dirty="0"/>
              <a:t>LabVIEW user manual 8.5.1.</a:t>
            </a:r>
          </a:p>
          <a:p>
            <a:pPr lvl="0" algn="just"/>
            <a:r>
              <a:rPr lang="en-IN" sz="1600" dirty="0"/>
              <a:t>M. Regula, A. </a:t>
            </a:r>
            <a:r>
              <a:rPr lang="en-IN" sz="1600" dirty="0" err="1"/>
              <a:t>Otcenasova</a:t>
            </a:r>
            <a:r>
              <a:rPr lang="en-IN" sz="1600" dirty="0"/>
              <a:t>, M. </a:t>
            </a:r>
            <a:r>
              <a:rPr lang="en-IN" sz="1600" dirty="0" err="1"/>
              <a:t>Roch</a:t>
            </a:r>
            <a:r>
              <a:rPr lang="en-IN" sz="1600" dirty="0"/>
              <a:t>, R. </a:t>
            </a:r>
            <a:r>
              <a:rPr lang="en-IN" sz="1600" dirty="0" err="1"/>
              <a:t>Bodnar</a:t>
            </a:r>
            <a:r>
              <a:rPr lang="en-IN" sz="1600" dirty="0"/>
              <a:t> and M. </a:t>
            </a:r>
            <a:r>
              <a:rPr lang="en-IN" sz="1600" dirty="0" err="1"/>
              <a:t>Repak</a:t>
            </a:r>
            <a:r>
              <a:rPr lang="en-IN" sz="1600" dirty="0"/>
              <a:t>, "Software for power quality monitoring in model smart grid with using </a:t>
            </a:r>
            <a:r>
              <a:rPr lang="en-IN" sz="1600" dirty="0" err="1"/>
              <a:t>LabView</a:t>
            </a:r>
            <a:r>
              <a:rPr lang="en-IN" sz="1600" dirty="0"/>
              <a:t>," 2016 ELEKTRO, </a:t>
            </a:r>
            <a:r>
              <a:rPr lang="en-IN" sz="1600" dirty="0" err="1"/>
              <a:t>Strbske</a:t>
            </a:r>
            <a:r>
              <a:rPr lang="en-IN" sz="1600" dirty="0"/>
              <a:t> </a:t>
            </a:r>
            <a:r>
              <a:rPr lang="en-IN" sz="1600" dirty="0" err="1"/>
              <a:t>Pleso</a:t>
            </a:r>
            <a:r>
              <a:rPr lang="en-IN" sz="1600" dirty="0"/>
              <a:t>, Slovakia, 2016, pp. 355-358, </a:t>
            </a:r>
            <a:r>
              <a:rPr lang="en-IN" sz="1600" dirty="0" err="1"/>
              <a:t>doi</a:t>
            </a:r>
            <a:r>
              <a:rPr lang="en-IN" sz="1600" dirty="0"/>
              <a:t>: 10.1109/ELEKTRO.2016.7512096.</a:t>
            </a:r>
            <a:endParaRPr lang="en-US" sz="1600" dirty="0"/>
          </a:p>
          <a:p>
            <a:pPr lvl="0" algn="just"/>
            <a:r>
              <a:rPr lang="en-IN" sz="1600" dirty="0"/>
              <a:t>Mishra, </a:t>
            </a:r>
            <a:r>
              <a:rPr lang="en-IN" sz="1600" dirty="0" err="1"/>
              <a:t>Debani</a:t>
            </a:r>
            <a:r>
              <a:rPr lang="en-IN" sz="1600" dirty="0"/>
              <a:t> &amp; Ray, </a:t>
            </a:r>
            <a:r>
              <a:rPr lang="en-IN" sz="1600" dirty="0" err="1"/>
              <a:t>Papia</a:t>
            </a:r>
            <a:r>
              <a:rPr lang="en-IN" sz="1600" dirty="0"/>
              <a:t>. (2015). Calculation of power quality factor of supply system using LabVIEW. 10.1049/cp.2015.1622.</a:t>
            </a:r>
            <a:endParaRPr lang="en-US" sz="1600" dirty="0"/>
          </a:p>
          <a:p>
            <a:pPr lvl="0" algn="just"/>
            <a:r>
              <a:rPr lang="en-US" sz="1600" dirty="0" err="1"/>
              <a:t>Jovitha</a:t>
            </a:r>
            <a:r>
              <a:rPr lang="en-US" sz="1600" dirty="0"/>
              <a:t> Jerome, Virtual Instrumentation using LabVIEW, 2010 PHI, Learning Private Limited, New Delhi, ISBN-978-81-203-4030-5.</a:t>
            </a:r>
          </a:p>
          <a:p>
            <a:pPr lvl="0" algn="just"/>
            <a:r>
              <a:rPr lang="en-IN" sz="1600" dirty="0"/>
              <a:t>https://youtube.com/playlist?list=PL8oKCBEYiHMnUPowK0B7awUpej22UEc52.</a:t>
            </a:r>
            <a:endParaRPr lang="en-US" sz="1600" dirty="0"/>
          </a:p>
          <a:p>
            <a:pPr marL="0" indent="0">
              <a:buNone/>
            </a:pPr>
            <a:r>
              <a:rPr lang="en-IN" sz="2400" dirty="0"/>
              <a:t/>
            </a:r>
            <a:br>
              <a:rPr lang="en-IN" sz="2400" dirty="0"/>
            </a:br>
            <a:r>
              <a:rPr lang="en-IN" sz="2400" dirty="0"/>
              <a:t> </a:t>
            </a:r>
            <a:endParaRPr lang="en-US" sz="28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57400" y="804520"/>
            <a:ext cx="5809343" cy="871880"/>
          </a:xfrm>
        </p:spPr>
        <p:txBody>
          <a:bodyPr>
            <a:normAutofit/>
          </a:bodyPr>
          <a:lstStyle/>
          <a:p>
            <a:pPr algn="ctr"/>
            <a:r>
              <a:rPr lang="en-IN" sz="4400" dirty="0">
                <a:solidFill>
                  <a:srgbClr val="00B0F0"/>
                </a:solidFill>
                <a:latin typeface="Times New Roman" pitchFamily="18" charset="0"/>
                <a:cs typeface="Times New Roman" pitchFamily="18" charset="0"/>
              </a:rPr>
              <a:t>Content</a:t>
            </a:r>
          </a:p>
        </p:txBody>
      </p:sp>
      <p:sp>
        <p:nvSpPr>
          <p:cNvPr id="3" name="Content Placeholder 2"/>
          <p:cNvSpPr>
            <a:spLocks noGrp="1"/>
          </p:cNvSpPr>
          <p:nvPr>
            <p:ph idx="1"/>
          </p:nvPr>
        </p:nvSpPr>
        <p:spPr>
          <a:xfrm>
            <a:off x="762000" y="1688592"/>
            <a:ext cx="8275320" cy="4376317"/>
          </a:xfrm>
        </p:spPr>
        <p:txBody>
          <a:bodyPr/>
          <a:lstStyle/>
          <a:p>
            <a:pPr algn="just">
              <a:buFont typeface="Wingdings" pitchFamily="2" charset="2"/>
              <a:buChar char="Ø"/>
            </a:pPr>
            <a:r>
              <a:rPr lang="en-IN" sz="3200" dirty="0">
                <a:latin typeface="Times New Roman" pitchFamily="18" charset="0"/>
                <a:cs typeface="Times New Roman" pitchFamily="18" charset="0"/>
              </a:rPr>
              <a:t>Introduction</a:t>
            </a:r>
          </a:p>
          <a:p>
            <a:pPr algn="just">
              <a:buFont typeface="Wingdings" pitchFamily="2" charset="2"/>
              <a:buChar char="Ø"/>
            </a:pPr>
            <a:r>
              <a:rPr lang="en-IN" sz="3200" dirty="0">
                <a:latin typeface="Times New Roman" pitchFamily="18" charset="0"/>
                <a:cs typeface="Times New Roman" pitchFamily="18" charset="0"/>
              </a:rPr>
              <a:t>Comparison Between Virtual And Traditional Instruments</a:t>
            </a:r>
          </a:p>
          <a:p>
            <a:pPr algn="just">
              <a:buFont typeface="Wingdings" pitchFamily="2" charset="2"/>
              <a:buChar char="Ø"/>
            </a:pPr>
            <a:r>
              <a:rPr lang="en-IN" sz="3200" dirty="0">
                <a:latin typeface="Times New Roman" pitchFamily="18" charset="0"/>
                <a:cs typeface="Times New Roman" pitchFamily="18" charset="0"/>
              </a:rPr>
              <a:t>Work Done</a:t>
            </a:r>
          </a:p>
          <a:p>
            <a:pPr algn="just">
              <a:buFont typeface="Wingdings" pitchFamily="2" charset="2"/>
              <a:buChar char="Ø"/>
            </a:pPr>
            <a:r>
              <a:rPr lang="en-IN" sz="3200" dirty="0">
                <a:latin typeface="Times New Roman" pitchFamily="18" charset="0"/>
                <a:cs typeface="Times New Roman" pitchFamily="18" charset="0"/>
              </a:rPr>
              <a:t>Conclusion</a:t>
            </a:r>
          </a:p>
          <a:p>
            <a:pPr>
              <a:buNone/>
            </a:pPr>
            <a:endParaRPr lang="en-IN" dirty="0"/>
          </a:p>
        </p:txBody>
      </p:sp>
    </p:spTree>
    <p:extLst>
      <p:ext uri="{BB962C8B-B14F-4D97-AF65-F5344CB8AC3E}">
        <p14:creationId xmlns:p14="http://schemas.microsoft.com/office/powerpoint/2010/main" val="4250985921"/>
      </p:ext>
    </p:extLst>
  </p:cSld>
  <p:clrMapOvr>
    <a:masterClrMapping/>
  </p:clrMapOvr>
  <p:timing>
    <p:tnLst>
      <p:par>
        <p:cTn id="1" dur="indefinite" restart="never" nodeType="tmRoot"/>
      </p:par>
    </p:tnLst>
  </p:timing>
  <p:extLst mod="1">
    <p:ext uri="{6950BFC3-D8DA-4A85-94F7-54DA5524770B}">
      <p188:commentRel xmlns:p188="http://schemas.microsoft.com/office/powerpoint/2018/8/main" xmlns="" r:id="rId2"/>
    </p:ext>
  </p:extLs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35705" y="206152"/>
            <a:ext cx="6012895" cy="990600"/>
          </a:xfrm>
        </p:spPr>
        <p:txBody>
          <a:bodyPr>
            <a:normAutofit/>
          </a:bodyPr>
          <a:lstStyle/>
          <a:p>
            <a:pPr algn="ctr"/>
            <a:r>
              <a:rPr lang="en-IN" sz="4000" b="1" dirty="0">
                <a:solidFill>
                  <a:srgbClr val="00B0F0"/>
                </a:solidFill>
                <a:latin typeface="Times New Roman" pitchFamily="18" charset="0"/>
                <a:cs typeface="Times New Roman" pitchFamily="18" charset="0"/>
              </a:rPr>
              <a:t>    </a:t>
            </a:r>
            <a:r>
              <a:rPr lang="en-IN" sz="4400" dirty="0">
                <a:solidFill>
                  <a:srgbClr val="00B0F0"/>
                </a:solidFill>
                <a:latin typeface="Times New Roman" pitchFamily="18" charset="0"/>
                <a:cs typeface="Times New Roman" pitchFamily="18" charset="0"/>
              </a:rPr>
              <a:t>Introduction</a:t>
            </a:r>
          </a:p>
        </p:txBody>
      </p:sp>
      <p:sp>
        <p:nvSpPr>
          <p:cNvPr id="3" name="Subtitle 2"/>
          <p:cNvSpPr>
            <a:spLocks noGrp="1"/>
          </p:cNvSpPr>
          <p:nvPr>
            <p:ph type="subTitle" idx="1"/>
          </p:nvPr>
        </p:nvSpPr>
        <p:spPr>
          <a:xfrm>
            <a:off x="734620" y="1371600"/>
            <a:ext cx="8215064" cy="4114800"/>
          </a:xfrm>
        </p:spPr>
        <p:txBody>
          <a:bodyPr>
            <a:normAutofit lnSpcReduction="10000"/>
          </a:bodyPr>
          <a:lstStyle/>
          <a:p>
            <a:pPr marL="457189" indent="-457189" algn="just">
              <a:buFont typeface="Arial" pitchFamily="34" charset="0"/>
              <a:buChar char="•"/>
            </a:pPr>
            <a:r>
              <a:rPr lang="en-IN" sz="2800" cap="none" dirty="0">
                <a:solidFill>
                  <a:schemeClr val="tx1"/>
                </a:solidFill>
                <a:latin typeface="Times New Roman" pitchFamily="18" charset="0"/>
                <a:cs typeface="Times New Roman" pitchFamily="18" charset="0"/>
              </a:rPr>
              <a:t>Virtual Instrumentation combines mainstream commercial technologies such as the pc with flexible software and a wide variety of measurement and control hardware.</a:t>
            </a:r>
          </a:p>
          <a:p>
            <a:pPr marL="457189" indent="-457189" algn="just">
              <a:buFont typeface="Arial" pitchFamily="34" charset="0"/>
              <a:buChar char="•"/>
            </a:pPr>
            <a:r>
              <a:rPr lang="en-IN" sz="2800" cap="none" dirty="0">
                <a:solidFill>
                  <a:schemeClr val="tx1"/>
                </a:solidFill>
                <a:latin typeface="Times New Roman" pitchFamily="18" charset="0"/>
                <a:cs typeface="Times New Roman" pitchFamily="18" charset="0"/>
              </a:rPr>
              <a:t>Combines powerful flexible software and pc technology to test,control,and design application making  accurate analog and digital  measurement.</a:t>
            </a:r>
          </a:p>
          <a:p>
            <a:pPr marL="457189" indent="-457189" algn="just">
              <a:buFont typeface="Arial" pitchFamily="34" charset="0"/>
              <a:buChar char="•"/>
            </a:pPr>
            <a:r>
              <a:rPr lang="en-IN" sz="2800" cap="none" dirty="0">
                <a:solidFill>
                  <a:schemeClr val="tx1"/>
                </a:solidFill>
                <a:latin typeface="Times New Roman" pitchFamily="18" charset="0"/>
                <a:cs typeface="Times New Roman" pitchFamily="18" charset="0"/>
              </a:rPr>
              <a:t>Application ranges from simple laboratory experiments to large automation application.</a:t>
            </a:r>
          </a:p>
        </p:txBody>
      </p:sp>
    </p:spTree>
    <p:extLst>
      <p:ext uri="{BB962C8B-B14F-4D97-AF65-F5344CB8AC3E}">
        <p14:creationId xmlns:p14="http://schemas.microsoft.com/office/powerpoint/2010/main" val="347084416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91000">
              <a:schemeClr val="bg2"/>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286328" y="230156"/>
            <a:ext cx="6571343" cy="1472755"/>
          </a:xfrm>
        </p:spPr>
        <p:txBody>
          <a:bodyPr>
            <a:normAutofit/>
          </a:bodyPr>
          <a:lstStyle/>
          <a:p>
            <a:pPr algn="ctr"/>
            <a:r>
              <a:rPr lang="en-IN" sz="4000" dirty="0">
                <a:solidFill>
                  <a:srgbClr val="00B0F0"/>
                </a:solidFill>
                <a:latin typeface="Times New Roman" pitchFamily="18" charset="0"/>
                <a:cs typeface="Times New Roman" pitchFamily="18" charset="0"/>
              </a:rPr>
              <a:t>Virtual Instrumentation : </a:t>
            </a:r>
            <a:r>
              <a:rPr lang="en-IN" sz="4000" dirty="0" smtClean="0">
                <a:solidFill>
                  <a:srgbClr val="00B0F0"/>
                </a:solidFill>
                <a:latin typeface="Times New Roman" pitchFamily="18" charset="0"/>
                <a:cs typeface="Times New Roman" pitchFamily="18" charset="0"/>
              </a:rPr>
              <a:t>Block </a:t>
            </a:r>
            <a:r>
              <a:rPr lang="en-IN" sz="4000" dirty="0">
                <a:solidFill>
                  <a:srgbClr val="00B0F0"/>
                </a:solidFill>
                <a:latin typeface="Times New Roman" pitchFamily="18" charset="0"/>
                <a:cs typeface="Times New Roman" pitchFamily="18" charset="0"/>
              </a:rPr>
              <a:t>D</a:t>
            </a:r>
            <a:r>
              <a:rPr lang="en-IN" sz="4000" dirty="0" smtClean="0">
                <a:solidFill>
                  <a:srgbClr val="00B0F0"/>
                </a:solidFill>
                <a:latin typeface="Times New Roman" pitchFamily="18" charset="0"/>
                <a:cs typeface="Times New Roman" pitchFamily="18" charset="0"/>
              </a:rPr>
              <a:t>iagram</a:t>
            </a:r>
            <a:endParaRPr lang="en-IN" sz="4000" dirty="0">
              <a:solidFill>
                <a:srgbClr val="00B0F0"/>
              </a:solidFill>
              <a:latin typeface="Times New Roman" pitchFamily="18" charset="0"/>
              <a:cs typeface="Times New Roman" pitchFamily="18" charset="0"/>
            </a:endParaRPr>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447800" y="1600199"/>
            <a:ext cx="6934200" cy="42988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8954543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152400"/>
            <a:ext cx="7315200" cy="1143000"/>
          </a:xfrm>
        </p:spPr>
        <p:txBody>
          <a:bodyPr>
            <a:normAutofit fontScale="90000"/>
          </a:bodyPr>
          <a:lstStyle/>
          <a:p>
            <a:pPr algn="ctr"/>
            <a:r>
              <a:rPr lang="en-IN" b="1" dirty="0">
                <a:solidFill>
                  <a:srgbClr val="00B0F0"/>
                </a:solidFill>
              </a:rPr>
              <a:t>Virtual Instruments versus Traditional Instruments</a:t>
            </a:r>
            <a:r>
              <a:rPr lang="en-IN" b="1" dirty="0"/>
              <a:t/>
            </a:r>
            <a:br>
              <a:rPr lang="en-IN" b="1" dirty="0"/>
            </a:br>
            <a:endParaRPr lang="en-IN" dirty="0"/>
          </a:p>
        </p:txBody>
      </p:sp>
      <p:sp>
        <p:nvSpPr>
          <p:cNvPr id="3" name="Content Placeholder 2"/>
          <p:cNvSpPr>
            <a:spLocks noGrp="1"/>
          </p:cNvSpPr>
          <p:nvPr>
            <p:ph idx="1"/>
          </p:nvPr>
        </p:nvSpPr>
        <p:spPr>
          <a:xfrm>
            <a:off x="990600" y="1600200"/>
            <a:ext cx="7772400" cy="5029200"/>
          </a:xfrm>
        </p:spPr>
        <p:txBody>
          <a:bodyPr>
            <a:noAutofit/>
          </a:bodyPr>
          <a:lstStyle/>
          <a:p>
            <a:pPr algn="just"/>
            <a:r>
              <a:rPr lang="en-IN" sz="2400" dirty="0">
                <a:latin typeface="Times New Roman" pitchFamily="18" charset="0"/>
                <a:cs typeface="Times New Roman" pitchFamily="18" charset="0"/>
              </a:rPr>
              <a:t> Virtual instruments are defined by the user while  traditional instruments have fixed, vendor-defined functionality.</a:t>
            </a:r>
          </a:p>
          <a:p>
            <a:pPr algn="just"/>
            <a:r>
              <a:rPr lang="en-IN" sz="2400" dirty="0">
                <a:latin typeface="Times New Roman" pitchFamily="18" charset="0"/>
                <a:cs typeface="Times New Roman" pitchFamily="18" charset="0"/>
              </a:rPr>
              <a:t>Virtual instruments, by virtue of being PC-based,   inherently take advantage of the benefits from the latest technology incorporated into off-the-shelf PCs. </a:t>
            </a:r>
          </a:p>
          <a:p>
            <a:pPr algn="just"/>
            <a:r>
              <a:rPr lang="en-IN" sz="2400" dirty="0">
                <a:latin typeface="Times New Roman" pitchFamily="18" charset="0"/>
                <a:cs typeface="Times New Roman" pitchFamily="18" charset="0"/>
              </a:rPr>
              <a:t>Traditional instruments also frequently lack portability, whereas virtual instruments running on notebooks automatically incorporate their portable nature</a:t>
            </a:r>
            <a:r>
              <a:rPr lang="en-IN" sz="2400" dirty="0" smtClean="0">
                <a:latin typeface="Times New Roman" pitchFamily="18" charset="0"/>
                <a:cs typeface="Times New Roman" pitchFamily="18" charset="0"/>
              </a:rPr>
              <a:t>.</a:t>
            </a:r>
            <a:endParaRPr lang="en-IN" sz="2400" dirty="0">
              <a:latin typeface="Times New Roman" pitchFamily="18" charset="0"/>
              <a:cs typeface="Times New Roman" pitchFamily="18" charset="0"/>
            </a:endParaRPr>
          </a:p>
        </p:txBody>
      </p:sp>
    </p:spTree>
    <p:extLst>
      <p:ext uri="{BB962C8B-B14F-4D97-AF65-F5344CB8AC3E}">
        <p14:creationId xmlns:p14="http://schemas.microsoft.com/office/powerpoint/2010/main" val="427972757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533400" y="1447800"/>
            <a:ext cx="8458200" cy="5181600"/>
          </a:xfrm>
        </p:spPr>
        <p:txBody>
          <a:bodyPr>
            <a:normAutofit/>
          </a:bodyPr>
          <a:lstStyle/>
          <a:p>
            <a:pPr algn="just"/>
            <a:r>
              <a:rPr lang="en-US" sz="2400" dirty="0"/>
              <a:t>Harmonics are the major distorting component in the mains voltage and load current waveforms.</a:t>
            </a:r>
          </a:p>
          <a:p>
            <a:pPr algn="just"/>
            <a:r>
              <a:rPr lang="en-US" sz="2400" dirty="0"/>
              <a:t>This is due to rise in capacity of non-linear and critical loads, Power Quality (PQ) contamination is posing a threat on power systems, which may sometimes lead to malfunctioning and eventually failure of the equipments.</a:t>
            </a:r>
          </a:p>
          <a:p>
            <a:pPr algn="just"/>
            <a:r>
              <a:rPr lang="en-US" sz="2400" dirty="0"/>
              <a:t>The system is developed on LabVIEW platform and the testing is done through generation of simulated distorted wave using </a:t>
            </a:r>
            <a:r>
              <a:rPr lang="en-US" sz="2400" dirty="0" smtClean="0"/>
              <a:t>LabVIEW.</a:t>
            </a:r>
            <a:endParaRPr lang="en-US" sz="2400" dirty="0"/>
          </a:p>
          <a:p>
            <a:endParaRPr lang="en-US" dirty="0"/>
          </a:p>
          <a:p>
            <a:endParaRPr lang="en-US" dirty="0"/>
          </a:p>
        </p:txBody>
      </p:sp>
      <p:sp>
        <p:nvSpPr>
          <p:cNvPr id="2" name="Title 1"/>
          <p:cNvSpPr>
            <a:spLocks noGrp="1"/>
          </p:cNvSpPr>
          <p:nvPr>
            <p:ph type="title" idx="4294967295"/>
          </p:nvPr>
        </p:nvSpPr>
        <p:spPr>
          <a:xfrm>
            <a:off x="685800" y="152400"/>
            <a:ext cx="8077200" cy="914400"/>
          </a:xfrm>
        </p:spPr>
        <p:txBody>
          <a:bodyPr>
            <a:normAutofit fontScale="90000"/>
          </a:bodyPr>
          <a:lstStyle/>
          <a:p>
            <a:pPr algn="ctr"/>
            <a:r>
              <a:rPr lang="en-US" b="1" dirty="0" smtClean="0">
                <a:solidFill>
                  <a:srgbClr val="00B0F0"/>
                </a:solidFill>
              </a:rPr>
              <a:t>THD and its Components </a:t>
            </a:r>
            <a:r>
              <a:rPr lang="en-US" b="1" dirty="0">
                <a:solidFill>
                  <a:srgbClr val="00B0F0"/>
                </a:solidFill>
              </a:rPr>
              <a:t>Measurement Using </a:t>
            </a:r>
            <a:r>
              <a:rPr lang="en-US" b="1" dirty="0" smtClean="0">
                <a:solidFill>
                  <a:srgbClr val="00B0F0"/>
                </a:solidFill>
              </a:rPr>
              <a:t>LabVIEW</a:t>
            </a:r>
            <a:r>
              <a:rPr lang="en-US" b="1" dirty="0"/>
              <a:t/>
            </a:r>
            <a:br>
              <a:rPr lang="en-US" b="1" dirty="0"/>
            </a:br>
            <a:r>
              <a:rPr lang="en-US" b="1" dirty="0"/>
              <a:t/>
            </a:r>
            <a:br>
              <a:rPr lang="en-US" b="1" dirty="0"/>
            </a:br>
            <a:r>
              <a:rPr lang="en-US" dirty="0"/>
              <a:t/>
            </a:r>
            <a:br>
              <a:rPr lang="en-US" dirty="0"/>
            </a:b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4E632-D12C-0645-AAC7-0B6E8E5FEF8F}"/>
              </a:ext>
            </a:extLst>
          </p:cNvPr>
          <p:cNvSpPr>
            <a:spLocks noGrp="1"/>
          </p:cNvSpPr>
          <p:nvPr>
            <p:ph type="title"/>
          </p:nvPr>
        </p:nvSpPr>
        <p:spPr>
          <a:xfrm>
            <a:off x="1524000" y="700723"/>
            <a:ext cx="7315200" cy="731838"/>
          </a:xfrm>
        </p:spPr>
        <p:txBody>
          <a:bodyPr>
            <a:normAutofit fontScale="90000"/>
          </a:bodyPr>
          <a:lstStyle/>
          <a:p>
            <a:r>
              <a:rPr lang="en-US" sz="4400" dirty="0">
                <a:solidFill>
                  <a:srgbClr val="00B0F0"/>
                </a:solidFill>
              </a:rPr>
              <a:t>Total harmonic distortion</a:t>
            </a:r>
            <a:r>
              <a:rPr lang="en-US" dirty="0">
                <a:solidFill>
                  <a:srgbClr val="00B0F0"/>
                </a:solidFill>
              </a:rPr>
              <a:t/>
            </a:r>
            <a:br>
              <a:rPr lang="en-US" dirty="0">
                <a:solidFill>
                  <a:srgbClr val="00B0F0"/>
                </a:solidFill>
              </a:rPr>
            </a:br>
            <a:endParaRPr lang="en-IN" dirty="0">
              <a:solidFill>
                <a:srgbClr val="00B0F0"/>
              </a:solidFill>
            </a:endParaRPr>
          </a:p>
        </p:txBody>
      </p:sp>
      <p:sp>
        <p:nvSpPr>
          <p:cNvPr id="9" name="Rectangle 8">
            <a:extLst>
              <a:ext uri="{FF2B5EF4-FFF2-40B4-BE49-F238E27FC236}">
                <a16:creationId xmlns:a16="http://schemas.microsoft.com/office/drawing/2014/main" id="{16CE938A-AA19-8A52-6E12-08EBA1941D20}"/>
              </a:ext>
            </a:extLst>
          </p:cNvPr>
          <p:cNvSpPr>
            <a:spLocks noChangeArrowheads="1"/>
          </p:cNvSpPr>
          <p:nvPr/>
        </p:nvSpPr>
        <p:spPr bwMode="auto">
          <a:xfrm>
            <a:off x="557496" y="1560448"/>
            <a:ext cx="8305800"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THD is defined as the ratio of the equivalent root mean square (RMS) voltage of all the harmonic frequencies (from the 2nd harmonic on) over the RMS voltage of the fundamental frequency.</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031" name="Picture 2" descr="1.PNG">
            <a:extLst>
              <a:ext uri="{FF2B5EF4-FFF2-40B4-BE49-F238E27FC236}">
                <a16:creationId xmlns:a16="http://schemas.microsoft.com/office/drawing/2014/main" id="{B2195D0A-ED6E-37AA-55DD-F1D6801FAD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3560" y="3429000"/>
            <a:ext cx="5279036" cy="1447800"/>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a:extLst>
              <a:ext uri="{FF2B5EF4-FFF2-40B4-BE49-F238E27FC236}">
                <a16:creationId xmlns:a16="http://schemas.microsoft.com/office/drawing/2014/main" id="{53440893-63AB-1C7F-07BD-E947FFCF92C5}"/>
              </a:ext>
            </a:extLst>
          </p:cNvPr>
          <p:cNvSpPr>
            <a:spLocks noChangeArrowheads="1"/>
          </p:cNvSpPr>
          <p:nvPr/>
        </p:nvSpPr>
        <p:spPr bwMode="auto">
          <a:xfrm>
            <a:off x="0" y="1493838"/>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176524004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72EA668-935F-EEF2-47BB-48BEFE1A8CA6}"/>
              </a:ext>
            </a:extLst>
          </p:cNvPr>
          <p:cNvSpPr txBox="1"/>
          <p:nvPr/>
        </p:nvSpPr>
        <p:spPr>
          <a:xfrm>
            <a:off x="1143000" y="533400"/>
            <a:ext cx="7696200" cy="2893100"/>
          </a:xfrm>
          <a:prstGeom prst="rect">
            <a:avLst/>
          </a:prstGeom>
          <a:noFill/>
        </p:spPr>
        <p:txBody>
          <a:bodyPr wrap="square">
            <a:spAutoFit/>
          </a:bodyPr>
          <a:lstStyle/>
          <a:p>
            <a:pPr algn="ctr">
              <a:spcAft>
                <a:spcPts val="900"/>
              </a:spcAft>
            </a:pPr>
            <a:r>
              <a:rPr lang="en-US" sz="3200" b="1" dirty="0">
                <a:solidFill>
                  <a:srgbClr val="00B0F0"/>
                </a:solidFill>
                <a:effectLst/>
                <a:latin typeface="Arial" panose="020B0604020202020204" pitchFamily="34" charset="0"/>
                <a:ea typeface="Times New Roman" panose="02020603050405020304" pitchFamily="18" charset="0"/>
              </a:rPr>
              <a:t>Importance of THD Measurement </a:t>
            </a:r>
          </a:p>
          <a:p>
            <a:pPr algn="just">
              <a:spcAft>
                <a:spcPts val="900"/>
              </a:spcAft>
            </a:pPr>
            <a:r>
              <a:rPr lang="en-US" sz="2400" dirty="0">
                <a:solidFill>
                  <a:srgbClr val="000000"/>
                </a:solidFill>
                <a:effectLst/>
                <a:latin typeface="Segoe UI" panose="020B0502040204020203" pitchFamily="34" charset="0"/>
                <a:ea typeface="Times New Roman" panose="02020603050405020304" pitchFamily="18" charset="0"/>
              </a:rPr>
              <a:t>THD is important in several types of systems, including power systems, where a low THD means </a:t>
            </a:r>
            <a:endParaRPr lang="en-US" sz="2400" dirty="0">
              <a:solidFill>
                <a:srgbClr val="000000"/>
              </a:solidFill>
              <a:latin typeface="Segoe UI" panose="020B0502040204020203" pitchFamily="34" charset="0"/>
              <a:ea typeface="Times New Roman" panose="02020603050405020304" pitchFamily="18" charset="0"/>
            </a:endParaRPr>
          </a:p>
          <a:p>
            <a:pPr marL="342900" indent="-342900" algn="just">
              <a:spcAft>
                <a:spcPts val="900"/>
              </a:spcAft>
              <a:buFont typeface="Arial" panose="020B0604020202090204" pitchFamily="34" charset="0"/>
              <a:buChar char="•"/>
            </a:pPr>
            <a:r>
              <a:rPr lang="en-US" sz="2400" dirty="0">
                <a:solidFill>
                  <a:srgbClr val="000000"/>
                </a:solidFill>
                <a:effectLst/>
                <a:latin typeface="Segoe UI" panose="020B0502040204020203" pitchFamily="34" charset="0"/>
                <a:ea typeface="Times New Roman" panose="02020603050405020304" pitchFamily="18" charset="0"/>
              </a:rPr>
              <a:t>higher </a:t>
            </a:r>
            <a:r>
              <a:rPr lang="en-US" sz="2400" dirty="0" smtClean="0">
                <a:solidFill>
                  <a:srgbClr val="000000"/>
                </a:solidFill>
                <a:effectLst/>
                <a:latin typeface="Segoe UI" panose="020B0502040204020203" pitchFamily="34" charset="0"/>
                <a:ea typeface="Times New Roman" panose="02020603050405020304" pitchFamily="18" charset="0"/>
              </a:rPr>
              <a:t>power factor</a:t>
            </a:r>
          </a:p>
          <a:p>
            <a:pPr marL="342900" indent="-342900" algn="just">
              <a:spcAft>
                <a:spcPts val="900"/>
              </a:spcAft>
              <a:buFont typeface="Arial" panose="020B0604020202090204" pitchFamily="34" charset="0"/>
              <a:buChar char="•"/>
            </a:pPr>
            <a:r>
              <a:rPr lang="en-US" sz="2400" dirty="0" smtClean="0">
                <a:solidFill>
                  <a:srgbClr val="000000"/>
                </a:solidFill>
                <a:effectLst/>
                <a:latin typeface="Segoe UI" panose="020B0502040204020203" pitchFamily="34" charset="0"/>
                <a:ea typeface="Times New Roman" panose="02020603050405020304" pitchFamily="18" charset="0"/>
              </a:rPr>
              <a:t>lower </a:t>
            </a:r>
            <a:r>
              <a:rPr lang="en-US" sz="2400" dirty="0">
                <a:solidFill>
                  <a:srgbClr val="000000"/>
                </a:solidFill>
                <a:effectLst/>
                <a:latin typeface="Segoe UI" panose="020B0502040204020203" pitchFamily="34" charset="0"/>
                <a:ea typeface="Times New Roman" panose="02020603050405020304" pitchFamily="18" charset="0"/>
              </a:rPr>
              <a:t>peak currents</a:t>
            </a:r>
            <a:endParaRPr lang="en-US" sz="2400" dirty="0">
              <a:solidFill>
                <a:srgbClr val="000000"/>
              </a:solidFill>
              <a:latin typeface="Segoe UI" panose="020B0502040204020203" pitchFamily="34" charset="0"/>
              <a:ea typeface="Times New Roman" panose="02020603050405020304" pitchFamily="18" charset="0"/>
            </a:endParaRPr>
          </a:p>
          <a:p>
            <a:pPr marL="342900" indent="-342900" algn="just">
              <a:spcAft>
                <a:spcPts val="900"/>
              </a:spcAft>
              <a:buFont typeface="Arial" panose="020B0604020202090204" pitchFamily="34" charset="0"/>
              <a:buChar char="•"/>
            </a:pPr>
            <a:r>
              <a:rPr lang="en-US" sz="2400" dirty="0">
                <a:solidFill>
                  <a:srgbClr val="000000"/>
                </a:solidFill>
                <a:effectLst/>
                <a:latin typeface="Segoe UI" panose="020B0502040204020203" pitchFamily="34" charset="0"/>
                <a:ea typeface="Times New Roman" panose="02020603050405020304" pitchFamily="18" charset="0"/>
              </a:rPr>
              <a:t>higher efficiency </a:t>
            </a:r>
            <a:endParaRPr lang="en-IN" sz="24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6633648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0946" y="381000"/>
            <a:ext cx="8594997" cy="1321211"/>
          </a:xfrm>
        </p:spPr>
        <p:txBody>
          <a:bodyPr>
            <a:normAutofit/>
          </a:bodyPr>
          <a:lstStyle/>
          <a:p>
            <a:pPr algn="ctr"/>
            <a:r>
              <a:rPr lang="en-US" b="1" dirty="0">
                <a:solidFill>
                  <a:srgbClr val="00B0F0"/>
                </a:solidFill>
              </a:rPr>
              <a:t>Block Diagram</a:t>
            </a:r>
          </a:p>
        </p:txBody>
      </p:sp>
      <p:pic>
        <p:nvPicPr>
          <p:cNvPr id="12" name="Content Placeholder 11">
            <a:extLst>
              <a:ext uri="{FF2B5EF4-FFF2-40B4-BE49-F238E27FC236}">
                <a16:creationId xmlns:a16="http://schemas.microsoft.com/office/drawing/2014/main" id="{8EB651C4-6C68-3805-3BB1-364C075DF85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2363" y="1371600"/>
            <a:ext cx="8212162" cy="5029200"/>
          </a:xfrm>
        </p:spPr>
      </p:pic>
      <p:sp>
        <p:nvSpPr>
          <p:cNvPr id="3" name="Slide Number Placeholder 2">
            <a:extLst>
              <a:ext uri="{FF2B5EF4-FFF2-40B4-BE49-F238E27FC236}">
                <a16:creationId xmlns:a16="http://schemas.microsoft.com/office/drawing/2014/main" id="{6C29285B-B9C6-B204-372B-FAD25B335D1A}"/>
              </a:ext>
            </a:extLst>
          </p:cNvPr>
          <p:cNvSpPr>
            <a:spLocks noGrp="1"/>
          </p:cNvSpPr>
          <p:nvPr>
            <p:ph type="sldNum" sz="quarter" idx="12"/>
          </p:nvPr>
        </p:nvSpPr>
        <p:spPr>
          <a:xfrm>
            <a:off x="-304800" y="5722426"/>
            <a:ext cx="795746" cy="525974"/>
          </a:xfrm>
        </p:spPr>
        <p:txBody>
          <a:bodyPr/>
          <a:lstStyle/>
          <a:p>
            <a:fld id="{B5C977CC-7F8C-4899-8078-28253673B2B9}" type="slidenum">
              <a:rPr lang="en-US" smtClean="0"/>
              <a:pPr/>
              <a:t>9</a:t>
            </a:fld>
            <a:endParaRPr lang="en-US" dirty="0"/>
          </a:p>
        </p:txBody>
      </p:sp>
    </p:spTree>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Wisp</Template>
  <TotalTime>669</TotalTime>
  <Words>452</Words>
  <Application>Microsoft Office PowerPoint</Application>
  <PresentationFormat>On-screen Show (4:3)</PresentationFormat>
  <Paragraphs>52</Paragraphs>
  <Slides>14</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vt:lpstr>
      <vt:lpstr>Calibri</vt:lpstr>
      <vt:lpstr>Century Gothic</vt:lpstr>
      <vt:lpstr>Segoe UI</vt:lpstr>
      <vt:lpstr>Times New Roman</vt:lpstr>
      <vt:lpstr>Wingdings</vt:lpstr>
      <vt:lpstr>Wingdings 3</vt:lpstr>
      <vt:lpstr>Wisp</vt:lpstr>
      <vt:lpstr>PowerPoint Presentation</vt:lpstr>
      <vt:lpstr>Content</vt:lpstr>
      <vt:lpstr>    Introduction</vt:lpstr>
      <vt:lpstr>Virtual Instrumentation : Block Diagram</vt:lpstr>
      <vt:lpstr>Virtual Instruments versus Traditional Instruments </vt:lpstr>
      <vt:lpstr>THD and its Components Measurement Using LabVIEW   </vt:lpstr>
      <vt:lpstr>Total harmonic distortion </vt:lpstr>
      <vt:lpstr>PowerPoint Presentation</vt:lpstr>
      <vt:lpstr>Block Diagram</vt:lpstr>
      <vt:lpstr>WHEN THD IS LESS THAN 5</vt:lpstr>
      <vt:lpstr>WHEN THD IS GREATER THAN 5</vt:lpstr>
      <vt:lpstr>Geotagged Image</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ZUHAIB-pc</dc:creator>
  <cp:lastModifiedBy>LENOVO</cp:lastModifiedBy>
  <cp:revision>61</cp:revision>
  <dcterms:created xsi:type="dcterms:W3CDTF">2014-11-04T03:01:21Z</dcterms:created>
  <dcterms:modified xsi:type="dcterms:W3CDTF">2023-01-19T10:58:48Z</dcterms:modified>
</cp:coreProperties>
</file>