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8" r:id="rId2"/>
    <p:sldId id="258" r:id="rId3"/>
    <p:sldId id="299" r:id="rId4"/>
    <p:sldId id="260" r:id="rId5"/>
    <p:sldId id="288" r:id="rId6"/>
    <p:sldId id="290" r:id="rId7"/>
    <p:sldId id="291" r:id="rId8"/>
    <p:sldId id="293" r:id="rId9"/>
    <p:sldId id="294" r:id="rId10"/>
    <p:sldId id="296" r:id="rId11"/>
  </p:sldIdLst>
  <p:sldSz cx="9144000" cy="6858000" type="screen4x3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horzBarState="maximized"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4007" y="69722"/>
            <a:ext cx="9013825" cy="6693534"/>
          </a:xfrm>
          <a:custGeom>
            <a:avLst/>
            <a:gdLst/>
            <a:ahLst/>
            <a:cxnLst/>
            <a:rect l="l" t="t" r="r" b="b"/>
            <a:pathLst>
              <a:path w="9013825" h="6693534">
                <a:moveTo>
                  <a:pt x="0" y="329946"/>
                </a:moveTo>
                <a:lnTo>
                  <a:pt x="3577" y="281184"/>
                </a:lnTo>
                <a:lnTo>
                  <a:pt x="13968" y="234645"/>
                </a:lnTo>
                <a:lnTo>
                  <a:pt x="30664" y="190840"/>
                </a:lnTo>
                <a:lnTo>
                  <a:pt x="53153" y="150277"/>
                </a:lnTo>
                <a:lnTo>
                  <a:pt x="80925" y="113468"/>
                </a:lnTo>
                <a:lnTo>
                  <a:pt x="113469" y="80923"/>
                </a:lnTo>
                <a:lnTo>
                  <a:pt x="150276" y="53151"/>
                </a:lnTo>
                <a:lnTo>
                  <a:pt x="190835" y="30662"/>
                </a:lnTo>
                <a:lnTo>
                  <a:pt x="234636" y="13967"/>
                </a:lnTo>
                <a:lnTo>
                  <a:pt x="281168" y="3576"/>
                </a:lnTo>
                <a:lnTo>
                  <a:pt x="329920" y="0"/>
                </a:lnTo>
                <a:lnTo>
                  <a:pt x="8683498" y="0"/>
                </a:lnTo>
                <a:lnTo>
                  <a:pt x="8732228" y="3576"/>
                </a:lnTo>
                <a:lnTo>
                  <a:pt x="8778740" y="13967"/>
                </a:lnTo>
                <a:lnTo>
                  <a:pt x="8822525" y="30662"/>
                </a:lnTo>
                <a:lnTo>
                  <a:pt x="8863071" y="53151"/>
                </a:lnTo>
                <a:lnTo>
                  <a:pt x="8899868" y="80923"/>
                </a:lnTo>
                <a:lnTo>
                  <a:pt x="8932405" y="113468"/>
                </a:lnTo>
                <a:lnTo>
                  <a:pt x="8960172" y="150277"/>
                </a:lnTo>
                <a:lnTo>
                  <a:pt x="8982656" y="190840"/>
                </a:lnTo>
                <a:lnTo>
                  <a:pt x="8999349" y="234645"/>
                </a:lnTo>
                <a:lnTo>
                  <a:pt x="9009740" y="281184"/>
                </a:lnTo>
                <a:lnTo>
                  <a:pt x="9013317" y="329946"/>
                </a:lnTo>
                <a:lnTo>
                  <a:pt x="9013317" y="6363525"/>
                </a:lnTo>
                <a:lnTo>
                  <a:pt x="9009740" y="6412277"/>
                </a:lnTo>
                <a:lnTo>
                  <a:pt x="8999349" y="6458809"/>
                </a:lnTo>
                <a:lnTo>
                  <a:pt x="8982656" y="6502608"/>
                </a:lnTo>
                <a:lnTo>
                  <a:pt x="8960172" y="6543167"/>
                </a:lnTo>
                <a:lnTo>
                  <a:pt x="8932405" y="6579973"/>
                </a:lnTo>
                <a:lnTo>
                  <a:pt x="8899868" y="6612516"/>
                </a:lnTo>
                <a:lnTo>
                  <a:pt x="8863071" y="6640287"/>
                </a:lnTo>
                <a:lnTo>
                  <a:pt x="8822525" y="6662775"/>
                </a:lnTo>
                <a:lnTo>
                  <a:pt x="8778740" y="6679470"/>
                </a:lnTo>
                <a:lnTo>
                  <a:pt x="8732228" y="6689861"/>
                </a:lnTo>
                <a:lnTo>
                  <a:pt x="8683498" y="6693438"/>
                </a:lnTo>
                <a:lnTo>
                  <a:pt x="329920" y="6693439"/>
                </a:lnTo>
                <a:lnTo>
                  <a:pt x="281168" y="6689861"/>
                </a:lnTo>
                <a:lnTo>
                  <a:pt x="234636" y="6679470"/>
                </a:lnTo>
                <a:lnTo>
                  <a:pt x="190835" y="6662775"/>
                </a:lnTo>
                <a:lnTo>
                  <a:pt x="150276" y="6640287"/>
                </a:lnTo>
                <a:lnTo>
                  <a:pt x="113469" y="6612516"/>
                </a:lnTo>
                <a:lnTo>
                  <a:pt x="80925" y="6579973"/>
                </a:lnTo>
                <a:lnTo>
                  <a:pt x="53153" y="6543167"/>
                </a:lnTo>
                <a:lnTo>
                  <a:pt x="30664" y="6502608"/>
                </a:lnTo>
                <a:lnTo>
                  <a:pt x="13968" y="6458809"/>
                </a:lnTo>
                <a:lnTo>
                  <a:pt x="3577" y="6412277"/>
                </a:lnTo>
                <a:lnTo>
                  <a:pt x="0" y="6363525"/>
                </a:lnTo>
                <a:lnTo>
                  <a:pt x="0" y="32994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3444" y="690498"/>
            <a:ext cx="541401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1659" y="2342515"/>
            <a:ext cx="3753485" cy="2439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jpe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6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2000"/>
            <a:ext cx="7848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9966"/>
                </a:solidFill>
                <a:latin typeface="Harrington" pitchFamily="82" charset="0"/>
              </a:rPr>
              <a:t>Welcome</a:t>
            </a:r>
            <a:r>
              <a:rPr lang="en-IN" sz="4000" dirty="0">
                <a:solidFill>
                  <a:srgbClr val="FF9966"/>
                </a:solidFill>
                <a:latin typeface="Harrington" pitchFamily="82" charset="0"/>
              </a:rPr>
              <a:t> </a:t>
            </a:r>
            <a:r>
              <a:rPr lang="en-IN" sz="4000" b="1" dirty="0">
                <a:solidFill>
                  <a:srgbClr val="FF9966"/>
                </a:solidFill>
                <a:latin typeface="Perpetua" pitchFamily="18" charset="0"/>
              </a:rPr>
              <a:t>to</a:t>
            </a:r>
            <a:r>
              <a:rPr lang="en-IN" sz="4000" dirty="0">
                <a:solidFill>
                  <a:srgbClr val="FF9966"/>
                </a:solidFill>
                <a:latin typeface="Harrington" pitchFamily="82" charset="0"/>
              </a:rPr>
              <a:t> </a:t>
            </a:r>
            <a:r>
              <a:rPr lang="en-IN" sz="4000" dirty="0">
                <a:solidFill>
                  <a:srgbClr val="0070C0"/>
                </a:solidFill>
                <a:latin typeface="Perpetua" pitchFamily="18" charset="0"/>
              </a:rPr>
              <a:t>Uttar Pradesh </a:t>
            </a:r>
          </a:p>
          <a:p>
            <a:pPr algn="ctr"/>
            <a:r>
              <a:rPr lang="en-IN" sz="4000" dirty="0">
                <a:solidFill>
                  <a:srgbClr val="00B0F0"/>
                </a:solidFill>
              </a:rPr>
              <a:t> </a:t>
            </a:r>
            <a:r>
              <a:rPr lang="en-IN" sz="40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The essence of </a:t>
            </a:r>
            <a:r>
              <a:rPr lang="en-IN" sz="4000" b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Incredible India !!!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324600" y="5181600"/>
            <a:ext cx="2781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Presented By :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7000" y="6119336"/>
            <a:ext cx="62483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</a:t>
            </a:r>
          </a:p>
          <a:p>
            <a:pPr algn="r"/>
            <a:r>
              <a:rPr lang="en-IN" sz="24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IN" sz="24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Aman</a:t>
            </a:r>
            <a:r>
              <a:rPr lang="en-IN" sz="2400" b="1" i="1" dirty="0">
                <a:latin typeface="Times New Roman" pitchFamily="18" charset="0"/>
                <a:cs typeface="Times New Roman" pitchFamily="18" charset="0"/>
              </a:rPr>
              <a:t>, Avantika, </a:t>
            </a:r>
            <a:r>
              <a:rPr lang="en-IN" sz="2400" b="1" i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Ayush</a:t>
            </a:r>
            <a:r>
              <a:rPr lang="en-IN" sz="2400" b="1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400" b="1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Sagar</a:t>
            </a:r>
            <a:r>
              <a:rPr lang="en-IN" sz="2400" b="1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4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Muskan</a:t>
            </a:r>
            <a:endParaRPr lang="en-IN" sz="2400" b="1" i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30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65313" y="69722"/>
              <a:ext cx="9013825" cy="6692265"/>
            </a:xfrm>
            <a:custGeom>
              <a:avLst/>
              <a:gdLst/>
              <a:ahLst/>
              <a:cxnLst/>
              <a:rect l="l" t="t" r="r" b="b"/>
              <a:pathLst>
                <a:path w="9013825" h="6692265">
                  <a:moveTo>
                    <a:pt x="0" y="329946"/>
                  </a:moveTo>
                  <a:lnTo>
                    <a:pt x="3576" y="281184"/>
                  </a:lnTo>
                  <a:lnTo>
                    <a:pt x="13965" y="234645"/>
                  </a:lnTo>
                  <a:lnTo>
                    <a:pt x="30657" y="190840"/>
                  </a:lnTo>
                  <a:lnTo>
                    <a:pt x="53141" y="150277"/>
                  </a:lnTo>
                  <a:lnTo>
                    <a:pt x="80907" y="113468"/>
                  </a:lnTo>
                  <a:lnTo>
                    <a:pt x="113445" y="80923"/>
                  </a:lnTo>
                  <a:lnTo>
                    <a:pt x="150245" y="53151"/>
                  </a:lnTo>
                  <a:lnTo>
                    <a:pt x="190796" y="30662"/>
                  </a:lnTo>
                  <a:lnTo>
                    <a:pt x="234589" y="13967"/>
                  </a:lnTo>
                  <a:lnTo>
                    <a:pt x="281114" y="3576"/>
                  </a:lnTo>
                  <a:lnTo>
                    <a:pt x="329859" y="0"/>
                  </a:lnTo>
                  <a:lnTo>
                    <a:pt x="8683462" y="0"/>
                  </a:lnTo>
                  <a:lnTo>
                    <a:pt x="8732224" y="3576"/>
                  </a:lnTo>
                  <a:lnTo>
                    <a:pt x="8778762" y="13967"/>
                  </a:lnTo>
                  <a:lnTo>
                    <a:pt x="8822568" y="30662"/>
                  </a:lnTo>
                  <a:lnTo>
                    <a:pt x="8863130" y="53151"/>
                  </a:lnTo>
                  <a:lnTo>
                    <a:pt x="8899939" y="80923"/>
                  </a:lnTo>
                  <a:lnTo>
                    <a:pt x="8932485" y="113468"/>
                  </a:lnTo>
                  <a:lnTo>
                    <a:pt x="8960257" y="150277"/>
                  </a:lnTo>
                  <a:lnTo>
                    <a:pt x="8982745" y="190840"/>
                  </a:lnTo>
                  <a:lnTo>
                    <a:pt x="8999440" y="234645"/>
                  </a:lnTo>
                  <a:lnTo>
                    <a:pt x="9009831" y="281184"/>
                  </a:lnTo>
                  <a:lnTo>
                    <a:pt x="9013408" y="329946"/>
                  </a:lnTo>
                  <a:lnTo>
                    <a:pt x="9013408" y="6362369"/>
                  </a:lnTo>
                  <a:lnTo>
                    <a:pt x="9009831" y="6411115"/>
                  </a:lnTo>
                  <a:lnTo>
                    <a:pt x="8999440" y="6457639"/>
                  </a:lnTo>
                  <a:lnTo>
                    <a:pt x="8982745" y="6501432"/>
                  </a:lnTo>
                  <a:lnTo>
                    <a:pt x="8960257" y="6541984"/>
                  </a:lnTo>
                  <a:lnTo>
                    <a:pt x="8932485" y="6578785"/>
                  </a:lnTo>
                  <a:lnTo>
                    <a:pt x="8899939" y="6611323"/>
                  </a:lnTo>
                  <a:lnTo>
                    <a:pt x="8863130" y="6639090"/>
                  </a:lnTo>
                  <a:lnTo>
                    <a:pt x="8822568" y="6661574"/>
                  </a:lnTo>
                  <a:lnTo>
                    <a:pt x="8778762" y="6678266"/>
                  </a:lnTo>
                  <a:lnTo>
                    <a:pt x="8732224" y="6688655"/>
                  </a:lnTo>
                  <a:lnTo>
                    <a:pt x="8683462" y="6692231"/>
                  </a:lnTo>
                  <a:lnTo>
                    <a:pt x="329859" y="6692231"/>
                  </a:lnTo>
                  <a:lnTo>
                    <a:pt x="281114" y="6688655"/>
                  </a:lnTo>
                  <a:lnTo>
                    <a:pt x="234589" y="6678266"/>
                  </a:lnTo>
                  <a:lnTo>
                    <a:pt x="190796" y="6661574"/>
                  </a:lnTo>
                  <a:lnTo>
                    <a:pt x="150245" y="6639090"/>
                  </a:lnTo>
                  <a:lnTo>
                    <a:pt x="113445" y="6611323"/>
                  </a:lnTo>
                  <a:lnTo>
                    <a:pt x="80907" y="6578785"/>
                  </a:lnTo>
                  <a:lnTo>
                    <a:pt x="53141" y="6541984"/>
                  </a:lnTo>
                  <a:lnTo>
                    <a:pt x="30657" y="6501432"/>
                  </a:lnTo>
                  <a:lnTo>
                    <a:pt x="13965" y="6457639"/>
                  </a:lnTo>
                  <a:lnTo>
                    <a:pt x="3576" y="6411115"/>
                  </a:lnTo>
                  <a:lnTo>
                    <a:pt x="0" y="6362369"/>
                  </a:lnTo>
                  <a:lnTo>
                    <a:pt x="0" y="32994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931" y="1517269"/>
              <a:ext cx="9022080" cy="1459865"/>
            </a:xfrm>
            <a:custGeom>
              <a:avLst/>
              <a:gdLst/>
              <a:ahLst/>
              <a:cxnLst/>
              <a:rect l="l" t="t" r="r" b="b"/>
              <a:pathLst>
                <a:path w="9022080" h="1459864">
                  <a:moveTo>
                    <a:pt x="0" y="1459356"/>
                  </a:moveTo>
                  <a:lnTo>
                    <a:pt x="9021572" y="1459356"/>
                  </a:lnTo>
                  <a:lnTo>
                    <a:pt x="9021572" y="0"/>
                  </a:lnTo>
                  <a:lnTo>
                    <a:pt x="0" y="0"/>
                  </a:lnTo>
                  <a:lnTo>
                    <a:pt x="0" y="1459356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pPr algn="ctr"/>
              <a:endParaRPr lang="en-IN" sz="4000" dirty="0" smtClean="0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IN" sz="4000" b="1" dirty="0" smtClean="0">
                  <a:solidFill>
                    <a:srgbClr val="FFC000"/>
                  </a:solidFill>
                  <a:latin typeface="Times New Roman" pitchFamily="18" charset="0"/>
                  <a:cs typeface="Times New Roman" pitchFamily="18" charset="0"/>
                </a:rPr>
                <a:t>Namaste to All !!</a:t>
              </a:r>
              <a:endParaRPr sz="40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2931" y="1396688"/>
              <a:ext cx="9022080" cy="120650"/>
            </a:xfrm>
            <a:custGeom>
              <a:avLst/>
              <a:gdLst/>
              <a:ahLst/>
              <a:cxnLst/>
              <a:rect l="l" t="t" r="r" b="b"/>
              <a:pathLst>
                <a:path w="9022080" h="120650">
                  <a:moveTo>
                    <a:pt x="9021572" y="0"/>
                  </a:moveTo>
                  <a:lnTo>
                    <a:pt x="0" y="0"/>
                  </a:lnTo>
                  <a:lnTo>
                    <a:pt x="0" y="120580"/>
                  </a:lnTo>
                  <a:lnTo>
                    <a:pt x="9021572" y="120580"/>
                  </a:lnTo>
                  <a:lnTo>
                    <a:pt x="9021572" y="0"/>
                  </a:lnTo>
                  <a:close/>
                </a:path>
              </a:pathLst>
            </a:custGeom>
            <a:solidFill>
              <a:srgbClr val="E6B0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931" y="2976711"/>
              <a:ext cx="9022080" cy="111125"/>
            </a:xfrm>
            <a:custGeom>
              <a:avLst/>
              <a:gdLst/>
              <a:ahLst/>
              <a:cxnLst/>
              <a:rect l="l" t="t" r="r" b="b"/>
              <a:pathLst>
                <a:path w="9022080" h="111125">
                  <a:moveTo>
                    <a:pt x="9021572" y="0"/>
                  </a:moveTo>
                  <a:lnTo>
                    <a:pt x="0" y="0"/>
                  </a:lnTo>
                  <a:lnTo>
                    <a:pt x="0" y="110531"/>
                  </a:lnTo>
                  <a:lnTo>
                    <a:pt x="9021572" y="110531"/>
                  </a:lnTo>
                  <a:lnTo>
                    <a:pt x="9021572" y="0"/>
                  </a:lnTo>
                  <a:close/>
                </a:path>
              </a:pathLst>
            </a:custGeom>
            <a:solidFill>
              <a:srgbClr val="9184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5709119"/>
              <a:ext cx="9144000" cy="11488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428369" y="516077"/>
            <a:ext cx="6060440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i="1" spc="-105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Do </a:t>
            </a:r>
            <a:r>
              <a:rPr lang="en-US" i="1" spc="-105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visit</a:t>
            </a:r>
            <a:r>
              <a:rPr i="1" spc="505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spc="505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UttarPradesh</a:t>
            </a:r>
          </a:p>
        </p:txBody>
      </p:sp>
      <p:sp>
        <p:nvSpPr>
          <p:cNvPr id="10" name="object 10"/>
          <p:cNvSpPr/>
          <p:nvPr/>
        </p:nvSpPr>
        <p:spPr>
          <a:xfrm>
            <a:off x="2667000" y="3087836"/>
            <a:ext cx="3886200" cy="26212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709119"/>
            <a:ext cx="9144000" cy="11488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8194" y="20828"/>
            <a:ext cx="6548120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0" dirty="0">
                <a:latin typeface="Times New Roman" panose="02020603050405020304"/>
                <a:cs typeface="Times New Roman" panose="02020603050405020304"/>
              </a:rPr>
              <a:t/>
            </a:r>
            <a:br>
              <a:rPr sz="2800" spc="-60" dirty="0">
                <a:latin typeface="Times New Roman" panose="02020603050405020304"/>
                <a:cs typeface="Times New Roman" panose="02020603050405020304"/>
              </a:rPr>
            </a:b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0" dirty="0">
                <a:latin typeface="Times New Roman" panose="02020603050405020304"/>
                <a:cs typeface="Times New Roman" panose="02020603050405020304"/>
              </a:rPr>
              <a:t>FACTS </a:t>
            </a:r>
            <a:r>
              <a:rPr sz="3200" spc="-10" dirty="0">
                <a:latin typeface="Times New Roman" panose="02020603050405020304"/>
                <a:cs typeface="Times New Roman" panose="02020603050405020304"/>
              </a:rPr>
              <a:t>ABOUT </a:t>
            </a:r>
            <a:r>
              <a:rPr sz="3200" spc="-50" dirty="0">
                <a:latin typeface="Times New Roman" panose="02020603050405020304"/>
                <a:cs typeface="Times New Roman" panose="02020603050405020304"/>
              </a:rPr>
              <a:t>UTTAR</a:t>
            </a:r>
            <a:r>
              <a:rPr sz="32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PRADESH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198" y="1523746"/>
            <a:ext cx="7848602" cy="31162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 algn="just">
              <a:spcBef>
                <a:spcPts val="100"/>
              </a:spcBef>
              <a:buSzPct val="96000"/>
              <a:buFont typeface="Wingdings" pitchFamily="2" charset="2"/>
              <a:buChar char="v"/>
              <a:tabLst>
                <a:tab pos="120650" algn="l"/>
              </a:tabLst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Uttar Pradesh,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Compressed </a:t>
            </a:r>
            <a:r>
              <a:rPr lang="en-GB" sz="2000" spc="-55" dirty="0" smtClean="0">
                <a:latin typeface="Times New Roman" pitchFamily="18" charset="0"/>
                <a:cs typeface="Times New Roman" pitchFamily="18" charset="0"/>
              </a:rPr>
              <a:t>U.P.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is a state</a:t>
            </a:r>
            <a:r>
              <a:rPr lang="en-GB" sz="2000" spc="-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located  in northern India. It was created on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1st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April 1937  as the United Provinces with </a:t>
            </a:r>
            <a:r>
              <a:rPr lang="en-GB" sz="20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passing of the  States Reorganization Act and renamed Uttar  Pradesh in</a:t>
            </a:r>
            <a:r>
              <a:rPr lang="en-GB" sz="20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1950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54965" indent="-342900" algn="just">
              <a:spcBef>
                <a:spcPts val="100"/>
              </a:spcBef>
              <a:buSzPct val="96000"/>
              <a:buFont typeface="Wingdings" pitchFamily="2" charset="2"/>
              <a:buChar char="v"/>
              <a:tabLst>
                <a:tab pos="120650" algn="l"/>
              </a:tabLst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Uttar Pradesh in one of the most ancient</a:t>
            </a:r>
            <a:r>
              <a:rPr lang="en-GB" sz="20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cradles  of Indian</a:t>
            </a:r>
            <a:r>
              <a:rPr lang="en-GB" sz="20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culture.</a:t>
            </a:r>
            <a:endParaRPr lang="en-IN" sz="2400" b="1" spc="-15" dirty="0" smtClean="0">
              <a:latin typeface="Times New Roman" panose="02020603050405020304"/>
              <a:cs typeface="Times New Roman" panose="02020603050405020304"/>
            </a:endParaRPr>
          </a:p>
          <a:p>
            <a:pPr marL="354965" indent="-342900" algn="just">
              <a:lnSpc>
                <a:spcPct val="100000"/>
              </a:lnSpc>
              <a:spcBef>
                <a:spcPts val="100"/>
              </a:spcBef>
              <a:buSzPct val="96000"/>
              <a:buFont typeface="Wingdings" pitchFamily="2" charset="2"/>
              <a:buChar char="v"/>
              <a:tabLst>
                <a:tab pos="120650" algn="l"/>
              </a:tabLst>
            </a:pPr>
            <a:r>
              <a:rPr sz="2400" b="1" spc="-15" dirty="0" smtClean="0">
                <a:latin typeface="Times New Roman" panose="02020603050405020304"/>
                <a:cs typeface="Times New Roman" panose="02020603050405020304"/>
              </a:rPr>
              <a:t>Area </a:t>
            </a:r>
            <a:r>
              <a:rPr sz="2400" b="1" dirty="0" smtClean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400" b="1" spc="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 smtClean="0">
                <a:latin typeface="Arial" panose="020B0604020202020204"/>
                <a:cs typeface="Arial" panose="020B0604020202020204"/>
              </a:rPr>
              <a:t>24</a:t>
            </a:r>
            <a:r>
              <a:rPr lang="en-IN" sz="2400" spc="-5" dirty="0" smtClean="0">
                <a:latin typeface="Arial" panose="020B0604020202020204"/>
                <a:cs typeface="Arial" panose="020B0604020202020204"/>
              </a:rPr>
              <a:t>0</a:t>
            </a:r>
            <a:r>
              <a:rPr sz="2400" spc="-5" dirty="0" smtClean="0">
                <a:latin typeface="Arial" panose="020B0604020202020204"/>
                <a:cs typeface="Arial" panose="020B0604020202020204"/>
              </a:rPr>
              <a:t>,286kmsq</a:t>
            </a:r>
            <a:endParaRPr sz="2400" dirty="0" smtClean="0">
              <a:latin typeface="Arial" panose="020B0604020202020204"/>
              <a:cs typeface="Arial" panose="020B0604020202020204"/>
            </a:endParaRPr>
          </a:p>
          <a:p>
            <a:pPr marL="354965" indent="-342900" algn="just">
              <a:lnSpc>
                <a:spcPct val="100000"/>
              </a:lnSpc>
              <a:buSzPct val="96000"/>
              <a:buFont typeface="Wingdings" pitchFamily="2" charset="2"/>
              <a:buChar char="v"/>
              <a:tabLst>
                <a:tab pos="120650" algn="l"/>
              </a:tabLst>
            </a:pPr>
            <a:r>
              <a:rPr sz="2400" b="1" spc="-5" dirty="0" smtClean="0">
                <a:latin typeface="Times New Roman" panose="02020603050405020304"/>
                <a:cs typeface="Times New Roman" panose="02020603050405020304"/>
              </a:rPr>
              <a:t>Population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lang="en-IN" sz="2400" spc="-5" dirty="0" smtClean="0">
                <a:latin typeface="Arial" panose="020B0604020202020204"/>
                <a:cs typeface="Arial" panose="020B0604020202020204"/>
              </a:rPr>
              <a:t>230 Millions</a:t>
            </a:r>
            <a:r>
              <a:rPr sz="2400" spc="-5" dirty="0" smtClean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IN" sz="2400" spc="-5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400" dirty="0" smtClean="0">
                <a:latin typeface="Times New Roman" panose="02020603050405020304"/>
                <a:cs typeface="Times New Roman" panose="02020603050405020304"/>
              </a:rPr>
              <a:t>Per</a:t>
            </a:r>
            <a:r>
              <a:rPr sz="2400" spc="3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400" spc="-20" dirty="0" smtClean="0">
                <a:latin typeface="Times New Roman" panose="02020603050405020304"/>
                <a:cs typeface="Times New Roman" panose="02020603050405020304"/>
              </a:rPr>
              <a:t>Current</a:t>
            </a:r>
            <a:r>
              <a:rPr sz="2400" spc="-20" dirty="0" smtClean="0">
                <a:latin typeface="Times New Roman" panose="02020603050405020304"/>
                <a:cs typeface="Times New Roman" panose="02020603050405020304"/>
              </a:rPr>
              <a:t>)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354965" indent="-342900" algn="just">
              <a:lnSpc>
                <a:spcPct val="100000"/>
              </a:lnSpc>
              <a:buSzPct val="96000"/>
              <a:buFont typeface="Wingdings" pitchFamily="2" charset="2"/>
              <a:buChar char="v"/>
              <a:tabLst>
                <a:tab pos="120650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Capital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4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Lucknow</a:t>
            </a:r>
          </a:p>
          <a:p>
            <a:pPr marL="354965" indent="-342900" algn="just">
              <a:lnSpc>
                <a:spcPct val="100000"/>
              </a:lnSpc>
              <a:buSzPct val="96000"/>
              <a:buFont typeface="Wingdings" pitchFamily="2" charset="2"/>
              <a:buChar char="v"/>
              <a:tabLst>
                <a:tab pos="120650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Language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Hindi and</a:t>
            </a:r>
            <a:r>
              <a:rPr sz="2400" spc="9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Urdu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120015" indent="-107950">
              <a:lnSpc>
                <a:spcPct val="100000"/>
              </a:lnSpc>
              <a:buSzPct val="96000"/>
              <a:buFont typeface="Arial" panose="020B0604020202020204"/>
              <a:buChar char="•"/>
              <a:tabLst>
                <a:tab pos="120650" algn="l"/>
              </a:tabLst>
            </a:pP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ttar pradesh p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228600"/>
            <a:ext cx="8610600" cy="5334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3" name="object 11"/>
          <p:cNvSpPr/>
          <p:nvPr/>
        </p:nvSpPr>
        <p:spPr>
          <a:xfrm>
            <a:off x="0" y="5720388"/>
            <a:ext cx="9144000" cy="1148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450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83540" y="25399"/>
            <a:ext cx="2214245" cy="33983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7055">
              <a:lnSpc>
                <a:spcPct val="100000"/>
              </a:lnSpc>
              <a:spcBef>
                <a:spcPts val="100"/>
              </a:spcBef>
            </a:pPr>
            <a:r>
              <a:rPr sz="2000" b="1" u="sng" spc="-20" dirty="0">
                <a:latin typeface="Times New Roman" pitchFamily="18" charset="0"/>
                <a:cs typeface="Times New Roman" pitchFamily="18" charset="0"/>
              </a:rPr>
              <a:t>HERITAGE</a:t>
            </a:r>
            <a:endParaRPr sz="2000" b="1" u="sng" dirty="0">
              <a:latin typeface="Times New Roman" pitchFamily="18" charset="0"/>
              <a:cs typeface="Times New Roman" pitchFamily="18" charset="0"/>
            </a:endParaRPr>
          </a:p>
          <a:p>
            <a:pPr marL="354965" indent="-342900">
              <a:lnSpc>
                <a:spcPct val="100000"/>
              </a:lnSpc>
              <a:spcBef>
                <a:spcPts val="5"/>
              </a:spcBef>
              <a:buSzPct val="95000"/>
              <a:buFont typeface="Arial" pitchFamily="34" charset="0"/>
              <a:buChar char="•"/>
              <a:tabLst>
                <a:tab pos="102870" algn="l"/>
              </a:tabLst>
            </a:pPr>
            <a:r>
              <a:rPr spc="-25" dirty="0">
                <a:latin typeface="Times New Roman" pitchFamily="18" charset="0"/>
                <a:cs typeface="Times New Roman" pitchFamily="18" charset="0"/>
              </a:rPr>
              <a:t>Agra(Taj</a:t>
            </a:r>
            <a:r>
              <a:rPr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mahal)</a:t>
            </a:r>
          </a:p>
          <a:p>
            <a:pPr marL="354965" indent="-342900">
              <a:lnSpc>
                <a:spcPct val="100000"/>
              </a:lnSpc>
              <a:buSzPct val="95000"/>
              <a:buFont typeface="Arial" pitchFamily="34" charset="0"/>
              <a:buChar char="•"/>
              <a:tabLst>
                <a:tab pos="102870" algn="l"/>
              </a:tabLst>
            </a:pPr>
            <a:r>
              <a:rPr dirty="0">
                <a:latin typeface="Times New Roman" pitchFamily="18" charset="0"/>
                <a:cs typeface="Times New Roman" pitchFamily="18" charset="0"/>
              </a:rPr>
              <a:t>Agra</a:t>
            </a:r>
            <a:r>
              <a:rPr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(Fatehpur</a:t>
            </a:r>
          </a:p>
          <a:p>
            <a:pPr marL="3556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dirty="0">
                <a:latin typeface="Times New Roman" pitchFamily="18" charset="0"/>
                <a:cs typeface="Times New Roman" pitchFamily="18" charset="0"/>
              </a:rPr>
              <a:t>Sikri)</a:t>
            </a:r>
          </a:p>
          <a:p>
            <a:pPr marL="354965" indent="-342900">
              <a:lnSpc>
                <a:spcPct val="100000"/>
              </a:lnSpc>
              <a:buSzPct val="95000"/>
              <a:buFont typeface="Arial" pitchFamily="34" charset="0"/>
              <a:buChar char="•"/>
              <a:tabLst>
                <a:tab pos="102870" algn="l"/>
              </a:tabLst>
            </a:pPr>
            <a:r>
              <a:rPr dirty="0">
                <a:latin typeface="Times New Roman" pitchFamily="18" charset="0"/>
                <a:cs typeface="Times New Roman" pitchFamily="18" charset="0"/>
              </a:rPr>
              <a:t>Agra(Agra</a:t>
            </a:r>
            <a:r>
              <a:rPr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fort)</a:t>
            </a:r>
          </a:p>
          <a:p>
            <a:pPr marL="355600" marR="532765" indent="-342900">
              <a:lnSpc>
                <a:spcPct val="100000"/>
              </a:lnSpc>
              <a:buSzPct val="95000"/>
              <a:buFont typeface="Arial" pitchFamily="34" charset="0"/>
              <a:buChar char="•"/>
              <a:tabLst>
                <a:tab pos="102870" algn="l"/>
              </a:tabLst>
            </a:pPr>
            <a:r>
              <a:rPr dirty="0" err="1" smtClean="0">
                <a:latin typeface="Times New Roman" pitchFamily="18" charset="0"/>
                <a:cs typeface="Times New Roman" pitchFamily="18" charset="0"/>
              </a:rPr>
              <a:t>Lu</a:t>
            </a:r>
            <a:r>
              <a:rPr spc="5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spc="5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dirty="0" err="1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pc="10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spc="-15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t-i </a:t>
            </a:r>
            <a:r>
              <a:rPr dirty="0" err="1" smtClean="0">
                <a:latin typeface="Times New Roman" pitchFamily="18" charset="0"/>
                <a:cs typeface="Times New Roman" pitchFamily="18" charset="0"/>
              </a:rPr>
              <a:t>Mahal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54965" indent="-342900">
              <a:lnSpc>
                <a:spcPct val="100000"/>
              </a:lnSpc>
              <a:spcBef>
                <a:spcPts val="5"/>
              </a:spcBef>
              <a:buSzPct val="95000"/>
              <a:buFont typeface="Arial" pitchFamily="34" charset="0"/>
              <a:buChar char="•"/>
              <a:tabLst>
                <a:tab pos="102870" algn="l"/>
              </a:tabLst>
            </a:pPr>
            <a:r>
              <a:rPr dirty="0">
                <a:latin typeface="Times New Roman" pitchFamily="18" charset="0"/>
                <a:cs typeface="Times New Roman" pitchFamily="18" charset="0"/>
              </a:rPr>
              <a:t>Lucknow(Bada</a:t>
            </a:r>
          </a:p>
          <a:p>
            <a:pPr marL="3556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dirty="0">
                <a:latin typeface="Times New Roman" pitchFamily="18" charset="0"/>
                <a:cs typeface="Times New Roman" pitchFamily="18" charset="0"/>
              </a:rPr>
              <a:t>Imambara)</a:t>
            </a:r>
          </a:p>
          <a:p>
            <a:pPr marL="355600" marR="5080" indent="-342900">
              <a:lnSpc>
                <a:spcPct val="100000"/>
              </a:lnSpc>
              <a:buSzPct val="95000"/>
              <a:buFont typeface="Arial" pitchFamily="34" charset="0"/>
              <a:buChar char="•"/>
              <a:tabLst>
                <a:tab pos="102870" algn="l"/>
              </a:tabLst>
            </a:pPr>
            <a:r>
              <a:rPr spc="-10" dirty="0" smtClean="0">
                <a:latin typeface="Times New Roman" pitchFamily="18" charset="0"/>
                <a:cs typeface="Times New Roman" pitchFamily="18" charset="0"/>
              </a:rPr>
              <a:t>Varanasi(</a:t>
            </a:r>
            <a:r>
              <a:rPr spc="-10" dirty="0" err="1" smtClean="0">
                <a:latin typeface="Times New Roman" pitchFamily="18" charset="0"/>
                <a:cs typeface="Times New Roman" pitchFamily="18" charset="0"/>
              </a:rPr>
              <a:t>Kashi</a:t>
            </a:r>
            <a:r>
              <a:rPr lang="en-IN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dirty="0" err="1" smtClean="0">
                <a:latin typeface="Times New Roman" pitchFamily="18" charset="0"/>
                <a:cs typeface="Times New Roman" pitchFamily="18" charset="0"/>
              </a:rPr>
              <a:t>ishwanath</a:t>
            </a:r>
            <a:r>
              <a:rPr spc="-1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temple)</a:t>
            </a:r>
          </a:p>
          <a:p>
            <a:pPr marL="354965" indent="-342900">
              <a:lnSpc>
                <a:spcPct val="100000"/>
              </a:lnSpc>
              <a:buSzPct val="95000"/>
              <a:buFont typeface="Arial" pitchFamily="34" charset="0"/>
              <a:buChar char="•"/>
              <a:tabLst>
                <a:tab pos="102870" algn="l"/>
              </a:tabLst>
            </a:pP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6240" y="4025497"/>
            <a:ext cx="2064385" cy="589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•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V</a:t>
            </a:r>
            <a:r>
              <a:rPr sz="2000" dirty="0">
                <a:latin typeface="Arial" panose="020B0604020202020204"/>
                <a:cs typeface="Arial" panose="020B0604020202020204"/>
              </a:rPr>
              <a:t>arana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s</a:t>
            </a:r>
            <a:r>
              <a:rPr sz="2000" dirty="0">
                <a:latin typeface="Arial" panose="020B0604020202020204"/>
                <a:cs typeface="Arial" panose="020B0604020202020204"/>
              </a:rPr>
              <a:t>i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(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G</a:t>
            </a:r>
            <a:r>
              <a:rPr sz="2000" dirty="0">
                <a:latin typeface="Arial" panose="020B0604020202020204"/>
                <a:cs typeface="Arial" panose="020B0604020202020204"/>
              </a:rPr>
              <a:t>aut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a</a:t>
            </a:r>
            <a:r>
              <a:rPr sz="2000" dirty="0">
                <a:latin typeface="Arial" panose="020B0604020202020204"/>
                <a:cs typeface="Arial" panose="020B0604020202020204"/>
              </a:rPr>
              <a:t>m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sz="2000" dirty="0">
                <a:latin typeface="Arial" panose="020B0604020202020204"/>
                <a:cs typeface="Arial" panose="020B0604020202020204"/>
              </a:rPr>
              <a:t>buddh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statue)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32175" y="4979289"/>
            <a:ext cx="2163445" cy="170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4175">
              <a:lnSpc>
                <a:spcPct val="100000"/>
              </a:lnSpc>
              <a:spcBef>
                <a:spcPts val="100"/>
              </a:spcBef>
            </a:pPr>
            <a:r>
              <a:rPr sz="2000" b="1" u="sng" dirty="0">
                <a:latin typeface="Times New Roman" pitchFamily="18" charset="0"/>
                <a:cs typeface="Times New Roman" pitchFamily="18" charset="0"/>
              </a:rPr>
              <a:t>ADVENTURE</a:t>
            </a:r>
          </a:p>
          <a:p>
            <a:pPr marL="297815" indent="-285750" algn="just">
              <a:lnSpc>
                <a:spcPct val="100000"/>
              </a:lnSpc>
              <a:spcBef>
                <a:spcPts val="5"/>
              </a:spcBef>
              <a:buSzPct val="95000"/>
              <a:buFont typeface="Arial" pitchFamily="34" charset="0"/>
              <a:buChar char="•"/>
              <a:tabLst>
                <a:tab pos="102870" algn="l"/>
              </a:tabLst>
            </a:pPr>
            <a:r>
              <a:rPr dirty="0">
                <a:latin typeface="Times New Roman" pitchFamily="18" charset="0"/>
                <a:cs typeface="Times New Roman" pitchFamily="18" charset="0"/>
              </a:rPr>
              <a:t>Dudhwa</a:t>
            </a:r>
            <a:r>
              <a:rPr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National</a:t>
            </a:r>
          </a:p>
          <a:p>
            <a:pPr marL="298450" indent="-285750" algn="just">
              <a:lnSpc>
                <a:spcPct val="100000"/>
              </a:lnSpc>
              <a:buFont typeface="Arial" pitchFamily="34" charset="0"/>
              <a:buChar char="•"/>
            </a:pPr>
            <a:r>
              <a:rPr dirty="0">
                <a:latin typeface="Times New Roman" pitchFamily="18" charset="0"/>
                <a:cs typeface="Times New Roman" pitchFamily="18" charset="0"/>
              </a:rPr>
              <a:t>Park(terai)</a:t>
            </a:r>
          </a:p>
          <a:p>
            <a:pPr marL="297815" indent="-285750" algn="just">
              <a:lnSpc>
                <a:spcPct val="100000"/>
              </a:lnSpc>
              <a:buSzPct val="95000"/>
              <a:buFont typeface="Arial" pitchFamily="34" charset="0"/>
              <a:buChar char="•"/>
              <a:tabLst>
                <a:tab pos="102870" algn="l"/>
              </a:tabLst>
            </a:pPr>
            <a:r>
              <a:rPr dirty="0">
                <a:latin typeface="Times New Roman" pitchFamily="18" charset="0"/>
                <a:cs typeface="Times New Roman" pitchFamily="18" charset="0"/>
              </a:rPr>
              <a:t>Pindari</a:t>
            </a:r>
            <a:r>
              <a:rPr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Glacier</a:t>
            </a:r>
          </a:p>
          <a:p>
            <a:pPr marL="298450" marR="5080" indent="-285750" algn="just">
              <a:lnSpc>
                <a:spcPct val="100000"/>
              </a:lnSpc>
              <a:buSzPct val="95000"/>
              <a:buFont typeface="Arial" pitchFamily="34" charset="0"/>
              <a:buChar char="•"/>
              <a:tabLst>
                <a:tab pos="170180" algn="l"/>
              </a:tabLst>
            </a:pPr>
            <a:r>
              <a:rPr dirty="0">
                <a:latin typeface="Times New Roman" pitchFamily="18" charset="0"/>
                <a:cs typeface="Times New Roman" pitchFamily="18" charset="0"/>
              </a:rPr>
              <a:t>Kumaon-Ga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hw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l  High</a:t>
            </a:r>
            <a:r>
              <a:rPr spc="-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Altitude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58000" y="25399"/>
            <a:ext cx="2155444" cy="25365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4830">
              <a:lnSpc>
                <a:spcPct val="100000"/>
              </a:lnSpc>
              <a:spcBef>
                <a:spcPts val="100"/>
              </a:spcBef>
            </a:pPr>
            <a:r>
              <a:rPr sz="2000" b="1" u="sng" dirty="0">
                <a:latin typeface="Times New Roman" pitchFamily="18" charset="0"/>
                <a:cs typeface="Times New Roman" pitchFamily="18" charset="0"/>
              </a:rPr>
              <a:t>SPIRITUAL</a:t>
            </a:r>
            <a:endParaRPr sz="2000" u="sng" dirty="0">
              <a:latin typeface="Times New Roman" pitchFamily="18" charset="0"/>
              <a:cs typeface="Times New Roman" pitchFamily="18" charset="0"/>
            </a:endParaRPr>
          </a:p>
          <a:p>
            <a:pPr marL="354965" indent="-342900" algn="just">
              <a:lnSpc>
                <a:spcPct val="100000"/>
              </a:lnSpc>
              <a:spcBef>
                <a:spcPts val="5"/>
              </a:spcBef>
              <a:buSzPct val="95000"/>
              <a:buFont typeface="Arial" pitchFamily="34" charset="0"/>
              <a:buChar char="•"/>
              <a:tabLst>
                <a:tab pos="102870" algn="l"/>
              </a:tabLst>
            </a:pPr>
            <a:r>
              <a:rPr dirty="0" smtClean="0">
                <a:latin typeface="Times New Roman" pitchFamily="18" charset="0"/>
                <a:cs typeface="Times New Roman" pitchFamily="18" charset="0"/>
              </a:rPr>
              <a:t>Allahabad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err="1" smtClean="0">
                <a:latin typeface="Times New Roman" pitchFamily="18" charset="0"/>
                <a:cs typeface="Times New Roman" pitchFamily="18" charset="0"/>
              </a:rPr>
              <a:t>Sanga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354965" indent="-342900" algn="just">
              <a:lnSpc>
                <a:spcPct val="100000"/>
              </a:lnSpc>
              <a:buSzPct val="95000"/>
              <a:buFont typeface="Arial" pitchFamily="34" charset="0"/>
              <a:buChar char="•"/>
              <a:tabLst>
                <a:tab pos="170180" algn="l"/>
              </a:tabLst>
            </a:pPr>
            <a:r>
              <a:rPr spc="-10" dirty="0">
                <a:latin typeface="Times New Roman" pitchFamily="18" charset="0"/>
                <a:cs typeface="Times New Roman" pitchFamily="18" charset="0"/>
              </a:rPr>
              <a:t>Varanasi(ghats)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100000"/>
              </a:lnSpc>
              <a:buSzPct val="95000"/>
              <a:buFont typeface="Arial" pitchFamily="34" charset="0"/>
              <a:buChar char="•"/>
              <a:tabLst>
                <a:tab pos="102870" algn="l"/>
              </a:tabLst>
            </a:pPr>
            <a:r>
              <a:rPr dirty="0" smtClean="0">
                <a:latin typeface="Times New Roman" pitchFamily="18" charset="0"/>
                <a:cs typeface="Times New Roman" pitchFamily="18" charset="0"/>
              </a:rPr>
              <a:t>Mathura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80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dirty="0" err="1" smtClean="0">
                <a:latin typeface="Times New Roman" pitchFamily="18" charset="0"/>
                <a:cs typeface="Times New Roman" pitchFamily="18" charset="0"/>
              </a:rPr>
              <a:t>rin</a:t>
            </a:r>
            <a:r>
              <a:rPr spc="5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dirty="0" err="1" smtClean="0">
                <a:latin typeface="Times New Roman" pitchFamily="18" charset="0"/>
                <a:cs typeface="Times New Roman" pitchFamily="18" charset="0"/>
              </a:rPr>
              <a:t>avan</a:t>
            </a:r>
            <a:r>
              <a:rPr dirty="0" smtClean="0">
                <a:latin typeface="Times New Roman" pitchFamily="18" charset="0"/>
                <a:cs typeface="Times New Roman" pitchFamily="18" charset="0"/>
              </a:rPr>
              <a:t>(Birthpla</a:t>
            </a:r>
            <a:r>
              <a:rPr spc="5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dirty="0" smtClean="0">
                <a:latin typeface="Times New Roman" pitchFamily="18" charset="0"/>
                <a:cs typeface="Times New Roman" pitchFamily="18" charset="0"/>
              </a:rPr>
              <a:t>e 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of Lord</a:t>
            </a:r>
            <a:r>
              <a:rPr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Krishana)</a:t>
            </a:r>
          </a:p>
          <a:p>
            <a:pPr marL="354965" indent="-342900" algn="just">
              <a:lnSpc>
                <a:spcPct val="100000"/>
              </a:lnSpc>
              <a:buSzPct val="95000"/>
              <a:buFont typeface="Arial" pitchFamily="34" charset="0"/>
              <a:buChar char="•"/>
              <a:tabLst>
                <a:tab pos="102870" algn="l"/>
              </a:tabLst>
            </a:pPr>
            <a:r>
              <a:rPr spc="-5" dirty="0" smtClean="0">
                <a:latin typeface="Times New Roman" pitchFamily="18" charset="0"/>
                <a:cs typeface="Times New Roman" pitchFamily="18" charset="0"/>
              </a:rPr>
              <a:t>Ajodhya(Ram</a:t>
            </a:r>
            <a:r>
              <a:rPr lang="en-IN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err="1" smtClean="0">
                <a:latin typeface="Times New Roman" pitchFamily="18" charset="0"/>
                <a:cs typeface="Times New Roman" pitchFamily="18" charset="0"/>
              </a:rPr>
              <a:t>Janmabhoomi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303275" y="990600"/>
            <a:ext cx="8642413" cy="4893564"/>
            <a:chOff x="303275" y="948319"/>
            <a:chExt cx="8642413" cy="4935845"/>
          </a:xfrm>
        </p:grpSpPr>
        <p:sp>
          <p:nvSpPr>
            <p:cNvPr id="9" name="object 9"/>
            <p:cNvSpPr/>
            <p:nvPr/>
          </p:nvSpPr>
          <p:spPr>
            <a:xfrm>
              <a:off x="6170484" y="3864270"/>
              <a:ext cx="2775204" cy="18973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25480" y="3941422"/>
              <a:ext cx="2619375" cy="17430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29349" y="2800350"/>
              <a:ext cx="2657475" cy="1781175"/>
            </a:xfrm>
            <a:custGeom>
              <a:avLst/>
              <a:gdLst/>
              <a:ahLst/>
              <a:cxnLst/>
              <a:rect l="l" t="t" r="r" b="b"/>
              <a:pathLst>
                <a:path w="2657475" h="1781175">
                  <a:moveTo>
                    <a:pt x="0" y="1781175"/>
                  </a:moveTo>
                  <a:lnTo>
                    <a:pt x="2657475" y="1781175"/>
                  </a:lnTo>
                  <a:lnTo>
                    <a:pt x="2657475" y="0"/>
                  </a:lnTo>
                  <a:lnTo>
                    <a:pt x="0" y="0"/>
                  </a:lnTo>
                  <a:lnTo>
                    <a:pt x="0" y="1781175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3275" y="3986784"/>
              <a:ext cx="2775204" cy="18973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0999" y="4038600"/>
              <a:ext cx="2619375" cy="17430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1949" y="4019550"/>
              <a:ext cx="2657475" cy="1781175"/>
            </a:xfrm>
            <a:custGeom>
              <a:avLst/>
              <a:gdLst/>
              <a:ahLst/>
              <a:cxnLst/>
              <a:rect l="l" t="t" r="r" b="b"/>
              <a:pathLst>
                <a:path w="2657475" h="1781175">
                  <a:moveTo>
                    <a:pt x="0" y="1781175"/>
                  </a:moveTo>
                  <a:lnTo>
                    <a:pt x="2657475" y="1781175"/>
                  </a:lnTo>
                  <a:lnTo>
                    <a:pt x="2657475" y="0"/>
                  </a:lnTo>
                  <a:lnTo>
                    <a:pt x="0" y="0"/>
                  </a:lnTo>
                  <a:lnTo>
                    <a:pt x="0" y="1781175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7812" y="948319"/>
              <a:ext cx="2756130" cy="16497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85999" y="990600"/>
              <a:ext cx="2619375" cy="15144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66949" y="971550"/>
              <a:ext cx="2657475" cy="1552575"/>
            </a:xfrm>
            <a:custGeom>
              <a:avLst/>
              <a:gdLst/>
              <a:ahLst/>
              <a:cxnLst/>
              <a:rect l="l" t="t" r="r" b="b"/>
              <a:pathLst>
                <a:path w="2657475" h="1552575">
                  <a:moveTo>
                    <a:pt x="0" y="1552575"/>
                  </a:moveTo>
                  <a:lnTo>
                    <a:pt x="2657475" y="1552575"/>
                  </a:lnTo>
                  <a:lnTo>
                    <a:pt x="2657475" y="0"/>
                  </a:lnTo>
                  <a:lnTo>
                    <a:pt x="0" y="0"/>
                  </a:lnTo>
                  <a:lnTo>
                    <a:pt x="0" y="1552575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89284" y="3056938"/>
              <a:ext cx="1981200" cy="19050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90949" y="3028950"/>
              <a:ext cx="2019300" cy="1943100"/>
            </a:xfrm>
            <a:custGeom>
              <a:avLst/>
              <a:gdLst/>
              <a:ahLst/>
              <a:cxnLst/>
              <a:rect l="l" t="t" r="r" b="b"/>
              <a:pathLst>
                <a:path w="2019300" h="1943100">
                  <a:moveTo>
                    <a:pt x="0" y="1943100"/>
                  </a:moveTo>
                  <a:lnTo>
                    <a:pt x="2019300" y="1943100"/>
                  </a:lnTo>
                  <a:lnTo>
                    <a:pt x="2019300" y="0"/>
                  </a:lnTo>
                  <a:lnTo>
                    <a:pt x="0" y="0"/>
                  </a:lnTo>
                  <a:lnTo>
                    <a:pt x="0" y="19431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4464" y="3077125"/>
              <a:ext cx="3285744" cy="58369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974847" y="2624328"/>
              <a:ext cx="2798064" cy="11277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74847" y="3728466"/>
              <a:ext cx="1203960" cy="58216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74847" y="3052572"/>
              <a:ext cx="807720" cy="11277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330450" y="197485"/>
            <a:ext cx="2550160" cy="3797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85"/>
              </a:spcBef>
            </a:pPr>
            <a:r>
              <a:rPr sz="2400" b="1" i="1" u="heavy" spc="-55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u="heavy" spc="-50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Times New Roman" panose="02020603050405020304"/>
                <a:cs typeface="Times New Roman" panose="02020603050405020304"/>
              </a:rPr>
              <a:t>FAMOUS </a:t>
            </a:r>
            <a:r>
              <a:rPr lang="en-US" sz="2400" b="1" i="1" u="heavy" spc="-50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Times New Roman" panose="02020603050405020304"/>
                <a:cs typeface="Times New Roman" panose="02020603050405020304"/>
              </a:rPr>
              <a:t>SITES</a:t>
            </a:r>
            <a:r>
              <a:rPr sz="2400" b="1" i="1" spc="-50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endParaRPr lang="en-US" sz="2400" b="1" i="1" u="heavy" spc="-5" dirty="0">
              <a:solidFill>
                <a:srgbClr val="6F2F9F"/>
              </a:solidFill>
              <a:uFill>
                <a:solidFill>
                  <a:srgbClr val="6F2F9F"/>
                </a:solidFill>
              </a:uFill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916100" y="518404"/>
            <a:ext cx="1796415" cy="2458720"/>
            <a:chOff x="4686300" y="0"/>
            <a:chExt cx="1876425" cy="2638425"/>
          </a:xfrm>
        </p:grpSpPr>
        <p:sp>
          <p:nvSpPr>
            <p:cNvPr id="28" name="object 28"/>
            <p:cNvSpPr/>
            <p:nvPr/>
          </p:nvSpPr>
          <p:spPr>
            <a:xfrm>
              <a:off x="4724400" y="0"/>
              <a:ext cx="1800225" cy="258127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705350" y="0"/>
              <a:ext cx="1838325" cy="2600325"/>
            </a:xfrm>
            <a:custGeom>
              <a:avLst/>
              <a:gdLst/>
              <a:ahLst/>
              <a:cxnLst/>
              <a:rect l="l" t="t" r="r" b="b"/>
              <a:pathLst>
                <a:path w="1838325" h="2600325">
                  <a:moveTo>
                    <a:pt x="0" y="2600325"/>
                  </a:moveTo>
                  <a:lnTo>
                    <a:pt x="1838325" y="2600325"/>
                  </a:lnTo>
                  <a:lnTo>
                    <a:pt x="1838325" y="0"/>
                  </a:lnTo>
                </a:path>
                <a:path w="1838325" h="2600325">
                  <a:moveTo>
                    <a:pt x="0" y="0"/>
                  </a:moveTo>
                  <a:lnTo>
                    <a:pt x="0" y="2600325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673" y="686003"/>
            <a:ext cx="185801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600" spc="-2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isine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" y="1371599"/>
            <a:ext cx="5538787" cy="3230372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54965" marR="890270" indent="-342900">
              <a:lnSpc>
                <a:spcPts val="2310"/>
              </a:lnSpc>
              <a:spcBef>
                <a:spcPts val="650"/>
              </a:spcBef>
              <a:buClr>
                <a:srgbClr val="D24717"/>
              </a:buClr>
              <a:buSzPct val="85000"/>
              <a:buFont typeface="Wingdings" pitchFamily="2" charset="2"/>
              <a:buChar char="v"/>
              <a:tabLst>
                <a:tab pos="286385" algn="l"/>
                <a:tab pos="287020" algn="l"/>
              </a:tabLst>
            </a:pP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Cuisine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Uttar Pradesh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from  the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Northern</a:t>
            </a:r>
            <a:r>
              <a:rPr lang="en-IN" sz="2000" spc="-5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54965" marR="890270" indent="-342900">
              <a:lnSpc>
                <a:spcPts val="2310"/>
              </a:lnSpc>
              <a:spcBef>
                <a:spcPts val="650"/>
              </a:spcBef>
              <a:buClr>
                <a:srgbClr val="D24717"/>
              </a:buClr>
              <a:buSzPct val="85000"/>
              <a:buFont typeface="Wingdings" pitchFamily="2" charset="2"/>
              <a:buChar char="v"/>
              <a:tabLst>
                <a:tab pos="286385" algn="l"/>
                <a:tab pos="287020" algn="l"/>
              </a:tabLst>
            </a:pPr>
            <a:r>
              <a:rPr lang="en-IN" sz="2000" spc="-1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India,</a:t>
            </a:r>
            <a:r>
              <a:rPr lang="en-IN" sz="20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Awadhi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Mughlai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chief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genre.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4965" marR="5080" indent="-342900" algn="just">
              <a:lnSpc>
                <a:spcPct val="80000"/>
              </a:lnSpc>
              <a:spcBef>
                <a:spcPts val="625"/>
              </a:spcBef>
              <a:buClr>
                <a:srgbClr val="D24717"/>
              </a:buClr>
              <a:buSzPct val="85000"/>
              <a:buFont typeface="Wingdings" pitchFamily="2" charset="2"/>
              <a:buChar char="v"/>
              <a:tabLst>
                <a:tab pos="286385" algn="l"/>
                <a:tab pos="287020" algn="l"/>
                <a:tab pos="2472055" algn="l"/>
              </a:tabLst>
            </a:pPr>
            <a:r>
              <a:rPr sz="2000" spc="-15" dirty="0">
                <a:latin typeface="Times New Roman" pitchFamily="18" charset="0"/>
                <a:cs typeface="Times New Roman" pitchFamily="18" charset="0"/>
              </a:rPr>
              <a:t>Awadhi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cuisine is world famous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for 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dishes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such</a:t>
            </a:r>
            <a:r>
              <a:rPr sz="20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IN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 smtClean="0">
                <a:latin typeface="Times New Roman" pitchFamily="18" charset="0"/>
                <a:cs typeface="Times New Roman" pitchFamily="18" charset="0"/>
              </a:rPr>
              <a:t>kebab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, biryani, keema  and nihari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. The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chaat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Lucknow and 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Banarasi Paan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is known across India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for  its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flavor and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ingredients.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4965" marR="422910" indent="-342900" algn="just">
              <a:lnSpc>
                <a:spcPct val="80000"/>
              </a:lnSpc>
              <a:spcBef>
                <a:spcPts val="600"/>
              </a:spcBef>
              <a:buClr>
                <a:srgbClr val="D24717"/>
              </a:buClr>
              <a:buSzPct val="85000"/>
              <a:buFont typeface="Wingdings" pitchFamily="2" charset="2"/>
              <a:buChar char="v"/>
              <a:tabLst>
                <a:tab pos="286385" algn="l"/>
                <a:tab pos="28702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Famous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sweet dish a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Mathura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makes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everyone's mouth water is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b="1" dirty="0" smtClean="0">
                <a:latin typeface="Times New Roman" pitchFamily="18" charset="0"/>
                <a:cs typeface="Times New Roman" pitchFamily="18" charset="0"/>
              </a:rPr>
              <a:t>Mathura </a:t>
            </a:r>
            <a:r>
              <a:rPr lang="en-IN" sz="2000" b="1" spc="-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000" b="1" spc="-5" dirty="0" err="1" smtClean="0">
                <a:latin typeface="Times New Roman" pitchFamily="18" charset="0"/>
                <a:cs typeface="Times New Roman" pitchFamily="18" charset="0"/>
              </a:rPr>
              <a:t>edas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must try them if 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visits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mathura.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32889" y="210854"/>
            <a:ext cx="3058711" cy="5551861"/>
            <a:chOff x="6270234" y="0"/>
            <a:chExt cx="3058711" cy="5551861"/>
          </a:xfrm>
        </p:grpSpPr>
        <p:sp>
          <p:nvSpPr>
            <p:cNvPr id="5" name="object 5"/>
            <p:cNvSpPr/>
            <p:nvPr/>
          </p:nvSpPr>
          <p:spPr>
            <a:xfrm>
              <a:off x="6534150" y="0"/>
              <a:ext cx="2609850" cy="1752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27800" y="0"/>
              <a:ext cx="2616200" cy="1758950"/>
            </a:xfrm>
            <a:custGeom>
              <a:avLst/>
              <a:gdLst/>
              <a:ahLst/>
              <a:cxnLst/>
              <a:rect l="l" t="t" r="r" b="b"/>
              <a:pathLst>
                <a:path w="2616200" h="1758950">
                  <a:moveTo>
                    <a:pt x="0" y="1758950"/>
                  </a:moveTo>
                  <a:lnTo>
                    <a:pt x="2616200" y="1758950"/>
                  </a:lnTo>
                </a:path>
                <a:path w="2616200" h="1758950">
                  <a:moveTo>
                    <a:pt x="0" y="0"/>
                  </a:moveTo>
                  <a:lnTo>
                    <a:pt x="0" y="17589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80945" y="2057400"/>
              <a:ext cx="2468964" cy="18478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70234" y="2051050"/>
              <a:ext cx="2479675" cy="1860550"/>
            </a:xfrm>
            <a:custGeom>
              <a:avLst/>
              <a:gdLst/>
              <a:ahLst/>
              <a:cxnLst/>
              <a:rect l="l" t="t" r="r" b="b"/>
              <a:pathLst>
                <a:path w="2479675" h="1860550">
                  <a:moveTo>
                    <a:pt x="0" y="1860550"/>
                  </a:moveTo>
                  <a:lnTo>
                    <a:pt x="2479675" y="1860550"/>
                  </a:lnTo>
                  <a:lnTo>
                    <a:pt x="2479675" y="0"/>
                  </a:lnTo>
                  <a:lnTo>
                    <a:pt x="0" y="0"/>
                  </a:lnTo>
                  <a:lnTo>
                    <a:pt x="0" y="18605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12795" y="4031566"/>
              <a:ext cx="2216150" cy="15202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0" y="4189569"/>
            <a:ext cx="9150350" cy="2679700"/>
            <a:chOff x="0" y="4178300"/>
            <a:chExt cx="9150350" cy="2679700"/>
          </a:xfrm>
        </p:grpSpPr>
        <p:sp>
          <p:nvSpPr>
            <p:cNvPr id="11" name="object 11"/>
            <p:cNvSpPr/>
            <p:nvPr/>
          </p:nvSpPr>
          <p:spPr>
            <a:xfrm>
              <a:off x="0" y="5709119"/>
              <a:ext cx="9144000" cy="114887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75450" y="4184650"/>
              <a:ext cx="2368550" cy="1574800"/>
            </a:xfrm>
            <a:custGeom>
              <a:avLst/>
              <a:gdLst/>
              <a:ahLst/>
              <a:cxnLst/>
              <a:rect l="l" t="t" r="r" b="b"/>
              <a:pathLst>
                <a:path w="2368550" h="1574800">
                  <a:moveTo>
                    <a:pt x="0" y="1574800"/>
                  </a:moveTo>
                  <a:lnTo>
                    <a:pt x="2368550" y="1574800"/>
                  </a:lnTo>
                </a:path>
                <a:path w="2368550" h="1574800">
                  <a:moveTo>
                    <a:pt x="2368550" y="0"/>
                  </a:moveTo>
                  <a:lnTo>
                    <a:pt x="0" y="0"/>
                  </a:lnTo>
                  <a:lnTo>
                    <a:pt x="0" y="15748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303508"/>
            <a:ext cx="5026660" cy="4150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48260" indent="-34290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5000"/>
              <a:buFont typeface="Wingdings" pitchFamily="2" charset="2"/>
              <a:buChar char="v"/>
              <a:tabLst>
                <a:tab pos="286385" algn="l"/>
                <a:tab pos="287020" algn="l"/>
                <a:tab pos="2218055" algn="l"/>
              </a:tabLst>
            </a:pPr>
            <a:r>
              <a:rPr sz="2400" b="1" dirty="0">
                <a:latin typeface="Times New Roman" pitchFamily="18" charset="0"/>
                <a:cs typeface="Times New Roman" pitchFamily="18" charset="0"/>
              </a:rPr>
              <a:t>Mathura</a:t>
            </a:r>
            <a:r>
              <a:rPr sz="2400"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peede</a:t>
            </a:r>
            <a:r>
              <a:rPr sz="2000" b="1" dirty="0">
                <a:latin typeface="Arial" panose="020B0604020202020204"/>
                <a:cs typeface="Arial" panose="020B0604020202020204"/>
              </a:rPr>
              <a:t>	</a:t>
            </a:r>
            <a:endParaRPr lang="en-IN" sz="2000" b="1" dirty="0" smtClean="0">
              <a:latin typeface="Arial" panose="020B0604020202020204"/>
              <a:cs typeface="Arial" panose="020B0604020202020204"/>
            </a:endParaRPr>
          </a:p>
          <a:p>
            <a:pPr marL="12065" marR="48260" algn="just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5000"/>
              <a:tabLst>
                <a:tab pos="286385" algn="l"/>
                <a:tab pos="287020" algn="l"/>
                <a:tab pos="2218055" algn="l"/>
              </a:tabLst>
            </a:pPr>
            <a:r>
              <a:rPr lang="en-IN" sz="2000" b="1" dirty="0">
                <a:latin typeface="Arial" panose="020B0604020202020204"/>
                <a:cs typeface="Arial" panose="020B0604020202020204"/>
              </a:rPr>
              <a:t>	</a:t>
            </a:r>
            <a:r>
              <a:rPr lang="en-IN" sz="2000" b="1" dirty="0" smtClean="0">
                <a:latin typeface="Arial" panose="020B0604020202020204"/>
                <a:cs typeface="Arial" panose="020B0604020202020204"/>
              </a:rPr>
              <a:t>	It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 sweet from the  Indian subcontinent, usually prepared</a:t>
            </a:r>
            <a:r>
              <a:rPr sz="2000" spc="-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in  thick, semi-soft pieces. The main  ingredients are khoa, sugar and  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traditional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flavorings,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including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cardamom seeds,</a:t>
            </a:r>
            <a:r>
              <a:rPr sz="2000" spc="-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nuts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saffron</a:t>
            </a:r>
            <a:r>
              <a:rPr lang="en-IN" sz="2000" spc="-5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4965" marR="17780" indent="-34290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000"/>
              <a:buFont typeface="Wingdings" pitchFamily="2" charset="2"/>
              <a:buChar char="v"/>
              <a:tabLst>
                <a:tab pos="286385" algn="l"/>
                <a:tab pos="287020" algn="l"/>
                <a:tab pos="2303145" algn="l"/>
                <a:tab pos="3585845" algn="l"/>
              </a:tabLst>
            </a:pPr>
            <a:r>
              <a:rPr sz="2400" b="1" dirty="0" smtClean="0">
                <a:latin typeface="Times New Roman" pitchFamily="18" charset="0"/>
                <a:cs typeface="Times New Roman" pitchFamily="18" charset="0"/>
              </a:rPr>
              <a:t>Banaras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sz="2400" b="1" dirty="0" err="1" smtClean="0">
                <a:latin typeface="Times New Roman" pitchFamily="18" charset="0"/>
                <a:cs typeface="Times New Roman" pitchFamily="18" charset="0"/>
              </a:rPr>
              <a:t>aan</a:t>
            </a:r>
            <a:r>
              <a:rPr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12065" marR="1778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000"/>
              <a:tabLst>
                <a:tab pos="286385" algn="l"/>
                <a:tab pos="287020" algn="l"/>
                <a:tab pos="2303145" algn="l"/>
                <a:tab pos="3585845" algn="l"/>
              </a:tabLst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	It 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world famous betel  leaves.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 err="1" smtClean="0">
                <a:latin typeface="Times New Roman" pitchFamily="18" charset="0"/>
                <a:cs typeface="Times New Roman" pitchFamily="18" charset="0"/>
              </a:rPr>
              <a:t>Banarasi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 err="1" smtClean="0">
                <a:latin typeface="Times New Roman" pitchFamily="18" charset="0"/>
                <a:cs typeface="Times New Roman" pitchFamily="18" charset="0"/>
              </a:rPr>
              <a:t>Paan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(Betel leaves)</a:t>
            </a:r>
            <a:r>
              <a:rPr sz="2000" spc="-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to  whole world in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fresh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natural.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2065" marR="1778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000"/>
              <a:tabLst>
                <a:tab pos="286385" algn="l"/>
                <a:tab pos="287020" algn="l"/>
                <a:tab pos="2303145" algn="l"/>
                <a:tab pos="3585845" algn="l"/>
              </a:tabLst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000" dirty="0" err="1" smtClean="0">
                <a:latin typeface="Times New Roman" pitchFamily="18" charset="0"/>
                <a:cs typeface="Times New Roman" pitchFamily="18" charset="0"/>
              </a:rPr>
              <a:t>anarasi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paan which is renowned all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over. </a:t>
            </a:r>
            <a:endParaRPr lang="en-IN" sz="2000" spc="-25" dirty="0" smtClean="0">
              <a:latin typeface="Times New Roman" pitchFamily="18" charset="0"/>
              <a:cs typeface="Times New Roman" pitchFamily="18" charset="0"/>
            </a:endParaRPr>
          </a:p>
          <a:p>
            <a:pPr marL="12065" marR="1778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000"/>
              <a:tabLst>
                <a:tab pos="286385" algn="l"/>
                <a:tab pos="287020" algn="l"/>
                <a:tab pos="2303145" algn="l"/>
                <a:tab pos="3585845" algn="l"/>
              </a:tabLst>
            </a:pPr>
            <a:r>
              <a:rPr sz="2000" dirty="0" err="1" smtClean="0">
                <a:latin typeface="Times New Roman" pitchFamily="18" charset="0"/>
                <a:cs typeface="Times New Roman" pitchFamily="18" charset="0"/>
              </a:rPr>
              <a:t>Paan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is also an alternative to mouth  refreshers.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49035" y="499889"/>
            <a:ext cx="6432550" cy="6197600"/>
            <a:chOff x="2436876" y="0"/>
            <a:chExt cx="6726555" cy="6877050"/>
          </a:xfrm>
        </p:grpSpPr>
        <p:sp>
          <p:nvSpPr>
            <p:cNvPr id="4" name="object 4"/>
            <p:cNvSpPr/>
            <p:nvPr/>
          </p:nvSpPr>
          <p:spPr>
            <a:xfrm>
              <a:off x="5020055" y="4443982"/>
              <a:ext cx="4123944" cy="24140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97145" y="4495798"/>
              <a:ext cx="4046854" cy="23622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78095" y="4476748"/>
              <a:ext cx="4065904" cy="2381250"/>
            </a:xfrm>
            <a:custGeom>
              <a:avLst/>
              <a:gdLst/>
              <a:ahLst/>
              <a:cxnLst/>
              <a:rect l="l" t="t" r="r" b="b"/>
              <a:pathLst>
                <a:path w="4065904" h="2381250">
                  <a:moveTo>
                    <a:pt x="4065904" y="0"/>
                  </a:moveTo>
                  <a:lnTo>
                    <a:pt x="0" y="0"/>
                  </a:lnTo>
                  <a:lnTo>
                    <a:pt x="0" y="2381249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46520" y="2767583"/>
              <a:ext cx="2697479" cy="18973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24625" y="2819400"/>
              <a:ext cx="2619375" cy="17430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05575" y="2800350"/>
              <a:ext cx="2638425" cy="1781175"/>
            </a:xfrm>
            <a:custGeom>
              <a:avLst/>
              <a:gdLst/>
              <a:ahLst/>
              <a:cxnLst/>
              <a:rect l="l" t="t" r="r" b="b"/>
              <a:pathLst>
                <a:path w="2638425" h="1781175">
                  <a:moveTo>
                    <a:pt x="0" y="1781175"/>
                  </a:moveTo>
                  <a:lnTo>
                    <a:pt x="2638425" y="1781175"/>
                  </a:lnTo>
                </a:path>
                <a:path w="2638425" h="1781175">
                  <a:moveTo>
                    <a:pt x="2638425" y="0"/>
                  </a:moveTo>
                  <a:lnTo>
                    <a:pt x="0" y="0"/>
                  </a:lnTo>
                  <a:lnTo>
                    <a:pt x="0" y="1781175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36876" y="4824982"/>
              <a:ext cx="2670048" cy="19842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14600" y="4876800"/>
              <a:ext cx="2514600" cy="18288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95550" y="4857750"/>
              <a:ext cx="2552700" cy="1866900"/>
            </a:xfrm>
            <a:custGeom>
              <a:avLst/>
              <a:gdLst/>
              <a:ahLst/>
              <a:cxnLst/>
              <a:rect l="l" t="t" r="r" b="b"/>
              <a:pathLst>
                <a:path w="2552700" h="1866900">
                  <a:moveTo>
                    <a:pt x="0" y="1866900"/>
                  </a:moveTo>
                  <a:lnTo>
                    <a:pt x="2552700" y="1866900"/>
                  </a:lnTo>
                  <a:lnTo>
                    <a:pt x="2552700" y="0"/>
                  </a:lnTo>
                  <a:lnTo>
                    <a:pt x="0" y="0"/>
                  </a:lnTo>
                  <a:lnTo>
                    <a:pt x="0" y="18669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99276" y="0"/>
              <a:ext cx="2744724" cy="293217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7000" y="0"/>
              <a:ext cx="2667000" cy="282892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57950" y="0"/>
              <a:ext cx="2686050" cy="2847975"/>
            </a:xfrm>
            <a:custGeom>
              <a:avLst/>
              <a:gdLst/>
              <a:ahLst/>
              <a:cxnLst/>
              <a:rect l="l" t="t" r="r" b="b"/>
              <a:pathLst>
                <a:path w="2686050" h="2847975">
                  <a:moveTo>
                    <a:pt x="0" y="2847975"/>
                  </a:moveTo>
                  <a:lnTo>
                    <a:pt x="2686050" y="2847975"/>
                  </a:lnTo>
                </a:path>
                <a:path w="2686050" h="2847975">
                  <a:moveTo>
                    <a:pt x="0" y="0"/>
                  </a:moveTo>
                  <a:lnTo>
                    <a:pt x="0" y="2847975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415493"/>
            <a:ext cx="146367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u="sng" spc="-459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600" u="sng" spc="-5" dirty="0">
                <a:latin typeface="Times New Roman" pitchFamily="18" charset="0"/>
                <a:cs typeface="Times New Roman" pitchFamily="18" charset="0"/>
              </a:rPr>
              <a:t>extile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6759" y="3399665"/>
            <a:ext cx="2268220" cy="31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sz="2200" spc="-5" dirty="0">
                <a:latin typeface="Arial" panose="020B0604020202020204"/>
                <a:cs typeface="Arial" panose="020B0604020202020204"/>
              </a:rPr>
              <a:t>uniqueness and</a:t>
            </a:r>
            <a:r>
              <a:rPr sz="22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in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78266" y="2058269"/>
            <a:ext cx="311785" cy="1653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430"/>
              </a:lnSpc>
            </a:pPr>
            <a:r>
              <a:rPr sz="2200" spc="-5" dirty="0">
                <a:latin typeface="Arial" panose="020B0604020202020204"/>
                <a:cs typeface="Arial" panose="020B0604020202020204"/>
              </a:rPr>
              <a:t>ed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sz="2200" spc="-5" dirty="0">
                <a:latin typeface="Arial" panose="020B0604020202020204"/>
                <a:cs typeface="Arial" panose="020B0604020202020204"/>
              </a:rPr>
              <a:t>n.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8280" y="292735"/>
            <a:ext cx="8495030" cy="6370955"/>
            <a:chOff x="63881" y="0"/>
            <a:chExt cx="9080245" cy="6858000"/>
          </a:xfrm>
        </p:grpSpPr>
        <p:sp>
          <p:nvSpPr>
            <p:cNvPr id="6" name="object 6"/>
            <p:cNvSpPr/>
            <p:nvPr/>
          </p:nvSpPr>
          <p:spPr>
            <a:xfrm>
              <a:off x="4113276" y="0"/>
              <a:ext cx="2898648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90999" y="0"/>
              <a:ext cx="2743200" cy="1828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71949" y="0"/>
              <a:ext cx="2781300" cy="1847850"/>
            </a:xfrm>
            <a:custGeom>
              <a:avLst/>
              <a:gdLst/>
              <a:ahLst/>
              <a:cxnLst/>
              <a:rect l="l" t="t" r="r" b="b"/>
              <a:pathLst>
                <a:path w="2781300" h="1847850">
                  <a:moveTo>
                    <a:pt x="0" y="1847850"/>
                  </a:moveTo>
                  <a:lnTo>
                    <a:pt x="2781300" y="1847850"/>
                  </a:lnTo>
                  <a:lnTo>
                    <a:pt x="2781300" y="0"/>
                  </a:lnTo>
                </a:path>
                <a:path w="2781300" h="1847850">
                  <a:moveTo>
                    <a:pt x="0" y="0"/>
                  </a:moveTo>
                  <a:lnTo>
                    <a:pt x="0" y="184785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37247" y="0"/>
              <a:ext cx="2206752" cy="33040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14336" y="0"/>
              <a:ext cx="2129663" cy="3200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95286" y="0"/>
              <a:ext cx="2148840" cy="3219450"/>
            </a:xfrm>
            <a:custGeom>
              <a:avLst/>
              <a:gdLst/>
              <a:ahLst/>
              <a:cxnLst/>
              <a:rect l="l" t="t" r="r" b="b"/>
              <a:pathLst>
                <a:path w="2148840" h="3219450">
                  <a:moveTo>
                    <a:pt x="0" y="3219450"/>
                  </a:moveTo>
                  <a:lnTo>
                    <a:pt x="2148713" y="3219450"/>
                  </a:lnTo>
                </a:path>
                <a:path w="2148840" h="3219450">
                  <a:moveTo>
                    <a:pt x="0" y="0"/>
                  </a:moveTo>
                  <a:lnTo>
                    <a:pt x="0" y="321945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0876" y="3377184"/>
              <a:ext cx="2904744" cy="20223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881" y="3975100"/>
              <a:ext cx="2914650" cy="13208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9550" y="3409950"/>
              <a:ext cx="2788285" cy="1905000"/>
            </a:xfrm>
            <a:custGeom>
              <a:avLst/>
              <a:gdLst/>
              <a:ahLst/>
              <a:cxnLst/>
              <a:rect l="l" t="t" r="r" b="b"/>
              <a:pathLst>
                <a:path w="2788285" h="1905000">
                  <a:moveTo>
                    <a:pt x="0" y="1905000"/>
                  </a:moveTo>
                  <a:lnTo>
                    <a:pt x="2788031" y="1905000"/>
                  </a:lnTo>
                  <a:lnTo>
                    <a:pt x="2788031" y="0"/>
                  </a:lnTo>
                  <a:lnTo>
                    <a:pt x="0" y="0"/>
                  </a:lnTo>
                  <a:lnTo>
                    <a:pt x="0" y="19050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0876" y="5358382"/>
              <a:ext cx="2535936" cy="149961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8600" y="5410200"/>
              <a:ext cx="2381250" cy="1447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9550" y="5391148"/>
              <a:ext cx="2419350" cy="1466850"/>
            </a:xfrm>
            <a:custGeom>
              <a:avLst/>
              <a:gdLst/>
              <a:ahLst/>
              <a:cxnLst/>
              <a:rect l="l" t="t" r="r" b="b"/>
              <a:pathLst>
                <a:path w="2419350" h="1466850">
                  <a:moveTo>
                    <a:pt x="2419350" y="1466849"/>
                  </a:moveTo>
                  <a:lnTo>
                    <a:pt x="2419350" y="0"/>
                  </a:lnTo>
                  <a:lnTo>
                    <a:pt x="0" y="0"/>
                  </a:lnTo>
                  <a:lnTo>
                    <a:pt x="0" y="1466849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76799" y="2124075"/>
              <a:ext cx="1905000" cy="154305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08280" y="1190332"/>
            <a:ext cx="8783955" cy="54213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SzPct val="84000"/>
              <a:buFont typeface="Wingdings" pitchFamily="2" charset="2"/>
              <a:buChar char="v"/>
              <a:tabLst>
                <a:tab pos="286385" algn="l"/>
                <a:tab pos="287020" algn="l"/>
              </a:tabLst>
            </a:pPr>
            <a:r>
              <a:rPr sz="2200" b="1" spc="-5" dirty="0">
                <a:latin typeface="Times New Roman" pitchFamily="18" charset="0"/>
                <a:cs typeface="Times New Roman" pitchFamily="18" charset="0"/>
              </a:rPr>
              <a:t>Lucknow Chikan</a:t>
            </a:r>
            <a:r>
              <a:rPr sz="2200" b="1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15" dirty="0">
                <a:latin typeface="Times New Roman" pitchFamily="18" charset="0"/>
                <a:cs typeface="Times New Roman" pitchFamily="18" charset="0"/>
              </a:rPr>
              <a:t>Work</a:t>
            </a:r>
            <a:endParaRPr sz="2200" dirty="0">
              <a:latin typeface="Times New Roman" pitchFamily="18" charset="0"/>
              <a:cs typeface="Times New Roman" pitchFamily="18" charset="0"/>
            </a:endParaRPr>
          </a:p>
          <a:p>
            <a:pPr marL="286385" marR="4104640">
              <a:lnSpc>
                <a:spcPct val="80000"/>
              </a:lnSpc>
              <a:spcBef>
                <a:spcPts val="600"/>
              </a:spcBef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Lucknow chikan works, </a:t>
            </a:r>
            <a:endParaRPr lang="en-IN" sz="2000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286385" marR="4104640">
              <a:lnSpc>
                <a:spcPct val="80000"/>
              </a:lnSpc>
              <a:spcBef>
                <a:spcPts val="600"/>
              </a:spcBef>
            </a:pP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is  famous around the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world</a:t>
            </a:r>
            <a:r>
              <a:rPr lang="en-IN" sz="2000" spc="-5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6385" marR="4104640">
              <a:lnSpc>
                <a:spcPct val="80000"/>
              </a:lnSpc>
              <a:spcBef>
                <a:spcPts val="600"/>
              </a:spcBef>
            </a:pPr>
            <a:r>
              <a:rPr lang="en-IN" sz="2000" spc="-5" dirty="0" smtClean="0">
                <a:latin typeface="Times New Roman" pitchFamily="18" charset="0"/>
                <a:cs typeface="Times New Roman" pitchFamily="18" charset="0"/>
              </a:rPr>
              <a:t>Lucknow is the heart of the </a:t>
            </a:r>
            <a:r>
              <a:rPr lang="en-IN" sz="2000" spc="-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sz="2000" spc="-5" dirty="0" smtClean="0">
                <a:latin typeface="Times New Roman" pitchFamily="18" charset="0"/>
                <a:cs typeface="Times New Roman" pitchFamily="18" charset="0"/>
              </a:rPr>
              <a:t>hikankari</a:t>
            </a:r>
          </a:p>
          <a:p>
            <a:pPr marL="286385" marR="4104640">
              <a:lnSpc>
                <a:spcPct val="80000"/>
              </a:lnSpc>
              <a:spcBef>
                <a:spcPts val="600"/>
              </a:spcBef>
            </a:pPr>
            <a:r>
              <a:rPr lang="en-IN" sz="2000" spc="-5" dirty="0" smtClean="0">
                <a:latin typeface="Times New Roman" pitchFamily="18" charset="0"/>
                <a:cs typeface="Times New Roman" pitchFamily="18" charset="0"/>
              </a:rPr>
              <a:t>Industry today and the variety is known as</a:t>
            </a:r>
          </a:p>
          <a:p>
            <a:pPr marL="286385" marR="4104640">
              <a:lnSpc>
                <a:spcPct val="80000"/>
              </a:lnSpc>
              <a:spcBef>
                <a:spcPts val="600"/>
              </a:spcBef>
            </a:pPr>
            <a:r>
              <a:rPr lang="en-IN" sz="2000" spc="-5" dirty="0" smtClean="0">
                <a:latin typeface="Times New Roman" pitchFamily="18" charset="0"/>
                <a:cs typeface="Times New Roman" pitchFamily="18" charset="0"/>
              </a:rPr>
              <a:t>Lucknawi</a:t>
            </a:r>
            <a:r>
              <a:rPr lang="en-IN" sz="2000" spc="-5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IN" sz="2000" spc="-5" dirty="0" smtClean="0">
                <a:latin typeface="Times New Roman" pitchFamily="18" charset="0"/>
                <a:cs typeface="Times New Roman" pitchFamily="18" charset="0"/>
              </a:rPr>
              <a:t>Chikan. 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2908935" marR="5080" lvl="1">
              <a:lnSpc>
                <a:spcPct val="100000"/>
              </a:lnSpc>
              <a:spcBef>
                <a:spcPts val="510"/>
              </a:spcBef>
              <a:buSzPct val="83000"/>
              <a:tabLst>
                <a:tab pos="3066415" algn="l"/>
              </a:tabLst>
            </a:pPr>
            <a:endParaRPr lang="en-IN" sz="2400" b="1" spc="-5" dirty="0">
              <a:latin typeface="Arial" panose="020B0604020202020204"/>
              <a:cs typeface="Arial" panose="020B0604020202020204"/>
            </a:endParaRPr>
          </a:p>
          <a:p>
            <a:pPr marL="2908935" marR="5080" lvl="1">
              <a:lnSpc>
                <a:spcPct val="100000"/>
              </a:lnSpc>
              <a:spcBef>
                <a:spcPts val="510"/>
              </a:spcBef>
              <a:buSzPct val="83000"/>
              <a:tabLst>
                <a:tab pos="3066415" algn="l"/>
              </a:tabLst>
            </a:pPr>
            <a:endParaRPr lang="en-IN" sz="2400" b="1" spc="-5" dirty="0" smtClean="0">
              <a:latin typeface="Arial" panose="020B0604020202020204"/>
              <a:cs typeface="Arial" panose="020B0604020202020204"/>
            </a:endParaRPr>
          </a:p>
          <a:p>
            <a:pPr marL="3251835" marR="5080" lvl="1" indent="-342900" algn="just">
              <a:lnSpc>
                <a:spcPct val="100000"/>
              </a:lnSpc>
              <a:spcBef>
                <a:spcPts val="510"/>
              </a:spcBef>
              <a:buSzPct val="83000"/>
              <a:buFont typeface="Wingdings" pitchFamily="2" charset="2"/>
              <a:buChar char="v"/>
              <a:tabLst>
                <a:tab pos="3066415" algn="l"/>
              </a:tabLst>
            </a:pPr>
            <a:r>
              <a:rPr sz="2400" b="1" spc="-5" dirty="0" err="1" smtClean="0">
                <a:latin typeface="Times New Roman" pitchFamily="18" charset="0"/>
                <a:cs typeface="Times New Roman" pitchFamily="18" charset="0"/>
              </a:rPr>
              <a:t>Banarasi</a:t>
            </a:r>
            <a:r>
              <a:rPr sz="2400" b="1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spc="-5" dirty="0" err="1" smtClean="0">
                <a:latin typeface="Times New Roman" pitchFamily="18" charset="0"/>
                <a:cs typeface="Times New Roman" pitchFamily="18" charset="0"/>
              </a:rPr>
              <a:t>Sarees</a:t>
            </a:r>
            <a:r>
              <a:rPr lang="en-IN" sz="2400" b="1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 smtClean="0">
                <a:latin typeface="Arial" panose="020B0604020202020204"/>
                <a:cs typeface="Arial" panose="020B0604020202020204"/>
              </a:rPr>
              <a:t>are </a:t>
            </a:r>
            <a:r>
              <a:rPr sz="2000" dirty="0" err="1" smtClean="0">
                <a:latin typeface="Arial" panose="020B0604020202020204"/>
                <a:cs typeface="Arial" panose="020B0604020202020204"/>
              </a:rPr>
              <a:t>sar</a:t>
            </a:r>
            <a:r>
              <a:rPr lang="en-IN" sz="2000" dirty="0" err="1" smtClean="0">
                <a:latin typeface="Arial" panose="020B0604020202020204"/>
                <a:cs typeface="Arial" panose="020B0604020202020204"/>
              </a:rPr>
              <a:t>ees</a:t>
            </a:r>
            <a:r>
              <a:rPr sz="2000" dirty="0" smtClean="0">
                <a:latin typeface="Arial" panose="020B0604020202020204"/>
                <a:cs typeface="Arial" panose="020B0604020202020204"/>
              </a:rPr>
              <a:t> made in </a:t>
            </a:r>
            <a:r>
              <a:rPr sz="2000" spc="-20" dirty="0" smtClean="0">
                <a:latin typeface="Arial" panose="020B0604020202020204"/>
                <a:cs typeface="Arial" panose="020B0604020202020204"/>
              </a:rPr>
              <a:t>Varanasi  </a:t>
            </a:r>
            <a:r>
              <a:rPr lang="en-IN" sz="2000" spc="-20" dirty="0" smtClean="0">
                <a:latin typeface="Arial" panose="020B0604020202020204"/>
                <a:cs typeface="Arial" panose="020B0604020202020204"/>
              </a:rPr>
              <a:t>  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sz="2000" dirty="0" err="1" smtClean="0">
                <a:latin typeface="Times New Roman" pitchFamily="18" charset="0"/>
                <a:cs typeface="Times New Roman" pitchFamily="18" charset="0"/>
              </a:rPr>
              <a:t>sar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ee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s are historically considered to be  among the finest saris in India and are known for  their gold and silver brocade or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sz="2000" dirty="0" err="1" smtClean="0">
                <a:latin typeface="Times New Roman" pitchFamily="18" charset="0"/>
                <a:cs typeface="Times New Roman" pitchFamily="18" charset="0"/>
              </a:rPr>
              <a:t>ari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, fine silk and  opulent 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embroidery, 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and being highly sought</a:t>
            </a:r>
            <a:r>
              <a:rPr sz="2000" spc="-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 smtClean="0">
                <a:latin typeface="Times New Roman" pitchFamily="18" charset="0"/>
                <a:cs typeface="Times New Roman" pitchFamily="18" charset="0"/>
              </a:rPr>
              <a:t>after.  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These saris are made of finely woven silk and are  decorated with intricate design, and because of  these engravings, these saris are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relatively</a:t>
            </a:r>
            <a:r>
              <a:rPr sz="2000" spc="-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 smtClean="0">
                <a:latin typeface="Times New Roman" pitchFamily="18" charset="0"/>
                <a:cs typeface="Times New Roman" pitchFamily="18" charset="0"/>
              </a:rPr>
              <a:t>heavy.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75695" y="5832074"/>
            <a:ext cx="5515905" cy="7973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6639" y="209803"/>
            <a:ext cx="408373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FAIRS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FESTIVALS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3987" y="3455034"/>
            <a:ext cx="458597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 pitchFamily="18" charset="0"/>
                <a:cs typeface="Times New Roman" pitchFamily="18" charset="0"/>
              </a:rPr>
              <a:t>Kumbh Mela,</a:t>
            </a:r>
            <a:r>
              <a:rPr sz="2000" b="1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MahaKumbh(Allahabad)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Month of  Feb To..</a:t>
            </a:r>
            <a:r>
              <a:rPr sz="2000" b="1" spc="-5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70376" y="4743533"/>
            <a:ext cx="352615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Ramnavmi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Mela,(</a:t>
            </a:r>
            <a:r>
              <a:rPr sz="2000" b="1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Ayodhya)  </a:t>
            </a:r>
            <a:r>
              <a:rPr sz="20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IN" sz="2000" b="1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b="1" dirty="0" err="1" smtClean="0">
                <a:latin typeface="Times New Roman" pitchFamily="18" charset="0"/>
                <a:cs typeface="Times New Roman" pitchFamily="18" charset="0"/>
              </a:rPr>
              <a:t>pril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1767" y="762000"/>
            <a:ext cx="8973261" cy="5486482"/>
            <a:chOff x="0" y="742949"/>
            <a:chExt cx="9144000" cy="5753100"/>
          </a:xfrm>
        </p:grpSpPr>
        <p:sp>
          <p:nvSpPr>
            <p:cNvPr id="7" name="object 7"/>
            <p:cNvSpPr/>
            <p:nvPr/>
          </p:nvSpPr>
          <p:spPr>
            <a:xfrm>
              <a:off x="4876800" y="3276600"/>
              <a:ext cx="914400" cy="838200"/>
            </a:xfrm>
            <a:custGeom>
              <a:avLst/>
              <a:gdLst/>
              <a:ahLst/>
              <a:cxnLst/>
              <a:rect l="l" t="t" r="r" b="b"/>
              <a:pathLst>
                <a:path w="914400" h="838200">
                  <a:moveTo>
                    <a:pt x="495300" y="0"/>
                  </a:moveTo>
                  <a:lnTo>
                    <a:pt x="495300" y="209550"/>
                  </a:lnTo>
                  <a:lnTo>
                    <a:pt x="0" y="209550"/>
                  </a:lnTo>
                  <a:lnTo>
                    <a:pt x="0" y="628650"/>
                  </a:lnTo>
                  <a:lnTo>
                    <a:pt x="495300" y="628650"/>
                  </a:lnTo>
                  <a:lnTo>
                    <a:pt x="495300" y="838200"/>
                  </a:lnTo>
                  <a:lnTo>
                    <a:pt x="914400" y="41910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76800" y="3276600"/>
              <a:ext cx="914400" cy="838200"/>
            </a:xfrm>
            <a:custGeom>
              <a:avLst/>
              <a:gdLst/>
              <a:ahLst/>
              <a:cxnLst/>
              <a:rect l="l" t="t" r="r" b="b"/>
              <a:pathLst>
                <a:path w="914400" h="838200">
                  <a:moveTo>
                    <a:pt x="0" y="209550"/>
                  </a:moveTo>
                  <a:lnTo>
                    <a:pt x="495300" y="209550"/>
                  </a:lnTo>
                  <a:lnTo>
                    <a:pt x="495300" y="0"/>
                  </a:lnTo>
                  <a:lnTo>
                    <a:pt x="914400" y="419100"/>
                  </a:lnTo>
                  <a:lnTo>
                    <a:pt x="495300" y="838200"/>
                  </a:lnTo>
                  <a:lnTo>
                    <a:pt x="495300" y="628650"/>
                  </a:lnTo>
                  <a:lnTo>
                    <a:pt x="0" y="628650"/>
                  </a:lnTo>
                  <a:lnTo>
                    <a:pt x="0" y="209550"/>
                  </a:lnTo>
                  <a:close/>
                </a:path>
              </a:pathLst>
            </a:custGeom>
            <a:ln w="12700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76600" y="1524000"/>
              <a:ext cx="838200" cy="789940"/>
            </a:xfrm>
            <a:custGeom>
              <a:avLst/>
              <a:gdLst/>
              <a:ahLst/>
              <a:cxnLst/>
              <a:rect l="l" t="t" r="r" b="b"/>
              <a:pathLst>
                <a:path w="838200" h="789939">
                  <a:moveTo>
                    <a:pt x="394715" y="0"/>
                  </a:moveTo>
                  <a:lnTo>
                    <a:pt x="0" y="394715"/>
                  </a:lnTo>
                  <a:lnTo>
                    <a:pt x="394715" y="789432"/>
                  </a:lnTo>
                  <a:lnTo>
                    <a:pt x="394715" y="592074"/>
                  </a:lnTo>
                  <a:lnTo>
                    <a:pt x="838200" y="592074"/>
                  </a:lnTo>
                  <a:lnTo>
                    <a:pt x="838200" y="197358"/>
                  </a:lnTo>
                  <a:lnTo>
                    <a:pt x="394715" y="197358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76600" y="1524000"/>
              <a:ext cx="838200" cy="789940"/>
            </a:xfrm>
            <a:custGeom>
              <a:avLst/>
              <a:gdLst/>
              <a:ahLst/>
              <a:cxnLst/>
              <a:rect l="l" t="t" r="r" b="b"/>
              <a:pathLst>
                <a:path w="838200" h="789939">
                  <a:moveTo>
                    <a:pt x="838200" y="197358"/>
                  </a:moveTo>
                  <a:lnTo>
                    <a:pt x="394715" y="197358"/>
                  </a:lnTo>
                  <a:lnTo>
                    <a:pt x="394715" y="0"/>
                  </a:lnTo>
                  <a:lnTo>
                    <a:pt x="0" y="394715"/>
                  </a:lnTo>
                  <a:lnTo>
                    <a:pt x="394715" y="789432"/>
                  </a:lnTo>
                  <a:lnTo>
                    <a:pt x="394715" y="592074"/>
                  </a:lnTo>
                  <a:lnTo>
                    <a:pt x="838200" y="592074"/>
                  </a:lnTo>
                  <a:lnTo>
                    <a:pt x="838200" y="197358"/>
                  </a:lnTo>
                  <a:close/>
                </a:path>
              </a:pathLst>
            </a:custGeom>
            <a:ln w="12700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37946" y="4991100"/>
              <a:ext cx="1153054" cy="789940"/>
            </a:xfrm>
            <a:custGeom>
              <a:avLst/>
              <a:gdLst/>
              <a:ahLst/>
              <a:cxnLst/>
              <a:rect l="l" t="t" r="r" b="b"/>
              <a:pathLst>
                <a:path w="838200" h="789939">
                  <a:moveTo>
                    <a:pt x="394715" y="0"/>
                  </a:moveTo>
                  <a:lnTo>
                    <a:pt x="0" y="394715"/>
                  </a:lnTo>
                  <a:lnTo>
                    <a:pt x="394715" y="789431"/>
                  </a:lnTo>
                  <a:lnTo>
                    <a:pt x="394715" y="592073"/>
                  </a:lnTo>
                  <a:lnTo>
                    <a:pt x="838200" y="592073"/>
                  </a:lnTo>
                  <a:lnTo>
                    <a:pt x="838200" y="197357"/>
                  </a:lnTo>
                  <a:lnTo>
                    <a:pt x="394715" y="197357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" y="1238166"/>
              <a:ext cx="3184009" cy="21424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42949"/>
              <a:ext cx="3448050" cy="2656840"/>
            </a:xfrm>
            <a:custGeom>
              <a:avLst/>
              <a:gdLst/>
              <a:ahLst/>
              <a:cxnLst/>
              <a:rect l="l" t="t" r="r" b="b"/>
              <a:pathLst>
                <a:path w="3448050" h="2656840">
                  <a:moveTo>
                    <a:pt x="0" y="2656713"/>
                  </a:moveTo>
                  <a:lnTo>
                    <a:pt x="3448050" y="2656713"/>
                  </a:lnTo>
                  <a:lnTo>
                    <a:pt x="3448050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69574" y="2677251"/>
              <a:ext cx="3051642" cy="229479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20715" y="2419350"/>
              <a:ext cx="3423285" cy="2571750"/>
            </a:xfrm>
            <a:custGeom>
              <a:avLst/>
              <a:gdLst/>
              <a:ahLst/>
              <a:cxnLst/>
              <a:rect l="l" t="t" r="r" b="b"/>
              <a:pathLst>
                <a:path w="3423284" h="2571750">
                  <a:moveTo>
                    <a:pt x="0" y="2571750"/>
                  </a:moveTo>
                  <a:lnTo>
                    <a:pt x="3423285" y="2571750"/>
                  </a:lnTo>
                </a:path>
                <a:path w="3423284" h="2571750">
                  <a:moveTo>
                    <a:pt x="3423285" y="0"/>
                  </a:moveTo>
                  <a:lnTo>
                    <a:pt x="0" y="0"/>
                  </a:lnTo>
                  <a:lnTo>
                    <a:pt x="0" y="257175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2400" y="4590967"/>
              <a:ext cx="2860083" cy="18860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3350" y="4324349"/>
              <a:ext cx="3238500" cy="2171700"/>
            </a:xfrm>
            <a:custGeom>
              <a:avLst/>
              <a:gdLst/>
              <a:ahLst/>
              <a:cxnLst/>
              <a:rect l="l" t="t" r="r" b="b"/>
              <a:pathLst>
                <a:path w="3238500" h="2171700">
                  <a:moveTo>
                    <a:pt x="0" y="2171700"/>
                  </a:moveTo>
                  <a:lnTo>
                    <a:pt x="3238500" y="2171700"/>
                  </a:lnTo>
                  <a:lnTo>
                    <a:pt x="3238500" y="0"/>
                  </a:lnTo>
                  <a:lnTo>
                    <a:pt x="0" y="0"/>
                  </a:lnTo>
                  <a:lnTo>
                    <a:pt x="0" y="21717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270375" y="1676401"/>
            <a:ext cx="4721225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400" b="1" spc="-50" dirty="0">
                <a:latin typeface="Times New Roman" pitchFamily="18" charset="0"/>
                <a:cs typeface="Times New Roman" pitchFamily="18" charset="0"/>
              </a:rPr>
              <a:t>Taj </a:t>
            </a:r>
            <a:r>
              <a:rPr sz="2400" b="1" spc="-5" dirty="0" err="1">
                <a:latin typeface="Times New Roman" pitchFamily="18" charset="0"/>
                <a:cs typeface="Times New Roman" pitchFamily="18" charset="0"/>
              </a:rPr>
              <a:t>Mahotsava</a:t>
            </a:r>
            <a:r>
              <a:rPr sz="2400" b="1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 smtClean="0">
                <a:latin typeface="Times New Roman" pitchFamily="18" charset="0"/>
                <a:cs typeface="Times New Roman" pitchFamily="18" charset="0"/>
              </a:rPr>
              <a:t>(Agra)</a:t>
            </a:r>
            <a:r>
              <a:rPr sz="2400" b="1" spc="-5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400" b="1" spc="-5" dirty="0" smtClean="0">
                <a:latin typeface="Times New Roman" pitchFamily="18" charset="0"/>
                <a:cs typeface="Times New Roman" pitchFamily="18" charset="0"/>
              </a:rPr>
              <a:t>8th</a:t>
            </a:r>
            <a:r>
              <a:rPr sz="2400" b="1" spc="-5" dirty="0" smtClean="0"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en-IN" sz="2400" b="1" spc="-5" dirty="0" smtClean="0">
                <a:latin typeface="Times New Roman" pitchFamily="18" charset="0"/>
                <a:cs typeface="Times New Roman" pitchFamily="18" charset="0"/>
              </a:rPr>
              <a:t>7th</a:t>
            </a:r>
            <a:r>
              <a:rPr sz="2400" b="1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5" dirty="0">
                <a:latin typeface="Times New Roman" pitchFamily="18" charset="0"/>
                <a:cs typeface="Times New Roman" pitchFamily="18" charset="0"/>
              </a:rPr>
              <a:t>feb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06874" y="5666740"/>
            <a:ext cx="4937125" cy="119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65197" y="5111983"/>
            <a:ext cx="346793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 err="1" smtClean="0">
                <a:latin typeface="Times New Roman" pitchFamily="18" charset="0"/>
                <a:cs typeface="Times New Roman" pitchFamily="18" charset="0"/>
              </a:rPr>
              <a:t>Lucknow</a:t>
            </a:r>
            <a:r>
              <a:rPr lang="en-IN" sz="2000" b="1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 err="1" smtClean="0">
                <a:latin typeface="Times New Roman" pitchFamily="18" charset="0"/>
                <a:cs typeface="Times New Roman" pitchFamily="18" charset="0"/>
              </a:rPr>
              <a:t>Mahotsava</a:t>
            </a:r>
            <a:endParaRPr sz="2000" b="1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Times New Roman" pitchFamily="18" charset="0"/>
                <a:cs typeface="Times New Roman" pitchFamily="18" charset="0"/>
              </a:rPr>
              <a:t>25 </a:t>
            </a:r>
            <a:r>
              <a:rPr lang="en-IN" sz="2000" b="1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000" b="1" spc="-5" dirty="0" smtClean="0">
                <a:latin typeface="Times New Roman" pitchFamily="18" charset="0"/>
                <a:cs typeface="Times New Roman" pitchFamily="18" charset="0"/>
              </a:rPr>
              <a:t>ov-5</a:t>
            </a:r>
            <a:r>
              <a:rPr sz="2000" b="1" spc="-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000" b="1" dirty="0" err="1" smtClean="0">
                <a:latin typeface="Times New Roman" pitchFamily="18" charset="0"/>
                <a:cs typeface="Times New Roman" pitchFamily="18" charset="0"/>
              </a:rPr>
              <a:t>ec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ember</a:t>
            </a:r>
            <a:endParaRPr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3074034"/>
            <a:ext cx="3745036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 pitchFamily="18" charset="0"/>
                <a:cs typeface="Times New Roman" pitchFamily="18" charset="0"/>
              </a:rPr>
              <a:t>Buddha</a:t>
            </a:r>
            <a:r>
              <a:rPr sz="2000" b="1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Mahotsava(sarnath)  </a:t>
            </a:r>
            <a:r>
              <a:rPr sz="2000" b="1" dirty="0" smtClean="0">
                <a:latin typeface="Times New Roman" pitchFamily="18" charset="0"/>
                <a:cs typeface="Times New Roman" pitchFamily="18" charset="0"/>
              </a:rPr>
              <a:t>25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000" b="1" spc="-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000" b="1" dirty="0" smtClean="0">
                <a:latin typeface="Times New Roman" pitchFamily="18" charset="0"/>
                <a:cs typeface="Times New Roman" pitchFamily="18" charset="0"/>
              </a:rPr>
              <a:t>ay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5646" y="1143000"/>
            <a:ext cx="354181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Ganga</a:t>
            </a:r>
            <a:r>
              <a:rPr sz="2000" spc="-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err="1" smtClean="0">
                <a:latin typeface="Times New Roman" pitchFamily="18" charset="0"/>
                <a:cs typeface="Times New Roman" pitchFamily="18" charset="0"/>
              </a:rPr>
              <a:t>Mahotsava</a:t>
            </a:r>
            <a:r>
              <a:rPr lang="en-IN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spc="-5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2000" spc="-5" dirty="0" err="1" smtClean="0">
                <a:latin typeface="Times New Roman" pitchFamily="18" charset="0"/>
                <a:cs typeface="Times New Roman" pitchFamily="18" charset="0"/>
              </a:rPr>
              <a:t>aranasi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)  </a:t>
            </a:r>
            <a:r>
              <a:rPr lang="en-IN" sz="2000" spc="-5" dirty="0" smtClean="0">
                <a:latin typeface="Times New Roman" pitchFamily="18" charset="0"/>
                <a:cs typeface="Times New Roman" pitchFamily="18" charset="0"/>
              </a:rPr>
              <a:t>    	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25-28</a:t>
            </a:r>
            <a:r>
              <a:rPr sz="2000" spc="-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000" dirty="0" err="1" smtClean="0">
                <a:latin typeface="Times New Roman" pitchFamily="18" charset="0"/>
                <a:cs typeface="Times New Roman" pitchFamily="18" charset="0"/>
              </a:rPr>
              <a:t>ov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ember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08972" y="220773"/>
            <a:ext cx="9182100" cy="6553458"/>
            <a:chOff x="0" y="0"/>
            <a:chExt cx="9144000" cy="6534150"/>
          </a:xfrm>
        </p:grpSpPr>
        <p:sp>
          <p:nvSpPr>
            <p:cNvPr id="7" name="object 7"/>
            <p:cNvSpPr/>
            <p:nvPr/>
          </p:nvSpPr>
          <p:spPr>
            <a:xfrm>
              <a:off x="4431565" y="2867139"/>
              <a:ext cx="1028699" cy="838200"/>
            </a:xfrm>
            <a:custGeom>
              <a:avLst/>
              <a:gdLst/>
              <a:ahLst/>
              <a:cxnLst/>
              <a:rect l="l" t="t" r="r" b="b"/>
              <a:pathLst>
                <a:path w="914400" h="838200">
                  <a:moveTo>
                    <a:pt x="495300" y="0"/>
                  </a:moveTo>
                  <a:lnTo>
                    <a:pt x="495300" y="209550"/>
                  </a:lnTo>
                  <a:lnTo>
                    <a:pt x="0" y="209550"/>
                  </a:lnTo>
                  <a:lnTo>
                    <a:pt x="0" y="628650"/>
                  </a:lnTo>
                  <a:lnTo>
                    <a:pt x="495300" y="628650"/>
                  </a:lnTo>
                  <a:lnTo>
                    <a:pt x="495300" y="838200"/>
                  </a:lnTo>
                  <a:lnTo>
                    <a:pt x="914400" y="41910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19600" y="2819400"/>
              <a:ext cx="914400" cy="838200"/>
            </a:xfrm>
            <a:custGeom>
              <a:avLst/>
              <a:gdLst/>
              <a:ahLst/>
              <a:cxnLst/>
              <a:rect l="l" t="t" r="r" b="b"/>
              <a:pathLst>
                <a:path w="914400" h="838200">
                  <a:moveTo>
                    <a:pt x="0" y="209550"/>
                  </a:moveTo>
                  <a:lnTo>
                    <a:pt x="495300" y="209550"/>
                  </a:lnTo>
                  <a:lnTo>
                    <a:pt x="495300" y="0"/>
                  </a:lnTo>
                  <a:lnTo>
                    <a:pt x="914400" y="419100"/>
                  </a:lnTo>
                  <a:lnTo>
                    <a:pt x="495300" y="838200"/>
                  </a:lnTo>
                  <a:lnTo>
                    <a:pt x="495300" y="628650"/>
                  </a:lnTo>
                  <a:lnTo>
                    <a:pt x="0" y="628650"/>
                  </a:lnTo>
                  <a:lnTo>
                    <a:pt x="0" y="209550"/>
                  </a:lnTo>
                  <a:close/>
                </a:path>
              </a:pathLst>
            </a:custGeom>
            <a:ln w="12700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91000" y="990600"/>
              <a:ext cx="838200" cy="789940"/>
            </a:xfrm>
            <a:custGeom>
              <a:avLst/>
              <a:gdLst/>
              <a:ahLst/>
              <a:cxnLst/>
              <a:rect l="l" t="t" r="r" b="b"/>
              <a:pathLst>
                <a:path w="838200" h="789939">
                  <a:moveTo>
                    <a:pt x="394715" y="0"/>
                  </a:moveTo>
                  <a:lnTo>
                    <a:pt x="0" y="394715"/>
                  </a:lnTo>
                  <a:lnTo>
                    <a:pt x="394715" y="789432"/>
                  </a:lnTo>
                  <a:lnTo>
                    <a:pt x="394715" y="592074"/>
                  </a:lnTo>
                  <a:lnTo>
                    <a:pt x="838200" y="592074"/>
                  </a:lnTo>
                  <a:lnTo>
                    <a:pt x="838200" y="197358"/>
                  </a:lnTo>
                  <a:lnTo>
                    <a:pt x="394715" y="197358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91000" y="990600"/>
              <a:ext cx="838200" cy="789940"/>
            </a:xfrm>
            <a:custGeom>
              <a:avLst/>
              <a:gdLst/>
              <a:ahLst/>
              <a:cxnLst/>
              <a:rect l="l" t="t" r="r" b="b"/>
              <a:pathLst>
                <a:path w="838200" h="789939">
                  <a:moveTo>
                    <a:pt x="838200" y="197358"/>
                  </a:moveTo>
                  <a:lnTo>
                    <a:pt x="394715" y="197358"/>
                  </a:lnTo>
                  <a:lnTo>
                    <a:pt x="394715" y="0"/>
                  </a:lnTo>
                  <a:lnTo>
                    <a:pt x="0" y="394715"/>
                  </a:lnTo>
                  <a:lnTo>
                    <a:pt x="394715" y="789432"/>
                  </a:lnTo>
                  <a:lnTo>
                    <a:pt x="394715" y="592074"/>
                  </a:lnTo>
                  <a:lnTo>
                    <a:pt x="838200" y="592074"/>
                  </a:lnTo>
                  <a:lnTo>
                    <a:pt x="838200" y="197358"/>
                  </a:lnTo>
                  <a:close/>
                </a:path>
              </a:pathLst>
            </a:custGeom>
            <a:ln w="12700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67200" y="4876800"/>
              <a:ext cx="838200" cy="789940"/>
            </a:xfrm>
            <a:custGeom>
              <a:avLst/>
              <a:gdLst/>
              <a:ahLst/>
              <a:cxnLst/>
              <a:rect l="l" t="t" r="r" b="b"/>
              <a:pathLst>
                <a:path w="838200" h="789939">
                  <a:moveTo>
                    <a:pt x="394715" y="0"/>
                  </a:moveTo>
                  <a:lnTo>
                    <a:pt x="0" y="394716"/>
                  </a:lnTo>
                  <a:lnTo>
                    <a:pt x="394715" y="789432"/>
                  </a:lnTo>
                  <a:lnTo>
                    <a:pt x="394715" y="592074"/>
                  </a:lnTo>
                  <a:lnTo>
                    <a:pt x="838200" y="592074"/>
                  </a:lnTo>
                  <a:lnTo>
                    <a:pt x="838200" y="197357"/>
                  </a:lnTo>
                  <a:lnTo>
                    <a:pt x="394715" y="197357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67200" y="4876800"/>
              <a:ext cx="838200" cy="789940"/>
            </a:xfrm>
            <a:custGeom>
              <a:avLst/>
              <a:gdLst/>
              <a:ahLst/>
              <a:cxnLst/>
              <a:rect l="l" t="t" r="r" b="b"/>
              <a:pathLst>
                <a:path w="838200" h="789939">
                  <a:moveTo>
                    <a:pt x="838200" y="197357"/>
                  </a:moveTo>
                  <a:lnTo>
                    <a:pt x="394715" y="197357"/>
                  </a:lnTo>
                  <a:lnTo>
                    <a:pt x="394715" y="0"/>
                  </a:lnTo>
                  <a:lnTo>
                    <a:pt x="0" y="394716"/>
                  </a:lnTo>
                  <a:lnTo>
                    <a:pt x="394715" y="789432"/>
                  </a:lnTo>
                  <a:lnTo>
                    <a:pt x="394715" y="592074"/>
                  </a:lnTo>
                  <a:lnTo>
                    <a:pt x="838200" y="592074"/>
                  </a:lnTo>
                  <a:lnTo>
                    <a:pt x="838200" y="197357"/>
                  </a:lnTo>
                  <a:close/>
                </a:path>
              </a:pathLst>
            </a:custGeom>
            <a:ln w="12700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4265676" cy="26182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0"/>
              <a:ext cx="4187825" cy="2514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0"/>
              <a:ext cx="4206875" cy="2533650"/>
            </a:xfrm>
            <a:custGeom>
              <a:avLst/>
              <a:gdLst/>
              <a:ahLst/>
              <a:cxnLst/>
              <a:rect l="l" t="t" r="r" b="b"/>
              <a:pathLst>
                <a:path w="4206875" h="2533650">
                  <a:moveTo>
                    <a:pt x="0" y="2533650"/>
                  </a:moveTo>
                  <a:lnTo>
                    <a:pt x="4206875" y="2533650"/>
                  </a:lnTo>
                  <a:lnTo>
                    <a:pt x="4206875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07298" y="2016490"/>
              <a:ext cx="3225221" cy="25459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38750" y="1809750"/>
              <a:ext cx="3905250" cy="2771775"/>
            </a:xfrm>
            <a:custGeom>
              <a:avLst/>
              <a:gdLst/>
              <a:ahLst/>
              <a:cxnLst/>
              <a:rect l="l" t="t" r="r" b="b"/>
              <a:pathLst>
                <a:path w="3905250" h="2771775">
                  <a:moveTo>
                    <a:pt x="0" y="2771775"/>
                  </a:moveTo>
                  <a:lnTo>
                    <a:pt x="3905250" y="2771775"/>
                  </a:lnTo>
                </a:path>
                <a:path w="3905250" h="2771775">
                  <a:moveTo>
                    <a:pt x="3905250" y="0"/>
                  </a:moveTo>
                  <a:lnTo>
                    <a:pt x="0" y="0"/>
                  </a:lnTo>
                  <a:lnTo>
                    <a:pt x="0" y="2771775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2400" y="3962401"/>
              <a:ext cx="3905250" cy="219941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3350" y="3943350"/>
              <a:ext cx="3943350" cy="2590800"/>
            </a:xfrm>
            <a:custGeom>
              <a:avLst/>
              <a:gdLst/>
              <a:ahLst/>
              <a:cxnLst/>
              <a:rect l="l" t="t" r="r" b="b"/>
              <a:pathLst>
                <a:path w="3943350" h="2590800">
                  <a:moveTo>
                    <a:pt x="0" y="2590800"/>
                  </a:moveTo>
                  <a:lnTo>
                    <a:pt x="3943350" y="2590800"/>
                  </a:lnTo>
                  <a:lnTo>
                    <a:pt x="3943350" y="0"/>
                  </a:lnTo>
                  <a:lnTo>
                    <a:pt x="0" y="0"/>
                  </a:lnTo>
                  <a:lnTo>
                    <a:pt x="0" y="25908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415</Words>
  <Application>Microsoft Office PowerPoint</Application>
  <PresentationFormat>On-screen Show (4:3)</PresentationFormat>
  <Paragraphs>75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  FACTS ABOUT UTTAR PRADESH</vt:lpstr>
      <vt:lpstr>PowerPoint Presentation</vt:lpstr>
      <vt:lpstr>PowerPoint Presentation</vt:lpstr>
      <vt:lpstr>Cuisine</vt:lpstr>
      <vt:lpstr>PowerPoint Presentation</vt:lpstr>
      <vt:lpstr>Textile</vt:lpstr>
      <vt:lpstr>FAIRS AND FESTIVALS</vt:lpstr>
      <vt:lpstr>    Ganga Mahotsava (Varanasi)       25-28 November</vt:lpstr>
      <vt:lpstr>Do visit UttarPradesh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Uttar Pradesh</dc:title>
  <dc:creator/>
  <cp:lastModifiedBy>hp</cp:lastModifiedBy>
  <cp:revision>30</cp:revision>
  <dcterms:created xsi:type="dcterms:W3CDTF">2023-04-25T18:43:47Z</dcterms:created>
  <dcterms:modified xsi:type="dcterms:W3CDTF">2023-04-26T08:15:54Z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2013-04-29T05:30:00Z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2023-04-25T05:30:00Z</vt:filetime>
  </property>
  <property fmtid="{D5CDD505-2E9C-101B-9397-08002B2CF9AE}" pid="5" name="ICV">
    <vt:lpwstr>D6A5DE48FA6A4DB18EE34CEEC4889FD1</vt:lpwstr>
  </property>
  <property fmtid="{D5CDD505-2E9C-101B-9397-08002B2CF9AE}" pid="6" name="KSOProductBuildVer">
    <vt:lpwstr>1033-11.2.0.11536</vt:lpwstr>
  </property>
</Properties>
</file>