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5"/>
    <p:sldId id="257" r:id="rId26"/>
    <p:sldId id="258" r:id="rId27"/>
    <p:sldId id="259" r:id="rId28"/>
    <p:sldId id="260" r:id="rId29"/>
    <p:sldId id="261" r:id="rId30"/>
    <p:sldId id="262" r:id="rId31"/>
    <p:sldId id="263" r:id="rId32"/>
    <p:sldId id="264" r:id="rId33"/>
    <p:sldId id="265" r:id="rId3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Rustic Printed" charset="1" panose="00000000000000000000"/>
      <p:regular r:id="rId10"/>
    </p:embeddedFont>
    <p:embeddedFont>
      <p:font typeface="Canva Sans" charset="1" panose="020B0503030501040103"/>
      <p:regular r:id="rId11"/>
    </p:embeddedFont>
    <p:embeddedFont>
      <p:font typeface="Canva Sans Bold" charset="1" panose="020B0803030501040103"/>
      <p:regular r:id="rId12"/>
    </p:embeddedFont>
    <p:embeddedFont>
      <p:font typeface="Canva Sans Italics" charset="1" panose="020B0503030501040103"/>
      <p:regular r:id="rId13"/>
    </p:embeddedFont>
    <p:embeddedFont>
      <p:font typeface="Canva Sans Bold Italics" charset="1" panose="020B0803030501040103"/>
      <p:regular r:id="rId14"/>
    </p:embeddedFont>
    <p:embeddedFont>
      <p:font typeface="Canva Sans Medium" charset="1" panose="020B0603030501040103"/>
      <p:regular r:id="rId15"/>
    </p:embeddedFont>
    <p:embeddedFont>
      <p:font typeface="Canva Sans Medium Italics" charset="1" panose="020B0603030501040103"/>
      <p:regular r:id="rId16"/>
    </p:embeddedFont>
    <p:embeddedFont>
      <p:font typeface="Open Sans" charset="1" panose="020B0606030504020204"/>
      <p:regular r:id="rId17"/>
    </p:embeddedFont>
    <p:embeddedFont>
      <p:font typeface="Open Sans Bold" charset="1" panose="020B0806030504020204"/>
      <p:regular r:id="rId18"/>
    </p:embeddedFont>
    <p:embeddedFont>
      <p:font typeface="Open Sans Italics" charset="1" panose="020B0606030504020204"/>
      <p:regular r:id="rId19"/>
    </p:embeddedFont>
    <p:embeddedFont>
      <p:font typeface="Open Sans Bold Italics" charset="1" panose="020B0806030504020204"/>
      <p:regular r:id="rId20"/>
    </p:embeddedFont>
    <p:embeddedFont>
      <p:font typeface="Open Sans Light" charset="1" panose="020B0306030504020204"/>
      <p:regular r:id="rId21"/>
    </p:embeddedFont>
    <p:embeddedFont>
      <p:font typeface="Open Sans Light Italics" charset="1" panose="020B0306030504020204"/>
      <p:regular r:id="rId22"/>
    </p:embeddedFont>
    <p:embeddedFont>
      <p:font typeface="Open Sans Ultra-Bold" charset="1" panose="00000000000000000000"/>
      <p:regular r:id="rId23"/>
    </p:embeddedFont>
    <p:embeddedFont>
      <p:font typeface="Open Sans Ultra-Bold Italics" charset="1" panose="000000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slides/slide1.xml" Type="http://schemas.openxmlformats.org/officeDocument/2006/relationships/slide"/><Relationship Id="rId26" Target="slides/slide2.xml" Type="http://schemas.openxmlformats.org/officeDocument/2006/relationships/slide"/><Relationship Id="rId27" Target="slides/slide3.xml" Type="http://schemas.openxmlformats.org/officeDocument/2006/relationships/slide"/><Relationship Id="rId28" Target="slides/slide4.xml" Type="http://schemas.openxmlformats.org/officeDocument/2006/relationships/slide"/><Relationship Id="rId29" Target="slides/slide5.xml" Type="http://schemas.openxmlformats.org/officeDocument/2006/relationships/slide"/><Relationship Id="rId3" Target="viewProps.xml" Type="http://schemas.openxmlformats.org/officeDocument/2006/relationships/viewProps"/><Relationship Id="rId30" Target="slides/slide6.xml" Type="http://schemas.openxmlformats.org/officeDocument/2006/relationships/slide"/><Relationship Id="rId31" Target="slides/slide7.xml" Type="http://schemas.openxmlformats.org/officeDocument/2006/relationships/slide"/><Relationship Id="rId32" Target="slides/slide8.xml" Type="http://schemas.openxmlformats.org/officeDocument/2006/relationships/slide"/><Relationship Id="rId33" Target="slides/slide9.xml" Type="http://schemas.openxmlformats.org/officeDocument/2006/relationships/slide"/><Relationship Id="rId34" Target="slides/slide10.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jpe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jpe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32.png" Type="http://schemas.openxmlformats.org/officeDocument/2006/relationships/image"/><Relationship Id="rId12" Target="../media/image33.svg" Type="http://schemas.openxmlformats.org/officeDocument/2006/relationships/image"/><Relationship Id="rId13" Target="../media/image34.png" Type="http://schemas.openxmlformats.org/officeDocument/2006/relationships/image"/><Relationship Id="rId14" Target="../media/image3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20.png" Type="http://schemas.openxmlformats.org/officeDocument/2006/relationships/image"/><Relationship Id="rId18" Target="../media/image21.svg" Type="http://schemas.openxmlformats.org/officeDocument/2006/relationships/image"/><Relationship Id="rId19" Target="../media/image26.png" Type="http://schemas.openxmlformats.org/officeDocument/2006/relationships/image"/><Relationship Id="rId2" Target="../media/image1.jpeg" Type="http://schemas.openxmlformats.org/officeDocument/2006/relationships/image"/><Relationship Id="rId20" Target="../media/image27.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8.png" Type="http://schemas.openxmlformats.org/officeDocument/2006/relationships/image"/><Relationship Id="rId6" Target="../media/image29.svg" Type="http://schemas.openxmlformats.org/officeDocument/2006/relationships/image"/><Relationship Id="rId7" Target="../media/image30.png" Type="http://schemas.openxmlformats.org/officeDocument/2006/relationships/image"/><Relationship Id="rId8" Target="../media/image31.svg" Type="http://schemas.openxmlformats.org/officeDocument/2006/relationships/image"/><Relationship Id="rId9" Target="../media/image1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6.png" Type="http://schemas.openxmlformats.org/officeDocument/2006/relationships/image"/><Relationship Id="rId4" Target="../media/image3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8.png" Type="http://schemas.openxmlformats.org/officeDocument/2006/relationships/image"/><Relationship Id="rId4" Target="../media/image39.svg" Type="http://schemas.openxmlformats.org/officeDocument/2006/relationships/image"/><Relationship Id="rId5" Target="../media/image40.png" Type="http://schemas.openxmlformats.org/officeDocument/2006/relationships/image"/><Relationship Id="rId6" Target="../media/image4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2.png" Type="http://schemas.openxmlformats.org/officeDocument/2006/relationships/image"/><Relationship Id="rId4" Target="../media/image4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4.png" Type="http://schemas.openxmlformats.org/officeDocument/2006/relationships/image"/><Relationship Id="rId4" Target="../media/image45.svg" Type="http://schemas.openxmlformats.org/officeDocument/2006/relationships/image"/><Relationship Id="rId5" Target="../media/image46.png" Type="http://schemas.openxmlformats.org/officeDocument/2006/relationships/image"/><Relationship Id="rId6" Target="../media/image47.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9.png" Type="http://schemas.openxmlformats.org/officeDocument/2006/relationships/image"/><Relationship Id="rId4" Target="../media/image5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763162" y="-789039"/>
            <a:ext cx="2875332" cy="3635478"/>
          </a:xfrm>
          <a:custGeom>
            <a:avLst/>
            <a:gdLst/>
            <a:ahLst/>
            <a:cxnLst/>
            <a:rect r="r" b="b" t="t" l="l"/>
            <a:pathLst>
              <a:path h="3635478" w="2875332">
                <a:moveTo>
                  <a:pt x="0" y="0"/>
                </a:moveTo>
                <a:lnTo>
                  <a:pt x="2875333" y="0"/>
                </a:lnTo>
                <a:lnTo>
                  <a:pt x="2875333" y="3635478"/>
                </a:lnTo>
                <a:lnTo>
                  <a:pt x="0" y="3635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44801" y="9258300"/>
            <a:ext cx="5315394" cy="1913542"/>
          </a:xfrm>
          <a:custGeom>
            <a:avLst/>
            <a:gdLst/>
            <a:ahLst/>
            <a:cxnLst/>
            <a:rect r="r" b="b" t="t" l="l"/>
            <a:pathLst>
              <a:path h="1913542" w="5315394">
                <a:moveTo>
                  <a:pt x="0" y="0"/>
                </a:moveTo>
                <a:lnTo>
                  <a:pt x="5315394" y="0"/>
                </a:lnTo>
                <a:lnTo>
                  <a:pt x="5315394" y="1913542"/>
                </a:lnTo>
                <a:lnTo>
                  <a:pt x="0" y="19135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2830164">
            <a:off x="5322070" y="8801780"/>
            <a:ext cx="3550978" cy="3705954"/>
          </a:xfrm>
          <a:custGeom>
            <a:avLst/>
            <a:gdLst/>
            <a:ahLst/>
            <a:cxnLst/>
            <a:rect r="r" b="b" t="t" l="l"/>
            <a:pathLst>
              <a:path h="3705954" w="3550978">
                <a:moveTo>
                  <a:pt x="0" y="0"/>
                </a:moveTo>
                <a:lnTo>
                  <a:pt x="3550978" y="0"/>
                </a:lnTo>
                <a:lnTo>
                  <a:pt x="3550978" y="3705955"/>
                </a:lnTo>
                <a:lnTo>
                  <a:pt x="0" y="370595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950933">
            <a:off x="-2582731" y="3638336"/>
            <a:ext cx="4236628" cy="4828066"/>
          </a:xfrm>
          <a:custGeom>
            <a:avLst/>
            <a:gdLst/>
            <a:ahLst/>
            <a:cxnLst/>
            <a:rect r="r" b="b" t="t" l="l"/>
            <a:pathLst>
              <a:path h="4828066" w="4236628">
                <a:moveTo>
                  <a:pt x="0" y="0"/>
                </a:moveTo>
                <a:lnTo>
                  <a:pt x="4236628" y="0"/>
                </a:lnTo>
                <a:lnTo>
                  <a:pt x="4236628" y="4828066"/>
                </a:lnTo>
                <a:lnTo>
                  <a:pt x="0" y="48280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5584336" y="-1920382"/>
            <a:ext cx="4623736" cy="3907057"/>
          </a:xfrm>
          <a:custGeom>
            <a:avLst/>
            <a:gdLst/>
            <a:ahLst/>
            <a:cxnLst/>
            <a:rect r="r" b="b" t="t" l="l"/>
            <a:pathLst>
              <a:path h="3907057" w="4623736">
                <a:moveTo>
                  <a:pt x="0" y="0"/>
                </a:moveTo>
                <a:lnTo>
                  <a:pt x="4623735" y="0"/>
                </a:lnTo>
                <a:lnTo>
                  <a:pt x="4623735" y="3907057"/>
                </a:lnTo>
                <a:lnTo>
                  <a:pt x="0" y="390705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366315">
            <a:off x="16272866" y="2044607"/>
            <a:ext cx="3659690" cy="4299195"/>
          </a:xfrm>
          <a:custGeom>
            <a:avLst/>
            <a:gdLst/>
            <a:ahLst/>
            <a:cxnLst/>
            <a:rect r="r" b="b" t="t" l="l"/>
            <a:pathLst>
              <a:path h="4299195" w="3659690">
                <a:moveTo>
                  <a:pt x="0" y="0"/>
                </a:moveTo>
                <a:lnTo>
                  <a:pt x="3659690" y="0"/>
                </a:lnTo>
                <a:lnTo>
                  <a:pt x="3659690" y="4299195"/>
                </a:lnTo>
                <a:lnTo>
                  <a:pt x="0" y="429919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9" id="9"/>
          <p:cNvSpPr/>
          <p:nvPr/>
        </p:nvSpPr>
        <p:spPr>
          <a:xfrm flipH="false" flipV="false" rot="0">
            <a:off x="4624977" y="-3611469"/>
            <a:ext cx="4567505" cy="4720935"/>
          </a:xfrm>
          <a:custGeom>
            <a:avLst/>
            <a:gdLst/>
            <a:ahLst/>
            <a:cxnLst/>
            <a:rect r="r" b="b" t="t" l="l"/>
            <a:pathLst>
              <a:path h="4720935" w="4567505">
                <a:moveTo>
                  <a:pt x="0" y="0"/>
                </a:moveTo>
                <a:lnTo>
                  <a:pt x="4567505" y="0"/>
                </a:lnTo>
                <a:lnTo>
                  <a:pt x="4567505" y="4720935"/>
                </a:lnTo>
                <a:lnTo>
                  <a:pt x="0" y="472093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9924524" y="8931997"/>
            <a:ext cx="5331561" cy="3445521"/>
          </a:xfrm>
          <a:custGeom>
            <a:avLst/>
            <a:gdLst/>
            <a:ahLst/>
            <a:cxnLst/>
            <a:rect r="r" b="b" t="t" l="l"/>
            <a:pathLst>
              <a:path h="3445521" w="5331561">
                <a:moveTo>
                  <a:pt x="0" y="0"/>
                </a:moveTo>
                <a:lnTo>
                  <a:pt x="5331562" y="0"/>
                </a:lnTo>
                <a:lnTo>
                  <a:pt x="5331562" y="3445521"/>
                </a:lnTo>
                <a:lnTo>
                  <a:pt x="0" y="344552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15513261" y="7125624"/>
            <a:ext cx="3869837" cy="4265352"/>
          </a:xfrm>
          <a:custGeom>
            <a:avLst/>
            <a:gdLst/>
            <a:ahLst/>
            <a:cxnLst/>
            <a:rect r="r" b="b" t="t" l="l"/>
            <a:pathLst>
              <a:path h="4265352" w="3869837">
                <a:moveTo>
                  <a:pt x="0" y="0"/>
                </a:moveTo>
                <a:lnTo>
                  <a:pt x="3869837" y="0"/>
                </a:lnTo>
                <a:lnTo>
                  <a:pt x="3869837" y="4265352"/>
                </a:lnTo>
                <a:lnTo>
                  <a:pt x="0" y="4265352"/>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10800000">
            <a:off x="9144000" y="-1365351"/>
            <a:ext cx="6660247" cy="2730701"/>
          </a:xfrm>
          <a:custGeom>
            <a:avLst/>
            <a:gdLst/>
            <a:ahLst/>
            <a:cxnLst/>
            <a:rect r="r" b="b" t="t" l="l"/>
            <a:pathLst>
              <a:path h="2730701" w="6660247">
                <a:moveTo>
                  <a:pt x="0" y="0"/>
                </a:moveTo>
                <a:lnTo>
                  <a:pt x="6660247" y="0"/>
                </a:lnTo>
                <a:lnTo>
                  <a:pt x="6660247" y="2730702"/>
                </a:lnTo>
                <a:lnTo>
                  <a:pt x="0" y="2730702"/>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2611628">
            <a:off x="1608356" y="-1969747"/>
            <a:ext cx="4007991" cy="3041063"/>
          </a:xfrm>
          <a:custGeom>
            <a:avLst/>
            <a:gdLst/>
            <a:ahLst/>
            <a:cxnLst/>
            <a:rect r="r" b="b" t="t" l="l"/>
            <a:pathLst>
              <a:path h="3041063" w="4007991">
                <a:moveTo>
                  <a:pt x="0" y="0"/>
                </a:moveTo>
                <a:lnTo>
                  <a:pt x="4007991" y="0"/>
                </a:lnTo>
                <a:lnTo>
                  <a:pt x="4007991" y="3041063"/>
                </a:lnTo>
                <a:lnTo>
                  <a:pt x="0" y="3041063"/>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TextBox 14" id="14"/>
          <p:cNvSpPr txBox="true"/>
          <p:nvPr/>
        </p:nvSpPr>
        <p:spPr>
          <a:xfrm rot="0">
            <a:off x="3096534" y="2100975"/>
            <a:ext cx="12191896" cy="4759485"/>
          </a:xfrm>
          <a:prstGeom prst="rect">
            <a:avLst/>
          </a:prstGeom>
        </p:spPr>
        <p:txBody>
          <a:bodyPr anchor="t" rtlCol="false" tIns="0" lIns="0" bIns="0" rIns="0">
            <a:spAutoFit/>
          </a:bodyPr>
          <a:lstStyle/>
          <a:p>
            <a:pPr algn="ctr">
              <a:lnSpc>
                <a:spcPts val="15866"/>
              </a:lnSpc>
            </a:pPr>
            <a:r>
              <a:rPr lang="en-US" sz="18888" spc="-1133">
                <a:solidFill>
                  <a:srgbClr val="0B4E7C"/>
                </a:solidFill>
                <a:latin typeface="Rustic Printed"/>
              </a:rPr>
              <a:t>HEART HEALTH</a:t>
            </a:r>
          </a:p>
          <a:p>
            <a:pPr algn="ctr" marL="0" indent="0" lvl="0">
              <a:lnSpc>
                <a:spcPts val="15866"/>
              </a:lnSpc>
            </a:pPr>
            <a:r>
              <a:rPr lang="en-US" sz="18888" spc="-1133">
                <a:solidFill>
                  <a:srgbClr val="0B4E7C"/>
                </a:solidFill>
                <a:latin typeface="Rustic Printed"/>
              </a:rPr>
              <a:t>PREADICTOR</a:t>
            </a:r>
          </a:p>
        </p:txBody>
      </p:sp>
      <p:sp>
        <p:nvSpPr>
          <p:cNvPr name="Freeform 15" id="15"/>
          <p:cNvSpPr/>
          <p:nvPr/>
        </p:nvSpPr>
        <p:spPr>
          <a:xfrm flipH="false" flipV="false" rot="4142913">
            <a:off x="14418985" y="1770484"/>
            <a:ext cx="2770524" cy="1664799"/>
          </a:xfrm>
          <a:custGeom>
            <a:avLst/>
            <a:gdLst/>
            <a:ahLst/>
            <a:cxnLst/>
            <a:rect r="r" b="b" t="t" l="l"/>
            <a:pathLst>
              <a:path h="1664799" w="2770524">
                <a:moveTo>
                  <a:pt x="0" y="0"/>
                </a:moveTo>
                <a:lnTo>
                  <a:pt x="2770524" y="0"/>
                </a:lnTo>
                <a:lnTo>
                  <a:pt x="2770524" y="1664799"/>
                </a:lnTo>
                <a:lnTo>
                  <a:pt x="0" y="1664799"/>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6" id="16"/>
          <p:cNvSpPr/>
          <p:nvPr/>
        </p:nvSpPr>
        <p:spPr>
          <a:xfrm flipH="false" flipV="false" rot="-6823717">
            <a:off x="2227089" y="6028060"/>
            <a:ext cx="2770524" cy="1664799"/>
          </a:xfrm>
          <a:custGeom>
            <a:avLst/>
            <a:gdLst/>
            <a:ahLst/>
            <a:cxnLst/>
            <a:rect r="r" b="b" t="t" l="l"/>
            <a:pathLst>
              <a:path h="1664799" w="2770524">
                <a:moveTo>
                  <a:pt x="0" y="0"/>
                </a:moveTo>
                <a:lnTo>
                  <a:pt x="2770524" y="0"/>
                </a:lnTo>
                <a:lnTo>
                  <a:pt x="2770524" y="1664799"/>
                </a:lnTo>
                <a:lnTo>
                  <a:pt x="0" y="1664799"/>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7" id="17"/>
          <p:cNvSpPr/>
          <p:nvPr/>
        </p:nvSpPr>
        <p:spPr>
          <a:xfrm flipH="false" flipV="false" rot="0">
            <a:off x="13391403" y="6860460"/>
            <a:ext cx="1140143" cy="1228640"/>
          </a:xfrm>
          <a:custGeom>
            <a:avLst/>
            <a:gdLst/>
            <a:ahLst/>
            <a:cxnLst/>
            <a:rect r="r" b="b" t="t" l="l"/>
            <a:pathLst>
              <a:path h="1228640" w="1140143">
                <a:moveTo>
                  <a:pt x="0" y="0"/>
                </a:moveTo>
                <a:lnTo>
                  <a:pt x="1140142" y="0"/>
                </a:lnTo>
                <a:lnTo>
                  <a:pt x="1140142" y="1228640"/>
                </a:lnTo>
                <a:lnTo>
                  <a:pt x="0" y="1228640"/>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763162" y="-789039"/>
            <a:ext cx="2875332" cy="3635478"/>
          </a:xfrm>
          <a:custGeom>
            <a:avLst/>
            <a:gdLst/>
            <a:ahLst/>
            <a:cxnLst/>
            <a:rect r="r" b="b" t="t" l="l"/>
            <a:pathLst>
              <a:path h="3635478" w="2875332">
                <a:moveTo>
                  <a:pt x="0" y="0"/>
                </a:moveTo>
                <a:lnTo>
                  <a:pt x="2875333" y="0"/>
                </a:lnTo>
                <a:lnTo>
                  <a:pt x="2875333" y="3635478"/>
                </a:lnTo>
                <a:lnTo>
                  <a:pt x="0" y="3635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44801" y="9258300"/>
            <a:ext cx="5315394" cy="1913542"/>
          </a:xfrm>
          <a:custGeom>
            <a:avLst/>
            <a:gdLst/>
            <a:ahLst/>
            <a:cxnLst/>
            <a:rect r="r" b="b" t="t" l="l"/>
            <a:pathLst>
              <a:path h="1913542" w="5315394">
                <a:moveTo>
                  <a:pt x="0" y="0"/>
                </a:moveTo>
                <a:lnTo>
                  <a:pt x="5315394" y="0"/>
                </a:lnTo>
                <a:lnTo>
                  <a:pt x="5315394" y="1913542"/>
                </a:lnTo>
                <a:lnTo>
                  <a:pt x="0" y="19135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TextBox 5" id="5"/>
          <p:cNvSpPr txBox="true"/>
          <p:nvPr/>
        </p:nvSpPr>
        <p:spPr>
          <a:xfrm rot="0">
            <a:off x="5157161" y="1818354"/>
            <a:ext cx="7973677" cy="6764592"/>
          </a:xfrm>
          <a:prstGeom prst="rect">
            <a:avLst/>
          </a:prstGeom>
        </p:spPr>
        <p:txBody>
          <a:bodyPr anchor="t" rtlCol="false" tIns="0" lIns="0" bIns="0" rIns="0">
            <a:spAutoFit/>
          </a:bodyPr>
          <a:lstStyle/>
          <a:p>
            <a:pPr algn="ctr" marL="0" indent="0" lvl="0">
              <a:lnSpc>
                <a:spcPts val="15866"/>
              </a:lnSpc>
            </a:pPr>
            <a:r>
              <a:rPr lang="en-US" sz="18888" spc="-1133">
                <a:solidFill>
                  <a:srgbClr val="0B4E7C"/>
                </a:solidFill>
                <a:latin typeface="Rustic Printed"/>
              </a:rPr>
              <a:t>THANK YOU VERY MUCH!</a:t>
            </a:r>
          </a:p>
        </p:txBody>
      </p:sp>
      <p:sp>
        <p:nvSpPr>
          <p:cNvPr name="Freeform 6" id="6"/>
          <p:cNvSpPr/>
          <p:nvPr/>
        </p:nvSpPr>
        <p:spPr>
          <a:xfrm flipH="false" flipV="false" rot="2830164">
            <a:off x="5322070" y="8801780"/>
            <a:ext cx="3550978" cy="3705954"/>
          </a:xfrm>
          <a:custGeom>
            <a:avLst/>
            <a:gdLst/>
            <a:ahLst/>
            <a:cxnLst/>
            <a:rect r="r" b="b" t="t" l="l"/>
            <a:pathLst>
              <a:path h="3705954" w="3550978">
                <a:moveTo>
                  <a:pt x="0" y="0"/>
                </a:moveTo>
                <a:lnTo>
                  <a:pt x="3550978" y="0"/>
                </a:lnTo>
                <a:lnTo>
                  <a:pt x="3550978" y="3705955"/>
                </a:lnTo>
                <a:lnTo>
                  <a:pt x="0" y="370595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950933">
            <a:off x="-2582731" y="3638336"/>
            <a:ext cx="4236628" cy="4828066"/>
          </a:xfrm>
          <a:custGeom>
            <a:avLst/>
            <a:gdLst/>
            <a:ahLst/>
            <a:cxnLst/>
            <a:rect r="r" b="b" t="t" l="l"/>
            <a:pathLst>
              <a:path h="4828066" w="4236628">
                <a:moveTo>
                  <a:pt x="0" y="0"/>
                </a:moveTo>
                <a:lnTo>
                  <a:pt x="4236628" y="0"/>
                </a:lnTo>
                <a:lnTo>
                  <a:pt x="4236628" y="4828066"/>
                </a:lnTo>
                <a:lnTo>
                  <a:pt x="0" y="48280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15584336" y="-1920382"/>
            <a:ext cx="4623736" cy="3907057"/>
          </a:xfrm>
          <a:custGeom>
            <a:avLst/>
            <a:gdLst/>
            <a:ahLst/>
            <a:cxnLst/>
            <a:rect r="r" b="b" t="t" l="l"/>
            <a:pathLst>
              <a:path h="3907057" w="4623736">
                <a:moveTo>
                  <a:pt x="0" y="0"/>
                </a:moveTo>
                <a:lnTo>
                  <a:pt x="4623735" y="0"/>
                </a:lnTo>
                <a:lnTo>
                  <a:pt x="4623735" y="3907057"/>
                </a:lnTo>
                <a:lnTo>
                  <a:pt x="0" y="390705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366315">
            <a:off x="16272866" y="2044607"/>
            <a:ext cx="3659690" cy="4299195"/>
          </a:xfrm>
          <a:custGeom>
            <a:avLst/>
            <a:gdLst/>
            <a:ahLst/>
            <a:cxnLst/>
            <a:rect r="r" b="b" t="t" l="l"/>
            <a:pathLst>
              <a:path h="4299195" w="3659690">
                <a:moveTo>
                  <a:pt x="0" y="0"/>
                </a:moveTo>
                <a:lnTo>
                  <a:pt x="3659690" y="0"/>
                </a:lnTo>
                <a:lnTo>
                  <a:pt x="3659690" y="4299195"/>
                </a:lnTo>
                <a:lnTo>
                  <a:pt x="0" y="429919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0" id="10"/>
          <p:cNvSpPr/>
          <p:nvPr/>
        </p:nvSpPr>
        <p:spPr>
          <a:xfrm flipH="false" flipV="false" rot="0">
            <a:off x="4624977" y="-3611469"/>
            <a:ext cx="4567505" cy="4720935"/>
          </a:xfrm>
          <a:custGeom>
            <a:avLst/>
            <a:gdLst/>
            <a:ahLst/>
            <a:cxnLst/>
            <a:rect r="r" b="b" t="t" l="l"/>
            <a:pathLst>
              <a:path h="4720935" w="4567505">
                <a:moveTo>
                  <a:pt x="0" y="0"/>
                </a:moveTo>
                <a:lnTo>
                  <a:pt x="4567505" y="0"/>
                </a:lnTo>
                <a:lnTo>
                  <a:pt x="4567505" y="4720935"/>
                </a:lnTo>
                <a:lnTo>
                  <a:pt x="0" y="472093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1" id="11"/>
          <p:cNvSpPr/>
          <p:nvPr/>
        </p:nvSpPr>
        <p:spPr>
          <a:xfrm flipH="false" flipV="false" rot="0">
            <a:off x="9924524" y="8931997"/>
            <a:ext cx="5331561" cy="3445521"/>
          </a:xfrm>
          <a:custGeom>
            <a:avLst/>
            <a:gdLst/>
            <a:ahLst/>
            <a:cxnLst/>
            <a:rect r="r" b="b" t="t" l="l"/>
            <a:pathLst>
              <a:path h="3445521" w="5331561">
                <a:moveTo>
                  <a:pt x="0" y="0"/>
                </a:moveTo>
                <a:lnTo>
                  <a:pt x="5331562" y="0"/>
                </a:lnTo>
                <a:lnTo>
                  <a:pt x="5331562" y="3445521"/>
                </a:lnTo>
                <a:lnTo>
                  <a:pt x="0" y="344552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2" id="12"/>
          <p:cNvSpPr/>
          <p:nvPr/>
        </p:nvSpPr>
        <p:spPr>
          <a:xfrm flipH="false" flipV="false" rot="0">
            <a:off x="15513261" y="7125624"/>
            <a:ext cx="3869837" cy="4265352"/>
          </a:xfrm>
          <a:custGeom>
            <a:avLst/>
            <a:gdLst/>
            <a:ahLst/>
            <a:cxnLst/>
            <a:rect r="r" b="b" t="t" l="l"/>
            <a:pathLst>
              <a:path h="4265352" w="3869837">
                <a:moveTo>
                  <a:pt x="0" y="0"/>
                </a:moveTo>
                <a:lnTo>
                  <a:pt x="3869837" y="0"/>
                </a:lnTo>
                <a:lnTo>
                  <a:pt x="3869837" y="4265352"/>
                </a:lnTo>
                <a:lnTo>
                  <a:pt x="0" y="4265352"/>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3" id="13"/>
          <p:cNvSpPr/>
          <p:nvPr/>
        </p:nvSpPr>
        <p:spPr>
          <a:xfrm flipH="false" flipV="false" rot="-10800000">
            <a:off x="9144000" y="-1365351"/>
            <a:ext cx="6660247" cy="2730701"/>
          </a:xfrm>
          <a:custGeom>
            <a:avLst/>
            <a:gdLst/>
            <a:ahLst/>
            <a:cxnLst/>
            <a:rect r="r" b="b" t="t" l="l"/>
            <a:pathLst>
              <a:path h="2730701" w="6660247">
                <a:moveTo>
                  <a:pt x="0" y="0"/>
                </a:moveTo>
                <a:lnTo>
                  <a:pt x="6660247" y="0"/>
                </a:lnTo>
                <a:lnTo>
                  <a:pt x="6660247" y="2730702"/>
                </a:lnTo>
                <a:lnTo>
                  <a:pt x="0" y="2730702"/>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4" id="14"/>
          <p:cNvSpPr/>
          <p:nvPr/>
        </p:nvSpPr>
        <p:spPr>
          <a:xfrm flipH="false" flipV="false" rot="-2611628">
            <a:off x="1608356" y="-1969747"/>
            <a:ext cx="4007991" cy="3041063"/>
          </a:xfrm>
          <a:custGeom>
            <a:avLst/>
            <a:gdLst/>
            <a:ahLst/>
            <a:cxnLst/>
            <a:rect r="r" b="b" t="t" l="l"/>
            <a:pathLst>
              <a:path h="3041063" w="4007991">
                <a:moveTo>
                  <a:pt x="0" y="0"/>
                </a:moveTo>
                <a:lnTo>
                  <a:pt x="4007991" y="0"/>
                </a:lnTo>
                <a:lnTo>
                  <a:pt x="4007991" y="3041063"/>
                </a:lnTo>
                <a:lnTo>
                  <a:pt x="0" y="3041063"/>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5" id="15"/>
          <p:cNvSpPr/>
          <p:nvPr/>
        </p:nvSpPr>
        <p:spPr>
          <a:xfrm flipH="false" flipV="false" rot="3439542">
            <a:off x="12477745" y="2571123"/>
            <a:ext cx="2770524" cy="1664799"/>
          </a:xfrm>
          <a:custGeom>
            <a:avLst/>
            <a:gdLst/>
            <a:ahLst/>
            <a:cxnLst/>
            <a:rect r="r" b="b" t="t" l="l"/>
            <a:pathLst>
              <a:path h="1664799" w="2770524">
                <a:moveTo>
                  <a:pt x="0" y="0"/>
                </a:moveTo>
                <a:lnTo>
                  <a:pt x="2770524" y="0"/>
                </a:lnTo>
                <a:lnTo>
                  <a:pt x="2770524" y="1664800"/>
                </a:lnTo>
                <a:lnTo>
                  <a:pt x="0" y="1664800"/>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6" id="16"/>
          <p:cNvSpPr/>
          <p:nvPr/>
        </p:nvSpPr>
        <p:spPr>
          <a:xfrm flipH="false" flipV="false" rot="-7235282">
            <a:off x="3033323" y="6293225"/>
            <a:ext cx="2770524" cy="1664799"/>
          </a:xfrm>
          <a:custGeom>
            <a:avLst/>
            <a:gdLst/>
            <a:ahLst/>
            <a:cxnLst/>
            <a:rect r="r" b="b" t="t" l="l"/>
            <a:pathLst>
              <a:path h="1664799" w="2770524">
                <a:moveTo>
                  <a:pt x="0" y="0"/>
                </a:moveTo>
                <a:lnTo>
                  <a:pt x="2770524" y="0"/>
                </a:lnTo>
                <a:lnTo>
                  <a:pt x="2770524" y="1664799"/>
                </a:lnTo>
                <a:lnTo>
                  <a:pt x="0" y="1664799"/>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7" id="17"/>
          <p:cNvSpPr/>
          <p:nvPr/>
        </p:nvSpPr>
        <p:spPr>
          <a:xfrm flipH="true" flipV="false" rot="0">
            <a:off x="4270593" y="2757734"/>
            <a:ext cx="1198548" cy="1291578"/>
          </a:xfrm>
          <a:custGeom>
            <a:avLst/>
            <a:gdLst/>
            <a:ahLst/>
            <a:cxnLst/>
            <a:rect r="r" b="b" t="t" l="l"/>
            <a:pathLst>
              <a:path h="1291578" w="1198548">
                <a:moveTo>
                  <a:pt x="1198548" y="0"/>
                </a:moveTo>
                <a:lnTo>
                  <a:pt x="0" y="0"/>
                </a:lnTo>
                <a:lnTo>
                  <a:pt x="0" y="1291578"/>
                </a:lnTo>
                <a:lnTo>
                  <a:pt x="1198548" y="1291578"/>
                </a:lnTo>
                <a:lnTo>
                  <a:pt x="1198548"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8" id="18"/>
          <p:cNvSpPr/>
          <p:nvPr/>
        </p:nvSpPr>
        <p:spPr>
          <a:xfrm flipH="false" flipV="false" rot="0">
            <a:off x="12722864" y="6511304"/>
            <a:ext cx="1140143" cy="1228640"/>
          </a:xfrm>
          <a:custGeom>
            <a:avLst/>
            <a:gdLst/>
            <a:ahLst/>
            <a:cxnLst/>
            <a:rect r="r" b="b" t="t" l="l"/>
            <a:pathLst>
              <a:path h="1228640" w="1140143">
                <a:moveTo>
                  <a:pt x="0" y="0"/>
                </a:moveTo>
                <a:lnTo>
                  <a:pt x="1140143" y="0"/>
                </a:lnTo>
                <a:lnTo>
                  <a:pt x="1140143" y="1228640"/>
                </a:lnTo>
                <a:lnTo>
                  <a:pt x="0" y="1228640"/>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846632" y="-1082517"/>
            <a:ext cx="2875332" cy="3635478"/>
          </a:xfrm>
          <a:custGeom>
            <a:avLst/>
            <a:gdLst/>
            <a:ahLst/>
            <a:cxnLst/>
            <a:rect r="r" b="b" t="t" l="l"/>
            <a:pathLst>
              <a:path h="3635478" w="2875332">
                <a:moveTo>
                  <a:pt x="0" y="0"/>
                </a:moveTo>
                <a:lnTo>
                  <a:pt x="2875332" y="0"/>
                </a:lnTo>
                <a:lnTo>
                  <a:pt x="2875332" y="3635478"/>
                </a:lnTo>
                <a:lnTo>
                  <a:pt x="0" y="3635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25462" y="1736786"/>
            <a:ext cx="5416306" cy="2751671"/>
          </a:xfrm>
          <a:custGeom>
            <a:avLst/>
            <a:gdLst/>
            <a:ahLst/>
            <a:cxnLst/>
            <a:rect r="r" b="b" t="t" l="l"/>
            <a:pathLst>
              <a:path h="2751671" w="5416306">
                <a:moveTo>
                  <a:pt x="0" y="0"/>
                </a:moveTo>
                <a:lnTo>
                  <a:pt x="5416306" y="0"/>
                </a:lnTo>
                <a:lnTo>
                  <a:pt x="5416306" y="2751671"/>
                </a:lnTo>
                <a:lnTo>
                  <a:pt x="0" y="2751671"/>
                </a:lnTo>
                <a:lnTo>
                  <a:pt x="0" y="0"/>
                </a:lnTo>
                <a:close/>
              </a:path>
            </a:pathLst>
          </a:custGeom>
          <a:blipFill>
            <a:blip r:embed="rId5">
              <a:extLst>
                <a:ext uri="{96DAC541-7B7A-43D3-8B79-37D633B846F1}">
                  <asvg:svgBlip xmlns:asvg="http://schemas.microsoft.com/office/drawing/2016/SVG/main" r:embed="rId6"/>
                </a:ext>
              </a:extLst>
            </a:blip>
            <a:stretch>
              <a:fillRect l="0" t="0" r="-25054" b="0"/>
            </a:stretch>
          </a:blipFill>
          <a:ln cap="sq">
            <a:noFill/>
            <a:prstDash val="solid"/>
            <a:miter/>
          </a:ln>
        </p:spPr>
      </p:sp>
      <p:sp>
        <p:nvSpPr>
          <p:cNvPr name="Freeform 5" id="5"/>
          <p:cNvSpPr/>
          <p:nvPr/>
        </p:nvSpPr>
        <p:spPr>
          <a:xfrm flipH="false" flipV="false" rot="0">
            <a:off x="625462" y="6025026"/>
            <a:ext cx="5416306" cy="2751671"/>
          </a:xfrm>
          <a:custGeom>
            <a:avLst/>
            <a:gdLst/>
            <a:ahLst/>
            <a:cxnLst/>
            <a:rect r="r" b="b" t="t" l="l"/>
            <a:pathLst>
              <a:path h="2751671" w="5416306">
                <a:moveTo>
                  <a:pt x="0" y="0"/>
                </a:moveTo>
                <a:lnTo>
                  <a:pt x="5416306" y="0"/>
                </a:lnTo>
                <a:lnTo>
                  <a:pt x="5416306" y="2751671"/>
                </a:lnTo>
                <a:lnTo>
                  <a:pt x="0" y="2751671"/>
                </a:lnTo>
                <a:lnTo>
                  <a:pt x="0" y="0"/>
                </a:lnTo>
                <a:close/>
              </a:path>
            </a:pathLst>
          </a:custGeom>
          <a:blipFill>
            <a:blip r:embed="rId7">
              <a:extLst>
                <a:ext uri="{96DAC541-7B7A-43D3-8B79-37D633B846F1}">
                  <asvg:svgBlip xmlns:asvg="http://schemas.microsoft.com/office/drawing/2016/SVG/main" r:embed="rId8"/>
                </a:ext>
              </a:extLst>
            </a:blip>
            <a:stretch>
              <a:fillRect l="0" t="0" r="-25054" b="0"/>
            </a:stretch>
          </a:blipFill>
          <a:ln cap="sq">
            <a:noFill/>
            <a:prstDash val="solid"/>
            <a:miter/>
          </a:ln>
        </p:spPr>
      </p:sp>
      <p:sp>
        <p:nvSpPr>
          <p:cNvPr name="Freeform 6" id="6"/>
          <p:cNvSpPr/>
          <p:nvPr/>
        </p:nvSpPr>
        <p:spPr>
          <a:xfrm flipH="false" flipV="false" rot="0">
            <a:off x="12245448" y="1824564"/>
            <a:ext cx="5416306" cy="2751671"/>
          </a:xfrm>
          <a:custGeom>
            <a:avLst/>
            <a:gdLst/>
            <a:ahLst/>
            <a:cxnLst/>
            <a:rect r="r" b="b" t="t" l="l"/>
            <a:pathLst>
              <a:path h="2751671" w="5416306">
                <a:moveTo>
                  <a:pt x="0" y="0"/>
                </a:moveTo>
                <a:lnTo>
                  <a:pt x="5416306" y="0"/>
                </a:lnTo>
                <a:lnTo>
                  <a:pt x="5416306" y="2751672"/>
                </a:lnTo>
                <a:lnTo>
                  <a:pt x="0" y="2751672"/>
                </a:lnTo>
                <a:lnTo>
                  <a:pt x="0" y="0"/>
                </a:lnTo>
                <a:close/>
              </a:path>
            </a:pathLst>
          </a:custGeom>
          <a:blipFill>
            <a:blip r:embed="rId7">
              <a:extLst>
                <a:ext uri="{96DAC541-7B7A-43D3-8B79-37D633B846F1}">
                  <asvg:svgBlip xmlns:asvg="http://schemas.microsoft.com/office/drawing/2016/SVG/main" r:embed="rId8"/>
                </a:ext>
              </a:extLst>
            </a:blip>
            <a:stretch>
              <a:fillRect l="0" t="0" r="-25054" b="0"/>
            </a:stretch>
          </a:blipFill>
          <a:ln cap="sq">
            <a:noFill/>
            <a:prstDash val="solid"/>
            <a:miter/>
          </a:ln>
        </p:spPr>
      </p:sp>
      <p:sp>
        <p:nvSpPr>
          <p:cNvPr name="Freeform 7" id="7"/>
          <p:cNvSpPr/>
          <p:nvPr/>
        </p:nvSpPr>
        <p:spPr>
          <a:xfrm flipH="false" flipV="false" rot="-366315">
            <a:off x="16763321" y="4670879"/>
            <a:ext cx="3659690" cy="4299195"/>
          </a:xfrm>
          <a:custGeom>
            <a:avLst/>
            <a:gdLst/>
            <a:ahLst/>
            <a:cxnLst/>
            <a:rect r="r" b="b" t="t" l="l"/>
            <a:pathLst>
              <a:path h="4299195" w="3659690">
                <a:moveTo>
                  <a:pt x="0" y="0"/>
                </a:moveTo>
                <a:lnTo>
                  <a:pt x="3659690" y="0"/>
                </a:lnTo>
                <a:lnTo>
                  <a:pt x="3659690" y="4299195"/>
                </a:lnTo>
                <a:lnTo>
                  <a:pt x="0" y="429919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12250415" y="6025026"/>
            <a:ext cx="5416306" cy="2751671"/>
          </a:xfrm>
          <a:custGeom>
            <a:avLst/>
            <a:gdLst/>
            <a:ahLst/>
            <a:cxnLst/>
            <a:rect r="r" b="b" t="t" l="l"/>
            <a:pathLst>
              <a:path h="2751671" w="5416306">
                <a:moveTo>
                  <a:pt x="0" y="0"/>
                </a:moveTo>
                <a:lnTo>
                  <a:pt x="5416306" y="0"/>
                </a:lnTo>
                <a:lnTo>
                  <a:pt x="5416306" y="2751671"/>
                </a:lnTo>
                <a:lnTo>
                  <a:pt x="0" y="2751671"/>
                </a:lnTo>
                <a:lnTo>
                  <a:pt x="0" y="0"/>
                </a:lnTo>
                <a:close/>
              </a:path>
            </a:pathLst>
          </a:custGeom>
          <a:blipFill>
            <a:blip r:embed="rId11">
              <a:extLst>
                <a:ext uri="{96DAC541-7B7A-43D3-8B79-37D633B846F1}">
                  <asvg:svgBlip xmlns:asvg="http://schemas.microsoft.com/office/drawing/2016/SVG/main" r:embed="rId12"/>
                </a:ext>
              </a:extLst>
            </a:blip>
            <a:stretch>
              <a:fillRect l="0" t="0" r="-25054" b="0"/>
            </a:stretch>
          </a:blipFill>
          <a:ln cap="sq">
            <a:noFill/>
            <a:prstDash val="solid"/>
            <a:miter/>
          </a:ln>
        </p:spPr>
      </p:sp>
      <p:sp>
        <p:nvSpPr>
          <p:cNvPr name="TextBox 9" id="9"/>
          <p:cNvSpPr txBox="true"/>
          <p:nvPr/>
        </p:nvSpPr>
        <p:spPr>
          <a:xfrm rot="0">
            <a:off x="6456685" y="3596443"/>
            <a:ext cx="5374630" cy="3298115"/>
          </a:xfrm>
          <a:prstGeom prst="rect">
            <a:avLst/>
          </a:prstGeom>
        </p:spPr>
        <p:txBody>
          <a:bodyPr anchor="t" rtlCol="false" tIns="0" lIns="0" bIns="0" rIns="0">
            <a:spAutoFit/>
          </a:bodyPr>
          <a:lstStyle/>
          <a:p>
            <a:pPr algn="ctr" marL="0" indent="0" lvl="0">
              <a:lnSpc>
                <a:spcPts val="10940"/>
              </a:lnSpc>
              <a:spcBef>
                <a:spcPct val="0"/>
              </a:spcBef>
            </a:pPr>
            <a:r>
              <a:rPr lang="en-US" sz="13024" spc="-781">
                <a:solidFill>
                  <a:srgbClr val="0B4E7C"/>
                </a:solidFill>
                <a:latin typeface="Rustic Printed"/>
              </a:rPr>
              <a:t>GROUP MEMBERS</a:t>
            </a:r>
          </a:p>
        </p:txBody>
      </p:sp>
      <p:sp>
        <p:nvSpPr>
          <p:cNvPr name="Freeform 10" id="10"/>
          <p:cNvSpPr/>
          <p:nvPr/>
        </p:nvSpPr>
        <p:spPr>
          <a:xfrm flipH="false" flipV="false" rot="0">
            <a:off x="-722807" y="9667398"/>
            <a:ext cx="4222162" cy="1519978"/>
          </a:xfrm>
          <a:custGeom>
            <a:avLst/>
            <a:gdLst/>
            <a:ahLst/>
            <a:cxnLst/>
            <a:rect r="r" b="b" t="t" l="l"/>
            <a:pathLst>
              <a:path h="1519978" w="4222162">
                <a:moveTo>
                  <a:pt x="0" y="0"/>
                </a:moveTo>
                <a:lnTo>
                  <a:pt x="4222162" y="0"/>
                </a:lnTo>
                <a:lnTo>
                  <a:pt x="4222162" y="1519978"/>
                </a:lnTo>
                <a:lnTo>
                  <a:pt x="0" y="1519978"/>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1" id="11"/>
          <p:cNvSpPr/>
          <p:nvPr/>
        </p:nvSpPr>
        <p:spPr>
          <a:xfrm flipH="false" flipV="false" rot="0">
            <a:off x="8103209" y="9258300"/>
            <a:ext cx="4826643" cy="3119218"/>
          </a:xfrm>
          <a:custGeom>
            <a:avLst/>
            <a:gdLst/>
            <a:ahLst/>
            <a:cxnLst/>
            <a:rect r="r" b="b" t="t" l="l"/>
            <a:pathLst>
              <a:path h="3119218" w="4826643">
                <a:moveTo>
                  <a:pt x="0" y="0"/>
                </a:moveTo>
                <a:lnTo>
                  <a:pt x="4826643" y="0"/>
                </a:lnTo>
                <a:lnTo>
                  <a:pt x="4826643" y="3119218"/>
                </a:lnTo>
                <a:lnTo>
                  <a:pt x="0" y="3119218"/>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2" id="12"/>
          <p:cNvSpPr/>
          <p:nvPr/>
        </p:nvSpPr>
        <p:spPr>
          <a:xfrm flipH="false" flipV="false" rot="-10800000">
            <a:off x="6963965" y="-924229"/>
            <a:ext cx="5282267" cy="2165729"/>
          </a:xfrm>
          <a:custGeom>
            <a:avLst/>
            <a:gdLst/>
            <a:ahLst/>
            <a:cxnLst/>
            <a:rect r="r" b="b" t="t" l="l"/>
            <a:pathLst>
              <a:path h="2165729" w="5282267">
                <a:moveTo>
                  <a:pt x="0" y="0"/>
                </a:moveTo>
                <a:lnTo>
                  <a:pt x="5282267" y="0"/>
                </a:lnTo>
                <a:lnTo>
                  <a:pt x="5282267" y="2165729"/>
                </a:lnTo>
                <a:lnTo>
                  <a:pt x="0" y="2165729"/>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3" id="13"/>
          <p:cNvSpPr/>
          <p:nvPr/>
        </p:nvSpPr>
        <p:spPr>
          <a:xfrm flipH="true" flipV="false" rot="0">
            <a:off x="8690951" y="2223971"/>
            <a:ext cx="906098" cy="976429"/>
          </a:xfrm>
          <a:custGeom>
            <a:avLst/>
            <a:gdLst/>
            <a:ahLst/>
            <a:cxnLst/>
            <a:rect r="r" b="b" t="t" l="l"/>
            <a:pathLst>
              <a:path h="976429" w="906098">
                <a:moveTo>
                  <a:pt x="906098" y="0"/>
                </a:moveTo>
                <a:lnTo>
                  <a:pt x="0" y="0"/>
                </a:lnTo>
                <a:lnTo>
                  <a:pt x="0" y="976429"/>
                </a:lnTo>
                <a:lnTo>
                  <a:pt x="906098" y="976429"/>
                </a:lnTo>
                <a:lnTo>
                  <a:pt x="906098"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TextBox 14" id="14"/>
          <p:cNvSpPr txBox="true"/>
          <p:nvPr/>
        </p:nvSpPr>
        <p:spPr>
          <a:xfrm rot="0">
            <a:off x="1478154" y="2460625"/>
            <a:ext cx="3710922" cy="1403350"/>
          </a:xfrm>
          <a:prstGeom prst="rect">
            <a:avLst/>
          </a:prstGeom>
        </p:spPr>
        <p:txBody>
          <a:bodyPr anchor="t" rtlCol="false" tIns="0" lIns="0" bIns="0" rIns="0">
            <a:spAutoFit/>
          </a:bodyPr>
          <a:lstStyle/>
          <a:p>
            <a:pPr algn="ctr">
              <a:lnSpc>
                <a:spcPts val="3799"/>
              </a:lnSpc>
            </a:pPr>
            <a:r>
              <a:rPr lang="en-US" sz="2499">
                <a:solidFill>
                  <a:srgbClr val="FFFFFF"/>
                </a:solidFill>
                <a:latin typeface="Canva Sans Bold"/>
              </a:rPr>
              <a:t>AKSHAT RAJ</a:t>
            </a:r>
          </a:p>
          <a:p>
            <a:pPr algn="ctr">
              <a:lnSpc>
                <a:spcPts val="3799"/>
              </a:lnSpc>
            </a:pPr>
            <a:r>
              <a:rPr lang="en-US" sz="2499">
                <a:solidFill>
                  <a:srgbClr val="FFFFFF"/>
                </a:solidFill>
                <a:latin typeface="Canva Sans Bold"/>
              </a:rPr>
              <a:t>2016181</a:t>
            </a:r>
          </a:p>
          <a:p>
            <a:pPr algn="ctr" marL="0" indent="0" lvl="0">
              <a:lnSpc>
                <a:spcPts val="3799"/>
              </a:lnSpc>
              <a:spcBef>
                <a:spcPct val="0"/>
              </a:spcBef>
            </a:pPr>
            <a:r>
              <a:rPr lang="en-US" sz="2499">
                <a:solidFill>
                  <a:srgbClr val="FFFFFF"/>
                </a:solidFill>
                <a:latin typeface="Canva Sans Bold"/>
              </a:rPr>
              <a:t>IT</a:t>
            </a:r>
          </a:p>
        </p:txBody>
      </p:sp>
      <p:sp>
        <p:nvSpPr>
          <p:cNvPr name="TextBox 15" id="15"/>
          <p:cNvSpPr txBox="true"/>
          <p:nvPr/>
        </p:nvSpPr>
        <p:spPr>
          <a:xfrm rot="0">
            <a:off x="13103107" y="2460625"/>
            <a:ext cx="3710922" cy="1403350"/>
          </a:xfrm>
          <a:prstGeom prst="rect">
            <a:avLst/>
          </a:prstGeom>
        </p:spPr>
        <p:txBody>
          <a:bodyPr anchor="t" rtlCol="false" tIns="0" lIns="0" bIns="0" rIns="0">
            <a:spAutoFit/>
          </a:bodyPr>
          <a:lstStyle/>
          <a:p>
            <a:pPr algn="ctr">
              <a:lnSpc>
                <a:spcPts val="3799"/>
              </a:lnSpc>
            </a:pPr>
            <a:r>
              <a:rPr lang="en-US" sz="2499">
                <a:solidFill>
                  <a:srgbClr val="FFFFFF"/>
                </a:solidFill>
                <a:latin typeface="Canva Sans Bold"/>
              </a:rPr>
              <a:t>AMAN KUMAR SINGH</a:t>
            </a:r>
          </a:p>
          <a:p>
            <a:pPr algn="ctr">
              <a:lnSpc>
                <a:spcPts val="3799"/>
              </a:lnSpc>
            </a:pPr>
            <a:r>
              <a:rPr lang="en-US" sz="2499">
                <a:solidFill>
                  <a:srgbClr val="FFFFFF"/>
                </a:solidFill>
                <a:latin typeface="Canva Sans Bold"/>
              </a:rPr>
              <a:t>2016183</a:t>
            </a:r>
          </a:p>
          <a:p>
            <a:pPr algn="ctr" marL="0" indent="0" lvl="0">
              <a:lnSpc>
                <a:spcPts val="3799"/>
              </a:lnSpc>
              <a:spcBef>
                <a:spcPct val="0"/>
              </a:spcBef>
            </a:pPr>
            <a:r>
              <a:rPr lang="en-US" sz="2499">
                <a:solidFill>
                  <a:srgbClr val="FFFFFF"/>
                </a:solidFill>
                <a:latin typeface="Canva Sans Bold"/>
              </a:rPr>
              <a:t>IT</a:t>
            </a:r>
          </a:p>
        </p:txBody>
      </p:sp>
      <p:sp>
        <p:nvSpPr>
          <p:cNvPr name="TextBox 16" id="16"/>
          <p:cNvSpPr txBox="true"/>
          <p:nvPr/>
        </p:nvSpPr>
        <p:spPr>
          <a:xfrm rot="0">
            <a:off x="1478154" y="6661087"/>
            <a:ext cx="3710922" cy="1403350"/>
          </a:xfrm>
          <a:prstGeom prst="rect">
            <a:avLst/>
          </a:prstGeom>
        </p:spPr>
        <p:txBody>
          <a:bodyPr anchor="t" rtlCol="false" tIns="0" lIns="0" bIns="0" rIns="0">
            <a:spAutoFit/>
          </a:bodyPr>
          <a:lstStyle/>
          <a:p>
            <a:pPr algn="ctr">
              <a:lnSpc>
                <a:spcPts val="3799"/>
              </a:lnSpc>
            </a:pPr>
            <a:r>
              <a:rPr lang="en-US" sz="2499">
                <a:solidFill>
                  <a:srgbClr val="FFFFFF"/>
                </a:solidFill>
                <a:latin typeface="Canva Sans Bold"/>
              </a:rPr>
              <a:t>ANIMIT DASH</a:t>
            </a:r>
          </a:p>
          <a:p>
            <a:pPr algn="ctr">
              <a:lnSpc>
                <a:spcPts val="3799"/>
              </a:lnSpc>
            </a:pPr>
            <a:r>
              <a:rPr lang="en-US" sz="2499">
                <a:solidFill>
                  <a:srgbClr val="FFFFFF"/>
                </a:solidFill>
                <a:latin typeface="Canva Sans Bold"/>
              </a:rPr>
              <a:t>2016186</a:t>
            </a:r>
          </a:p>
          <a:p>
            <a:pPr algn="ctr" marL="0" indent="0" lvl="0">
              <a:lnSpc>
                <a:spcPts val="3799"/>
              </a:lnSpc>
              <a:spcBef>
                <a:spcPct val="0"/>
              </a:spcBef>
            </a:pPr>
            <a:r>
              <a:rPr lang="en-US" sz="2499">
                <a:solidFill>
                  <a:srgbClr val="FFFFFF"/>
                </a:solidFill>
                <a:latin typeface="Canva Sans Bold"/>
              </a:rPr>
              <a:t>IT</a:t>
            </a:r>
          </a:p>
        </p:txBody>
      </p:sp>
      <p:sp>
        <p:nvSpPr>
          <p:cNvPr name="TextBox 17" id="17"/>
          <p:cNvSpPr txBox="true"/>
          <p:nvPr/>
        </p:nvSpPr>
        <p:spPr>
          <a:xfrm rot="0">
            <a:off x="13098140" y="6661087"/>
            <a:ext cx="3710922" cy="1403350"/>
          </a:xfrm>
          <a:prstGeom prst="rect">
            <a:avLst/>
          </a:prstGeom>
        </p:spPr>
        <p:txBody>
          <a:bodyPr anchor="t" rtlCol="false" tIns="0" lIns="0" bIns="0" rIns="0">
            <a:spAutoFit/>
          </a:bodyPr>
          <a:lstStyle/>
          <a:p>
            <a:pPr algn="ctr">
              <a:lnSpc>
                <a:spcPts val="3799"/>
              </a:lnSpc>
            </a:pPr>
            <a:r>
              <a:rPr lang="en-US" sz="2499">
                <a:solidFill>
                  <a:srgbClr val="FFFFFF"/>
                </a:solidFill>
                <a:latin typeface="Canva Sans Bold"/>
              </a:rPr>
              <a:t>RITESH RANJAN</a:t>
            </a:r>
          </a:p>
          <a:p>
            <a:pPr algn="ctr">
              <a:lnSpc>
                <a:spcPts val="3799"/>
              </a:lnSpc>
            </a:pPr>
            <a:r>
              <a:rPr lang="en-US" sz="2499">
                <a:solidFill>
                  <a:srgbClr val="FFFFFF"/>
                </a:solidFill>
                <a:latin typeface="Canva Sans Bold"/>
              </a:rPr>
              <a:t>2016243</a:t>
            </a:r>
          </a:p>
          <a:p>
            <a:pPr algn="ctr" marL="0" indent="0" lvl="0">
              <a:lnSpc>
                <a:spcPts val="3799"/>
              </a:lnSpc>
              <a:spcBef>
                <a:spcPct val="0"/>
              </a:spcBef>
            </a:pPr>
            <a:r>
              <a:rPr lang="en-US" sz="2499">
                <a:solidFill>
                  <a:srgbClr val="FFFFFF"/>
                </a:solidFill>
                <a:latin typeface="Canva Sans Bold"/>
              </a:rPr>
              <a:t>IT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TextBox 3" id="3"/>
          <p:cNvSpPr txBox="true"/>
          <p:nvPr/>
        </p:nvSpPr>
        <p:spPr>
          <a:xfrm rot="0">
            <a:off x="1504950" y="1763005"/>
            <a:ext cx="8435223" cy="1571627"/>
          </a:xfrm>
          <a:prstGeom prst="rect">
            <a:avLst/>
          </a:prstGeom>
        </p:spPr>
        <p:txBody>
          <a:bodyPr anchor="t" rtlCol="false" tIns="0" lIns="0" bIns="0" rIns="0">
            <a:spAutoFit/>
          </a:bodyPr>
          <a:lstStyle/>
          <a:p>
            <a:pPr marL="0" indent="0" lvl="0">
              <a:lnSpc>
                <a:spcPts val="9600"/>
              </a:lnSpc>
            </a:pPr>
            <a:r>
              <a:rPr lang="en-US" sz="10000" spc="-600">
                <a:solidFill>
                  <a:srgbClr val="0B4E7C"/>
                </a:solidFill>
                <a:latin typeface="Rustic Printed"/>
              </a:rPr>
              <a:t>INTRODUCTION: </a:t>
            </a:r>
          </a:p>
        </p:txBody>
      </p:sp>
      <p:sp>
        <p:nvSpPr>
          <p:cNvPr name="TextBox 4" id="4"/>
          <p:cNvSpPr txBox="true"/>
          <p:nvPr/>
        </p:nvSpPr>
        <p:spPr>
          <a:xfrm rot="0">
            <a:off x="1504950" y="3585724"/>
            <a:ext cx="9263642" cy="3096502"/>
          </a:xfrm>
          <a:prstGeom prst="rect">
            <a:avLst/>
          </a:prstGeom>
        </p:spPr>
        <p:txBody>
          <a:bodyPr anchor="t" rtlCol="false" tIns="0" lIns="0" bIns="0" rIns="0">
            <a:spAutoFit/>
          </a:bodyPr>
          <a:lstStyle/>
          <a:p>
            <a:pPr marL="0" indent="0" lvl="0">
              <a:lnSpc>
                <a:spcPts val="2781"/>
              </a:lnSpc>
              <a:spcBef>
                <a:spcPct val="0"/>
              </a:spcBef>
            </a:pPr>
            <a:r>
              <a:rPr lang="en-US" sz="2060" spc="123">
                <a:solidFill>
                  <a:srgbClr val="0B4E7C"/>
                </a:solidFill>
                <a:latin typeface="Canva Sans Medium"/>
              </a:rPr>
              <a:t>Cardiovascular disease (CVD) remains a leading cause of global mortality, driven by sedentary lifestyles and poor diets. Despite medical advancements, its prevalence rises, particularly in underserved areas lacking healthcare access. Early detection is crucial, yet challenging due to limited resources and expertise in remote regions. This exacerbates CVD's impact, underscoring the need for improved infrastructure and strategies to ensure timely diagnosis and management, ultimately enhancing patient outcomes and reducing the burden of disease.</a:t>
            </a:r>
          </a:p>
        </p:txBody>
      </p:sp>
      <p:sp>
        <p:nvSpPr>
          <p:cNvPr name="Freeform 5" id="5"/>
          <p:cNvSpPr/>
          <p:nvPr/>
        </p:nvSpPr>
        <p:spPr>
          <a:xfrm flipH="false" flipV="false" rot="0">
            <a:off x="10985909" y="2212116"/>
            <a:ext cx="6273391" cy="5862769"/>
          </a:xfrm>
          <a:custGeom>
            <a:avLst/>
            <a:gdLst/>
            <a:ahLst/>
            <a:cxnLst/>
            <a:rect r="r" b="b" t="t" l="l"/>
            <a:pathLst>
              <a:path h="5862769" w="6273391">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10494" y="0"/>
                  </a:moveTo>
                  <a:lnTo>
                    <a:pt x="4264232" y="0"/>
                  </a:lnTo>
                  <a:cubicBezTo>
                    <a:pt x="4270028" y="0"/>
                    <a:pt x="4274726" y="4698"/>
                    <a:pt x="4274726" y="10494"/>
                  </a:cubicBezTo>
                  <a:lnTo>
                    <a:pt x="4274726" y="2156973"/>
                  </a:lnTo>
                  <a:cubicBezTo>
                    <a:pt x="4274726" y="2162768"/>
                    <a:pt x="4270028" y="2167467"/>
                    <a:pt x="4264232" y="2167467"/>
                  </a:cubicBezTo>
                  <a:lnTo>
                    <a:pt x="10494" y="2167467"/>
                  </a:lnTo>
                  <a:cubicBezTo>
                    <a:pt x="7711" y="2167467"/>
                    <a:pt x="5042" y="2166361"/>
                    <a:pt x="3074" y="2164393"/>
                  </a:cubicBezTo>
                  <a:cubicBezTo>
                    <a:pt x="1106" y="2162425"/>
                    <a:pt x="0" y="2159756"/>
                    <a:pt x="0" y="2156973"/>
                  </a:cubicBezTo>
                  <a:lnTo>
                    <a:pt x="0" y="10494"/>
                  </a:lnTo>
                  <a:cubicBezTo>
                    <a:pt x="0" y="4698"/>
                    <a:pt x="4698" y="0"/>
                    <a:pt x="10494" y="0"/>
                  </a:cubicBezTo>
                  <a:close/>
                </a:path>
              </a:pathLst>
            </a:custGeom>
            <a:solidFill>
              <a:srgbClr val="155C94"/>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3519557" y="1731384"/>
            <a:ext cx="11248885" cy="1571627"/>
          </a:xfrm>
          <a:prstGeom prst="rect">
            <a:avLst/>
          </a:prstGeom>
        </p:spPr>
        <p:txBody>
          <a:bodyPr anchor="t" rtlCol="false" tIns="0" lIns="0" bIns="0" rIns="0">
            <a:spAutoFit/>
          </a:bodyPr>
          <a:lstStyle/>
          <a:p>
            <a:pPr algn="ctr" marL="0" indent="0" lvl="0">
              <a:lnSpc>
                <a:spcPts val="9600"/>
              </a:lnSpc>
            </a:pPr>
            <a:r>
              <a:rPr lang="en-US" sz="10000" spc="-600">
                <a:solidFill>
                  <a:srgbClr val="FFFFFF"/>
                </a:solidFill>
                <a:latin typeface="Rustic Printed"/>
              </a:rPr>
              <a:t>CONTEXT</a:t>
            </a:r>
          </a:p>
        </p:txBody>
      </p:sp>
      <p:sp>
        <p:nvSpPr>
          <p:cNvPr name="TextBox 7" id="7"/>
          <p:cNvSpPr txBox="true"/>
          <p:nvPr/>
        </p:nvSpPr>
        <p:spPr>
          <a:xfrm rot="0">
            <a:off x="3519557" y="3255386"/>
            <a:ext cx="11248885" cy="5229224"/>
          </a:xfrm>
          <a:prstGeom prst="rect">
            <a:avLst/>
          </a:prstGeom>
        </p:spPr>
        <p:txBody>
          <a:bodyPr anchor="t" rtlCol="false" tIns="0" lIns="0" bIns="0" rIns="0">
            <a:spAutoFit/>
          </a:bodyPr>
          <a:lstStyle/>
          <a:p>
            <a:pPr algn="just" marL="431800" indent="-215900" lvl="1">
              <a:lnSpc>
                <a:spcPts val="2800"/>
              </a:lnSpc>
              <a:buFont typeface="Arial"/>
              <a:buChar char="•"/>
            </a:pPr>
            <a:r>
              <a:rPr lang="en-US" sz="2000" spc="120">
                <a:solidFill>
                  <a:srgbClr val="FFFFFF"/>
                </a:solidFill>
                <a:latin typeface="Canva Sans Bold"/>
              </a:rPr>
              <a:t>The World Health Organization (WHO) has estimated that 12 million deaths occur worldwide, every year</a:t>
            </a:r>
            <a:r>
              <a:rPr lang="en-US" sz="2000" spc="120">
                <a:solidFill>
                  <a:srgbClr val="FFFFFF"/>
                </a:solidFill>
                <a:latin typeface="Canva Sans Bold"/>
              </a:rPr>
              <a:t> due to the Heart diseases.</a:t>
            </a:r>
          </a:p>
          <a:p>
            <a:pPr algn="just">
              <a:lnSpc>
                <a:spcPts val="420"/>
              </a:lnSpc>
            </a:pPr>
          </a:p>
          <a:p>
            <a:pPr algn="just" marL="431800" indent="-215900" lvl="1">
              <a:lnSpc>
                <a:spcPts val="2800"/>
              </a:lnSpc>
              <a:buFont typeface="Arial"/>
              <a:buChar char="•"/>
            </a:pPr>
            <a:r>
              <a:rPr lang="en-US" sz="2000" spc="120">
                <a:solidFill>
                  <a:srgbClr val="FFFFFF"/>
                </a:solidFill>
                <a:latin typeface="Canva Sans Bold"/>
              </a:rPr>
              <a:t>Limited access to specialized medical facilities exacerbates challenges in addressing the rising incidence of cardiovascular diseases (CVDs).</a:t>
            </a:r>
          </a:p>
          <a:p>
            <a:pPr algn="just">
              <a:lnSpc>
                <a:spcPts val="419"/>
              </a:lnSpc>
            </a:pPr>
          </a:p>
          <a:p>
            <a:pPr algn="just" marL="431800" indent="-215900" lvl="1">
              <a:lnSpc>
                <a:spcPts val="2800"/>
              </a:lnSpc>
              <a:buFont typeface="Arial"/>
              <a:buChar char="•"/>
            </a:pPr>
            <a:r>
              <a:rPr lang="en-US" sz="2000" spc="120">
                <a:solidFill>
                  <a:srgbClr val="FFFFFF"/>
                </a:solidFill>
                <a:latin typeface="Canva Sans Bold"/>
              </a:rPr>
              <a:t>Inadequate infrastructure for continuous patient monitoring hinders early detection and treatment of CVDs.</a:t>
            </a:r>
          </a:p>
          <a:p>
            <a:pPr algn="just">
              <a:lnSpc>
                <a:spcPts val="419"/>
              </a:lnSpc>
            </a:pPr>
          </a:p>
          <a:p>
            <a:pPr algn="just" marL="431800" indent="-215900" lvl="1">
              <a:lnSpc>
                <a:spcPts val="2800"/>
              </a:lnSpc>
              <a:buFont typeface="Arial"/>
              <a:buChar char="•"/>
            </a:pPr>
            <a:r>
              <a:rPr lang="en-US" sz="2000" spc="120">
                <a:solidFill>
                  <a:srgbClr val="FFFFFF"/>
                </a:solidFill>
                <a:latin typeface="Canva Sans Bold"/>
              </a:rPr>
              <a:t>High costs associated with conventional diagnostic techniques create barriers to timely diagnosis and management of CVDs.</a:t>
            </a:r>
          </a:p>
          <a:p>
            <a:pPr algn="just">
              <a:lnSpc>
                <a:spcPts val="419"/>
              </a:lnSpc>
            </a:pPr>
          </a:p>
          <a:p>
            <a:pPr algn="just" marL="431800" indent="-215900" lvl="1">
              <a:lnSpc>
                <a:spcPts val="2800"/>
              </a:lnSpc>
              <a:buFont typeface="Arial"/>
              <a:buChar char="•"/>
            </a:pPr>
            <a:r>
              <a:rPr lang="en-US" sz="2000" spc="120">
                <a:solidFill>
                  <a:srgbClr val="FFFFFF"/>
                </a:solidFill>
                <a:latin typeface="Canva Sans Bold"/>
              </a:rPr>
              <a:t>Subjective clinical evaluations and manual analysis of medical data introduce variability and errors in disease diagnosis and prognosis.</a:t>
            </a:r>
          </a:p>
          <a:p>
            <a:pPr algn="just">
              <a:lnSpc>
                <a:spcPts val="419"/>
              </a:lnSpc>
            </a:pPr>
          </a:p>
          <a:p>
            <a:pPr algn="just" marL="431800" indent="-215900" lvl="1">
              <a:lnSpc>
                <a:spcPts val="2800"/>
              </a:lnSpc>
              <a:buFont typeface="Arial"/>
              <a:buChar char="•"/>
            </a:pPr>
            <a:r>
              <a:rPr lang="en-US" sz="2000" spc="120">
                <a:solidFill>
                  <a:srgbClr val="FFFFFF"/>
                </a:solidFill>
                <a:latin typeface="Canva Sans Bold"/>
              </a:rPr>
              <a:t>The burden of heart diseases is disproportionately high, with a significant number of deaths occurring annually, especially in urban areas, and is expected to escalate globally by 2030, posing significant challenges to healthcare systems.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2054643" y="2973705"/>
            <a:ext cx="6940374" cy="6132766"/>
          </a:xfrm>
          <a:custGeom>
            <a:avLst/>
            <a:gdLst/>
            <a:ahLst/>
            <a:cxnLst/>
            <a:rect r="r" b="b" t="t" l="l"/>
            <a:pathLst>
              <a:path h="6132766" w="6940374">
                <a:moveTo>
                  <a:pt x="0" y="0"/>
                </a:moveTo>
                <a:lnTo>
                  <a:pt x="6940374" y="0"/>
                </a:lnTo>
                <a:lnTo>
                  <a:pt x="6940374" y="6132766"/>
                </a:lnTo>
                <a:lnTo>
                  <a:pt x="0" y="61327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9292983" y="2973705"/>
            <a:ext cx="6940374" cy="6132766"/>
          </a:xfrm>
          <a:custGeom>
            <a:avLst/>
            <a:gdLst/>
            <a:ahLst/>
            <a:cxnLst/>
            <a:rect r="r" b="b" t="t" l="l"/>
            <a:pathLst>
              <a:path h="6132766" w="6940374">
                <a:moveTo>
                  <a:pt x="0" y="0"/>
                </a:moveTo>
                <a:lnTo>
                  <a:pt x="6940374" y="0"/>
                </a:lnTo>
                <a:lnTo>
                  <a:pt x="6940374" y="6132766"/>
                </a:lnTo>
                <a:lnTo>
                  <a:pt x="0" y="61327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TextBox 5" id="5"/>
          <p:cNvSpPr txBox="true"/>
          <p:nvPr/>
        </p:nvSpPr>
        <p:spPr>
          <a:xfrm rot="0">
            <a:off x="4926389" y="981075"/>
            <a:ext cx="8435223" cy="1571627"/>
          </a:xfrm>
          <a:prstGeom prst="rect">
            <a:avLst/>
          </a:prstGeom>
        </p:spPr>
        <p:txBody>
          <a:bodyPr anchor="t" rtlCol="false" tIns="0" lIns="0" bIns="0" rIns="0">
            <a:spAutoFit/>
          </a:bodyPr>
          <a:lstStyle/>
          <a:p>
            <a:pPr algn="ctr" marL="0" indent="0" lvl="0">
              <a:lnSpc>
                <a:spcPts val="9600"/>
              </a:lnSpc>
            </a:pPr>
            <a:r>
              <a:rPr lang="en-US" sz="10000" spc="-600">
                <a:solidFill>
                  <a:srgbClr val="0B4E7C"/>
                </a:solidFill>
                <a:latin typeface="Rustic Printed"/>
              </a:rPr>
              <a:t>OBJECTIVES</a:t>
            </a:r>
          </a:p>
        </p:txBody>
      </p:sp>
      <p:sp>
        <p:nvSpPr>
          <p:cNvPr name="TextBox 6" id="6"/>
          <p:cNvSpPr txBox="true"/>
          <p:nvPr/>
        </p:nvSpPr>
        <p:spPr>
          <a:xfrm rot="0">
            <a:off x="3968395" y="3683341"/>
            <a:ext cx="3112870" cy="1520190"/>
          </a:xfrm>
          <a:prstGeom prst="rect">
            <a:avLst/>
          </a:prstGeom>
        </p:spPr>
        <p:txBody>
          <a:bodyPr anchor="t" rtlCol="false" tIns="0" lIns="0" bIns="0" rIns="0">
            <a:spAutoFit/>
          </a:bodyPr>
          <a:lstStyle/>
          <a:p>
            <a:pPr algn="ctr" marL="0" indent="0" lvl="0">
              <a:lnSpc>
                <a:spcPts val="5280"/>
              </a:lnSpc>
              <a:spcBef>
                <a:spcPct val="0"/>
              </a:spcBef>
            </a:pPr>
            <a:r>
              <a:rPr lang="en-US" sz="5500" spc="-330" strike="noStrike" u="none">
                <a:solidFill>
                  <a:srgbClr val="FFFFFF"/>
                </a:solidFill>
                <a:latin typeface="Rustic Printed"/>
              </a:rPr>
              <a:t>MAIN OBJECTIVE</a:t>
            </a:r>
          </a:p>
        </p:txBody>
      </p:sp>
      <p:sp>
        <p:nvSpPr>
          <p:cNvPr name="TextBox 7" id="7"/>
          <p:cNvSpPr txBox="true"/>
          <p:nvPr/>
        </p:nvSpPr>
        <p:spPr>
          <a:xfrm rot="0">
            <a:off x="3250519" y="5401353"/>
            <a:ext cx="4548622" cy="2522855"/>
          </a:xfrm>
          <a:prstGeom prst="rect">
            <a:avLst/>
          </a:prstGeom>
        </p:spPr>
        <p:txBody>
          <a:bodyPr anchor="t" rtlCol="false" tIns="0" lIns="0" bIns="0" rIns="0">
            <a:spAutoFit/>
          </a:bodyPr>
          <a:lstStyle/>
          <a:p>
            <a:pPr algn="ctr">
              <a:lnSpc>
                <a:spcPts val="2859"/>
              </a:lnSpc>
            </a:pPr>
            <a:r>
              <a:rPr lang="en-US" sz="1999">
                <a:solidFill>
                  <a:srgbClr val="FFFFFF"/>
                </a:solidFill>
                <a:latin typeface="Canva Sans Medium"/>
              </a:rPr>
              <a:t>Develop machine learning prediction models utilizing healthcare data to enhance early detection and risk stratification of cardiovascular diseases (CVDs), aiming to improve prognosis and enable proactive interventions.</a:t>
            </a:r>
          </a:p>
        </p:txBody>
      </p:sp>
      <p:sp>
        <p:nvSpPr>
          <p:cNvPr name="TextBox 8" id="8"/>
          <p:cNvSpPr txBox="true"/>
          <p:nvPr/>
        </p:nvSpPr>
        <p:spPr>
          <a:xfrm rot="0">
            <a:off x="10543007" y="3683341"/>
            <a:ext cx="4440326" cy="1520190"/>
          </a:xfrm>
          <a:prstGeom prst="rect">
            <a:avLst/>
          </a:prstGeom>
        </p:spPr>
        <p:txBody>
          <a:bodyPr anchor="t" rtlCol="false" tIns="0" lIns="0" bIns="0" rIns="0">
            <a:spAutoFit/>
          </a:bodyPr>
          <a:lstStyle/>
          <a:p>
            <a:pPr algn="ctr" marL="0" indent="0" lvl="0">
              <a:lnSpc>
                <a:spcPts val="5280"/>
              </a:lnSpc>
              <a:spcBef>
                <a:spcPct val="0"/>
              </a:spcBef>
            </a:pPr>
            <a:r>
              <a:rPr lang="en-US" sz="5500" spc="-330" strike="noStrike" u="none">
                <a:solidFill>
                  <a:srgbClr val="FFFFFF"/>
                </a:solidFill>
                <a:latin typeface="Rustic Printed"/>
              </a:rPr>
              <a:t>SECONDARY OBJECTIVES</a:t>
            </a:r>
          </a:p>
        </p:txBody>
      </p:sp>
      <p:sp>
        <p:nvSpPr>
          <p:cNvPr name="TextBox 9" id="9"/>
          <p:cNvSpPr txBox="true"/>
          <p:nvPr/>
        </p:nvSpPr>
        <p:spPr>
          <a:xfrm rot="0">
            <a:off x="10488859" y="5401353"/>
            <a:ext cx="4548622" cy="2884805"/>
          </a:xfrm>
          <a:prstGeom prst="rect">
            <a:avLst/>
          </a:prstGeom>
        </p:spPr>
        <p:txBody>
          <a:bodyPr anchor="t" rtlCol="false" tIns="0" lIns="0" bIns="0" rIns="0">
            <a:spAutoFit/>
          </a:bodyPr>
          <a:lstStyle/>
          <a:p>
            <a:pPr algn="ctr">
              <a:lnSpc>
                <a:spcPts val="2859"/>
              </a:lnSpc>
            </a:pPr>
            <a:r>
              <a:rPr lang="en-US" sz="1999">
                <a:solidFill>
                  <a:srgbClr val="FFFFFF"/>
                </a:solidFill>
                <a:latin typeface="Canva Sans Medium"/>
              </a:rPr>
              <a:t>Integrate machine learning algorithms into healthcare systems to empower providers with predictive analytics tools for more efficient and targeted management of CVDs, ultimately improving patient outcomes and reducing healthcare burden.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9999391" y="1526745"/>
            <a:ext cx="7259909" cy="7233510"/>
          </a:xfrm>
          <a:custGeom>
            <a:avLst/>
            <a:gdLst/>
            <a:ahLst/>
            <a:cxnLst/>
            <a:rect r="r" b="b" t="t" l="l"/>
            <a:pathLst>
              <a:path h="7233510" w="7259909">
                <a:moveTo>
                  <a:pt x="0" y="0"/>
                </a:moveTo>
                <a:lnTo>
                  <a:pt x="7259909" y="0"/>
                </a:lnTo>
                <a:lnTo>
                  <a:pt x="7259909" y="7233510"/>
                </a:lnTo>
                <a:lnTo>
                  <a:pt x="0" y="72335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4" id="4"/>
          <p:cNvSpPr txBox="true"/>
          <p:nvPr/>
        </p:nvSpPr>
        <p:spPr>
          <a:xfrm rot="0">
            <a:off x="1504950" y="1217544"/>
            <a:ext cx="7196179" cy="1571627"/>
          </a:xfrm>
          <a:prstGeom prst="rect">
            <a:avLst/>
          </a:prstGeom>
        </p:spPr>
        <p:txBody>
          <a:bodyPr anchor="t" rtlCol="false" tIns="0" lIns="0" bIns="0" rIns="0">
            <a:spAutoFit/>
          </a:bodyPr>
          <a:lstStyle/>
          <a:p>
            <a:pPr marL="0" indent="0" lvl="0">
              <a:lnSpc>
                <a:spcPts val="9600"/>
              </a:lnSpc>
            </a:pPr>
            <a:r>
              <a:rPr lang="en-US" sz="10000" spc="-600">
                <a:solidFill>
                  <a:srgbClr val="0B4E7C"/>
                </a:solidFill>
                <a:latin typeface="Rustic Printed"/>
              </a:rPr>
              <a:t>METHODOLOGY: </a:t>
            </a:r>
          </a:p>
        </p:txBody>
      </p:sp>
      <p:grpSp>
        <p:nvGrpSpPr>
          <p:cNvPr name="Group 5" id="5"/>
          <p:cNvGrpSpPr/>
          <p:nvPr/>
        </p:nvGrpSpPr>
        <p:grpSpPr>
          <a:xfrm rot="0">
            <a:off x="1438275" y="2789170"/>
            <a:ext cx="8494441" cy="6305119"/>
            <a:chOff x="0" y="0"/>
            <a:chExt cx="425387" cy="315749"/>
          </a:xfrm>
        </p:grpSpPr>
        <p:sp>
          <p:nvSpPr>
            <p:cNvPr name="Freeform 6" id="6"/>
            <p:cNvSpPr/>
            <p:nvPr/>
          </p:nvSpPr>
          <p:spPr>
            <a:xfrm flipH="false" flipV="false" rot="0">
              <a:off x="0" y="0"/>
              <a:ext cx="425387" cy="315749"/>
            </a:xfrm>
            <a:custGeom>
              <a:avLst/>
              <a:gdLst/>
              <a:ahLst/>
              <a:cxnLst/>
              <a:rect r="r" b="b" t="t" l="l"/>
              <a:pathLst>
                <a:path h="315749" w="425387">
                  <a:moveTo>
                    <a:pt x="0" y="0"/>
                  </a:moveTo>
                  <a:lnTo>
                    <a:pt x="425387" y="0"/>
                  </a:lnTo>
                  <a:lnTo>
                    <a:pt x="425387" y="315749"/>
                  </a:lnTo>
                  <a:lnTo>
                    <a:pt x="0" y="315749"/>
                  </a:lnTo>
                  <a:close/>
                </a:path>
              </a:pathLst>
            </a:custGeom>
            <a:solidFill>
              <a:srgbClr val="155C94"/>
            </a:solidFill>
          </p:spPr>
        </p:sp>
        <p:sp>
          <p:nvSpPr>
            <p:cNvPr name="TextBox 7" id="7"/>
            <p:cNvSpPr txBox="true"/>
            <p:nvPr/>
          </p:nvSpPr>
          <p:spPr>
            <a:xfrm>
              <a:off x="0" y="-38100"/>
              <a:ext cx="425387" cy="353849"/>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504950" y="3218752"/>
            <a:ext cx="8232032" cy="5417380"/>
          </a:xfrm>
          <a:prstGeom prst="rect">
            <a:avLst/>
          </a:prstGeom>
        </p:spPr>
        <p:txBody>
          <a:bodyPr anchor="t" rtlCol="false" tIns="0" lIns="0" bIns="0" rIns="0">
            <a:spAutoFit/>
          </a:bodyPr>
          <a:lstStyle/>
          <a:p>
            <a:pPr algn="ctr" marL="0" indent="0" lvl="0">
              <a:lnSpc>
                <a:spcPts val="2866"/>
              </a:lnSpc>
              <a:spcBef>
                <a:spcPct val="0"/>
              </a:spcBef>
            </a:pPr>
            <a:r>
              <a:rPr lang="en-US" sz="2123" spc="127">
                <a:solidFill>
                  <a:srgbClr val="FFFFFF"/>
                </a:solidFill>
                <a:latin typeface="Canva Sans Medium"/>
              </a:rPr>
              <a:t>Our methodology employs Keras to train logistic regression models using the sigmoid activation function. Despite the dataset having two classes labeled as 0 and 1, our objective is to gauge the severity of heart health rather than binary classification. The sigmoid activation function, prevalent in logistic regression, yields probabilities rather than discrete class labels, aligning with our goal. This approach allows us to assess the continuum of heart health, providing nuanced insights beyond binary categorization. Through leveraging Keras and the sigmoid activation function, our methodology aims to offer a more comprehensive understanding of cardiovascular health status for improved healthcare decision-making.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TextBox 3" id="3"/>
          <p:cNvSpPr txBox="true"/>
          <p:nvPr/>
        </p:nvSpPr>
        <p:spPr>
          <a:xfrm rot="0">
            <a:off x="1503758" y="981075"/>
            <a:ext cx="15280484" cy="1417320"/>
          </a:xfrm>
          <a:prstGeom prst="rect">
            <a:avLst/>
          </a:prstGeom>
        </p:spPr>
        <p:txBody>
          <a:bodyPr anchor="t" rtlCol="false" tIns="0" lIns="0" bIns="0" rIns="0">
            <a:spAutoFit/>
          </a:bodyPr>
          <a:lstStyle/>
          <a:p>
            <a:pPr algn="ctr" marL="0" indent="0" lvl="0">
              <a:lnSpc>
                <a:spcPts val="8640"/>
              </a:lnSpc>
              <a:spcBef>
                <a:spcPct val="0"/>
              </a:spcBef>
            </a:pPr>
            <a:r>
              <a:rPr lang="en-US" sz="9000" spc="-540">
                <a:solidFill>
                  <a:srgbClr val="0B4E7C"/>
                </a:solidFill>
                <a:latin typeface="Rustic Printed"/>
              </a:rPr>
              <a:t>MODULE DESCRIPTION</a:t>
            </a:r>
          </a:p>
        </p:txBody>
      </p:sp>
      <p:sp>
        <p:nvSpPr>
          <p:cNvPr name="Freeform 4" id="4"/>
          <p:cNvSpPr/>
          <p:nvPr/>
        </p:nvSpPr>
        <p:spPr>
          <a:xfrm flipH="false" flipV="false" rot="0">
            <a:off x="6888528" y="2769870"/>
            <a:ext cx="4513346" cy="3044457"/>
          </a:xfrm>
          <a:custGeom>
            <a:avLst/>
            <a:gdLst/>
            <a:ahLst/>
            <a:cxnLst/>
            <a:rect r="r" b="b" t="t" l="l"/>
            <a:pathLst>
              <a:path h="3044457" w="4513346">
                <a:moveTo>
                  <a:pt x="0" y="0"/>
                </a:moveTo>
                <a:lnTo>
                  <a:pt x="4513347" y="0"/>
                </a:lnTo>
                <a:lnTo>
                  <a:pt x="4513347" y="3044457"/>
                </a:lnTo>
                <a:lnTo>
                  <a:pt x="0" y="304445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5" id="5"/>
          <p:cNvSpPr/>
          <p:nvPr/>
        </p:nvSpPr>
        <p:spPr>
          <a:xfrm flipH="false" flipV="false" rot="0">
            <a:off x="9559575" y="6183656"/>
            <a:ext cx="4513346" cy="3044457"/>
          </a:xfrm>
          <a:custGeom>
            <a:avLst/>
            <a:gdLst/>
            <a:ahLst/>
            <a:cxnLst/>
            <a:rect r="r" b="b" t="t" l="l"/>
            <a:pathLst>
              <a:path h="3044457" w="4513346">
                <a:moveTo>
                  <a:pt x="0" y="0"/>
                </a:moveTo>
                <a:lnTo>
                  <a:pt x="4513347" y="0"/>
                </a:lnTo>
                <a:lnTo>
                  <a:pt x="4513347" y="3044457"/>
                </a:lnTo>
                <a:lnTo>
                  <a:pt x="0" y="30444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11812448" y="2769870"/>
            <a:ext cx="4513346" cy="3044457"/>
          </a:xfrm>
          <a:custGeom>
            <a:avLst/>
            <a:gdLst/>
            <a:ahLst/>
            <a:cxnLst/>
            <a:rect r="r" b="b" t="t" l="l"/>
            <a:pathLst>
              <a:path h="3044457" w="4513346">
                <a:moveTo>
                  <a:pt x="0" y="0"/>
                </a:moveTo>
                <a:lnTo>
                  <a:pt x="4513347" y="0"/>
                </a:lnTo>
                <a:lnTo>
                  <a:pt x="4513347" y="3044457"/>
                </a:lnTo>
                <a:lnTo>
                  <a:pt x="0" y="30444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1962205" y="2769870"/>
            <a:ext cx="4513346" cy="3044457"/>
          </a:xfrm>
          <a:custGeom>
            <a:avLst/>
            <a:gdLst/>
            <a:ahLst/>
            <a:cxnLst/>
            <a:rect r="r" b="b" t="t" l="l"/>
            <a:pathLst>
              <a:path h="3044457" w="4513346">
                <a:moveTo>
                  <a:pt x="0" y="0"/>
                </a:moveTo>
                <a:lnTo>
                  <a:pt x="4513347" y="0"/>
                </a:lnTo>
                <a:lnTo>
                  <a:pt x="4513347" y="3044457"/>
                </a:lnTo>
                <a:lnTo>
                  <a:pt x="0" y="30444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8" id="8"/>
          <p:cNvSpPr/>
          <p:nvPr/>
        </p:nvSpPr>
        <p:spPr>
          <a:xfrm flipH="false" flipV="false" rot="0">
            <a:off x="4221492" y="6213843"/>
            <a:ext cx="4513346" cy="3044457"/>
          </a:xfrm>
          <a:custGeom>
            <a:avLst/>
            <a:gdLst/>
            <a:ahLst/>
            <a:cxnLst/>
            <a:rect r="r" b="b" t="t" l="l"/>
            <a:pathLst>
              <a:path h="3044457" w="4513346">
                <a:moveTo>
                  <a:pt x="0" y="0"/>
                </a:moveTo>
                <a:lnTo>
                  <a:pt x="4513346" y="0"/>
                </a:lnTo>
                <a:lnTo>
                  <a:pt x="4513346" y="3044457"/>
                </a:lnTo>
                <a:lnTo>
                  <a:pt x="0" y="304445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9" id="9"/>
          <p:cNvSpPr txBox="true"/>
          <p:nvPr/>
        </p:nvSpPr>
        <p:spPr>
          <a:xfrm rot="0">
            <a:off x="2426745" y="4083372"/>
            <a:ext cx="3589494" cy="1092835"/>
          </a:xfrm>
          <a:prstGeom prst="rect">
            <a:avLst/>
          </a:prstGeom>
        </p:spPr>
        <p:txBody>
          <a:bodyPr anchor="t" rtlCol="false" tIns="0" lIns="0" bIns="0" rIns="0">
            <a:spAutoFit/>
          </a:bodyPr>
          <a:lstStyle/>
          <a:p>
            <a:pPr algn="ctr">
              <a:lnSpc>
                <a:spcPts val="2240"/>
              </a:lnSpc>
            </a:pPr>
            <a:r>
              <a:rPr lang="en-US" sz="1600">
                <a:solidFill>
                  <a:srgbClr val="FFFFFF"/>
                </a:solidFill>
                <a:latin typeface="Canva Sans Medium"/>
              </a:rPr>
              <a:t>Gathering crucial data from electronic health records, wearables, and patient surveys for comprehensive analysis.</a:t>
            </a:r>
          </a:p>
        </p:txBody>
      </p:sp>
      <p:sp>
        <p:nvSpPr>
          <p:cNvPr name="TextBox 10" id="10"/>
          <p:cNvSpPr txBox="true"/>
          <p:nvPr/>
        </p:nvSpPr>
        <p:spPr>
          <a:xfrm rot="0">
            <a:off x="7350455" y="4083372"/>
            <a:ext cx="3589494" cy="816610"/>
          </a:xfrm>
          <a:prstGeom prst="rect">
            <a:avLst/>
          </a:prstGeom>
        </p:spPr>
        <p:txBody>
          <a:bodyPr anchor="t" rtlCol="false" tIns="0" lIns="0" bIns="0" rIns="0">
            <a:spAutoFit/>
          </a:bodyPr>
          <a:lstStyle/>
          <a:p>
            <a:pPr algn="ctr" marL="0" indent="0" lvl="0">
              <a:lnSpc>
                <a:spcPts val="2240"/>
              </a:lnSpc>
            </a:pPr>
            <a:r>
              <a:rPr lang="en-US" sz="1600">
                <a:solidFill>
                  <a:srgbClr val="FFFFFF"/>
                </a:solidFill>
                <a:latin typeface="Canva Sans Medium"/>
              </a:rPr>
              <a:t>The collected data undergoes cleaning and organization to ensure its accurate and consistent. </a:t>
            </a:r>
          </a:p>
        </p:txBody>
      </p:sp>
      <p:sp>
        <p:nvSpPr>
          <p:cNvPr name="TextBox 11" id="11"/>
          <p:cNvSpPr txBox="true"/>
          <p:nvPr/>
        </p:nvSpPr>
        <p:spPr>
          <a:xfrm rot="0">
            <a:off x="12278175" y="4083372"/>
            <a:ext cx="3589494" cy="1369060"/>
          </a:xfrm>
          <a:prstGeom prst="rect">
            <a:avLst/>
          </a:prstGeom>
        </p:spPr>
        <p:txBody>
          <a:bodyPr anchor="t" rtlCol="false" tIns="0" lIns="0" bIns="0" rIns="0">
            <a:spAutoFit/>
          </a:bodyPr>
          <a:lstStyle/>
          <a:p>
            <a:pPr algn="ctr" marL="0" indent="0" lvl="0">
              <a:lnSpc>
                <a:spcPts val="2240"/>
              </a:lnSpc>
            </a:pPr>
            <a:r>
              <a:rPr lang="en-US" sz="1600">
                <a:solidFill>
                  <a:srgbClr val="FFFFFF"/>
                </a:solidFill>
                <a:latin typeface="Canva Sans Medium"/>
              </a:rPr>
              <a:t>Multiple machine learning models are trained using the cleaned-up data, and their performance is checked to see how well they predict heart problems.</a:t>
            </a:r>
          </a:p>
        </p:txBody>
      </p:sp>
      <p:sp>
        <p:nvSpPr>
          <p:cNvPr name="TextBox 12" id="12"/>
          <p:cNvSpPr txBox="true"/>
          <p:nvPr/>
        </p:nvSpPr>
        <p:spPr>
          <a:xfrm rot="0">
            <a:off x="4683418" y="7491871"/>
            <a:ext cx="3589494" cy="1369060"/>
          </a:xfrm>
          <a:prstGeom prst="rect">
            <a:avLst/>
          </a:prstGeom>
        </p:spPr>
        <p:txBody>
          <a:bodyPr anchor="t" rtlCol="false" tIns="0" lIns="0" bIns="0" rIns="0">
            <a:spAutoFit/>
          </a:bodyPr>
          <a:lstStyle/>
          <a:p>
            <a:pPr algn="ctr" marL="0" indent="0" lvl="0">
              <a:lnSpc>
                <a:spcPts val="2240"/>
              </a:lnSpc>
            </a:pPr>
            <a:r>
              <a:rPr lang="en-US" sz="1600">
                <a:solidFill>
                  <a:srgbClr val="FFFFFF"/>
                </a:solidFill>
                <a:latin typeface="Canva Sans Medium"/>
              </a:rPr>
              <a:t>The best-performing model is turned into a web service using Flask, which allows it to be accessed remotely and used with other systems. </a:t>
            </a:r>
          </a:p>
        </p:txBody>
      </p:sp>
      <p:sp>
        <p:nvSpPr>
          <p:cNvPr name="TextBox 13" id="13"/>
          <p:cNvSpPr txBox="true"/>
          <p:nvPr/>
        </p:nvSpPr>
        <p:spPr>
          <a:xfrm rot="0">
            <a:off x="10017702" y="7491871"/>
            <a:ext cx="3589494" cy="1092835"/>
          </a:xfrm>
          <a:prstGeom prst="rect">
            <a:avLst/>
          </a:prstGeom>
        </p:spPr>
        <p:txBody>
          <a:bodyPr anchor="t" rtlCol="false" tIns="0" lIns="0" bIns="0" rIns="0">
            <a:spAutoFit/>
          </a:bodyPr>
          <a:lstStyle/>
          <a:p>
            <a:pPr algn="ctr" marL="0" indent="0" lvl="0">
              <a:lnSpc>
                <a:spcPts val="2240"/>
              </a:lnSpc>
            </a:pPr>
            <a:r>
              <a:rPr lang="en-US" sz="1600">
                <a:solidFill>
                  <a:srgbClr val="FFFFFF"/>
                </a:solidFill>
                <a:latin typeface="Canva Sans Medium"/>
              </a:rPr>
              <a:t>This part creates an easy-to-use interface where healthcare workers can enter patient data and get predictions from the model.</a:t>
            </a:r>
          </a:p>
        </p:txBody>
      </p:sp>
      <p:sp>
        <p:nvSpPr>
          <p:cNvPr name="TextBox 14" id="14"/>
          <p:cNvSpPr txBox="true"/>
          <p:nvPr/>
        </p:nvSpPr>
        <p:spPr>
          <a:xfrm rot="0">
            <a:off x="2605661" y="3097856"/>
            <a:ext cx="3231661" cy="982218"/>
          </a:xfrm>
          <a:prstGeom prst="rect">
            <a:avLst/>
          </a:prstGeom>
        </p:spPr>
        <p:txBody>
          <a:bodyPr anchor="t" rtlCol="false" tIns="0" lIns="0" bIns="0" rIns="0">
            <a:spAutoFit/>
          </a:bodyPr>
          <a:lstStyle/>
          <a:p>
            <a:pPr algn="ctr">
              <a:lnSpc>
                <a:spcPts val="3456"/>
              </a:lnSpc>
            </a:pPr>
            <a:r>
              <a:rPr lang="en-US" sz="3200">
                <a:solidFill>
                  <a:srgbClr val="FFFFFF"/>
                </a:solidFill>
                <a:latin typeface="Rustic Printed"/>
              </a:rPr>
              <a:t>Data Collection Module</a:t>
            </a:r>
          </a:p>
        </p:txBody>
      </p:sp>
      <p:sp>
        <p:nvSpPr>
          <p:cNvPr name="TextBox 15" id="15"/>
          <p:cNvSpPr txBox="true"/>
          <p:nvPr/>
        </p:nvSpPr>
        <p:spPr>
          <a:xfrm rot="0">
            <a:off x="8172414" y="6670341"/>
            <a:ext cx="1943173" cy="754380"/>
          </a:xfrm>
          <a:prstGeom prst="rect">
            <a:avLst/>
          </a:prstGeom>
        </p:spPr>
        <p:txBody>
          <a:bodyPr anchor="t" rtlCol="false" tIns="0" lIns="0" bIns="0" rIns="0">
            <a:spAutoFit/>
          </a:bodyPr>
          <a:lstStyle/>
          <a:p>
            <a:pPr algn="ctr">
              <a:lnSpc>
                <a:spcPts val="4860"/>
              </a:lnSpc>
            </a:pPr>
            <a:r>
              <a:rPr lang="en-US" sz="4500">
                <a:solidFill>
                  <a:srgbClr val="FFFFFF"/>
                </a:solidFill>
                <a:latin typeface="Rustic Printed Bold"/>
              </a:rPr>
              <a:t>05</a:t>
            </a:r>
          </a:p>
        </p:txBody>
      </p:sp>
      <p:sp>
        <p:nvSpPr>
          <p:cNvPr name="TextBox 16" id="16"/>
          <p:cNvSpPr txBox="true"/>
          <p:nvPr/>
        </p:nvSpPr>
        <p:spPr>
          <a:xfrm rot="0">
            <a:off x="7529371" y="3097856"/>
            <a:ext cx="3231661" cy="982218"/>
          </a:xfrm>
          <a:prstGeom prst="rect">
            <a:avLst/>
          </a:prstGeom>
        </p:spPr>
        <p:txBody>
          <a:bodyPr anchor="t" rtlCol="false" tIns="0" lIns="0" bIns="0" rIns="0">
            <a:spAutoFit/>
          </a:bodyPr>
          <a:lstStyle/>
          <a:p>
            <a:pPr algn="ctr">
              <a:lnSpc>
                <a:spcPts val="3456"/>
              </a:lnSpc>
            </a:pPr>
            <a:r>
              <a:rPr lang="en-US" sz="3200">
                <a:solidFill>
                  <a:srgbClr val="FFFFFF"/>
                </a:solidFill>
                <a:latin typeface="Rustic Printed"/>
              </a:rPr>
              <a:t>Data Preprocessing Module</a:t>
            </a:r>
          </a:p>
        </p:txBody>
      </p:sp>
      <p:sp>
        <p:nvSpPr>
          <p:cNvPr name="TextBox 17" id="17"/>
          <p:cNvSpPr txBox="true"/>
          <p:nvPr/>
        </p:nvSpPr>
        <p:spPr>
          <a:xfrm rot="0">
            <a:off x="12449625" y="3097856"/>
            <a:ext cx="3231661" cy="982218"/>
          </a:xfrm>
          <a:prstGeom prst="rect">
            <a:avLst/>
          </a:prstGeom>
        </p:spPr>
        <p:txBody>
          <a:bodyPr anchor="t" rtlCol="false" tIns="0" lIns="0" bIns="0" rIns="0">
            <a:spAutoFit/>
          </a:bodyPr>
          <a:lstStyle/>
          <a:p>
            <a:pPr algn="ctr">
              <a:lnSpc>
                <a:spcPts val="3456"/>
              </a:lnSpc>
            </a:pPr>
            <a:r>
              <a:rPr lang="en-US" sz="3200">
                <a:solidFill>
                  <a:srgbClr val="FFFFFF"/>
                </a:solidFill>
                <a:latin typeface="Rustic Printed"/>
              </a:rPr>
              <a:t>Model Training Module</a:t>
            </a:r>
          </a:p>
        </p:txBody>
      </p:sp>
      <p:sp>
        <p:nvSpPr>
          <p:cNvPr name="TextBox 18" id="18"/>
          <p:cNvSpPr txBox="true"/>
          <p:nvPr/>
        </p:nvSpPr>
        <p:spPr>
          <a:xfrm rot="0">
            <a:off x="4859721" y="6509652"/>
            <a:ext cx="3231661" cy="982218"/>
          </a:xfrm>
          <a:prstGeom prst="rect">
            <a:avLst/>
          </a:prstGeom>
        </p:spPr>
        <p:txBody>
          <a:bodyPr anchor="t" rtlCol="false" tIns="0" lIns="0" bIns="0" rIns="0">
            <a:spAutoFit/>
          </a:bodyPr>
          <a:lstStyle/>
          <a:p>
            <a:pPr algn="ctr">
              <a:lnSpc>
                <a:spcPts val="3456"/>
              </a:lnSpc>
            </a:pPr>
            <a:r>
              <a:rPr lang="en-US" sz="3200">
                <a:solidFill>
                  <a:srgbClr val="FFFFFF"/>
                </a:solidFill>
                <a:latin typeface="Rustic Printed"/>
              </a:rPr>
              <a:t>Model Deployment Module</a:t>
            </a:r>
          </a:p>
        </p:txBody>
      </p:sp>
      <p:sp>
        <p:nvSpPr>
          <p:cNvPr name="TextBox 19" id="19"/>
          <p:cNvSpPr txBox="true"/>
          <p:nvPr/>
        </p:nvSpPr>
        <p:spPr>
          <a:xfrm rot="0">
            <a:off x="10196618" y="6509652"/>
            <a:ext cx="3231661" cy="982218"/>
          </a:xfrm>
          <a:prstGeom prst="rect">
            <a:avLst/>
          </a:prstGeom>
        </p:spPr>
        <p:txBody>
          <a:bodyPr anchor="t" rtlCol="false" tIns="0" lIns="0" bIns="0" rIns="0">
            <a:spAutoFit/>
          </a:bodyPr>
          <a:lstStyle/>
          <a:p>
            <a:pPr algn="ctr">
              <a:lnSpc>
                <a:spcPts val="3456"/>
              </a:lnSpc>
            </a:pPr>
            <a:r>
              <a:rPr lang="en-US" sz="3200">
                <a:solidFill>
                  <a:srgbClr val="FFFFFF"/>
                </a:solidFill>
                <a:latin typeface="Rustic Printed"/>
              </a:rPr>
              <a:t>User Interface Module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10494" y="0"/>
                  </a:moveTo>
                  <a:lnTo>
                    <a:pt x="4264232" y="0"/>
                  </a:lnTo>
                  <a:cubicBezTo>
                    <a:pt x="4270028" y="0"/>
                    <a:pt x="4274726" y="4698"/>
                    <a:pt x="4274726" y="10494"/>
                  </a:cubicBezTo>
                  <a:lnTo>
                    <a:pt x="4274726" y="2156973"/>
                  </a:lnTo>
                  <a:cubicBezTo>
                    <a:pt x="4274726" y="2162768"/>
                    <a:pt x="4270028" y="2167467"/>
                    <a:pt x="4264232" y="2167467"/>
                  </a:cubicBezTo>
                  <a:lnTo>
                    <a:pt x="10494" y="2167467"/>
                  </a:lnTo>
                  <a:cubicBezTo>
                    <a:pt x="7711" y="2167467"/>
                    <a:pt x="5042" y="2166361"/>
                    <a:pt x="3074" y="2164393"/>
                  </a:cubicBezTo>
                  <a:cubicBezTo>
                    <a:pt x="1106" y="2162425"/>
                    <a:pt x="0" y="2159756"/>
                    <a:pt x="0" y="2156973"/>
                  </a:cubicBezTo>
                  <a:lnTo>
                    <a:pt x="0" y="10494"/>
                  </a:lnTo>
                  <a:cubicBezTo>
                    <a:pt x="0" y="4698"/>
                    <a:pt x="4698" y="0"/>
                    <a:pt x="10494" y="0"/>
                  </a:cubicBezTo>
                  <a:close/>
                </a:path>
              </a:pathLst>
            </a:custGeom>
            <a:solidFill>
              <a:srgbClr val="52BFAA"/>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3761167" y="3588124"/>
            <a:ext cx="10765666" cy="4734097"/>
          </a:xfrm>
          <a:custGeom>
            <a:avLst/>
            <a:gdLst/>
            <a:ahLst/>
            <a:cxnLst/>
            <a:rect r="r" b="b" t="t" l="l"/>
            <a:pathLst>
              <a:path h="4734097" w="10765666">
                <a:moveTo>
                  <a:pt x="0" y="0"/>
                </a:moveTo>
                <a:lnTo>
                  <a:pt x="10765666" y="0"/>
                </a:lnTo>
                <a:lnTo>
                  <a:pt x="10765666" y="4734098"/>
                </a:lnTo>
                <a:lnTo>
                  <a:pt x="0" y="4734098"/>
                </a:lnTo>
                <a:lnTo>
                  <a:pt x="0" y="0"/>
                </a:lnTo>
                <a:close/>
              </a:path>
            </a:pathLst>
          </a:custGeom>
          <a:blipFill>
            <a:blip r:embed="rId3"/>
            <a:stretch>
              <a:fillRect l="0" t="-37202" r="-133035" b="0"/>
            </a:stretch>
          </a:blipFill>
        </p:spPr>
      </p:sp>
      <p:sp>
        <p:nvSpPr>
          <p:cNvPr name="TextBox 7" id="7"/>
          <p:cNvSpPr txBox="true"/>
          <p:nvPr/>
        </p:nvSpPr>
        <p:spPr>
          <a:xfrm rot="0">
            <a:off x="5236150" y="1708797"/>
            <a:ext cx="7815701" cy="1571627"/>
          </a:xfrm>
          <a:prstGeom prst="rect">
            <a:avLst/>
          </a:prstGeom>
        </p:spPr>
        <p:txBody>
          <a:bodyPr anchor="t" rtlCol="false" tIns="0" lIns="0" bIns="0" rIns="0">
            <a:spAutoFit/>
          </a:bodyPr>
          <a:lstStyle/>
          <a:p>
            <a:pPr algn="ctr" marL="0" indent="0" lvl="0">
              <a:lnSpc>
                <a:spcPts val="9600"/>
              </a:lnSpc>
            </a:pPr>
            <a:r>
              <a:rPr lang="en-US" sz="10000" spc="-600">
                <a:solidFill>
                  <a:srgbClr val="FFFFFF"/>
                </a:solidFill>
                <a:latin typeface="Rustic Printed"/>
              </a:rPr>
              <a:t>RESULT ANALYSIS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10494" y="0"/>
                  </a:moveTo>
                  <a:lnTo>
                    <a:pt x="4264232" y="0"/>
                  </a:lnTo>
                  <a:cubicBezTo>
                    <a:pt x="4270028" y="0"/>
                    <a:pt x="4274726" y="4698"/>
                    <a:pt x="4274726" y="10494"/>
                  </a:cubicBezTo>
                  <a:lnTo>
                    <a:pt x="4274726" y="2156973"/>
                  </a:lnTo>
                  <a:cubicBezTo>
                    <a:pt x="4274726" y="2162768"/>
                    <a:pt x="4270028" y="2167467"/>
                    <a:pt x="4264232" y="2167467"/>
                  </a:cubicBezTo>
                  <a:lnTo>
                    <a:pt x="10494" y="2167467"/>
                  </a:lnTo>
                  <a:cubicBezTo>
                    <a:pt x="7711" y="2167467"/>
                    <a:pt x="5042" y="2166361"/>
                    <a:pt x="3074" y="2164393"/>
                  </a:cubicBezTo>
                  <a:cubicBezTo>
                    <a:pt x="1106" y="2162425"/>
                    <a:pt x="0" y="2159756"/>
                    <a:pt x="0" y="2156973"/>
                  </a:cubicBezTo>
                  <a:lnTo>
                    <a:pt x="0" y="10494"/>
                  </a:lnTo>
                  <a:cubicBezTo>
                    <a:pt x="0" y="4698"/>
                    <a:pt x="4698" y="0"/>
                    <a:pt x="10494" y="0"/>
                  </a:cubicBezTo>
                  <a:close/>
                </a:path>
              </a:pathLst>
            </a:custGeom>
            <a:solidFill>
              <a:srgbClr val="155C94"/>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4523157" y="6604065"/>
            <a:ext cx="2533588" cy="2654235"/>
          </a:xfrm>
          <a:custGeom>
            <a:avLst/>
            <a:gdLst/>
            <a:ahLst/>
            <a:cxnLst/>
            <a:rect r="r" b="b" t="t" l="l"/>
            <a:pathLst>
              <a:path h="2654235" w="2533588">
                <a:moveTo>
                  <a:pt x="0" y="0"/>
                </a:moveTo>
                <a:lnTo>
                  <a:pt x="2533588" y="0"/>
                </a:lnTo>
                <a:lnTo>
                  <a:pt x="2533588" y="2654235"/>
                </a:lnTo>
                <a:lnTo>
                  <a:pt x="0" y="26542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7" id="7"/>
          <p:cNvSpPr txBox="true"/>
          <p:nvPr/>
        </p:nvSpPr>
        <p:spPr>
          <a:xfrm rot="0">
            <a:off x="3355998" y="3727988"/>
            <a:ext cx="11576005" cy="3324225"/>
          </a:xfrm>
          <a:prstGeom prst="rect">
            <a:avLst/>
          </a:prstGeom>
        </p:spPr>
        <p:txBody>
          <a:bodyPr anchor="t" rtlCol="false" tIns="0" lIns="0" bIns="0" rIns="0">
            <a:spAutoFit/>
          </a:bodyPr>
          <a:lstStyle/>
          <a:p>
            <a:pPr algn="ctr" marL="0" indent="0" lvl="0">
              <a:lnSpc>
                <a:spcPts val="2699"/>
              </a:lnSpc>
              <a:spcBef>
                <a:spcPct val="0"/>
              </a:spcBef>
            </a:pPr>
            <a:r>
              <a:rPr lang="en-US" sz="1999" spc="119">
                <a:solidFill>
                  <a:srgbClr val="FFFFFF"/>
                </a:solidFill>
                <a:latin typeface="Canva Sans Medium"/>
              </a:rPr>
              <a:t>Our project explores machine learning's potential in predicting cardiovascular diseases (CVDs). We evaluated five models: KNN, Decision Tree, Logistic Regression, Naive Bayes, and Random Forest. Random Forest led with 88% accuracy, followed by Naive Bayes at 85%. Logistic Regression showed promise at 81%, while Decision Tree and KNN achieved lower accuracies. Notably, Logistic Regression gauges severity, while others binary classify CVD presence. This underscores machine learning's efficacy in early CVD detection and risk assessment, facilitating preventative measures and personalized healthcare. Harnessing healthcare data and advanced analytics empowers professionals to improve patient outcomes and alleviate healthcare system burdens.</a:t>
            </a:r>
          </a:p>
        </p:txBody>
      </p:sp>
      <p:sp>
        <p:nvSpPr>
          <p:cNvPr name="TextBox 8" id="8"/>
          <p:cNvSpPr txBox="true"/>
          <p:nvPr/>
        </p:nvSpPr>
        <p:spPr>
          <a:xfrm rot="0">
            <a:off x="3519557" y="1939506"/>
            <a:ext cx="11248885" cy="1552574"/>
          </a:xfrm>
          <a:prstGeom prst="rect">
            <a:avLst/>
          </a:prstGeom>
        </p:spPr>
        <p:txBody>
          <a:bodyPr anchor="t" rtlCol="false" tIns="0" lIns="0" bIns="0" rIns="0">
            <a:spAutoFit/>
          </a:bodyPr>
          <a:lstStyle/>
          <a:p>
            <a:pPr algn="ctr" marL="0" indent="0" lvl="0">
              <a:lnSpc>
                <a:spcPts val="9599"/>
              </a:lnSpc>
            </a:pPr>
            <a:r>
              <a:rPr lang="en-US" sz="9999" spc="-599">
                <a:solidFill>
                  <a:srgbClr val="FFFFFF"/>
                </a:solidFill>
                <a:latin typeface="Rustic Printed"/>
              </a:rPr>
              <a:t>CONCLUSION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DAGCIaEZ4J4</dc:identifier>
  <dcterms:modified xsi:type="dcterms:W3CDTF">2011-08-01T06:04:30Z</dcterms:modified>
  <cp:revision>1</cp:revision>
  <dc:title>Heart Health</dc:title>
</cp:coreProperties>
</file>