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59" r:id="rId7"/>
    <p:sldId id="268" r:id="rId8"/>
  </p:sldIdLst>
  <p:sldSz cx="9144000" cy="5143500" type="screen16x9"/>
  <p:notesSz cx="6858000" cy="9144000"/>
  <p:embeddedFontLst>
    <p:embeddedFont>
      <p:font typeface="Advent Pro SemiBold" panose="020B0604020202020204" charset="0"/>
      <p:regular r:id="rId10"/>
      <p:bold r:id="rId11"/>
    </p:embeddedFont>
    <p:embeddedFont>
      <p:font typeface="Fira Sans Condensed Medium" panose="020B06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1A0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FD7778-50A2-453C-BCE3-E23CB36A3A58}">
  <a:tblStyle styleId="{EFFD7778-50A2-453C-BCE3-E23CB36A3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3" r:id="rId6"/>
    <p:sldLayoutId id="2147483666" r:id="rId7"/>
    <p:sldLayoutId id="2147483667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306343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Mussa Aman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594115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Exchange</a:t>
            </a:r>
            <a:r>
              <a:rPr lang="en" dirty="0">
                <a:solidFill>
                  <a:schemeClr val="accent2"/>
                </a:solidFill>
              </a:rPr>
              <a:t> Rate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KZT – USD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08150" y="423397"/>
            <a:ext cx="4727700" cy="854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CFCC"/>
                </a:solidFill>
              </a:rPr>
              <a:t>WHY THIS IS IMPORTANT</a:t>
            </a:r>
            <a:endParaRPr sz="3200" b="1" dirty="0">
              <a:solidFill>
                <a:srgbClr val="00CFCC"/>
              </a:solidFill>
            </a:endParaRPr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4965E381-C93B-9862-1E6E-2687F693C319}"/>
              </a:ext>
            </a:extLst>
          </p:cNvPr>
          <p:cNvSpPr txBox="1">
            <a:spLocks/>
          </p:cNvSpPr>
          <p:nvPr/>
        </p:nvSpPr>
        <p:spPr>
          <a:xfrm>
            <a:off x="558183" y="1803814"/>
            <a:ext cx="8027634" cy="192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600" b="1" dirty="0"/>
              <a:t>The prices of imported goods are affected by exchange rates.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The fluctuation of commodity prices affects people's lives all the time.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Food, clothing, housing, transportation and …</a:t>
            </a:r>
          </a:p>
          <a:p>
            <a:pPr marL="0" indent="0">
              <a:buFont typeface="Livvic Light"/>
              <a:buNone/>
            </a:pPr>
            <a:endParaRPr lang="en-US" sz="1600" b="1" dirty="0"/>
          </a:p>
          <a:p>
            <a:pPr marL="0" indent="0" algn="ctr">
              <a:buFont typeface="Livvic Light"/>
              <a:buNone/>
            </a:pPr>
            <a:r>
              <a:rPr lang="en-US" sz="1600" b="1" dirty="0"/>
              <a:t>It changed from 140 to 476 / 02.01.2000-09.01.2022</a:t>
            </a:r>
          </a:p>
          <a:p>
            <a:pPr marL="0" indent="0" algn="ctr">
              <a:buFont typeface="Livvic Light"/>
              <a:buNone/>
            </a:pPr>
            <a:endParaRPr lang="en-US" sz="1600" b="1" dirty="0"/>
          </a:p>
          <a:p>
            <a:pPr marL="0" indent="0">
              <a:buFont typeface="Livvic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Precausion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how to deal with the rise and fall of the exchange rate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important for investment.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critical for making financial decisions.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essential for us to know how Macroeconomic works.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3626313" y="1816802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5028607" y="1787394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864EA37F-C783-2040-5D7D-EAC3FBADE675}"/>
              </a:ext>
            </a:extLst>
          </p:cNvPr>
          <p:cNvSpPr txBox="1">
            <a:spLocks/>
          </p:cNvSpPr>
          <p:nvPr/>
        </p:nvSpPr>
        <p:spPr>
          <a:xfrm>
            <a:off x="2208150" y="423397"/>
            <a:ext cx="4727700" cy="8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3200" b="1">
                <a:solidFill>
                  <a:srgbClr val="00CFCC"/>
                </a:solidFill>
              </a:rPr>
              <a:t>WHY THIS IS IMPORTANT</a:t>
            </a:r>
            <a:endParaRPr lang="en-US" sz="3200" b="1" dirty="0">
              <a:solidFill>
                <a:srgbClr val="00CF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166503" y="163232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267296" y="2344680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 RATE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942644" y="163232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 OF TRADE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2029908" y="2298536"/>
            <a:ext cx="1928812" cy="395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EXPORTS &amp; IMPORTS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38259" y="23472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77994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00CFCC"/>
                </a:solidFill>
              </a:rPr>
              <a:t>Research Hypothesis</a:t>
            </a:r>
            <a:endParaRPr lang="en-US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84696" y="23472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921682" y="137200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984696" y="135446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H="1" flipV="1">
            <a:off x="921681" y="1784054"/>
            <a:ext cx="16577" cy="852133"/>
          </a:xfrm>
          <a:prstGeom prst="bentConnector3">
            <a:avLst>
              <a:gd name="adj1" fmla="val -137901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V="1">
            <a:off x="4984696" y="1766515"/>
            <a:ext cx="12700" cy="86967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974382" y="105391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08800" y="21785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9691" y="149514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5108160" y="147636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3DAF27-9FED-D5BD-A311-53F888588D54}"/>
              </a:ext>
            </a:extLst>
          </p:cNvPr>
          <p:cNvSpPr txBox="1"/>
          <p:nvPr/>
        </p:nvSpPr>
        <p:spPr>
          <a:xfrm>
            <a:off x="1117855" y="3511180"/>
            <a:ext cx="68014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a trade deficit occurs, the exchange rate falls.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the inflation rate is high, the exchange rate falls.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9ACD9FF9-812B-E85B-D9B4-E2B97D2A08B7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77994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>
                <a:solidFill>
                  <a:srgbClr val="00CFCC"/>
                </a:solidFill>
                <a:latin typeface="Share Tech" panose="020B0604020202020204" charset="0"/>
              </a:rPr>
              <a:t>Research Hypothesis</a:t>
            </a:r>
            <a:endParaRPr lang="en-US" sz="3000" dirty="0">
              <a:latin typeface="Share Tech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15F4A-89B5-D193-54E2-6BF75656B3CD}"/>
              </a:ext>
            </a:extLst>
          </p:cNvPr>
          <p:cNvSpPr txBox="1"/>
          <p:nvPr/>
        </p:nvSpPr>
        <p:spPr>
          <a:xfrm>
            <a:off x="725697" y="1816553"/>
            <a:ext cx="33375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Kazakhstan's economic exports are dependent on crude petroleum and petroleum gas.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Once the price of crude and gas decreases, a trade deficit will occur.</a:t>
            </a:r>
          </a:p>
        </p:txBody>
      </p:sp>
      <p:sp>
        <p:nvSpPr>
          <p:cNvPr id="16" name="Google Shape;474;p27">
            <a:extLst>
              <a:ext uri="{FF2B5EF4-FFF2-40B4-BE49-F238E27FC236}">
                <a16:creationId xmlns:a16="http://schemas.microsoft.com/office/drawing/2014/main" id="{AD188A88-5CFD-E222-EF08-E911098FD6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1328" y="1235723"/>
            <a:ext cx="28330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BALANCE OF TRADE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C7B9E-DEA3-5C48-DF9F-F34C814C9326}"/>
              </a:ext>
            </a:extLst>
          </p:cNvPr>
          <p:cNvSpPr txBox="1"/>
          <p:nvPr/>
        </p:nvSpPr>
        <p:spPr>
          <a:xfrm>
            <a:off x="4678872" y="1813523"/>
            <a:ext cx="37338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Fluctuations in prices, changes in exchange rates will seriously affect inflation. 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Once two things happen at the same time, a vicious circle is formed.</a:t>
            </a:r>
          </a:p>
        </p:txBody>
      </p:sp>
      <p:sp>
        <p:nvSpPr>
          <p:cNvPr id="19" name="Google Shape;471;p27">
            <a:extLst>
              <a:ext uri="{FF2B5EF4-FFF2-40B4-BE49-F238E27FC236}">
                <a16:creationId xmlns:a16="http://schemas.microsoft.com/office/drawing/2014/main" id="{7A8D9F00-0629-A299-E032-132A7A34131B}"/>
              </a:ext>
            </a:extLst>
          </p:cNvPr>
          <p:cNvSpPr txBox="1">
            <a:spLocks/>
          </p:cNvSpPr>
          <p:nvPr/>
        </p:nvSpPr>
        <p:spPr>
          <a:xfrm>
            <a:off x="4678745" y="1235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hare Tech" panose="020B0604020202020204" charset="0"/>
              </a:rPr>
              <a:t>INFLATION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C8DF0-6C8D-3B25-CBEC-3B4AB55A6AF0}"/>
              </a:ext>
            </a:extLst>
          </p:cNvPr>
          <p:cNvSpPr txBox="1"/>
          <p:nvPr/>
        </p:nvSpPr>
        <p:spPr>
          <a:xfrm>
            <a:off x="1117855" y="3618217"/>
            <a:ext cx="6801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a trade surplus occurs, the exchange rate increases.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hare Tech" panose="020B0604020202020204" charset="0"/>
              </a:rPr>
              <a:t>When the inflation rate keeps low, the exchange rate increases.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F7F923-C40F-2926-ED62-26906EF6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03" y="346381"/>
            <a:ext cx="2686500" cy="577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CFCC"/>
                </a:solidFill>
              </a:rPr>
              <a:t>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9713C-60BF-787C-6475-6381FCC91E2C}"/>
              </a:ext>
            </a:extLst>
          </p:cNvPr>
          <p:cNvSpPr txBox="1"/>
          <p:nvPr/>
        </p:nvSpPr>
        <p:spPr>
          <a:xfrm>
            <a:off x="348703" y="1426686"/>
            <a:ext cx="43417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Here, 3 datasets are collected: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The change of exchange rate USD – KZT monthly from 2000 to 2022 year. 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The export &amp; import from 2000 to 2022.  </a:t>
            </a:r>
          </a:p>
          <a:p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Rockwell" panose="02060603020205020403" pitchFamily="18" charset="0"/>
              </a:rPr>
              <a:t>Inflation rate from 2000 to 2022</a:t>
            </a:r>
            <a:endParaRPr lang="en-US" sz="16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E341B-582C-A9A3-12F8-3B662248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381"/>
            <a:ext cx="3672156" cy="1290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84C5B-F8FF-9B8E-A9A9-BCFF0B24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34" y="1636677"/>
            <a:ext cx="2110923" cy="143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C3744-AAA9-0117-B428-9555BF6A8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794" y="3194568"/>
            <a:ext cx="4282811" cy="184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</a:t>
            </a:r>
            <a:r>
              <a:rPr lang="en" dirty="0">
                <a:solidFill>
                  <a:schemeClr val="accent3"/>
                </a:solidFill>
              </a:rPr>
              <a:t>Attention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265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Livvic Light</vt:lpstr>
      <vt:lpstr>Nunito Light</vt:lpstr>
      <vt:lpstr>Advent Pro SemiBold</vt:lpstr>
      <vt:lpstr>Fira Sans Extra Condensed Medium</vt:lpstr>
      <vt:lpstr>Share Tech</vt:lpstr>
      <vt:lpstr>Maven Pro</vt:lpstr>
      <vt:lpstr>Roboto</vt:lpstr>
      <vt:lpstr>Arial</vt:lpstr>
      <vt:lpstr>Rockwell</vt:lpstr>
      <vt:lpstr>Fira Sans Condensed Medium</vt:lpstr>
      <vt:lpstr>Data Science Consulting by Slidesgo</vt:lpstr>
      <vt:lpstr>Exchange Rate  KZT – USD </vt:lpstr>
      <vt:lpstr>WHY THIS IS IMPORTANT</vt:lpstr>
      <vt:lpstr>Precausion</vt:lpstr>
      <vt:lpstr>INFLATION</vt:lpstr>
      <vt:lpstr>BALANCE OF TRADE</vt:lpstr>
      <vt:lpstr>Datasets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Rate  KZT – USD</dc:title>
  <dc:creator>Lenovo</dc:creator>
  <cp:lastModifiedBy>Aman Musa</cp:lastModifiedBy>
  <cp:revision>8</cp:revision>
  <dcterms:modified xsi:type="dcterms:W3CDTF">2022-09-15T18:01:19Z</dcterms:modified>
</cp:coreProperties>
</file>