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9" r:id="rId1"/>
  </p:sldMasterIdLst>
  <p:notesMasterIdLst>
    <p:notesMasterId r:id="rId24"/>
  </p:notesMasterIdLst>
  <p:sldIdLst>
    <p:sldId id="256" r:id="rId2"/>
    <p:sldId id="257" r:id="rId3"/>
    <p:sldId id="260" r:id="rId4"/>
    <p:sldId id="271" r:id="rId5"/>
    <p:sldId id="293" r:id="rId6"/>
    <p:sldId id="294" r:id="rId7"/>
    <p:sldId id="272" r:id="rId8"/>
    <p:sldId id="273" r:id="rId9"/>
    <p:sldId id="261" r:id="rId10"/>
    <p:sldId id="296" r:id="rId11"/>
    <p:sldId id="274" r:id="rId12"/>
    <p:sldId id="282" r:id="rId13"/>
    <p:sldId id="283" r:id="rId14"/>
    <p:sldId id="277" r:id="rId15"/>
    <p:sldId id="287" r:id="rId16"/>
    <p:sldId id="297" r:id="rId17"/>
    <p:sldId id="298" r:id="rId18"/>
    <p:sldId id="299" r:id="rId19"/>
    <p:sldId id="300" r:id="rId20"/>
    <p:sldId id="301" r:id="rId21"/>
    <p:sldId id="269" r:id="rId22"/>
    <p:sldId id="28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xmlns="" r:id="rId25" roundtripDataSignature="AMtx7mi8k4vfTcigBOvi1GPtpHoS9j9jS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651B"/>
    <a:srgbClr val="D0F0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918" y="5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79BF5A-5D5A-49F1-829C-464F5C8533B8}" type="doc">
      <dgm:prSet loTypeId="urn:microsoft.com/office/officeart/2005/8/layout/vProcess5" loCatId="process" qsTypeId="urn:microsoft.com/office/officeart/2005/8/quickstyle/3d4" qsCatId="3D" csTypeId="urn:microsoft.com/office/officeart/2005/8/colors/colorful5" csCatId="colorful" phldr="1"/>
      <dgm:spPr/>
      <dgm:t>
        <a:bodyPr/>
        <a:lstStyle/>
        <a:p>
          <a:endParaRPr lang="en-IN"/>
        </a:p>
      </dgm:t>
    </dgm:pt>
    <dgm:pt modelId="{7D0FC58B-62C2-4D73-8F50-902DF6D83D74}">
      <dgm:prSet phldrT="[Text]"/>
      <dgm:spPr>
        <a:effectLst>
          <a:outerShdw blurRad="76200" dir="18900000" sy="23000" kx="-1200000" algn="bl" rotWithShape="0">
            <a:prstClr val="black">
              <a:alpha val="20000"/>
            </a:prstClr>
          </a:outerShdw>
        </a:effectLst>
      </dgm:spPr>
      <dgm:t>
        <a:bodyPr/>
        <a:lstStyle/>
        <a:p>
          <a:pPr algn="l"/>
          <a:r>
            <a:rPr lang="en-US" b="1" dirty="0">
              <a:ln w="3175"/>
            </a:rPr>
            <a:t>  Planning and Research</a:t>
          </a:r>
          <a:endParaRPr lang="en-IN" b="1" dirty="0">
            <a:ln w="3175"/>
          </a:endParaRPr>
        </a:p>
      </dgm:t>
    </dgm:pt>
    <dgm:pt modelId="{C1AC098C-99A9-4B44-9F32-FC50E7438A2C}" type="parTrans" cxnId="{C343AD9A-2BB3-4F8A-916C-399EEA66BB6D}">
      <dgm:prSet/>
      <dgm:spPr/>
      <dgm:t>
        <a:bodyPr/>
        <a:lstStyle/>
        <a:p>
          <a:endParaRPr lang="en-IN"/>
        </a:p>
      </dgm:t>
    </dgm:pt>
    <dgm:pt modelId="{7BF78594-C4EC-40EF-93E0-B442ADFA15EB}" type="sibTrans" cxnId="{C343AD9A-2BB3-4F8A-916C-399EEA66BB6D}">
      <dgm:prSet/>
      <dgm:spPr>
        <a:solidFill>
          <a:srgbClr val="D0F0D5">
            <a:alpha val="84000"/>
          </a:srgbClr>
        </a:solidFill>
        <a:effectLst>
          <a:outerShdw blurRad="76200" dir="18900000" sy="23000" kx="-1200000" algn="bl" rotWithShape="0">
            <a:prstClr val="black">
              <a:alpha val="20000"/>
            </a:prstClr>
          </a:outerShdw>
        </a:effectLst>
      </dgm:spPr>
      <dgm:t>
        <a:bodyPr/>
        <a:lstStyle/>
        <a:p>
          <a:endParaRPr lang="en-IN" dirty="0"/>
        </a:p>
      </dgm:t>
    </dgm:pt>
    <dgm:pt modelId="{145B4E1B-315C-4831-935B-B48165A3407C}">
      <dgm:prSet phldrT="[Text]"/>
      <dgm:spPr>
        <a:effectLst>
          <a:outerShdw blurRad="76200" dir="18900000" sy="23000" kx="-1200000" algn="bl" rotWithShape="0">
            <a:prstClr val="black">
              <a:alpha val="20000"/>
            </a:prstClr>
          </a:outerShdw>
        </a:effectLst>
      </dgm:spPr>
      <dgm:t>
        <a:bodyPr/>
        <a:lstStyle/>
        <a:p>
          <a:pPr algn="l"/>
          <a:r>
            <a:rPr lang="en-US" b="1" dirty="0">
              <a:ln w="3175"/>
            </a:rPr>
            <a:t>  Design and Setup</a:t>
          </a:r>
          <a:endParaRPr lang="en-IN" b="1" dirty="0">
            <a:ln w="3175"/>
          </a:endParaRPr>
        </a:p>
      </dgm:t>
    </dgm:pt>
    <dgm:pt modelId="{831F6F44-47E8-4EAB-8039-173E8CA34966}" type="parTrans" cxnId="{C663A4B9-4FB8-4B14-9A48-D8916B7AB7EC}">
      <dgm:prSet/>
      <dgm:spPr/>
      <dgm:t>
        <a:bodyPr/>
        <a:lstStyle/>
        <a:p>
          <a:endParaRPr lang="en-IN"/>
        </a:p>
      </dgm:t>
    </dgm:pt>
    <dgm:pt modelId="{8E48FCD9-150D-492F-99D1-81483683E389}" type="sibTrans" cxnId="{C663A4B9-4FB8-4B14-9A48-D8916B7AB7EC}">
      <dgm:prSet/>
      <dgm:spPr>
        <a:solidFill>
          <a:srgbClr val="D0F0D5">
            <a:alpha val="84000"/>
          </a:srgbClr>
        </a:solidFill>
        <a:effectLst>
          <a:outerShdw blurRad="76200" dir="18900000" sy="23000" kx="-1200000" algn="bl" rotWithShape="0">
            <a:prstClr val="black">
              <a:alpha val="20000"/>
            </a:prstClr>
          </a:outerShdw>
        </a:effectLst>
      </dgm:spPr>
      <dgm:t>
        <a:bodyPr/>
        <a:lstStyle/>
        <a:p>
          <a:endParaRPr lang="en-IN" dirty="0"/>
        </a:p>
      </dgm:t>
    </dgm:pt>
    <dgm:pt modelId="{A306D32E-9367-425A-9C2E-08E816749068}">
      <dgm:prSet phldrT="[Text]"/>
      <dgm:spPr>
        <a:effectLst>
          <a:outerShdw blurRad="76200" dir="18900000" sy="23000" kx="-1200000" algn="bl" rotWithShape="0">
            <a:prstClr val="black">
              <a:alpha val="20000"/>
            </a:prstClr>
          </a:outerShdw>
        </a:effectLst>
      </dgm:spPr>
      <dgm:t>
        <a:bodyPr/>
        <a:lstStyle/>
        <a:p>
          <a:pPr algn="l"/>
          <a:r>
            <a:rPr lang="en-US" b="1" dirty="0">
              <a:ln w="3175"/>
            </a:rPr>
            <a:t>  Development and Integration</a:t>
          </a:r>
          <a:endParaRPr lang="en-IN" b="1" dirty="0">
            <a:ln w="3175"/>
          </a:endParaRPr>
        </a:p>
      </dgm:t>
    </dgm:pt>
    <dgm:pt modelId="{92FF79D3-EAF5-4659-8F8E-9B8E37CD7532}" type="parTrans" cxnId="{592543AE-6B67-488F-8451-44878948DE99}">
      <dgm:prSet/>
      <dgm:spPr/>
      <dgm:t>
        <a:bodyPr/>
        <a:lstStyle/>
        <a:p>
          <a:endParaRPr lang="en-IN"/>
        </a:p>
      </dgm:t>
    </dgm:pt>
    <dgm:pt modelId="{AF678F0A-E5FC-4F13-8670-341E68D572A3}" type="sibTrans" cxnId="{592543AE-6B67-488F-8451-44878948DE99}">
      <dgm:prSet/>
      <dgm:spPr>
        <a:solidFill>
          <a:srgbClr val="D0F0D5">
            <a:alpha val="84000"/>
          </a:srgbClr>
        </a:solidFill>
        <a:effectLst>
          <a:outerShdw blurRad="76200" dir="18900000" sy="23000" kx="-1200000" algn="bl" rotWithShape="0">
            <a:prstClr val="black">
              <a:alpha val="20000"/>
            </a:prstClr>
          </a:outerShdw>
        </a:effectLst>
      </dgm:spPr>
      <dgm:t>
        <a:bodyPr/>
        <a:lstStyle/>
        <a:p>
          <a:endParaRPr lang="en-IN" dirty="0"/>
        </a:p>
      </dgm:t>
    </dgm:pt>
    <dgm:pt modelId="{BFF05CCD-43F7-4AA2-BE7F-1F9806FF6FF0}">
      <dgm:prSet/>
      <dgm:spPr>
        <a:effectLst>
          <a:outerShdw blurRad="76200" dir="18900000" sy="23000" kx="-1200000" algn="bl" rotWithShape="0">
            <a:prstClr val="black">
              <a:alpha val="20000"/>
            </a:prstClr>
          </a:outerShdw>
        </a:effectLst>
      </dgm:spPr>
      <dgm:t>
        <a:bodyPr/>
        <a:lstStyle/>
        <a:p>
          <a:pPr algn="l"/>
          <a:r>
            <a:rPr lang="en-US" b="1" dirty="0">
              <a:ln w="3175"/>
            </a:rPr>
            <a:t>  Testing and Calibration</a:t>
          </a:r>
          <a:endParaRPr lang="en-IN" b="1" dirty="0">
            <a:ln w="3175"/>
          </a:endParaRPr>
        </a:p>
      </dgm:t>
    </dgm:pt>
    <dgm:pt modelId="{FE609148-3F58-4327-B711-A740BA70B824}" type="parTrans" cxnId="{9EB7FA55-A9FB-495A-9FEB-E8AC73949EB4}">
      <dgm:prSet/>
      <dgm:spPr/>
      <dgm:t>
        <a:bodyPr/>
        <a:lstStyle/>
        <a:p>
          <a:endParaRPr lang="en-IN"/>
        </a:p>
      </dgm:t>
    </dgm:pt>
    <dgm:pt modelId="{C99EF615-188C-4AD6-9A90-04173B14752E}" type="sibTrans" cxnId="{9EB7FA55-A9FB-495A-9FEB-E8AC73949EB4}">
      <dgm:prSet/>
      <dgm:spPr>
        <a:solidFill>
          <a:srgbClr val="D0F0D5">
            <a:alpha val="84000"/>
          </a:srgbClr>
        </a:solidFill>
        <a:effectLst>
          <a:outerShdw blurRad="76200" dir="18900000" sy="23000" kx="-1200000" algn="bl" rotWithShape="0">
            <a:prstClr val="black">
              <a:alpha val="20000"/>
            </a:prstClr>
          </a:outerShdw>
        </a:effectLst>
      </dgm:spPr>
      <dgm:t>
        <a:bodyPr/>
        <a:lstStyle/>
        <a:p>
          <a:endParaRPr lang="en-IN" dirty="0"/>
        </a:p>
      </dgm:t>
    </dgm:pt>
    <dgm:pt modelId="{B7966C23-EF14-4F7D-BC1E-85CE590FC5E2}">
      <dgm:prSet/>
      <dgm:spPr>
        <a:effectLst>
          <a:outerShdw blurRad="76200" dir="18900000" sy="23000" kx="-1200000" algn="bl" rotWithShape="0">
            <a:prstClr val="black">
              <a:alpha val="20000"/>
            </a:prstClr>
          </a:outerShdw>
        </a:effectLst>
      </dgm:spPr>
      <dgm:t>
        <a:bodyPr/>
        <a:lstStyle/>
        <a:p>
          <a:pPr algn="l"/>
          <a:r>
            <a:rPr lang="en-US" b="1" dirty="0">
              <a:ln w="3175"/>
            </a:rPr>
            <a:t>  Deployment</a:t>
          </a:r>
          <a:endParaRPr lang="en-IN" b="1" dirty="0">
            <a:ln w="3175"/>
          </a:endParaRPr>
        </a:p>
      </dgm:t>
    </dgm:pt>
    <dgm:pt modelId="{3BEA9BD0-9616-4EBC-87F4-C5D806DEC4F1}" type="parTrans" cxnId="{52644547-91BB-42FE-915B-76212B560933}">
      <dgm:prSet/>
      <dgm:spPr/>
      <dgm:t>
        <a:bodyPr/>
        <a:lstStyle/>
        <a:p>
          <a:endParaRPr lang="en-IN"/>
        </a:p>
      </dgm:t>
    </dgm:pt>
    <dgm:pt modelId="{AA210209-71EC-44FA-A0C2-03E2D5EAA2A0}" type="sibTrans" cxnId="{52644547-91BB-42FE-915B-76212B560933}">
      <dgm:prSet/>
      <dgm:spPr/>
      <dgm:t>
        <a:bodyPr/>
        <a:lstStyle/>
        <a:p>
          <a:endParaRPr lang="en-IN"/>
        </a:p>
      </dgm:t>
    </dgm:pt>
    <dgm:pt modelId="{1AE13193-5219-483B-9A25-123297C57267}" type="pres">
      <dgm:prSet presAssocID="{A879BF5A-5D5A-49F1-829C-464F5C8533B8}" presName="outerComposite" presStyleCnt="0">
        <dgm:presLayoutVars>
          <dgm:chMax val="5"/>
          <dgm:dir/>
          <dgm:resizeHandles val="exact"/>
        </dgm:presLayoutVars>
      </dgm:prSet>
      <dgm:spPr/>
    </dgm:pt>
    <dgm:pt modelId="{C99E064F-C4AF-40D1-8EE3-653DC23F370C}" type="pres">
      <dgm:prSet presAssocID="{A879BF5A-5D5A-49F1-829C-464F5C8533B8}" presName="dummyMaxCanvas" presStyleCnt="0">
        <dgm:presLayoutVars/>
      </dgm:prSet>
      <dgm:spPr/>
    </dgm:pt>
    <dgm:pt modelId="{587A5566-2737-49A9-BB4B-25B9CB816FD1}" type="pres">
      <dgm:prSet presAssocID="{A879BF5A-5D5A-49F1-829C-464F5C8533B8}" presName="FiveNodes_1" presStyleLbl="node1" presStyleIdx="0" presStyleCnt="5">
        <dgm:presLayoutVars>
          <dgm:bulletEnabled val="1"/>
        </dgm:presLayoutVars>
      </dgm:prSet>
      <dgm:spPr/>
    </dgm:pt>
    <dgm:pt modelId="{1DE12A7B-31C2-4189-A99D-FFBD1BD0E8F0}" type="pres">
      <dgm:prSet presAssocID="{A879BF5A-5D5A-49F1-829C-464F5C8533B8}" presName="FiveNodes_2" presStyleLbl="node1" presStyleIdx="1" presStyleCnt="5">
        <dgm:presLayoutVars>
          <dgm:bulletEnabled val="1"/>
        </dgm:presLayoutVars>
      </dgm:prSet>
      <dgm:spPr/>
    </dgm:pt>
    <dgm:pt modelId="{34837E38-9171-406D-BE6B-C5798D6A3071}" type="pres">
      <dgm:prSet presAssocID="{A879BF5A-5D5A-49F1-829C-464F5C8533B8}" presName="FiveNodes_3" presStyleLbl="node1" presStyleIdx="2" presStyleCnt="5">
        <dgm:presLayoutVars>
          <dgm:bulletEnabled val="1"/>
        </dgm:presLayoutVars>
      </dgm:prSet>
      <dgm:spPr/>
    </dgm:pt>
    <dgm:pt modelId="{A79B2F35-7606-4FE1-AF2D-0275B561B590}" type="pres">
      <dgm:prSet presAssocID="{A879BF5A-5D5A-49F1-829C-464F5C8533B8}" presName="FiveNodes_4" presStyleLbl="node1" presStyleIdx="3" presStyleCnt="5">
        <dgm:presLayoutVars>
          <dgm:bulletEnabled val="1"/>
        </dgm:presLayoutVars>
      </dgm:prSet>
      <dgm:spPr/>
    </dgm:pt>
    <dgm:pt modelId="{EB602EF1-CC4A-4E26-8C21-2CC27C77F1F0}" type="pres">
      <dgm:prSet presAssocID="{A879BF5A-5D5A-49F1-829C-464F5C8533B8}" presName="FiveNodes_5" presStyleLbl="node1" presStyleIdx="4" presStyleCnt="5">
        <dgm:presLayoutVars>
          <dgm:bulletEnabled val="1"/>
        </dgm:presLayoutVars>
      </dgm:prSet>
      <dgm:spPr/>
    </dgm:pt>
    <dgm:pt modelId="{68709BF2-12F9-4A2A-98A9-E8B1C7710639}" type="pres">
      <dgm:prSet presAssocID="{A879BF5A-5D5A-49F1-829C-464F5C8533B8}" presName="FiveConn_1-2" presStyleLbl="fgAccFollowNode1" presStyleIdx="0" presStyleCnt="4">
        <dgm:presLayoutVars>
          <dgm:bulletEnabled val="1"/>
        </dgm:presLayoutVars>
      </dgm:prSet>
      <dgm:spPr/>
    </dgm:pt>
    <dgm:pt modelId="{4EB8B663-4612-438E-8B2E-1EA84D89313C}" type="pres">
      <dgm:prSet presAssocID="{A879BF5A-5D5A-49F1-829C-464F5C8533B8}" presName="FiveConn_2-3" presStyleLbl="fgAccFollowNode1" presStyleIdx="1" presStyleCnt="4">
        <dgm:presLayoutVars>
          <dgm:bulletEnabled val="1"/>
        </dgm:presLayoutVars>
      </dgm:prSet>
      <dgm:spPr/>
    </dgm:pt>
    <dgm:pt modelId="{2D92C85B-26A9-4EA7-82F3-D791AC7A1D16}" type="pres">
      <dgm:prSet presAssocID="{A879BF5A-5D5A-49F1-829C-464F5C8533B8}" presName="FiveConn_3-4" presStyleLbl="fgAccFollowNode1" presStyleIdx="2" presStyleCnt="4">
        <dgm:presLayoutVars>
          <dgm:bulletEnabled val="1"/>
        </dgm:presLayoutVars>
      </dgm:prSet>
      <dgm:spPr/>
    </dgm:pt>
    <dgm:pt modelId="{DF0344D2-CFFF-45C7-AD13-73DEED692A68}" type="pres">
      <dgm:prSet presAssocID="{A879BF5A-5D5A-49F1-829C-464F5C8533B8}" presName="FiveConn_4-5" presStyleLbl="fgAccFollowNode1" presStyleIdx="3" presStyleCnt="4">
        <dgm:presLayoutVars>
          <dgm:bulletEnabled val="1"/>
        </dgm:presLayoutVars>
      </dgm:prSet>
      <dgm:spPr/>
    </dgm:pt>
    <dgm:pt modelId="{5CE97254-924F-44EA-9F21-FFFC85CB8A9D}" type="pres">
      <dgm:prSet presAssocID="{A879BF5A-5D5A-49F1-829C-464F5C8533B8}" presName="FiveNodes_1_text" presStyleLbl="node1" presStyleIdx="4" presStyleCnt="5">
        <dgm:presLayoutVars>
          <dgm:bulletEnabled val="1"/>
        </dgm:presLayoutVars>
      </dgm:prSet>
      <dgm:spPr/>
    </dgm:pt>
    <dgm:pt modelId="{81B72F8A-4F4F-4423-99EB-D9C0CF932424}" type="pres">
      <dgm:prSet presAssocID="{A879BF5A-5D5A-49F1-829C-464F5C8533B8}" presName="FiveNodes_2_text" presStyleLbl="node1" presStyleIdx="4" presStyleCnt="5">
        <dgm:presLayoutVars>
          <dgm:bulletEnabled val="1"/>
        </dgm:presLayoutVars>
      </dgm:prSet>
      <dgm:spPr/>
    </dgm:pt>
    <dgm:pt modelId="{FB771D8D-0830-40CF-838E-479CEFD7B108}" type="pres">
      <dgm:prSet presAssocID="{A879BF5A-5D5A-49F1-829C-464F5C8533B8}" presName="FiveNodes_3_text" presStyleLbl="node1" presStyleIdx="4" presStyleCnt="5">
        <dgm:presLayoutVars>
          <dgm:bulletEnabled val="1"/>
        </dgm:presLayoutVars>
      </dgm:prSet>
      <dgm:spPr/>
    </dgm:pt>
    <dgm:pt modelId="{994ED3C9-7B09-401B-9232-B1A3D23AE099}" type="pres">
      <dgm:prSet presAssocID="{A879BF5A-5D5A-49F1-829C-464F5C8533B8}" presName="FiveNodes_4_text" presStyleLbl="node1" presStyleIdx="4" presStyleCnt="5">
        <dgm:presLayoutVars>
          <dgm:bulletEnabled val="1"/>
        </dgm:presLayoutVars>
      </dgm:prSet>
      <dgm:spPr/>
    </dgm:pt>
    <dgm:pt modelId="{5FE72A77-7D60-41A3-9E11-ADF972F7B1F6}" type="pres">
      <dgm:prSet presAssocID="{A879BF5A-5D5A-49F1-829C-464F5C8533B8}" presName="FiveNodes_5_text" presStyleLbl="node1" presStyleIdx="4" presStyleCnt="5">
        <dgm:presLayoutVars>
          <dgm:bulletEnabled val="1"/>
        </dgm:presLayoutVars>
      </dgm:prSet>
      <dgm:spPr/>
    </dgm:pt>
  </dgm:ptLst>
  <dgm:cxnLst>
    <dgm:cxn modelId="{25A73C04-86F5-4903-865D-B6C203888E2D}" type="presOf" srcId="{145B4E1B-315C-4831-935B-B48165A3407C}" destId="{81B72F8A-4F4F-4423-99EB-D9C0CF932424}" srcOrd="1" destOrd="0" presId="urn:microsoft.com/office/officeart/2005/8/layout/vProcess5"/>
    <dgm:cxn modelId="{62BD6214-A016-4CB5-86FF-0523DA5B5A81}" type="presOf" srcId="{A306D32E-9367-425A-9C2E-08E816749068}" destId="{34837E38-9171-406D-BE6B-C5798D6A3071}" srcOrd="0" destOrd="0" presId="urn:microsoft.com/office/officeart/2005/8/layout/vProcess5"/>
    <dgm:cxn modelId="{166D101D-6C8B-4860-9A0C-8F8F4313EC2E}" type="presOf" srcId="{C99EF615-188C-4AD6-9A90-04173B14752E}" destId="{DF0344D2-CFFF-45C7-AD13-73DEED692A68}" srcOrd="0" destOrd="0" presId="urn:microsoft.com/office/officeart/2005/8/layout/vProcess5"/>
    <dgm:cxn modelId="{346FA025-52F6-40E3-A2AA-043DE385CE3D}" type="presOf" srcId="{7D0FC58B-62C2-4D73-8F50-902DF6D83D74}" destId="{5CE97254-924F-44EA-9F21-FFFC85CB8A9D}" srcOrd="1" destOrd="0" presId="urn:microsoft.com/office/officeart/2005/8/layout/vProcess5"/>
    <dgm:cxn modelId="{13116934-1E66-4B75-8E67-C9818777E7FD}" type="presOf" srcId="{A306D32E-9367-425A-9C2E-08E816749068}" destId="{FB771D8D-0830-40CF-838E-479CEFD7B108}" srcOrd="1" destOrd="0" presId="urn:microsoft.com/office/officeart/2005/8/layout/vProcess5"/>
    <dgm:cxn modelId="{52644547-91BB-42FE-915B-76212B560933}" srcId="{A879BF5A-5D5A-49F1-829C-464F5C8533B8}" destId="{B7966C23-EF14-4F7D-BC1E-85CE590FC5E2}" srcOrd="4" destOrd="0" parTransId="{3BEA9BD0-9616-4EBC-87F4-C5D806DEC4F1}" sibTransId="{AA210209-71EC-44FA-A0C2-03E2D5EAA2A0}"/>
    <dgm:cxn modelId="{9EB7FA55-A9FB-495A-9FEB-E8AC73949EB4}" srcId="{A879BF5A-5D5A-49F1-829C-464F5C8533B8}" destId="{BFF05CCD-43F7-4AA2-BE7F-1F9806FF6FF0}" srcOrd="3" destOrd="0" parTransId="{FE609148-3F58-4327-B711-A740BA70B824}" sibTransId="{C99EF615-188C-4AD6-9A90-04173B14752E}"/>
    <dgm:cxn modelId="{3D2CC277-A84F-4A73-AFE8-0C5C12464F2A}" type="presOf" srcId="{B7966C23-EF14-4F7D-BC1E-85CE590FC5E2}" destId="{5FE72A77-7D60-41A3-9E11-ADF972F7B1F6}" srcOrd="1" destOrd="0" presId="urn:microsoft.com/office/officeart/2005/8/layout/vProcess5"/>
    <dgm:cxn modelId="{86F5EA90-93AE-49D2-8FAF-F45D4F264F77}" type="presOf" srcId="{7BF78594-C4EC-40EF-93E0-B442ADFA15EB}" destId="{68709BF2-12F9-4A2A-98A9-E8B1C7710639}" srcOrd="0" destOrd="0" presId="urn:microsoft.com/office/officeart/2005/8/layout/vProcess5"/>
    <dgm:cxn modelId="{C343AD9A-2BB3-4F8A-916C-399EEA66BB6D}" srcId="{A879BF5A-5D5A-49F1-829C-464F5C8533B8}" destId="{7D0FC58B-62C2-4D73-8F50-902DF6D83D74}" srcOrd="0" destOrd="0" parTransId="{C1AC098C-99A9-4B44-9F32-FC50E7438A2C}" sibTransId="{7BF78594-C4EC-40EF-93E0-B442ADFA15EB}"/>
    <dgm:cxn modelId="{D28E599B-CEE8-49D7-9F06-030B8A05EF84}" type="presOf" srcId="{AF678F0A-E5FC-4F13-8670-341E68D572A3}" destId="{2D92C85B-26A9-4EA7-82F3-D791AC7A1D16}" srcOrd="0" destOrd="0" presId="urn:microsoft.com/office/officeart/2005/8/layout/vProcess5"/>
    <dgm:cxn modelId="{27F1DDA4-DC9C-4652-9056-B4E66A58D4D8}" type="presOf" srcId="{145B4E1B-315C-4831-935B-B48165A3407C}" destId="{1DE12A7B-31C2-4189-A99D-FFBD1BD0E8F0}" srcOrd="0" destOrd="0" presId="urn:microsoft.com/office/officeart/2005/8/layout/vProcess5"/>
    <dgm:cxn modelId="{592543AE-6B67-488F-8451-44878948DE99}" srcId="{A879BF5A-5D5A-49F1-829C-464F5C8533B8}" destId="{A306D32E-9367-425A-9C2E-08E816749068}" srcOrd="2" destOrd="0" parTransId="{92FF79D3-EAF5-4659-8F8E-9B8E37CD7532}" sibTransId="{AF678F0A-E5FC-4F13-8670-341E68D572A3}"/>
    <dgm:cxn modelId="{5EF92CB4-6785-4656-9FAC-8F25E57F34F4}" type="presOf" srcId="{BFF05CCD-43F7-4AA2-BE7F-1F9806FF6FF0}" destId="{A79B2F35-7606-4FE1-AF2D-0275B561B590}" srcOrd="0" destOrd="0" presId="urn:microsoft.com/office/officeart/2005/8/layout/vProcess5"/>
    <dgm:cxn modelId="{323EA2B8-2C97-4A2E-B5C4-FD37B827B587}" type="presOf" srcId="{8E48FCD9-150D-492F-99D1-81483683E389}" destId="{4EB8B663-4612-438E-8B2E-1EA84D89313C}" srcOrd="0" destOrd="0" presId="urn:microsoft.com/office/officeart/2005/8/layout/vProcess5"/>
    <dgm:cxn modelId="{C663A4B9-4FB8-4B14-9A48-D8916B7AB7EC}" srcId="{A879BF5A-5D5A-49F1-829C-464F5C8533B8}" destId="{145B4E1B-315C-4831-935B-B48165A3407C}" srcOrd="1" destOrd="0" parTransId="{831F6F44-47E8-4EAB-8039-173E8CA34966}" sibTransId="{8E48FCD9-150D-492F-99D1-81483683E389}"/>
    <dgm:cxn modelId="{D74252BA-8EF1-48BF-B9AB-2688CF07D67A}" type="presOf" srcId="{B7966C23-EF14-4F7D-BC1E-85CE590FC5E2}" destId="{EB602EF1-CC4A-4E26-8C21-2CC27C77F1F0}" srcOrd="0" destOrd="0" presId="urn:microsoft.com/office/officeart/2005/8/layout/vProcess5"/>
    <dgm:cxn modelId="{6B34A0DD-8320-4F37-ADED-094BC9FB2D14}" type="presOf" srcId="{A879BF5A-5D5A-49F1-829C-464F5C8533B8}" destId="{1AE13193-5219-483B-9A25-123297C57267}" srcOrd="0" destOrd="0" presId="urn:microsoft.com/office/officeart/2005/8/layout/vProcess5"/>
    <dgm:cxn modelId="{140655E1-AD5C-42AF-A41B-A829E9BF833E}" type="presOf" srcId="{BFF05CCD-43F7-4AA2-BE7F-1F9806FF6FF0}" destId="{994ED3C9-7B09-401B-9232-B1A3D23AE099}" srcOrd="1" destOrd="0" presId="urn:microsoft.com/office/officeart/2005/8/layout/vProcess5"/>
    <dgm:cxn modelId="{F486F5FD-83EC-4191-9E91-4ABE9064804D}" type="presOf" srcId="{7D0FC58B-62C2-4D73-8F50-902DF6D83D74}" destId="{587A5566-2737-49A9-BB4B-25B9CB816FD1}" srcOrd="0" destOrd="0" presId="urn:microsoft.com/office/officeart/2005/8/layout/vProcess5"/>
    <dgm:cxn modelId="{E5D6FAB9-B4DC-46C6-BE5D-AE98D289FFBA}" type="presParOf" srcId="{1AE13193-5219-483B-9A25-123297C57267}" destId="{C99E064F-C4AF-40D1-8EE3-653DC23F370C}" srcOrd="0" destOrd="0" presId="urn:microsoft.com/office/officeart/2005/8/layout/vProcess5"/>
    <dgm:cxn modelId="{CF756A5A-3A28-4C80-A2BA-46DEEE7882F4}" type="presParOf" srcId="{1AE13193-5219-483B-9A25-123297C57267}" destId="{587A5566-2737-49A9-BB4B-25B9CB816FD1}" srcOrd="1" destOrd="0" presId="urn:microsoft.com/office/officeart/2005/8/layout/vProcess5"/>
    <dgm:cxn modelId="{6311BB7B-8262-460A-A449-08E448340DC5}" type="presParOf" srcId="{1AE13193-5219-483B-9A25-123297C57267}" destId="{1DE12A7B-31C2-4189-A99D-FFBD1BD0E8F0}" srcOrd="2" destOrd="0" presId="urn:microsoft.com/office/officeart/2005/8/layout/vProcess5"/>
    <dgm:cxn modelId="{C5D70927-15FC-4A44-94DC-89683DCB67D8}" type="presParOf" srcId="{1AE13193-5219-483B-9A25-123297C57267}" destId="{34837E38-9171-406D-BE6B-C5798D6A3071}" srcOrd="3" destOrd="0" presId="urn:microsoft.com/office/officeart/2005/8/layout/vProcess5"/>
    <dgm:cxn modelId="{EB0FA2AC-89D2-419F-BD98-DC099A53A0AA}" type="presParOf" srcId="{1AE13193-5219-483B-9A25-123297C57267}" destId="{A79B2F35-7606-4FE1-AF2D-0275B561B590}" srcOrd="4" destOrd="0" presId="urn:microsoft.com/office/officeart/2005/8/layout/vProcess5"/>
    <dgm:cxn modelId="{80245DC7-D1C2-467D-8587-7B8A4EBFA66C}" type="presParOf" srcId="{1AE13193-5219-483B-9A25-123297C57267}" destId="{EB602EF1-CC4A-4E26-8C21-2CC27C77F1F0}" srcOrd="5" destOrd="0" presId="urn:microsoft.com/office/officeart/2005/8/layout/vProcess5"/>
    <dgm:cxn modelId="{84527EEE-4AD2-4011-B4E3-D6499D734AD9}" type="presParOf" srcId="{1AE13193-5219-483B-9A25-123297C57267}" destId="{68709BF2-12F9-4A2A-98A9-E8B1C7710639}" srcOrd="6" destOrd="0" presId="urn:microsoft.com/office/officeart/2005/8/layout/vProcess5"/>
    <dgm:cxn modelId="{D5E74C91-0393-4210-9B6A-65C96ED1E234}" type="presParOf" srcId="{1AE13193-5219-483B-9A25-123297C57267}" destId="{4EB8B663-4612-438E-8B2E-1EA84D89313C}" srcOrd="7" destOrd="0" presId="urn:microsoft.com/office/officeart/2005/8/layout/vProcess5"/>
    <dgm:cxn modelId="{F050442D-F1C8-4F0D-8203-1694F344BBF0}" type="presParOf" srcId="{1AE13193-5219-483B-9A25-123297C57267}" destId="{2D92C85B-26A9-4EA7-82F3-D791AC7A1D16}" srcOrd="8" destOrd="0" presId="urn:microsoft.com/office/officeart/2005/8/layout/vProcess5"/>
    <dgm:cxn modelId="{F0920EAE-27C6-4F3B-90E1-0BEEF3E35F60}" type="presParOf" srcId="{1AE13193-5219-483B-9A25-123297C57267}" destId="{DF0344D2-CFFF-45C7-AD13-73DEED692A68}" srcOrd="9" destOrd="0" presId="urn:microsoft.com/office/officeart/2005/8/layout/vProcess5"/>
    <dgm:cxn modelId="{33F07674-3170-4B5D-B4D2-C158C9599996}" type="presParOf" srcId="{1AE13193-5219-483B-9A25-123297C57267}" destId="{5CE97254-924F-44EA-9F21-FFFC85CB8A9D}" srcOrd="10" destOrd="0" presId="urn:microsoft.com/office/officeart/2005/8/layout/vProcess5"/>
    <dgm:cxn modelId="{49A0A5D5-A10B-4600-B0AF-3DE68122E32F}" type="presParOf" srcId="{1AE13193-5219-483B-9A25-123297C57267}" destId="{81B72F8A-4F4F-4423-99EB-D9C0CF932424}" srcOrd="11" destOrd="0" presId="urn:microsoft.com/office/officeart/2005/8/layout/vProcess5"/>
    <dgm:cxn modelId="{B45E5752-6394-477B-BCC4-1647AE0FE031}" type="presParOf" srcId="{1AE13193-5219-483B-9A25-123297C57267}" destId="{FB771D8D-0830-40CF-838E-479CEFD7B108}" srcOrd="12" destOrd="0" presId="urn:microsoft.com/office/officeart/2005/8/layout/vProcess5"/>
    <dgm:cxn modelId="{600B92CB-D5A0-4C15-9730-073A7E51A8D7}" type="presParOf" srcId="{1AE13193-5219-483B-9A25-123297C57267}" destId="{994ED3C9-7B09-401B-9232-B1A3D23AE099}" srcOrd="13" destOrd="0" presId="urn:microsoft.com/office/officeart/2005/8/layout/vProcess5"/>
    <dgm:cxn modelId="{BA692DC5-FB15-47E7-8B47-D3254FCF7357}" type="presParOf" srcId="{1AE13193-5219-483B-9A25-123297C57267}" destId="{5FE72A77-7D60-41A3-9E11-ADF972F7B1F6}"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7A5566-2737-49A9-BB4B-25B9CB816FD1}">
      <dsp:nvSpPr>
        <dsp:cNvPr id="0" name=""/>
        <dsp:cNvSpPr/>
      </dsp:nvSpPr>
      <dsp:spPr>
        <a:xfrm>
          <a:off x="0" y="0"/>
          <a:ext cx="6072759" cy="783240"/>
        </a:xfrm>
        <a:prstGeom prst="roundRect">
          <a:avLst>
            <a:gd name="adj" fmla="val 10000"/>
          </a:avLst>
        </a:prstGeom>
        <a:solidFill>
          <a:schemeClr val="accent5">
            <a:hueOff val="0"/>
            <a:satOff val="0"/>
            <a:lumOff val="0"/>
            <a:alphaOff val="0"/>
          </a:schemeClr>
        </a:solidFill>
        <a:ln>
          <a:noFill/>
        </a:ln>
        <a:effectLst>
          <a:outerShdw blurRad="76200" dir="18900000" sy="23000" kx="-1200000" algn="bl" rotWithShape="0">
            <a:prstClr val="black">
              <a:alpha val="20000"/>
            </a:prstClr>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n w="3175"/>
            </a:rPr>
            <a:t>  Planning and Research</a:t>
          </a:r>
          <a:endParaRPr lang="en-IN" sz="3000" b="1" kern="1200" dirty="0">
            <a:ln w="3175"/>
          </a:endParaRPr>
        </a:p>
      </dsp:txBody>
      <dsp:txXfrm>
        <a:off x="22940" y="22940"/>
        <a:ext cx="5135942" cy="737360"/>
      </dsp:txXfrm>
    </dsp:sp>
    <dsp:sp modelId="{1DE12A7B-31C2-4189-A99D-FFBD1BD0E8F0}">
      <dsp:nvSpPr>
        <dsp:cNvPr id="0" name=""/>
        <dsp:cNvSpPr/>
      </dsp:nvSpPr>
      <dsp:spPr>
        <a:xfrm>
          <a:off x="453485" y="892024"/>
          <a:ext cx="6072759" cy="783240"/>
        </a:xfrm>
        <a:prstGeom prst="roundRect">
          <a:avLst>
            <a:gd name="adj" fmla="val 10000"/>
          </a:avLst>
        </a:prstGeom>
        <a:solidFill>
          <a:schemeClr val="accent5">
            <a:hueOff val="-1689636"/>
            <a:satOff val="-4355"/>
            <a:lumOff val="-2941"/>
            <a:alphaOff val="0"/>
          </a:schemeClr>
        </a:solidFill>
        <a:ln>
          <a:noFill/>
        </a:ln>
        <a:effectLst>
          <a:outerShdw blurRad="76200" dir="18900000" sy="23000" kx="-1200000" algn="bl" rotWithShape="0">
            <a:prstClr val="black">
              <a:alpha val="20000"/>
            </a:prstClr>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n w="3175"/>
            </a:rPr>
            <a:t>  Design and Setup</a:t>
          </a:r>
          <a:endParaRPr lang="en-IN" sz="3000" b="1" kern="1200" dirty="0">
            <a:ln w="3175"/>
          </a:endParaRPr>
        </a:p>
      </dsp:txBody>
      <dsp:txXfrm>
        <a:off x="476425" y="914964"/>
        <a:ext cx="5064287" cy="737360"/>
      </dsp:txXfrm>
    </dsp:sp>
    <dsp:sp modelId="{34837E38-9171-406D-BE6B-C5798D6A3071}">
      <dsp:nvSpPr>
        <dsp:cNvPr id="0" name=""/>
        <dsp:cNvSpPr/>
      </dsp:nvSpPr>
      <dsp:spPr>
        <a:xfrm>
          <a:off x="906970" y="1784048"/>
          <a:ext cx="6072759" cy="783240"/>
        </a:xfrm>
        <a:prstGeom prst="roundRect">
          <a:avLst>
            <a:gd name="adj" fmla="val 10000"/>
          </a:avLst>
        </a:prstGeom>
        <a:solidFill>
          <a:schemeClr val="accent5">
            <a:hueOff val="-3379271"/>
            <a:satOff val="-8710"/>
            <a:lumOff val="-5883"/>
            <a:alphaOff val="0"/>
          </a:schemeClr>
        </a:solidFill>
        <a:ln>
          <a:noFill/>
        </a:ln>
        <a:effectLst>
          <a:outerShdw blurRad="76200" dir="18900000" sy="23000" kx="-1200000" algn="bl" rotWithShape="0">
            <a:prstClr val="black">
              <a:alpha val="20000"/>
            </a:prstClr>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n w="3175"/>
            </a:rPr>
            <a:t>  Development and Integration</a:t>
          </a:r>
          <a:endParaRPr lang="en-IN" sz="3000" b="1" kern="1200" dirty="0">
            <a:ln w="3175"/>
          </a:endParaRPr>
        </a:p>
      </dsp:txBody>
      <dsp:txXfrm>
        <a:off x="929910" y="1806988"/>
        <a:ext cx="5064287" cy="737360"/>
      </dsp:txXfrm>
    </dsp:sp>
    <dsp:sp modelId="{A79B2F35-7606-4FE1-AF2D-0275B561B590}">
      <dsp:nvSpPr>
        <dsp:cNvPr id="0" name=""/>
        <dsp:cNvSpPr/>
      </dsp:nvSpPr>
      <dsp:spPr>
        <a:xfrm>
          <a:off x="1360455" y="2676072"/>
          <a:ext cx="6072759" cy="783240"/>
        </a:xfrm>
        <a:prstGeom prst="roundRect">
          <a:avLst>
            <a:gd name="adj" fmla="val 10000"/>
          </a:avLst>
        </a:prstGeom>
        <a:solidFill>
          <a:schemeClr val="accent5">
            <a:hueOff val="-5068907"/>
            <a:satOff val="-13064"/>
            <a:lumOff val="-8824"/>
            <a:alphaOff val="0"/>
          </a:schemeClr>
        </a:solidFill>
        <a:ln>
          <a:noFill/>
        </a:ln>
        <a:effectLst>
          <a:outerShdw blurRad="76200" dir="18900000" sy="23000" kx="-1200000" algn="bl" rotWithShape="0">
            <a:prstClr val="black">
              <a:alpha val="20000"/>
            </a:prstClr>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n w="3175"/>
            </a:rPr>
            <a:t>  Testing and Calibration</a:t>
          </a:r>
          <a:endParaRPr lang="en-IN" sz="3000" b="1" kern="1200" dirty="0">
            <a:ln w="3175"/>
          </a:endParaRPr>
        </a:p>
      </dsp:txBody>
      <dsp:txXfrm>
        <a:off x="1383395" y="2699012"/>
        <a:ext cx="5064287" cy="737360"/>
      </dsp:txXfrm>
    </dsp:sp>
    <dsp:sp modelId="{EB602EF1-CC4A-4E26-8C21-2CC27C77F1F0}">
      <dsp:nvSpPr>
        <dsp:cNvPr id="0" name=""/>
        <dsp:cNvSpPr/>
      </dsp:nvSpPr>
      <dsp:spPr>
        <a:xfrm>
          <a:off x="1813940" y="3568097"/>
          <a:ext cx="6072759" cy="783240"/>
        </a:xfrm>
        <a:prstGeom prst="roundRect">
          <a:avLst>
            <a:gd name="adj" fmla="val 10000"/>
          </a:avLst>
        </a:prstGeom>
        <a:solidFill>
          <a:schemeClr val="accent5">
            <a:hueOff val="-6758543"/>
            <a:satOff val="-17419"/>
            <a:lumOff val="-11765"/>
            <a:alphaOff val="0"/>
          </a:schemeClr>
        </a:solidFill>
        <a:ln>
          <a:noFill/>
        </a:ln>
        <a:effectLst>
          <a:outerShdw blurRad="76200" dir="18900000" sy="23000" kx="-1200000" algn="bl" rotWithShape="0">
            <a:prstClr val="black">
              <a:alpha val="20000"/>
            </a:prstClr>
          </a:outerShdw>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ln w="3175"/>
            </a:rPr>
            <a:t>  Deployment</a:t>
          </a:r>
          <a:endParaRPr lang="en-IN" sz="3000" b="1" kern="1200" dirty="0">
            <a:ln w="3175"/>
          </a:endParaRPr>
        </a:p>
      </dsp:txBody>
      <dsp:txXfrm>
        <a:off x="1836880" y="3591037"/>
        <a:ext cx="5064287" cy="737360"/>
      </dsp:txXfrm>
    </dsp:sp>
    <dsp:sp modelId="{68709BF2-12F9-4A2A-98A9-E8B1C7710639}">
      <dsp:nvSpPr>
        <dsp:cNvPr id="0" name=""/>
        <dsp:cNvSpPr/>
      </dsp:nvSpPr>
      <dsp:spPr>
        <a:xfrm>
          <a:off x="5563652" y="572200"/>
          <a:ext cx="509106" cy="509106"/>
        </a:xfrm>
        <a:prstGeom prst="downArrow">
          <a:avLst>
            <a:gd name="adj1" fmla="val 55000"/>
            <a:gd name="adj2" fmla="val 45000"/>
          </a:avLst>
        </a:prstGeom>
        <a:solidFill>
          <a:srgbClr val="D0F0D5">
            <a:alpha val="84000"/>
          </a:srgbClr>
        </a:solidFill>
        <a:ln w="6350" cap="flat" cmpd="sng" algn="ctr">
          <a:solidFill>
            <a:schemeClr val="accent5">
              <a:tint val="40000"/>
              <a:alpha val="90000"/>
              <a:hueOff val="0"/>
              <a:satOff val="0"/>
              <a:lumOff val="0"/>
              <a:alphaOff val="0"/>
            </a:schemeClr>
          </a:solidFill>
          <a:prstDash val="solid"/>
          <a:miter lim="800000"/>
        </a:ln>
        <a:effectLst>
          <a:outerShdw blurRad="76200" dir="18900000" sy="23000" kx="-1200000" algn="bl" rotWithShape="0">
            <a:prstClr val="black">
              <a:alpha val="20000"/>
            </a:prstClr>
          </a:outerShdw>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dirty="0"/>
        </a:p>
      </dsp:txBody>
      <dsp:txXfrm>
        <a:off x="5678201" y="572200"/>
        <a:ext cx="280008" cy="383102"/>
      </dsp:txXfrm>
    </dsp:sp>
    <dsp:sp modelId="{4EB8B663-4612-438E-8B2E-1EA84D89313C}">
      <dsp:nvSpPr>
        <dsp:cNvPr id="0" name=""/>
        <dsp:cNvSpPr/>
      </dsp:nvSpPr>
      <dsp:spPr>
        <a:xfrm>
          <a:off x="6017137" y="1464225"/>
          <a:ext cx="509106" cy="509106"/>
        </a:xfrm>
        <a:prstGeom prst="downArrow">
          <a:avLst>
            <a:gd name="adj1" fmla="val 55000"/>
            <a:gd name="adj2" fmla="val 45000"/>
          </a:avLst>
        </a:prstGeom>
        <a:solidFill>
          <a:srgbClr val="D0F0D5">
            <a:alpha val="84000"/>
          </a:srgbClr>
        </a:solidFill>
        <a:ln w="6350" cap="flat" cmpd="sng" algn="ctr">
          <a:solidFill>
            <a:schemeClr val="accent5">
              <a:tint val="40000"/>
              <a:alpha val="90000"/>
              <a:hueOff val="0"/>
              <a:satOff val="0"/>
              <a:lumOff val="0"/>
              <a:alphaOff val="0"/>
            </a:schemeClr>
          </a:solidFill>
          <a:prstDash val="solid"/>
          <a:miter lim="800000"/>
        </a:ln>
        <a:effectLst>
          <a:outerShdw blurRad="76200" dir="18900000" sy="23000" kx="-1200000" algn="bl" rotWithShape="0">
            <a:prstClr val="black">
              <a:alpha val="20000"/>
            </a:prstClr>
          </a:outerShdw>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dirty="0"/>
        </a:p>
      </dsp:txBody>
      <dsp:txXfrm>
        <a:off x="6131686" y="1464225"/>
        <a:ext cx="280008" cy="383102"/>
      </dsp:txXfrm>
    </dsp:sp>
    <dsp:sp modelId="{2D92C85B-26A9-4EA7-82F3-D791AC7A1D16}">
      <dsp:nvSpPr>
        <dsp:cNvPr id="0" name=""/>
        <dsp:cNvSpPr/>
      </dsp:nvSpPr>
      <dsp:spPr>
        <a:xfrm>
          <a:off x="6470622" y="2343195"/>
          <a:ext cx="509106" cy="509106"/>
        </a:xfrm>
        <a:prstGeom prst="downArrow">
          <a:avLst>
            <a:gd name="adj1" fmla="val 55000"/>
            <a:gd name="adj2" fmla="val 45000"/>
          </a:avLst>
        </a:prstGeom>
        <a:solidFill>
          <a:srgbClr val="D0F0D5">
            <a:alpha val="84000"/>
          </a:srgbClr>
        </a:solidFill>
        <a:ln w="6350" cap="flat" cmpd="sng" algn="ctr">
          <a:solidFill>
            <a:schemeClr val="accent5">
              <a:tint val="40000"/>
              <a:alpha val="90000"/>
              <a:hueOff val="0"/>
              <a:satOff val="0"/>
              <a:lumOff val="0"/>
              <a:alphaOff val="0"/>
            </a:schemeClr>
          </a:solidFill>
          <a:prstDash val="solid"/>
          <a:miter lim="800000"/>
        </a:ln>
        <a:effectLst>
          <a:outerShdw blurRad="76200" dir="18900000" sy="23000" kx="-1200000" algn="bl" rotWithShape="0">
            <a:prstClr val="black">
              <a:alpha val="20000"/>
            </a:prstClr>
          </a:outerShdw>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dirty="0"/>
        </a:p>
      </dsp:txBody>
      <dsp:txXfrm>
        <a:off x="6585171" y="2343195"/>
        <a:ext cx="280008" cy="383102"/>
      </dsp:txXfrm>
    </dsp:sp>
    <dsp:sp modelId="{DF0344D2-CFFF-45C7-AD13-73DEED692A68}">
      <dsp:nvSpPr>
        <dsp:cNvPr id="0" name=""/>
        <dsp:cNvSpPr/>
      </dsp:nvSpPr>
      <dsp:spPr>
        <a:xfrm>
          <a:off x="6924108" y="3243922"/>
          <a:ext cx="509106" cy="509106"/>
        </a:xfrm>
        <a:prstGeom prst="downArrow">
          <a:avLst>
            <a:gd name="adj1" fmla="val 55000"/>
            <a:gd name="adj2" fmla="val 45000"/>
          </a:avLst>
        </a:prstGeom>
        <a:solidFill>
          <a:srgbClr val="D0F0D5">
            <a:alpha val="84000"/>
          </a:srgbClr>
        </a:solidFill>
        <a:ln w="6350" cap="flat" cmpd="sng" algn="ctr">
          <a:solidFill>
            <a:schemeClr val="accent5">
              <a:tint val="40000"/>
              <a:alpha val="90000"/>
              <a:hueOff val="0"/>
              <a:satOff val="0"/>
              <a:lumOff val="0"/>
              <a:alphaOff val="0"/>
            </a:schemeClr>
          </a:solidFill>
          <a:prstDash val="solid"/>
          <a:miter lim="800000"/>
        </a:ln>
        <a:effectLst>
          <a:outerShdw blurRad="76200" dir="18900000" sy="23000" kx="-1200000" algn="bl" rotWithShape="0">
            <a:prstClr val="black">
              <a:alpha val="20000"/>
            </a:prstClr>
          </a:outerShdw>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n-IN" sz="2300" kern="1200" dirty="0"/>
        </a:p>
      </dsp:txBody>
      <dsp:txXfrm>
        <a:off x="7038657" y="3243922"/>
        <a:ext cx="280008" cy="383102"/>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03995CF4-F542-3F88-1825-2E9659ED59FD}"/>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259D7FBB-BE02-AD9C-65E8-3746BB27D3B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0E14089E-5A3B-92A9-C729-5984E873FEE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9110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84780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85525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1547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77793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216459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C7C59A1-31F4-BA00-946F-28D8D459AD67}"/>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EA6EDB32-9C06-4278-0656-C208AE9C646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1E0411B0-96F3-5F04-7B1A-1DCEFB878784}"/>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9372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777B0A2-B0C1-B56B-9C13-887988B2CA19}"/>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9F1D94E-311A-EE48-351D-B7D9FC9E4C9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E988833C-0E95-54FE-E810-0F423634816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264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07EB0F7-10F7-FB46-70B5-372585E67728}"/>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D6B74F3D-C801-50C2-2095-F52B68A2FAA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DDDD5EFA-3825-C605-B248-1F3C7BF817A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3702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6151D0E-BFBD-5056-D7D4-55AF62C3034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B9DADD48-CE99-8F5D-539C-3498E0449D8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6B8B7F6D-6D34-0E20-79B2-7297414BC8F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36096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94E9367E-0B6A-BE4F-D61E-4F6FD54342FA}"/>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6FC0D396-1EF0-8B98-C6D8-6BD29CD8D74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EBF2ECAC-8611-871F-4064-F05C36C5C2A0}"/>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398649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93274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7937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1519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311B140C-1681-8441-1017-41BC3AE685CE}"/>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15036844-06F4-DAA4-547D-0DAC017FAD8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908CE371-4460-D3EE-A7BC-5C20689DEE9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39513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80ECBC0-3E84-CF53-43B5-4B9E080B63E5}"/>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A39877CA-0FB2-7C21-878E-04951D352D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a:extLst>
              <a:ext uri="{FF2B5EF4-FFF2-40B4-BE49-F238E27FC236}">
                <a16:creationId xmlns:a16="http://schemas.microsoft.com/office/drawing/2014/main" id="{9BA219D7-1350-1D46-B930-93FE1169029F}"/>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9638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09389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580A2-5031-36B8-D920-8C0E13C1FB8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F5F19844-ACC6-E926-4369-4AF50BEE24D8}"/>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DD2F5C8-89DF-2078-62B1-5C402E7EF554}"/>
              </a:ext>
            </a:extLst>
          </p:cNvPr>
          <p:cNvSpPr>
            <a:spLocks noGrp="1"/>
          </p:cNvSpPr>
          <p:nvPr>
            <p:ph type="dt" sz="half" idx="10"/>
          </p:nvPr>
        </p:nvSpPr>
        <p:spPr/>
        <p:txBody>
          <a:bodyPr/>
          <a:lstStyle/>
          <a:p>
            <a:r>
              <a:rPr lang="en-US" dirty="0"/>
              <a:t>3/08/2024</a:t>
            </a:r>
          </a:p>
        </p:txBody>
      </p:sp>
      <p:sp>
        <p:nvSpPr>
          <p:cNvPr id="5" name="Footer Placeholder 4">
            <a:extLst>
              <a:ext uri="{FF2B5EF4-FFF2-40B4-BE49-F238E27FC236}">
                <a16:creationId xmlns:a16="http://schemas.microsoft.com/office/drawing/2014/main" id="{F7C7FD3B-AC57-1393-A19C-B2DE4F6B4F5D}"/>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8AD0C9A-01ED-F709-A244-9B8467BC31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50922103"/>
      </p:ext>
    </p:extLst>
  </p:cSld>
  <p:clrMapOvr>
    <a:masterClrMapping/>
  </p:clrMapOvr>
  <p:transition>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43A54-CA2A-40E1-DCE0-55D2772BCEF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1241CF-CB8F-8F3A-2DF8-A2A26374A0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CD740F-C07A-4C0D-8C18-287D150B3679}"/>
              </a:ext>
            </a:extLst>
          </p:cNvPr>
          <p:cNvSpPr>
            <a:spLocks noGrp="1"/>
          </p:cNvSpPr>
          <p:nvPr>
            <p:ph type="dt" sz="half" idx="10"/>
          </p:nvPr>
        </p:nvSpPr>
        <p:spPr/>
        <p:txBody>
          <a:bodyPr/>
          <a:lstStyle/>
          <a:p>
            <a:r>
              <a:rPr lang="en-US" dirty="0"/>
              <a:t>3/08/2024</a:t>
            </a:r>
          </a:p>
        </p:txBody>
      </p:sp>
      <p:sp>
        <p:nvSpPr>
          <p:cNvPr id="5" name="Footer Placeholder 4">
            <a:extLst>
              <a:ext uri="{FF2B5EF4-FFF2-40B4-BE49-F238E27FC236}">
                <a16:creationId xmlns:a16="http://schemas.microsoft.com/office/drawing/2014/main" id="{0BFE7DB6-3A56-34BF-AD6B-F240562776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624CE2BA-3D75-82A9-4131-C721B02B8A0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92114457"/>
      </p:ext>
    </p:extLst>
  </p:cSld>
  <p:clrMapOvr>
    <a:masterClrMapping/>
  </p:clrMapOvr>
  <p:transition>
    <p:push dir="u"/>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730062-0486-D21C-C35E-07935ED9CBE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14D6B28-6F01-4895-4FBA-0E2E7E7375E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682420-0857-1B65-704C-9CC3ED8240B4}"/>
              </a:ext>
            </a:extLst>
          </p:cNvPr>
          <p:cNvSpPr>
            <a:spLocks noGrp="1"/>
          </p:cNvSpPr>
          <p:nvPr>
            <p:ph type="dt" sz="half" idx="10"/>
          </p:nvPr>
        </p:nvSpPr>
        <p:spPr/>
        <p:txBody>
          <a:bodyPr/>
          <a:lstStyle/>
          <a:p>
            <a:r>
              <a:rPr lang="en-US" dirty="0"/>
              <a:t>3/08/2024</a:t>
            </a:r>
          </a:p>
        </p:txBody>
      </p:sp>
      <p:sp>
        <p:nvSpPr>
          <p:cNvPr id="5" name="Footer Placeholder 4">
            <a:extLst>
              <a:ext uri="{FF2B5EF4-FFF2-40B4-BE49-F238E27FC236}">
                <a16:creationId xmlns:a16="http://schemas.microsoft.com/office/drawing/2014/main" id="{DC4B3EB8-1F2E-DD67-9632-75E35C4C49DF}"/>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AC5043B6-22BE-515F-C064-85456D95BF1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149713913"/>
      </p:ext>
    </p:extLst>
  </p:cSld>
  <p:clrMapOvr>
    <a:masterClrMapping/>
  </p:clrMapOvr>
  <p:transition>
    <p:push dir="u"/>
  </p:transition>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DC01-E2BF-2BA1-F804-25194C59643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19941D-976A-EAC6-AF12-9FBF1436B3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853D71-2834-3A67-A854-BA038C417D40}"/>
              </a:ext>
            </a:extLst>
          </p:cNvPr>
          <p:cNvSpPr>
            <a:spLocks noGrp="1"/>
          </p:cNvSpPr>
          <p:nvPr>
            <p:ph type="dt" sz="half" idx="10"/>
          </p:nvPr>
        </p:nvSpPr>
        <p:spPr/>
        <p:txBody>
          <a:bodyPr/>
          <a:lstStyle/>
          <a:p>
            <a:r>
              <a:rPr lang="en-US" dirty="0"/>
              <a:t>3/08/2024</a:t>
            </a:r>
          </a:p>
        </p:txBody>
      </p:sp>
      <p:sp>
        <p:nvSpPr>
          <p:cNvPr id="5" name="Footer Placeholder 4">
            <a:extLst>
              <a:ext uri="{FF2B5EF4-FFF2-40B4-BE49-F238E27FC236}">
                <a16:creationId xmlns:a16="http://schemas.microsoft.com/office/drawing/2014/main" id="{5312CACF-0281-E4C6-707B-B41563FF1DD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434D37B5-6DAE-22EE-5DFA-D8386A3587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65265382"/>
      </p:ext>
    </p:extLst>
  </p:cSld>
  <p:clrMapOvr>
    <a:masterClrMapping/>
  </p:clrMapOvr>
  <p:transition>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3E402-D5D3-186B-209A-A4C05FF6D97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84282BF-5957-CC02-E6D1-26909A7B41A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BAA17A-4914-081A-6D6E-B4463EE59277}"/>
              </a:ext>
            </a:extLst>
          </p:cNvPr>
          <p:cNvSpPr>
            <a:spLocks noGrp="1"/>
          </p:cNvSpPr>
          <p:nvPr>
            <p:ph type="dt" sz="half" idx="10"/>
          </p:nvPr>
        </p:nvSpPr>
        <p:spPr/>
        <p:txBody>
          <a:bodyPr/>
          <a:lstStyle/>
          <a:p>
            <a:r>
              <a:rPr lang="en-US" dirty="0"/>
              <a:t>3/08/2024</a:t>
            </a:r>
          </a:p>
        </p:txBody>
      </p:sp>
      <p:sp>
        <p:nvSpPr>
          <p:cNvPr id="5" name="Footer Placeholder 4">
            <a:extLst>
              <a:ext uri="{FF2B5EF4-FFF2-40B4-BE49-F238E27FC236}">
                <a16:creationId xmlns:a16="http://schemas.microsoft.com/office/drawing/2014/main" id="{0008EEF4-0D69-2DCF-F26C-BA7D2354C8A5}"/>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070BB98-C93A-0CB0-EAAA-8F3FA07F821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490622824"/>
      </p:ext>
    </p:extLst>
  </p:cSld>
  <p:clrMapOvr>
    <a:masterClrMapping/>
  </p:clrMapOvr>
  <p:transition>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BCCA7-F24F-855C-EE41-79F54B553FD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E90EDBA-18F2-360B-DF41-D75FC9FAED48}"/>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0140210-AC08-404E-F01F-608FB374DBF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6F24E8B-1F9C-C2EE-42C0-694F6E8FCEE3}"/>
              </a:ext>
            </a:extLst>
          </p:cNvPr>
          <p:cNvSpPr>
            <a:spLocks noGrp="1"/>
          </p:cNvSpPr>
          <p:nvPr>
            <p:ph type="dt" sz="half" idx="10"/>
          </p:nvPr>
        </p:nvSpPr>
        <p:spPr/>
        <p:txBody>
          <a:bodyPr/>
          <a:lstStyle/>
          <a:p>
            <a:r>
              <a:rPr lang="en-US" dirty="0"/>
              <a:t>3/08/2024</a:t>
            </a:r>
          </a:p>
        </p:txBody>
      </p:sp>
      <p:sp>
        <p:nvSpPr>
          <p:cNvPr id="6" name="Footer Placeholder 5">
            <a:extLst>
              <a:ext uri="{FF2B5EF4-FFF2-40B4-BE49-F238E27FC236}">
                <a16:creationId xmlns:a16="http://schemas.microsoft.com/office/drawing/2014/main" id="{2BD01690-4B48-08C5-8B8D-0D811A59FE7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8A561D9-C94D-E5BC-E1EF-4CBFC014EC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066852268"/>
      </p:ext>
    </p:extLst>
  </p:cSld>
  <p:clrMapOvr>
    <a:masterClrMapping/>
  </p:clrMapOvr>
  <p:transition>
    <p:push dir="u"/>
  </p:transition>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8FCC-35E4-1B84-1945-67AA6D05EDAC}"/>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A6F0055-D90A-D77F-BAA1-6DB82A3CFFE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C7E8E2-A83A-AED7-0124-CEA87BD0478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73ED97-49A5-3150-1379-C3576F6EDEF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E5411882-C6F7-68E0-9452-92F1EF0911CC}"/>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7C50C-6B4C-0EB1-8983-070734F97261}"/>
              </a:ext>
            </a:extLst>
          </p:cNvPr>
          <p:cNvSpPr>
            <a:spLocks noGrp="1"/>
          </p:cNvSpPr>
          <p:nvPr>
            <p:ph type="dt" sz="half" idx="10"/>
          </p:nvPr>
        </p:nvSpPr>
        <p:spPr/>
        <p:txBody>
          <a:bodyPr/>
          <a:lstStyle/>
          <a:p>
            <a:r>
              <a:rPr lang="en-US" dirty="0"/>
              <a:t>3/08/2024</a:t>
            </a:r>
          </a:p>
        </p:txBody>
      </p:sp>
      <p:sp>
        <p:nvSpPr>
          <p:cNvPr id="8" name="Footer Placeholder 7">
            <a:extLst>
              <a:ext uri="{FF2B5EF4-FFF2-40B4-BE49-F238E27FC236}">
                <a16:creationId xmlns:a16="http://schemas.microsoft.com/office/drawing/2014/main" id="{9F42D910-631A-9A95-AF02-83E9308C287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E45F2751-D18B-C918-CABE-01323CF92B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767483606"/>
      </p:ext>
    </p:extLst>
  </p:cSld>
  <p:clrMapOvr>
    <a:masterClrMapping/>
  </p:clrMapOvr>
  <p:transition>
    <p:push dir="u"/>
  </p:transition>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13FA6-EF89-7DC9-6425-2A5661533B4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1AA4135-7440-9CE6-47A0-2782195E027F}"/>
              </a:ext>
            </a:extLst>
          </p:cNvPr>
          <p:cNvSpPr>
            <a:spLocks noGrp="1"/>
          </p:cNvSpPr>
          <p:nvPr>
            <p:ph type="dt" sz="half" idx="10"/>
          </p:nvPr>
        </p:nvSpPr>
        <p:spPr/>
        <p:txBody>
          <a:bodyPr/>
          <a:lstStyle/>
          <a:p>
            <a:r>
              <a:rPr lang="en-US" dirty="0"/>
              <a:t>3/08/2024</a:t>
            </a:r>
          </a:p>
        </p:txBody>
      </p:sp>
      <p:sp>
        <p:nvSpPr>
          <p:cNvPr id="4" name="Footer Placeholder 3">
            <a:extLst>
              <a:ext uri="{FF2B5EF4-FFF2-40B4-BE49-F238E27FC236}">
                <a16:creationId xmlns:a16="http://schemas.microsoft.com/office/drawing/2014/main" id="{8F12D77E-91D2-BDC3-1A91-EA615107A22A}"/>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CBF97FA-3C83-6ADB-0616-8FE2A468D75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601380429"/>
      </p:ext>
    </p:extLst>
  </p:cSld>
  <p:clrMapOvr>
    <a:masterClrMapping/>
  </p:clrMapOvr>
  <p:transition>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528AE2E-9EFB-DDE2-A3C0-CE32EC1CD01F}"/>
              </a:ext>
            </a:extLst>
          </p:cNvPr>
          <p:cNvSpPr>
            <a:spLocks noGrp="1"/>
          </p:cNvSpPr>
          <p:nvPr>
            <p:ph type="dt" sz="half" idx="10"/>
          </p:nvPr>
        </p:nvSpPr>
        <p:spPr/>
        <p:txBody>
          <a:bodyPr/>
          <a:lstStyle/>
          <a:p>
            <a:r>
              <a:rPr lang="en-US" dirty="0"/>
              <a:t>3/08/2024</a:t>
            </a:r>
          </a:p>
        </p:txBody>
      </p:sp>
      <p:sp>
        <p:nvSpPr>
          <p:cNvPr id="3" name="Footer Placeholder 2">
            <a:extLst>
              <a:ext uri="{FF2B5EF4-FFF2-40B4-BE49-F238E27FC236}">
                <a16:creationId xmlns:a16="http://schemas.microsoft.com/office/drawing/2014/main" id="{195B837A-858E-462C-94C1-B3CCA3C38CF7}"/>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B0C4A635-3BF9-3B01-2653-6F28C5B65D3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1365601951"/>
      </p:ext>
    </p:extLst>
  </p:cSld>
  <p:clrMapOvr>
    <a:masterClrMapping/>
  </p:clrMapOvr>
  <p:transition>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A9253-E016-48D4-80AC-5AAC8FA7E223}"/>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6F54B78-E9ED-6261-1250-8973EB47AC81}"/>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A4B7D03-E849-08E2-92F8-7776356F1D7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7BE595AE-ADEF-622B-5BC2-B0F6829F8F5C}"/>
              </a:ext>
            </a:extLst>
          </p:cNvPr>
          <p:cNvSpPr>
            <a:spLocks noGrp="1"/>
          </p:cNvSpPr>
          <p:nvPr>
            <p:ph type="dt" sz="half" idx="10"/>
          </p:nvPr>
        </p:nvSpPr>
        <p:spPr/>
        <p:txBody>
          <a:bodyPr/>
          <a:lstStyle/>
          <a:p>
            <a:r>
              <a:rPr lang="en-US" dirty="0"/>
              <a:t>3/08/2024</a:t>
            </a:r>
          </a:p>
        </p:txBody>
      </p:sp>
      <p:sp>
        <p:nvSpPr>
          <p:cNvPr id="6" name="Footer Placeholder 5">
            <a:extLst>
              <a:ext uri="{FF2B5EF4-FFF2-40B4-BE49-F238E27FC236}">
                <a16:creationId xmlns:a16="http://schemas.microsoft.com/office/drawing/2014/main" id="{0720E6B1-6DA3-76EE-5918-5DC75D1C8D8E}"/>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423E6D9C-590A-DDD7-BC2C-C1FFB17296D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868569930"/>
      </p:ext>
    </p:extLst>
  </p:cSld>
  <p:clrMapOvr>
    <a:masterClrMapping/>
  </p:clrMapOvr>
  <p:transition>
    <p:push dir="u"/>
  </p:transition>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65A30-6BA6-D1D6-CF4F-BF008303FB3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D5DCA3-D9C8-2499-25D6-1362307B983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dirty="0"/>
          </a:p>
        </p:txBody>
      </p:sp>
      <p:sp>
        <p:nvSpPr>
          <p:cNvPr id="4" name="Text Placeholder 3">
            <a:extLst>
              <a:ext uri="{FF2B5EF4-FFF2-40B4-BE49-F238E27FC236}">
                <a16:creationId xmlns:a16="http://schemas.microsoft.com/office/drawing/2014/main" id="{C2598A7E-B675-C5A3-945A-E6D7CB380EE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90FE473-BB54-7D7E-C427-9DA6228D40E0}"/>
              </a:ext>
            </a:extLst>
          </p:cNvPr>
          <p:cNvSpPr>
            <a:spLocks noGrp="1"/>
          </p:cNvSpPr>
          <p:nvPr>
            <p:ph type="dt" sz="half" idx="10"/>
          </p:nvPr>
        </p:nvSpPr>
        <p:spPr/>
        <p:txBody>
          <a:bodyPr/>
          <a:lstStyle/>
          <a:p>
            <a:r>
              <a:rPr lang="en-US" dirty="0"/>
              <a:t>3/08/2024</a:t>
            </a:r>
          </a:p>
        </p:txBody>
      </p:sp>
      <p:sp>
        <p:nvSpPr>
          <p:cNvPr id="6" name="Footer Placeholder 5">
            <a:extLst>
              <a:ext uri="{FF2B5EF4-FFF2-40B4-BE49-F238E27FC236}">
                <a16:creationId xmlns:a16="http://schemas.microsoft.com/office/drawing/2014/main" id="{20B1A143-7E39-D3E9-A24D-6132421C5D05}"/>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F3B510F7-8287-3972-D6C1-4086C36F32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2604182047"/>
      </p:ext>
    </p:extLst>
  </p:cSld>
  <p:clrMapOvr>
    <a:masterClrMapping/>
  </p:clrMapOvr>
  <p:transition>
    <p:push dir="u"/>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9000"/>
            <a:lum/>
            <a:extLst>
              <a:ext uri="{BEBA8EAE-BF5A-486C-A8C5-ECC9F3942E4B}">
                <a14:imgProps xmlns:a14="http://schemas.microsoft.com/office/drawing/2010/main">
                  <a14:imgLayer r:embed="rId14">
                    <a14:imgEffect>
                      <a14:sharpenSoften amount="-49000"/>
                    </a14:imgEffect>
                    <a14:imgEffect>
                      <a14:colorTemperature colorTemp="6924"/>
                    </a14:imgEffect>
                    <a14:imgEffect>
                      <a14:saturation sat="113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7C6EC-6A61-1C65-7B38-0997EEB4EC5C}"/>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67EE84-CB2D-6A30-01C7-231EAACD2E7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F40BED-DE38-571E-9E96-2800C810979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3/08/2024</a:t>
            </a:r>
          </a:p>
        </p:txBody>
      </p:sp>
      <p:sp>
        <p:nvSpPr>
          <p:cNvPr id="5" name="Footer Placeholder 4">
            <a:extLst>
              <a:ext uri="{FF2B5EF4-FFF2-40B4-BE49-F238E27FC236}">
                <a16:creationId xmlns:a16="http://schemas.microsoft.com/office/drawing/2014/main" id="{60A01D6D-9373-90A5-B231-73A969923A7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01BDE04-12B3-D627-A13A-54E40FCD6866}"/>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dirty="0"/>
          </a:p>
        </p:txBody>
      </p:sp>
    </p:spTree>
    <p:extLst>
      <p:ext uri="{BB962C8B-B14F-4D97-AF65-F5344CB8AC3E}">
        <p14:creationId xmlns:p14="http://schemas.microsoft.com/office/powerpoint/2010/main" val="3960454106"/>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transition>
    <p:push dir="u"/>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5.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849318" y="2361584"/>
            <a:ext cx="7772400" cy="1470025"/>
          </a:xfrm>
          <a:prstGeom prst="rect">
            <a:avLst/>
          </a:prstGeom>
          <a:noFill/>
          <a:ln>
            <a:noFill/>
          </a:ln>
        </p:spPr>
        <p:txBody>
          <a:bodyPr spcFirstLastPara="1" wrap="square" lIns="91425" tIns="45700" rIns="91425" bIns="45700" anchor="ctr" anchorCtr="0">
            <a:normAutofit/>
          </a:bodyPr>
          <a:lstStyle/>
          <a:p>
            <a:pPr>
              <a:spcBef>
                <a:spcPts val="0"/>
              </a:spcBef>
              <a:buClr>
                <a:schemeClr val="dk1"/>
              </a:buClr>
              <a:buSzPts val="4400"/>
              <a:buFont typeface="Calibri"/>
            </a:pPr>
            <a:r>
              <a:rPr lang="en-US" sz="3600" b="1" dirty="0">
                <a:effectLst>
                  <a:outerShdw blurRad="38100" dist="38100" dir="2700000" algn="tl">
                    <a:srgbClr val="000000">
                      <a:alpha val="43137"/>
                    </a:srgbClr>
                  </a:outerShdw>
                </a:effectLst>
                <a:latin typeface="Times New Roman"/>
                <a:cs typeface="Times New Roman"/>
              </a:rPr>
              <a:t>Greenhouse Environment Monitoring and Control using Edge Computing</a:t>
            </a:r>
            <a:endPar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5353176" y="4884825"/>
            <a:ext cx="4044151" cy="1656373"/>
          </a:xfrm>
          <a:prstGeom prst="rect">
            <a:avLst/>
          </a:prstGeom>
          <a:noFill/>
          <a:ln>
            <a:noFill/>
          </a:ln>
        </p:spPr>
        <p:txBody>
          <a:bodyPr spcFirstLastPara="1" wrap="square" lIns="91425" tIns="45700" rIns="91425" bIns="45700" anchor="t" anchorCtr="0">
            <a:normAutofit fontScale="85000" lnSpcReduction="20000"/>
          </a:bodyPr>
          <a:lstStyle/>
          <a:p>
            <a:pPr marL="0" indent="0" algn="l">
              <a:spcBef>
                <a:spcPts val="0"/>
              </a:spcBef>
              <a:buSzPct val="100000"/>
            </a:pPr>
            <a:r>
              <a:rPr lang="en-US" b="1" dirty="0">
                <a:solidFill>
                  <a:schemeClr val="tx1"/>
                </a:solidFill>
                <a:latin typeface="Times New Roman" panose="02020603050405020304" pitchFamily="18" charset="0"/>
                <a:cs typeface="Times New Roman" panose="02020603050405020304" pitchFamily="18" charset="0"/>
              </a:rPr>
              <a:t>Batch ID: 1</a:t>
            </a:r>
          </a:p>
          <a:p>
            <a:pPr marL="0" lvl="0" indent="0" algn="l" rtl="0">
              <a:spcBef>
                <a:spcPts val="0"/>
              </a:spcBef>
              <a:spcAft>
                <a:spcPts val="0"/>
              </a:spcAft>
              <a:buClr>
                <a:srgbClr val="888888"/>
              </a:buClr>
              <a:buSzPct val="100000"/>
              <a:buNone/>
            </a:pP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Clr>
                <a:srgbClr val="888888"/>
              </a:buClr>
              <a:buSzPct val="100000"/>
              <a:buNone/>
            </a:pPr>
            <a:r>
              <a:rPr lang="en-US" b="1" dirty="0">
                <a:solidFill>
                  <a:schemeClr val="tx1"/>
                </a:solidFill>
                <a:latin typeface="Times New Roman" panose="02020603050405020304" pitchFamily="18" charset="0"/>
                <a:cs typeface="Times New Roman" panose="02020603050405020304" pitchFamily="18" charset="0"/>
              </a:rPr>
              <a:t>Student 1 Reg. No: RA2111003010136</a:t>
            </a:r>
            <a:endParaRPr b="1" dirty="0">
              <a:solidFill>
                <a:schemeClr val="tx1"/>
              </a:solidFill>
              <a:latin typeface="Times New Roman" panose="02020603050405020304" pitchFamily="18" charset="0"/>
              <a:cs typeface="Times New Roman" panose="02020603050405020304" pitchFamily="18" charset="0"/>
            </a:endParaRPr>
          </a:p>
          <a:p>
            <a:pPr marL="0" indent="0" algn="l">
              <a:spcBef>
                <a:spcPts val="592"/>
              </a:spcBef>
              <a:buSzPct val="100000"/>
            </a:pPr>
            <a:r>
              <a:rPr lang="en-US" b="1" dirty="0">
                <a:solidFill>
                  <a:schemeClr val="tx1"/>
                </a:solidFill>
                <a:latin typeface="Times New Roman" panose="02020603050405020304" pitchFamily="18" charset="0"/>
                <a:cs typeface="Times New Roman" panose="02020603050405020304" pitchFamily="18" charset="0"/>
              </a:rPr>
              <a:t>Student 1 Name: Aman Pandey</a:t>
            </a:r>
          </a:p>
          <a:p>
            <a:pPr marL="0" lvl="0" indent="0" algn="l" rtl="0">
              <a:spcBef>
                <a:spcPts val="592"/>
              </a:spcBef>
              <a:spcAft>
                <a:spcPts val="0"/>
              </a:spcAft>
              <a:buClr>
                <a:srgbClr val="888888"/>
              </a:buClr>
              <a:buSzPct val="100000"/>
              <a:buNone/>
            </a:pPr>
            <a:endParaRPr lang="en-US" b="1" dirty="0">
              <a:solidFill>
                <a:schemeClr val="tx1"/>
              </a:solidFill>
              <a:latin typeface="Times New Roman" panose="02020603050405020304" pitchFamily="18" charset="0"/>
              <a:cs typeface="Times New Roman" panose="02020603050405020304" pitchFamily="18" charset="0"/>
            </a:endParaRPr>
          </a:p>
          <a:p>
            <a:pPr marL="0" lvl="0" indent="0" algn="l" rtl="0">
              <a:spcBef>
                <a:spcPts val="592"/>
              </a:spcBef>
              <a:spcAft>
                <a:spcPts val="0"/>
              </a:spcAft>
              <a:buClr>
                <a:srgbClr val="888888"/>
              </a:buClr>
              <a:buSzPct val="100000"/>
              <a:buNone/>
            </a:pPr>
            <a:r>
              <a:rPr lang="en-US" b="1" dirty="0">
                <a:solidFill>
                  <a:schemeClr val="tx1"/>
                </a:solidFill>
                <a:latin typeface="Times New Roman" panose="02020603050405020304" pitchFamily="18" charset="0"/>
                <a:cs typeface="Times New Roman" panose="02020603050405020304" pitchFamily="18" charset="0"/>
              </a:rPr>
              <a:t>Student 2 Reg. No: RA2111003010129</a:t>
            </a:r>
          </a:p>
          <a:p>
            <a:pPr marL="0" lvl="0" indent="0" algn="l">
              <a:spcBef>
                <a:spcPts val="592"/>
              </a:spcBef>
              <a:buSzPct val="100000"/>
            </a:pPr>
            <a:r>
              <a:rPr lang="en-US" b="1" dirty="0">
                <a:solidFill>
                  <a:schemeClr val="tx1"/>
                </a:solidFill>
                <a:latin typeface="Times New Roman" panose="02020603050405020304" pitchFamily="18" charset="0"/>
                <a:cs typeface="Times New Roman" panose="02020603050405020304" pitchFamily="18" charset="0"/>
              </a:rPr>
              <a:t>Student 2 Name: Ritam Biswas</a:t>
            </a:r>
            <a:endParaRPr b="1" dirty="0">
              <a:solidFill>
                <a:schemeClr val="tx1"/>
              </a:solidFill>
              <a:latin typeface="Times New Roman" panose="02020603050405020304" pitchFamily="18" charset="0"/>
              <a:cs typeface="Times New Roman" panose="02020603050405020304" pitchFamily="18" charset="0"/>
            </a:endParaRPr>
          </a:p>
        </p:txBody>
      </p:sp>
      <p:pic>
        <p:nvPicPr>
          <p:cNvPr id="90" name="Google Shape;90;p1"/>
          <p:cNvPicPr preferRelativeResize="0"/>
          <p:nvPr/>
        </p:nvPicPr>
        <p:blipFill rotWithShape="1">
          <a:blip r:embed="rId3">
            <a:alphaModFix/>
          </a:blip>
          <a:srcRect/>
          <a:stretch/>
        </p:blipFill>
        <p:spPr>
          <a:xfrm>
            <a:off x="228600" y="553353"/>
            <a:ext cx="1735931" cy="755015"/>
          </a:xfrm>
          <a:prstGeom prst="rect">
            <a:avLst/>
          </a:prstGeom>
          <a:noFill/>
          <a:ln>
            <a:noFill/>
          </a:ln>
        </p:spPr>
      </p:pic>
      <p:sp>
        <p:nvSpPr>
          <p:cNvPr id="91" name="Google Shape;91;p1"/>
          <p:cNvSpPr/>
          <p:nvPr/>
        </p:nvSpPr>
        <p:spPr>
          <a:xfrm>
            <a:off x="1964531" y="569724"/>
            <a:ext cx="6172200"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MAJOR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507159" y="4922366"/>
            <a:ext cx="3877118" cy="14700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70000"/>
              </a:lnSpc>
              <a:spcBef>
                <a:spcPts val="592"/>
              </a:spcBef>
              <a:buSzPct val="100000"/>
            </a:pPr>
            <a:r>
              <a:rPr lang="en-US" sz="1500" b="1" dirty="0">
                <a:solidFill>
                  <a:schemeClr val="tx1"/>
                </a:solidFill>
                <a:latin typeface="Times New Roman" panose="02020603050405020304" pitchFamily="18" charset="0"/>
                <a:cs typeface="Times New Roman" panose="02020603050405020304" pitchFamily="18" charset="0"/>
              </a:rPr>
              <a:t>Guide name: Dr. M. Suganiya </a:t>
            </a:r>
          </a:p>
          <a:p>
            <a:pPr marL="0" indent="0" algn="l">
              <a:lnSpc>
                <a:spcPct val="170000"/>
              </a:lnSpc>
              <a:spcBef>
                <a:spcPts val="592"/>
              </a:spcBef>
              <a:buSzPct val="100000"/>
            </a:pPr>
            <a:r>
              <a:rPr lang="en-US" sz="1500" b="1" dirty="0">
                <a:solidFill>
                  <a:schemeClr val="tx1"/>
                </a:solidFill>
                <a:latin typeface="Times New Roman" panose="02020603050405020304" pitchFamily="18" charset="0"/>
                <a:cs typeface="Times New Roman" panose="02020603050405020304" pitchFamily="18" charset="0"/>
              </a:rPr>
              <a:t>Designation: Assistant Professor</a:t>
            </a:r>
            <a:br>
              <a:rPr lang="en-US" sz="1500" b="1" dirty="0">
                <a:solidFill>
                  <a:schemeClr val="tx1"/>
                </a:solidFill>
                <a:latin typeface="Times New Roman" panose="02020603050405020304" pitchFamily="18" charset="0"/>
                <a:cs typeface="Times New Roman" panose="02020603050405020304" pitchFamily="18" charset="0"/>
              </a:rPr>
            </a:br>
            <a:r>
              <a:rPr lang="en-US" sz="1500" b="1" dirty="0">
                <a:solidFill>
                  <a:schemeClr val="tx1"/>
                </a:solidFill>
                <a:latin typeface="Times New Roman" panose="02020603050405020304" pitchFamily="18" charset="0"/>
                <a:cs typeface="Times New Roman" panose="02020603050405020304" pitchFamily="18" charset="0"/>
              </a:rPr>
              <a:t>Department: Computing Technologies</a:t>
            </a:r>
          </a:p>
        </p:txBody>
      </p:sp>
      <p:sp>
        <p:nvSpPr>
          <p:cNvPr id="2" name="Rectangle 1">
            <a:extLst>
              <a:ext uri="{FF2B5EF4-FFF2-40B4-BE49-F238E27FC236}">
                <a16:creationId xmlns:a16="http://schemas.microsoft.com/office/drawing/2014/main" id="{D5DAB016-A4AC-F377-66FF-B36B5141A58F}"/>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5018C8CB-F6D3-C64E-094E-B7C67811F63F}"/>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9D075031-897B-11DA-F1AC-BB2267F54E42}"/>
              </a:ext>
            </a:extLst>
          </p:cNvPr>
          <p:cNvSpPr txBox="1">
            <a:spLocks noGrp="1"/>
          </p:cNvSpPr>
          <p:nvPr>
            <p:ph idx="1"/>
          </p:nvPr>
        </p:nvSpPr>
        <p:spPr>
          <a:xfrm>
            <a:off x="628650" y="1564567"/>
            <a:ext cx="7886700" cy="44441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3200"/>
              <a:buNone/>
            </a:pPr>
            <a:r>
              <a:rPr lang="en-US" sz="2000" b="1" dirty="0">
                <a:latin typeface="Times New Roman"/>
                <a:cs typeface="Times New Roman"/>
              </a:rPr>
              <a:t>Key Features</a:t>
            </a:r>
            <a:endParaRPr lang="en-US" sz="2000" b="1" dirty="0">
              <a:solidFill>
                <a:srgbClr val="000000"/>
              </a:solidFill>
              <a:latin typeface="Times New Roman"/>
              <a:ea typeface="Source Sans Pro"/>
              <a:cs typeface="Times New Roman"/>
            </a:endParaRP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IoT-Enabled Monitoring: </a:t>
            </a:r>
            <a:r>
              <a:rPr lang="en-US" sz="1800" dirty="0">
                <a:solidFill>
                  <a:srgbClr val="000000"/>
                </a:solidFill>
                <a:latin typeface="Times New Roman"/>
                <a:ea typeface="Source Sans Pro"/>
                <a:cs typeface="Times New Roman"/>
              </a:rPr>
              <a:t> Real-time tracking of temperature, humidity, soil moisture, and light intensity using ESP microcontrollers and connected sensors.</a:t>
            </a: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Digital Twin Technology:</a:t>
            </a:r>
            <a:r>
              <a:rPr lang="en-US" sz="1800" dirty="0">
                <a:solidFill>
                  <a:srgbClr val="000000"/>
                </a:solidFill>
                <a:latin typeface="Times New Roman"/>
                <a:ea typeface="Source Sans Pro"/>
                <a:cs typeface="Times New Roman"/>
              </a:rPr>
              <a:t> A virtual replica of the greenhouse for live visualization and remote monitoring of environmental conditions.</a:t>
            </a: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Predictive Analytics:</a:t>
            </a:r>
            <a:r>
              <a:rPr lang="en-US" sz="1800" dirty="0">
                <a:solidFill>
                  <a:srgbClr val="000000"/>
                </a:solidFill>
                <a:latin typeface="Times New Roman"/>
                <a:ea typeface="Source Sans Pro"/>
                <a:cs typeface="Times New Roman"/>
              </a:rPr>
              <a:t> Machine learning algorithms to forecast environmental changes and proactively adjust settings.</a:t>
            </a:r>
          </a:p>
        </p:txBody>
      </p:sp>
      <p:sp>
        <p:nvSpPr>
          <p:cNvPr id="100" name="Google Shape;100;p2">
            <a:extLst>
              <a:ext uri="{FF2B5EF4-FFF2-40B4-BE49-F238E27FC236}">
                <a16:creationId xmlns:a16="http://schemas.microsoft.com/office/drawing/2014/main" id="{E64239F9-74A2-A6C5-E60E-78CF95051C63}"/>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33A1ED51-C4AB-136F-1F7D-5A79618A4AB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10</a:t>
            </a:fld>
            <a:endParaRPr dirty="0"/>
          </a:p>
        </p:txBody>
      </p:sp>
      <p:pic>
        <p:nvPicPr>
          <p:cNvPr id="98" name="Google Shape;98;p2">
            <a:extLst>
              <a:ext uri="{FF2B5EF4-FFF2-40B4-BE49-F238E27FC236}">
                <a16:creationId xmlns:a16="http://schemas.microsoft.com/office/drawing/2014/main" id="{82864E2C-383F-3D17-F557-3ED01C8BC0AB}"/>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C04CC979-5FA4-352F-435F-EE3F6CCB288B}"/>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p>
        </p:txBody>
      </p:sp>
      <p:sp>
        <p:nvSpPr>
          <p:cNvPr id="3" name="Rectangle 2">
            <a:extLst>
              <a:ext uri="{FF2B5EF4-FFF2-40B4-BE49-F238E27FC236}">
                <a16:creationId xmlns:a16="http://schemas.microsoft.com/office/drawing/2014/main" id="{4CE3FAFE-6473-29B3-5620-4CE1365068EB}"/>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32390274"/>
      </p:ext>
    </p:extLst>
  </p:cSld>
  <p:clrMapOvr>
    <a:masterClrMapping/>
  </p:clrMapOvr>
  <p:transition>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idx="1"/>
          </p:nvPr>
        </p:nvSpPr>
        <p:spPr>
          <a:xfrm>
            <a:off x="628650" y="1564567"/>
            <a:ext cx="7886700" cy="4444163"/>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3200"/>
              <a:buNone/>
            </a:pPr>
            <a:r>
              <a:rPr lang="en-US" sz="2000" b="1" dirty="0">
                <a:latin typeface="Times New Roman"/>
                <a:cs typeface="Times New Roman"/>
              </a:rPr>
              <a:t>Key Features</a:t>
            </a:r>
            <a:endParaRPr lang="en-US" sz="2000" b="1" dirty="0">
              <a:solidFill>
                <a:srgbClr val="000000"/>
              </a:solidFill>
              <a:latin typeface="Times New Roman"/>
              <a:ea typeface="Source Sans Pro"/>
              <a:cs typeface="Times New Roman"/>
            </a:endParaRP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Automated Control: </a:t>
            </a:r>
            <a:r>
              <a:rPr lang="en-US" sz="1800" dirty="0">
                <a:solidFill>
                  <a:srgbClr val="000000"/>
                </a:solidFill>
                <a:latin typeface="Times New Roman"/>
                <a:ea typeface="Source Sans Pro"/>
                <a:cs typeface="Times New Roman"/>
              </a:rPr>
              <a:t> Actuation of systems such as fans, heaters, irrigation, and lighting based on predictive models to maintain ideal conditions.</a:t>
            </a: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Resource Optimization:</a:t>
            </a:r>
            <a:r>
              <a:rPr lang="en-US" sz="1800" dirty="0">
                <a:solidFill>
                  <a:srgbClr val="000000"/>
                </a:solidFill>
                <a:latin typeface="Times New Roman"/>
                <a:ea typeface="Source Sans Pro"/>
                <a:cs typeface="Times New Roman"/>
              </a:rPr>
              <a:t> Enhanced efficiency in water, energy, and nutrient use, reducing waste and improving sustainability.</a:t>
            </a:r>
          </a:p>
          <a:p>
            <a:pPr algn="just">
              <a:lnSpc>
                <a:spcPct val="15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Scalability and Flexibility:</a:t>
            </a:r>
            <a:r>
              <a:rPr lang="en-US" sz="1800" dirty="0">
                <a:solidFill>
                  <a:srgbClr val="000000"/>
                </a:solidFill>
                <a:latin typeface="Times New Roman"/>
                <a:ea typeface="Source Sans Pro"/>
                <a:cs typeface="Times New Roman"/>
              </a:rPr>
              <a:t> Easily adaptable for different greenhouse sizes and configurations.</a:t>
            </a: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026C0367-ADF1-6A60-E12A-1DD3A36B3299}"/>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p>
        </p:txBody>
      </p:sp>
      <p:sp>
        <p:nvSpPr>
          <p:cNvPr id="3" name="Rectangle 2">
            <a:extLst>
              <a:ext uri="{FF2B5EF4-FFF2-40B4-BE49-F238E27FC236}">
                <a16:creationId xmlns:a16="http://schemas.microsoft.com/office/drawing/2014/main" id="{460C57C7-CC13-11B5-6F7F-BFB09B55AD4F}"/>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35082858"/>
      </p:ext>
    </p:extLst>
  </p:cSld>
  <p:clrMapOvr>
    <a:masterClrMapping/>
  </p:clrMapOvr>
  <p:transition>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idx="1"/>
          </p:nvPr>
        </p:nvSpPr>
        <p:spPr>
          <a:xfrm>
            <a:off x="628650" y="1722905"/>
            <a:ext cx="7886700" cy="4622291"/>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cs typeface="Times New Roman"/>
              </a:rPr>
              <a:t>Modules Used</a:t>
            </a:r>
            <a:endParaRPr lang="en-US" sz="2000" b="1" dirty="0">
              <a:solidFill>
                <a:srgbClr val="000000"/>
              </a:solidFill>
              <a:latin typeface="Times New Roman"/>
              <a:ea typeface="Source Sans Pro"/>
              <a:cs typeface="Times New Roman"/>
            </a:endParaRPr>
          </a:p>
          <a:p>
            <a:pPr>
              <a:lnSpc>
                <a:spcPct val="16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ESP Micro-controller: </a:t>
            </a:r>
            <a:r>
              <a:rPr lang="en-US" sz="1800" dirty="0">
                <a:solidFill>
                  <a:srgbClr val="000000"/>
                </a:solidFill>
                <a:latin typeface="Times New Roman"/>
                <a:ea typeface="Source Sans Pro"/>
                <a:cs typeface="Times New Roman"/>
              </a:rPr>
              <a:t>Handles sensor data collection, processing, and wireless communication for live monitoring.</a:t>
            </a:r>
            <a:endParaRPr lang="en-US" sz="1800" dirty="0">
              <a:latin typeface="Times New Roman"/>
              <a:ea typeface="Source Sans Pro"/>
              <a:cs typeface="Times New Roman"/>
            </a:endParaRPr>
          </a:p>
          <a:p>
            <a:pPr>
              <a:lnSpc>
                <a:spcPct val="160000"/>
              </a:lnSpc>
              <a:buSzPct val="100000"/>
              <a:buFont typeface="Wingdings" panose="05000000000000000000" pitchFamily="2" charset="2"/>
              <a:buChar char="Ø"/>
            </a:pPr>
            <a:r>
              <a:rPr lang="en-US" sz="1800" b="1" dirty="0">
                <a:latin typeface="Times New Roman"/>
                <a:ea typeface="Source Sans Pro"/>
                <a:cs typeface="Times New Roman"/>
              </a:rPr>
              <a:t>Temperature and Humidity Sensor (</a:t>
            </a:r>
            <a:r>
              <a:rPr lang="en-US" sz="1800" b="1" dirty="0">
                <a:solidFill>
                  <a:srgbClr val="000000"/>
                </a:solidFill>
                <a:latin typeface="Times New Roman"/>
                <a:ea typeface="Source Sans Pro"/>
                <a:cs typeface="Times New Roman"/>
              </a:rPr>
              <a:t>DHT11</a:t>
            </a:r>
            <a:r>
              <a:rPr lang="en-US" sz="1800" b="1" dirty="0">
                <a:latin typeface="Times New Roman"/>
                <a:ea typeface="Source Sans Pro"/>
                <a:cs typeface="Times New Roman"/>
              </a:rPr>
              <a:t>): </a:t>
            </a:r>
            <a:r>
              <a:rPr lang="en-US" sz="1800" dirty="0">
                <a:latin typeface="Times New Roman"/>
                <a:ea typeface="Source Sans Pro"/>
                <a:cs typeface="Times New Roman"/>
              </a:rPr>
              <a:t>Measures the</a:t>
            </a:r>
            <a:r>
              <a:rPr lang="en-US" sz="1800" dirty="0">
                <a:solidFill>
                  <a:srgbClr val="000000"/>
                </a:solidFill>
                <a:latin typeface="Times New Roman"/>
                <a:ea typeface="Source Sans Pro"/>
                <a:cs typeface="Times New Roman"/>
              </a:rPr>
              <a:t> temperature and humidity levels</a:t>
            </a:r>
            <a:r>
              <a:rPr lang="en-US" sz="1800" dirty="0">
                <a:latin typeface="Times New Roman"/>
                <a:ea typeface="Source Sans Pro"/>
                <a:cs typeface="Times New Roman"/>
              </a:rPr>
              <a:t> inside the greenhouse </a:t>
            </a:r>
            <a:r>
              <a:rPr lang="en-US" sz="1800" dirty="0">
                <a:solidFill>
                  <a:srgbClr val="000000"/>
                </a:solidFill>
                <a:latin typeface="Times New Roman"/>
                <a:ea typeface="Source Sans Pro"/>
                <a:cs typeface="Times New Roman"/>
              </a:rPr>
              <a:t>to </a:t>
            </a:r>
            <a:r>
              <a:rPr lang="en-US" sz="1800" dirty="0">
                <a:latin typeface="Times New Roman"/>
                <a:ea typeface="Source Sans Pro"/>
                <a:cs typeface="Times New Roman"/>
              </a:rPr>
              <a:t>ensure optimal growing conditions</a:t>
            </a:r>
            <a:r>
              <a:rPr lang="en-US" sz="1800" dirty="0">
                <a:solidFill>
                  <a:srgbClr val="000000"/>
                </a:solidFill>
                <a:latin typeface="Times New Roman"/>
                <a:ea typeface="Source Sans Pro"/>
                <a:cs typeface="Times New Roman"/>
              </a:rPr>
              <a:t>.</a:t>
            </a:r>
          </a:p>
          <a:p>
            <a:pPr>
              <a:lnSpc>
                <a:spcPct val="160000"/>
              </a:lnSpc>
              <a:buSzPct val="100000"/>
              <a:buFont typeface="Wingdings" panose="05000000000000000000" pitchFamily="2" charset="2"/>
              <a:buChar char="Ø"/>
            </a:pPr>
            <a:r>
              <a:rPr lang="en-US" sz="1800" b="1" dirty="0">
                <a:latin typeface="Times New Roman"/>
                <a:cs typeface="Times New Roman"/>
              </a:rPr>
              <a:t>Soil Moisture Sensor:</a:t>
            </a:r>
            <a:r>
              <a:rPr lang="en-US" sz="1800" dirty="0">
                <a:latin typeface="Times New Roman"/>
                <a:cs typeface="Times New Roman"/>
              </a:rPr>
              <a:t> Monitors soil moisture levels and triggers irrigation systems when moisture falls below a predefined threshold.</a:t>
            </a:r>
          </a:p>
          <a:p>
            <a:pPr marL="0" indent="0">
              <a:lnSpc>
                <a:spcPct val="160000"/>
              </a:lnSpc>
              <a:buSzPct val="100000"/>
              <a:buNone/>
            </a:pP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endParaRPr lang="en-US" sz="1800" dirty="0">
              <a:ea typeface="Calibri" panose="020F0502020204030204"/>
              <a:cs typeface="Calibri" panose="020F0502020204030204"/>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026C0367-ADF1-6A60-E12A-1DD3A36B3299}"/>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p>
        </p:txBody>
      </p:sp>
      <p:sp>
        <p:nvSpPr>
          <p:cNvPr id="3" name="Rectangle 2">
            <a:extLst>
              <a:ext uri="{FF2B5EF4-FFF2-40B4-BE49-F238E27FC236}">
                <a16:creationId xmlns:a16="http://schemas.microsoft.com/office/drawing/2014/main" id="{B251AD59-3F1D-12B0-577A-5353EBB47691}"/>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084974835"/>
      </p:ext>
    </p:extLst>
  </p:cSld>
  <p:clrMapOvr>
    <a:masterClrMapping/>
  </p:clrMapOvr>
  <p:transition>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cs typeface="Times New Roman"/>
              </a:rPr>
              <a:t>Modules Used</a:t>
            </a:r>
            <a:endParaRPr lang="en-US" sz="2000" b="1" dirty="0">
              <a:solidFill>
                <a:srgbClr val="000000"/>
              </a:solidFill>
              <a:latin typeface="Times New Roman"/>
              <a:ea typeface="Source Sans Pro"/>
              <a:cs typeface="Times New Roman"/>
            </a:endParaRPr>
          </a:p>
          <a:p>
            <a:pPr>
              <a:lnSpc>
                <a:spcPct val="16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Light Intensity Sensor:</a:t>
            </a:r>
            <a:r>
              <a:rPr lang="en-US" sz="1800" dirty="0">
                <a:solidFill>
                  <a:srgbClr val="000000"/>
                </a:solidFill>
                <a:latin typeface="Times New Roman"/>
                <a:ea typeface="Source Sans Pro"/>
                <a:cs typeface="Times New Roman"/>
              </a:rPr>
              <a:t> Measures light intensity to assess the adequacy of light for plant growth and </a:t>
            </a:r>
            <a:r>
              <a:rPr lang="en-US" sz="1800" dirty="0">
                <a:latin typeface="Times New Roman"/>
                <a:ea typeface="Source Sans Pro"/>
                <a:cs typeface="Times New Roman"/>
              </a:rPr>
              <a:t>adjust artificial lighting as needed</a:t>
            </a:r>
            <a:r>
              <a:rPr lang="en-US" sz="1800" dirty="0">
                <a:solidFill>
                  <a:srgbClr val="000000"/>
                </a:solidFill>
                <a:latin typeface="Times New Roman"/>
                <a:ea typeface="Source Sans Pro"/>
                <a:cs typeface="Times New Roman"/>
              </a:rPr>
              <a:t>.</a:t>
            </a:r>
            <a:endParaRPr lang="en-US" sz="1800" b="1" dirty="0">
              <a:solidFill>
                <a:srgbClr val="000000"/>
              </a:solidFill>
              <a:latin typeface="Times New Roman"/>
              <a:ea typeface="Source Sans Pro"/>
              <a:cs typeface="Times New Roman"/>
            </a:endParaRPr>
          </a:p>
          <a:p>
            <a:pPr>
              <a:lnSpc>
                <a:spcPct val="16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Mini DC Fans: </a:t>
            </a:r>
            <a:r>
              <a:rPr lang="en-US" sz="1800" dirty="0">
                <a:solidFill>
                  <a:srgbClr val="000000"/>
                </a:solidFill>
                <a:latin typeface="Times New Roman"/>
                <a:ea typeface="Source Sans Pro"/>
                <a:cs typeface="Times New Roman"/>
              </a:rPr>
              <a:t>Controls ventilation to regulate temperature and humidity.</a:t>
            </a:r>
          </a:p>
          <a:p>
            <a:pPr>
              <a:lnSpc>
                <a:spcPct val="160000"/>
              </a:lnSpc>
              <a:buSzPct val="100000"/>
              <a:buFont typeface="Wingdings" panose="05000000000000000000" pitchFamily="2" charset="2"/>
              <a:buChar char="Ø"/>
            </a:pPr>
            <a:r>
              <a:rPr lang="en-US" sz="1800" b="1" dirty="0">
                <a:latin typeface="Times New Roman"/>
                <a:ea typeface="Source Sans Pro"/>
                <a:cs typeface="Times New Roman"/>
              </a:rPr>
              <a:t>Water Pump: </a:t>
            </a:r>
            <a:r>
              <a:rPr lang="en-US" sz="1800" dirty="0">
                <a:latin typeface="Times New Roman"/>
                <a:ea typeface="Source Sans Pro"/>
                <a:cs typeface="Times New Roman"/>
              </a:rPr>
              <a:t>Automates irrigation based on soil moisture levels.</a:t>
            </a:r>
          </a:p>
          <a:p>
            <a:pPr>
              <a:lnSpc>
                <a:spcPct val="160000"/>
              </a:lnSpc>
              <a:buSzPct val="100000"/>
              <a:buFont typeface="Wingdings" panose="05000000000000000000" pitchFamily="2" charset="2"/>
              <a:buChar char="Ø"/>
            </a:pPr>
            <a:r>
              <a:rPr lang="en-US" sz="1800" b="1" dirty="0">
                <a:latin typeface="Times New Roman"/>
                <a:cs typeface="Times New Roman"/>
              </a:rPr>
              <a:t>LED Grow Lights:</a:t>
            </a:r>
            <a:r>
              <a:rPr lang="en-US" sz="1800" dirty="0">
                <a:latin typeface="Times New Roman"/>
                <a:cs typeface="Times New Roman"/>
              </a:rPr>
              <a:t> Provides additional light when natural light is insufficient.</a:t>
            </a:r>
          </a:p>
          <a:p>
            <a:pPr>
              <a:lnSpc>
                <a:spcPct val="160000"/>
              </a:lnSpc>
              <a:buSzPct val="100000"/>
              <a:buFont typeface="Wingdings" panose="05000000000000000000" pitchFamily="2" charset="2"/>
              <a:buChar char="Ø"/>
            </a:pPr>
            <a:r>
              <a:rPr lang="en-US" sz="1800" b="1" dirty="0">
                <a:solidFill>
                  <a:srgbClr val="000000"/>
                </a:solidFill>
                <a:latin typeface="Times New Roman"/>
                <a:ea typeface="Source Sans Pro"/>
                <a:cs typeface="Times New Roman"/>
              </a:rPr>
              <a:t>Power Supply:</a:t>
            </a:r>
            <a:r>
              <a:rPr lang="en-US" sz="1800" dirty="0">
                <a:solidFill>
                  <a:srgbClr val="000000"/>
                </a:solidFill>
                <a:latin typeface="Times New Roman"/>
                <a:ea typeface="Source Sans Pro"/>
                <a:cs typeface="Times New Roman"/>
              </a:rPr>
              <a:t> Provides necessary energy for sensors, actuators, and the ESP device to function.</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endParaRPr lang="en-US" sz="1800" dirty="0">
              <a:ea typeface="Calibri" panose="020F0502020204030204"/>
              <a:cs typeface="Calibri" panose="020F0502020204030204"/>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026C0367-ADF1-6A60-E12A-1DD3A36B3299}"/>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p>
        </p:txBody>
      </p:sp>
      <p:sp>
        <p:nvSpPr>
          <p:cNvPr id="3" name="Rectangle 2">
            <a:extLst>
              <a:ext uri="{FF2B5EF4-FFF2-40B4-BE49-F238E27FC236}">
                <a16:creationId xmlns:a16="http://schemas.microsoft.com/office/drawing/2014/main" id="{87C95623-92C2-EB61-111E-2F3EF104F6AA}"/>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74560538"/>
      </p:ext>
    </p:extLst>
  </p:cSld>
  <p:clrMapOvr>
    <a:masterClrMapping/>
  </p:clrMapOvr>
  <p:transition>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088877"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endParaRPr sz="4000" b="1" u="sng" dirty="0">
              <a:latin typeface="Times New Roman" panose="02020603050405020304" pitchFamily="18" charset="0"/>
              <a:cs typeface="Times New Roman" panose="02020603050405020304" pitchFamily="18" charset="0"/>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2FC9C1DD-7E9C-7E88-48BA-E105E424DEB0}"/>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un 1">
            <a:extLst>
              <a:ext uri="{FF2B5EF4-FFF2-40B4-BE49-F238E27FC236}">
                <a16:creationId xmlns:a16="http://schemas.microsoft.com/office/drawing/2014/main" id="{31767FE7-A630-8CED-5FB4-8DAAF7B04BE0}"/>
              </a:ext>
            </a:extLst>
          </p:cNvPr>
          <p:cNvSpPr/>
          <p:nvPr/>
        </p:nvSpPr>
        <p:spPr>
          <a:xfrm>
            <a:off x="6521912" y="4328068"/>
            <a:ext cx="218003" cy="211947"/>
          </a:xfrm>
          <a:prstGeom prst="sun">
            <a:avLst/>
          </a:prstGeom>
          <a:noFill/>
          <a:ln w="63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Picture 3">
            <a:extLst>
              <a:ext uri="{FF2B5EF4-FFF2-40B4-BE49-F238E27FC236}">
                <a16:creationId xmlns:a16="http://schemas.microsoft.com/office/drawing/2014/main" id="{3FFDE6B3-0DD4-E472-5ACB-157D8458446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35290" y="1975787"/>
            <a:ext cx="7527754" cy="4114875"/>
          </a:xfrm>
          <a:prstGeom prst="rect">
            <a:avLst/>
          </a:prstGeom>
          <a:noFill/>
          <a:ln w="19050">
            <a:solidFill>
              <a:schemeClr val="accent6">
                <a:lumMod val="50000"/>
              </a:schemeClr>
            </a:solidFill>
          </a:ln>
        </p:spPr>
      </p:pic>
    </p:spTree>
    <p:extLst>
      <p:ext uri="{BB962C8B-B14F-4D97-AF65-F5344CB8AC3E}">
        <p14:creationId xmlns:p14="http://schemas.microsoft.com/office/powerpoint/2010/main" val="1952728378"/>
      </p:ext>
    </p:extLst>
  </p:cSld>
  <p:clrMapOvr>
    <a:masterClrMapping/>
  </p:clrMapOvr>
  <p:transition>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aphicFrame>
        <p:nvGraphicFramePr>
          <p:cNvPr id="2" name="Content Placeholder 1">
            <a:extLst>
              <a:ext uri="{FF2B5EF4-FFF2-40B4-BE49-F238E27FC236}">
                <a16:creationId xmlns:a16="http://schemas.microsoft.com/office/drawing/2014/main" id="{3F7DC3BD-F1B8-D800-74FA-840934E6C0F1}"/>
              </a:ext>
            </a:extLst>
          </p:cNvPr>
          <p:cNvGraphicFramePr>
            <a:graphicFrameLocks noGrp="1"/>
          </p:cNvGraphicFramePr>
          <p:nvPr>
            <p:ph idx="1"/>
            <p:extLst>
              <p:ext uri="{D42A27DB-BD31-4B8C-83A1-F6EECF244321}">
                <p14:modId xmlns:p14="http://schemas.microsoft.com/office/powerpoint/2010/main" val="84940123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15</a:t>
            </a:fld>
            <a:endParaRPr dirty="0"/>
          </a:p>
        </p:txBody>
      </p:sp>
      <p:pic>
        <p:nvPicPr>
          <p:cNvPr id="98" name="Google Shape;98;p2"/>
          <p:cNvPicPr preferRelativeResize="0"/>
          <p:nvPr/>
        </p:nvPicPr>
        <p:blipFill rotWithShape="1">
          <a:blip r:embed="rId8">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026C0367-ADF1-6A60-E12A-1DD3A36B3299}"/>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p>
        </p:txBody>
      </p:sp>
      <p:sp>
        <p:nvSpPr>
          <p:cNvPr id="3" name="Rectangle 2">
            <a:extLst>
              <a:ext uri="{FF2B5EF4-FFF2-40B4-BE49-F238E27FC236}">
                <a16:creationId xmlns:a16="http://schemas.microsoft.com/office/drawing/2014/main" id="{87C95623-92C2-EB61-111E-2F3EF104F6AA}"/>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47856298"/>
      </p:ext>
    </p:extLst>
  </p:cSld>
  <p:clrMapOvr>
    <a:masterClrMapping/>
  </p:clrMapOvr>
  <p:transition>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4C4D4A5-2AF7-F63F-B3F3-0F8BEB233D33}"/>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55A82535-8BA2-514A-0425-CD7DB33F78B9}"/>
              </a:ext>
            </a:extLst>
          </p:cNvPr>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cs typeface="Times New Roman"/>
              </a:rPr>
              <a:t>Web Server Output</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endParaRPr lang="en-US" sz="1800" dirty="0">
              <a:ea typeface="Calibri" panose="020F0502020204030204"/>
              <a:cs typeface="Calibri" panose="020F0502020204030204"/>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a:extLst>
              <a:ext uri="{FF2B5EF4-FFF2-40B4-BE49-F238E27FC236}">
                <a16:creationId xmlns:a16="http://schemas.microsoft.com/office/drawing/2014/main" id="{40D8781E-C88F-D50F-9698-D7F5D5A58F1A}"/>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D658F59E-54F6-56CC-839E-732F832B3C66}"/>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dirty="0"/>
          </a:p>
        </p:txBody>
      </p:sp>
      <p:pic>
        <p:nvPicPr>
          <p:cNvPr id="98" name="Google Shape;98;p2">
            <a:extLst>
              <a:ext uri="{FF2B5EF4-FFF2-40B4-BE49-F238E27FC236}">
                <a16:creationId xmlns:a16="http://schemas.microsoft.com/office/drawing/2014/main" id="{992B1C41-C508-3158-14A3-B7761C394BD3}"/>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013EB249-603F-267C-0047-F1D13D41EF4B}"/>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Results</a:t>
            </a:r>
          </a:p>
        </p:txBody>
      </p:sp>
      <p:sp>
        <p:nvSpPr>
          <p:cNvPr id="3" name="Rectangle 2">
            <a:extLst>
              <a:ext uri="{FF2B5EF4-FFF2-40B4-BE49-F238E27FC236}">
                <a16:creationId xmlns:a16="http://schemas.microsoft.com/office/drawing/2014/main" id="{C753E916-6CEA-C995-0138-2E86D1887EA6}"/>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756E9F8E-F88C-A615-E98B-6EA23A142706}"/>
              </a:ext>
            </a:extLst>
          </p:cNvPr>
          <p:cNvPicPr>
            <a:picLocks noChangeAspect="1"/>
          </p:cNvPicPr>
          <p:nvPr/>
        </p:nvPicPr>
        <p:blipFill>
          <a:blip r:embed="rId4"/>
          <a:stretch>
            <a:fillRect/>
          </a:stretch>
        </p:blipFill>
        <p:spPr>
          <a:xfrm>
            <a:off x="798574" y="2395198"/>
            <a:ext cx="3773426" cy="3743958"/>
          </a:xfrm>
          <a:prstGeom prst="rect">
            <a:avLst/>
          </a:prstGeom>
          <a:ln w="19050">
            <a:solidFill>
              <a:srgbClr val="1B651B"/>
            </a:solidFill>
          </a:ln>
        </p:spPr>
      </p:pic>
      <p:pic>
        <p:nvPicPr>
          <p:cNvPr id="4" name="Picture 3">
            <a:extLst>
              <a:ext uri="{FF2B5EF4-FFF2-40B4-BE49-F238E27FC236}">
                <a16:creationId xmlns:a16="http://schemas.microsoft.com/office/drawing/2014/main" id="{7D475326-A8A1-1CBB-399C-35015A7513FA}"/>
              </a:ext>
            </a:extLst>
          </p:cNvPr>
          <p:cNvPicPr>
            <a:picLocks noChangeAspect="1"/>
          </p:cNvPicPr>
          <p:nvPr/>
        </p:nvPicPr>
        <p:blipFill>
          <a:blip r:embed="rId5"/>
          <a:stretch>
            <a:fillRect/>
          </a:stretch>
        </p:blipFill>
        <p:spPr>
          <a:xfrm>
            <a:off x="4570094" y="2395197"/>
            <a:ext cx="3773425" cy="3743957"/>
          </a:xfrm>
          <a:prstGeom prst="rect">
            <a:avLst/>
          </a:prstGeom>
          <a:ln w="19050">
            <a:solidFill>
              <a:srgbClr val="1B651B"/>
            </a:solidFill>
          </a:ln>
        </p:spPr>
      </p:pic>
    </p:spTree>
    <p:extLst>
      <p:ext uri="{BB962C8B-B14F-4D97-AF65-F5344CB8AC3E}">
        <p14:creationId xmlns:p14="http://schemas.microsoft.com/office/powerpoint/2010/main" val="4134136752"/>
      </p:ext>
    </p:extLst>
  </p:cSld>
  <p:clrMapOvr>
    <a:masterClrMapping/>
  </p:clrMapOvr>
  <p:transition>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71EDC01-2D15-4EDD-187E-1A4F917AC6A6}"/>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D84A3D99-4826-60F4-D6CB-6128585652F1}"/>
              </a:ext>
            </a:extLst>
          </p:cNvPr>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cs typeface="Times New Roman"/>
              </a:rPr>
              <a:t>Digital Twin Simulation</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endParaRPr lang="en-US" sz="1800" dirty="0">
              <a:ea typeface="Calibri" panose="020F0502020204030204"/>
              <a:cs typeface="Calibri" panose="020F0502020204030204"/>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a:extLst>
              <a:ext uri="{FF2B5EF4-FFF2-40B4-BE49-F238E27FC236}">
                <a16:creationId xmlns:a16="http://schemas.microsoft.com/office/drawing/2014/main" id="{3DFEDD93-2165-2BA3-4FAB-217D83FCE62F}"/>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45635592-490C-738F-A790-81455A0261B4}"/>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dirty="0"/>
          </a:p>
        </p:txBody>
      </p:sp>
      <p:pic>
        <p:nvPicPr>
          <p:cNvPr id="98" name="Google Shape;98;p2">
            <a:extLst>
              <a:ext uri="{FF2B5EF4-FFF2-40B4-BE49-F238E27FC236}">
                <a16:creationId xmlns:a16="http://schemas.microsoft.com/office/drawing/2014/main" id="{1E6F755F-3A7F-F2C0-B295-860440AC211E}"/>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AD345A8D-40A3-A522-2079-8DD4D91269EA}"/>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Results</a:t>
            </a:r>
          </a:p>
        </p:txBody>
      </p:sp>
      <p:sp>
        <p:nvSpPr>
          <p:cNvPr id="3" name="Rectangle 2">
            <a:extLst>
              <a:ext uri="{FF2B5EF4-FFF2-40B4-BE49-F238E27FC236}">
                <a16:creationId xmlns:a16="http://schemas.microsoft.com/office/drawing/2014/main" id="{77460707-8613-F587-BDE2-4F64C0ECAD0C}"/>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339BB189-86FC-1497-13B5-B12AB2759858}"/>
              </a:ext>
            </a:extLst>
          </p:cNvPr>
          <p:cNvPicPr>
            <a:picLocks noChangeAspect="1"/>
          </p:cNvPicPr>
          <p:nvPr/>
        </p:nvPicPr>
        <p:blipFill>
          <a:blip r:embed="rId4"/>
          <a:stretch>
            <a:fillRect/>
          </a:stretch>
        </p:blipFill>
        <p:spPr>
          <a:xfrm>
            <a:off x="1195602" y="2301631"/>
            <a:ext cx="6752796" cy="3921784"/>
          </a:xfrm>
          <a:prstGeom prst="rect">
            <a:avLst/>
          </a:prstGeom>
          <a:ln w="19050">
            <a:solidFill>
              <a:srgbClr val="1B651B"/>
            </a:solidFill>
          </a:ln>
        </p:spPr>
      </p:pic>
    </p:spTree>
    <p:extLst>
      <p:ext uri="{BB962C8B-B14F-4D97-AF65-F5344CB8AC3E}">
        <p14:creationId xmlns:p14="http://schemas.microsoft.com/office/powerpoint/2010/main" val="2708676677"/>
      </p:ext>
    </p:extLst>
  </p:cSld>
  <p:clrMapOvr>
    <a:masterClrMapping/>
  </p:clrMapOvr>
  <p:transition>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7F26727-C712-83DE-CEDB-5905A54830C8}"/>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CA02E65F-5D30-4F5B-24E7-8EEA7D434A13}"/>
              </a:ext>
            </a:extLst>
          </p:cNvPr>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ea typeface="Calibri" panose="020F0502020204030204"/>
                <a:cs typeface="Times New Roman"/>
              </a:rPr>
              <a:t>Parameter Readings</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Regular Temperature Readings</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Readings after fan</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a:extLst>
              <a:ext uri="{FF2B5EF4-FFF2-40B4-BE49-F238E27FC236}">
                <a16:creationId xmlns:a16="http://schemas.microsoft.com/office/drawing/2014/main" id="{83395CAD-2D36-C6EC-C2F8-50A1EC7E9E94}"/>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3736FFC5-4999-3026-028C-E215215AAB20}"/>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dirty="0"/>
          </a:p>
        </p:txBody>
      </p:sp>
      <p:pic>
        <p:nvPicPr>
          <p:cNvPr id="98" name="Google Shape;98;p2">
            <a:extLst>
              <a:ext uri="{FF2B5EF4-FFF2-40B4-BE49-F238E27FC236}">
                <a16:creationId xmlns:a16="http://schemas.microsoft.com/office/drawing/2014/main" id="{E033AEFA-F95A-D33B-07E5-F3DECB2FC2EE}"/>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81CEB1E7-BFAC-3FD7-C118-06DEEAB9C1CF}"/>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Results</a:t>
            </a:r>
          </a:p>
        </p:txBody>
      </p:sp>
      <p:sp>
        <p:nvSpPr>
          <p:cNvPr id="3" name="Rectangle 2">
            <a:extLst>
              <a:ext uri="{FF2B5EF4-FFF2-40B4-BE49-F238E27FC236}">
                <a16:creationId xmlns:a16="http://schemas.microsoft.com/office/drawing/2014/main" id="{7A7591B9-7032-9547-6E81-7AB3000FC732}"/>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0317FE60-DE7D-965A-A1C7-237B4AA70752}"/>
              </a:ext>
            </a:extLst>
          </p:cNvPr>
          <p:cNvPicPr>
            <a:picLocks noChangeAspect="1"/>
          </p:cNvPicPr>
          <p:nvPr/>
        </p:nvPicPr>
        <p:blipFill>
          <a:blip r:embed="rId4"/>
          <a:stretch>
            <a:fillRect/>
          </a:stretch>
        </p:blipFill>
        <p:spPr>
          <a:xfrm>
            <a:off x="4119115" y="4085961"/>
            <a:ext cx="3281576" cy="2133092"/>
          </a:xfrm>
          <a:prstGeom prst="rect">
            <a:avLst/>
          </a:prstGeom>
          <a:ln w="19050">
            <a:solidFill>
              <a:srgbClr val="1B651B"/>
            </a:solidFill>
          </a:ln>
        </p:spPr>
      </p:pic>
      <p:pic>
        <p:nvPicPr>
          <p:cNvPr id="4" name="Picture 3">
            <a:extLst>
              <a:ext uri="{FF2B5EF4-FFF2-40B4-BE49-F238E27FC236}">
                <a16:creationId xmlns:a16="http://schemas.microsoft.com/office/drawing/2014/main" id="{0CCCB3F4-C0DD-7A80-CB60-7B2FD6A68425}"/>
              </a:ext>
            </a:extLst>
          </p:cNvPr>
          <p:cNvPicPr>
            <a:picLocks noChangeAspect="1"/>
          </p:cNvPicPr>
          <p:nvPr/>
        </p:nvPicPr>
        <p:blipFill>
          <a:blip r:embed="rId5"/>
          <a:stretch>
            <a:fillRect/>
          </a:stretch>
        </p:blipFill>
        <p:spPr>
          <a:xfrm>
            <a:off x="4119115" y="1952869"/>
            <a:ext cx="3281576" cy="2133092"/>
          </a:xfrm>
          <a:prstGeom prst="rect">
            <a:avLst/>
          </a:prstGeom>
          <a:ln w="19050">
            <a:solidFill>
              <a:srgbClr val="1B651B"/>
            </a:solidFill>
          </a:ln>
        </p:spPr>
      </p:pic>
    </p:spTree>
    <p:extLst>
      <p:ext uri="{BB962C8B-B14F-4D97-AF65-F5344CB8AC3E}">
        <p14:creationId xmlns:p14="http://schemas.microsoft.com/office/powerpoint/2010/main" val="2337003920"/>
      </p:ext>
    </p:extLst>
  </p:cSld>
  <p:clrMapOvr>
    <a:masterClrMapping/>
  </p:clrMapOvr>
  <p:transition>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C1F7D01-23B1-1FE0-3A6D-2013273ADCAF}"/>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2B25E736-DA8D-EA45-C4D5-809FBE1A667A}"/>
              </a:ext>
            </a:extLst>
          </p:cNvPr>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ea typeface="Calibri" panose="020F0502020204030204"/>
                <a:cs typeface="Times New Roman"/>
              </a:rPr>
              <a:t>Parameter Readings</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Regular Humidity Readings</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Light readings after obstruction</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a:extLst>
              <a:ext uri="{FF2B5EF4-FFF2-40B4-BE49-F238E27FC236}">
                <a16:creationId xmlns:a16="http://schemas.microsoft.com/office/drawing/2014/main" id="{B72F0CA9-C10F-540B-ED94-57955D7AE349}"/>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1207D7EA-E779-F478-FD15-39DA5EEAB0E0}"/>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dirty="0"/>
          </a:p>
        </p:txBody>
      </p:sp>
      <p:pic>
        <p:nvPicPr>
          <p:cNvPr id="98" name="Google Shape;98;p2">
            <a:extLst>
              <a:ext uri="{FF2B5EF4-FFF2-40B4-BE49-F238E27FC236}">
                <a16:creationId xmlns:a16="http://schemas.microsoft.com/office/drawing/2014/main" id="{5FAE8456-4E6E-4873-76E1-DCB30D0AC115}"/>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7910B524-C901-9881-775F-D627EB92B7F1}"/>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Results</a:t>
            </a:r>
          </a:p>
        </p:txBody>
      </p:sp>
      <p:sp>
        <p:nvSpPr>
          <p:cNvPr id="3" name="Rectangle 2">
            <a:extLst>
              <a:ext uri="{FF2B5EF4-FFF2-40B4-BE49-F238E27FC236}">
                <a16:creationId xmlns:a16="http://schemas.microsoft.com/office/drawing/2014/main" id="{62E6206D-1179-8FF9-9B10-31EE04F34785}"/>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0AF4E349-4CB8-A4EC-0F56-A9F71A27A4EE}"/>
              </a:ext>
            </a:extLst>
          </p:cNvPr>
          <p:cNvPicPr>
            <a:picLocks noChangeAspect="1"/>
          </p:cNvPicPr>
          <p:nvPr/>
        </p:nvPicPr>
        <p:blipFill>
          <a:blip r:embed="rId4"/>
          <a:stretch>
            <a:fillRect/>
          </a:stretch>
        </p:blipFill>
        <p:spPr>
          <a:xfrm>
            <a:off x="4119115" y="1999711"/>
            <a:ext cx="3281576" cy="2133092"/>
          </a:xfrm>
          <a:prstGeom prst="rect">
            <a:avLst/>
          </a:prstGeom>
          <a:ln w="19050">
            <a:solidFill>
              <a:srgbClr val="1B651B"/>
            </a:solidFill>
          </a:ln>
        </p:spPr>
      </p:pic>
      <p:pic>
        <p:nvPicPr>
          <p:cNvPr id="6" name="Picture 5">
            <a:extLst>
              <a:ext uri="{FF2B5EF4-FFF2-40B4-BE49-F238E27FC236}">
                <a16:creationId xmlns:a16="http://schemas.microsoft.com/office/drawing/2014/main" id="{10C49270-4C36-086E-D976-1DA04CDC6A91}"/>
              </a:ext>
            </a:extLst>
          </p:cNvPr>
          <p:cNvPicPr>
            <a:picLocks noChangeAspect="1"/>
          </p:cNvPicPr>
          <p:nvPr/>
        </p:nvPicPr>
        <p:blipFill>
          <a:blip r:embed="rId5"/>
          <a:stretch>
            <a:fillRect/>
          </a:stretch>
        </p:blipFill>
        <p:spPr>
          <a:xfrm>
            <a:off x="4119114" y="4130651"/>
            <a:ext cx="3281575" cy="2133091"/>
          </a:xfrm>
          <a:prstGeom prst="rect">
            <a:avLst/>
          </a:prstGeom>
          <a:ln w="19050">
            <a:solidFill>
              <a:srgbClr val="1B651B"/>
            </a:solidFill>
          </a:ln>
        </p:spPr>
      </p:pic>
    </p:spTree>
    <p:extLst>
      <p:ext uri="{BB962C8B-B14F-4D97-AF65-F5344CB8AC3E}">
        <p14:creationId xmlns:p14="http://schemas.microsoft.com/office/powerpoint/2010/main" val="3232827799"/>
      </p:ext>
    </p:extLst>
  </p:cSld>
  <p:clrMapOvr>
    <a:masterClrMapping/>
  </p:clrMapOvr>
  <p:transition>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10647" y="301504"/>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t>      </a:t>
            </a:r>
            <a:r>
              <a:rPr lang="en-US" sz="4000" b="1" u="sng" dirty="0">
                <a:latin typeface="Times New Roman" panose="02020603050405020304" pitchFamily="18" charset="0"/>
                <a:cs typeface="Times New Roman" panose="02020603050405020304" pitchFamily="18" charset="0"/>
              </a:rPr>
              <a:t>Abstract</a:t>
            </a:r>
            <a:endParaRPr sz="4000" b="1" u="sng"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660847" y="1535850"/>
            <a:ext cx="7846472" cy="4533789"/>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Clr>
                <a:schemeClr val="dk1"/>
              </a:buClr>
              <a:buSzPct val="100000"/>
              <a:buNone/>
            </a:pPr>
            <a:r>
              <a:rPr lang="en-US" dirty="0">
                <a:latin typeface="Times New Roman"/>
                <a:ea typeface="+mn-lt"/>
                <a:cs typeface="+mn-lt"/>
              </a:rPr>
              <a:t>This project develops a smart greenhouse monitoring system using an ESP microcontroller to track environmental parameters such as temperature, humidity, soil moisture, and light intensity. A digital twin enables real-time visualization, while machine learning algorithms predict trends and automate actuators to maintain ideal growing conditions. By optimizing resource use and improving crop yields, this system offers an efficient and scalable solution for modern precision agriculture.</a:t>
            </a:r>
            <a:endParaRPr lang="en-IN" dirty="0">
              <a:latin typeface="Times New Roman" panose="02020603050405020304" pitchFamily="18" charset="0"/>
              <a:cs typeface="Times New Roman" panose="02020603050405020304" pitchFamily="18" charset="0"/>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4" name="Rectangle 3">
            <a:extLst>
              <a:ext uri="{FF2B5EF4-FFF2-40B4-BE49-F238E27FC236}">
                <a16:creationId xmlns:a16="http://schemas.microsoft.com/office/drawing/2014/main" id="{153BC8E8-3A90-D2CA-2CB2-69A33B6F5A32}"/>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C02288D-97B1-5FA4-5A2F-2482D4616179}"/>
            </a:ext>
          </a:extLst>
        </p:cNvPr>
        <p:cNvGrpSpPr/>
        <p:nvPr/>
      </p:nvGrpSpPr>
      <p:grpSpPr>
        <a:xfrm>
          <a:off x="0" y="0"/>
          <a:ext cx="0" cy="0"/>
          <a:chOff x="0" y="0"/>
          <a:chExt cx="0" cy="0"/>
        </a:xfrm>
      </p:grpSpPr>
      <p:sp>
        <p:nvSpPr>
          <p:cNvPr id="97" name="Google Shape;97;p2">
            <a:extLst>
              <a:ext uri="{FF2B5EF4-FFF2-40B4-BE49-F238E27FC236}">
                <a16:creationId xmlns:a16="http://schemas.microsoft.com/office/drawing/2014/main" id="{B2C7FEF2-2DC7-5C79-E5A6-DD7042A5A72F}"/>
              </a:ext>
            </a:extLst>
          </p:cNvPr>
          <p:cNvSpPr txBox="1">
            <a:spLocks noGrp="1"/>
          </p:cNvSpPr>
          <p:nvPr>
            <p:ph idx="1"/>
          </p:nvPr>
        </p:nvSpPr>
        <p:spPr>
          <a:xfrm>
            <a:off x="628650" y="1724717"/>
            <a:ext cx="7886700" cy="4816170"/>
          </a:xfrm>
          <a:prstGeom prst="rect">
            <a:avLst/>
          </a:prstGeom>
          <a:noFill/>
          <a:ln>
            <a:noFill/>
          </a:ln>
        </p:spPr>
        <p:txBody>
          <a:bodyPr spcFirstLastPara="1" wrap="square" lIns="91425" tIns="45700" rIns="91425" bIns="45700" anchor="t" anchorCtr="0">
            <a:normAutofit/>
          </a:bodyPr>
          <a:lstStyle/>
          <a:p>
            <a:pPr marL="0" indent="0">
              <a:lnSpc>
                <a:spcPct val="160000"/>
              </a:lnSpc>
              <a:spcBef>
                <a:spcPts val="0"/>
              </a:spcBef>
              <a:buClr>
                <a:schemeClr val="dk1"/>
              </a:buClr>
              <a:buSzPts val="3200"/>
              <a:buNone/>
            </a:pPr>
            <a:r>
              <a:rPr lang="en-US" sz="2000" b="1" dirty="0">
                <a:latin typeface="Times New Roman"/>
                <a:ea typeface="Calibri" panose="020F0502020204030204"/>
                <a:cs typeface="Times New Roman"/>
              </a:rPr>
              <a:t>Parameter Readings</a:t>
            </a:r>
            <a:endParaRPr lang="en-US" sz="1800" dirty="0">
              <a:latin typeface="Times New Roman"/>
              <a:ea typeface="Calibri" panose="020F0502020204030204"/>
              <a:cs typeface="Calibri" panose="020F0502020204030204"/>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Soil Moisture Readings</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a:lnSpc>
                <a:spcPct val="160000"/>
              </a:lnSpc>
              <a:buSzPct val="100000"/>
              <a:buFont typeface="Wingdings" panose="05000000000000000000" pitchFamily="2" charset="2"/>
              <a:buChar char="Ø"/>
            </a:pPr>
            <a:r>
              <a:rPr lang="en-US" sz="1800" b="1" dirty="0">
                <a:latin typeface="Times New Roman" panose="02020603050405020304" pitchFamily="18" charset="0"/>
                <a:ea typeface="Calibri" panose="020F0502020204030204"/>
                <a:cs typeface="Times New Roman" panose="02020603050405020304" pitchFamily="18" charset="0"/>
              </a:rPr>
              <a:t>Moisture Increase Spike</a:t>
            </a:r>
          </a:p>
          <a:p>
            <a:pPr>
              <a:lnSpc>
                <a:spcPct val="160000"/>
              </a:lnSpc>
              <a:buSzPct val="100000"/>
              <a:buFont typeface="Wingdings" panose="05000000000000000000" pitchFamily="2" charset="2"/>
              <a:buChar char="Ø"/>
            </a:pPr>
            <a:endParaRPr lang="en-US" sz="1800" b="1" dirty="0">
              <a:latin typeface="Times New Roman" panose="02020603050405020304" pitchFamily="18" charset="0"/>
              <a:ea typeface="Calibri" panose="020F0502020204030204"/>
              <a:cs typeface="Times New Roman" panose="02020603050405020304" pitchFamily="18" charset="0"/>
            </a:endParaRPr>
          </a:p>
          <a:p>
            <a:pPr marL="0" indent="0">
              <a:lnSpc>
                <a:spcPct val="160000"/>
              </a:lnSpc>
              <a:spcBef>
                <a:spcPts val="0"/>
              </a:spcBef>
              <a:buSzPts val="3200"/>
              <a:buNone/>
            </a:pPr>
            <a:endParaRPr lang="en-US" sz="1800" dirty="0">
              <a:latin typeface="Times New Roman"/>
              <a:ea typeface="Source Sans Pro"/>
              <a:cs typeface="Times New Roman"/>
            </a:endParaRPr>
          </a:p>
        </p:txBody>
      </p:sp>
      <p:sp>
        <p:nvSpPr>
          <p:cNvPr id="100" name="Google Shape;100;p2">
            <a:extLst>
              <a:ext uri="{FF2B5EF4-FFF2-40B4-BE49-F238E27FC236}">
                <a16:creationId xmlns:a16="http://schemas.microsoft.com/office/drawing/2014/main" id="{78CF2116-C3C8-9003-8647-7EA55CF3DC08}"/>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CE94F6A9-F62E-EE5A-5873-7693D618D1F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dirty="0"/>
          </a:p>
        </p:txBody>
      </p:sp>
      <p:pic>
        <p:nvPicPr>
          <p:cNvPr id="98" name="Google Shape;98;p2">
            <a:extLst>
              <a:ext uri="{FF2B5EF4-FFF2-40B4-BE49-F238E27FC236}">
                <a16:creationId xmlns:a16="http://schemas.microsoft.com/office/drawing/2014/main" id="{AB0FC9FE-402C-EE67-A610-12006A167D7A}"/>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9" name="Google Shape;96;p2">
            <a:extLst>
              <a:ext uri="{FF2B5EF4-FFF2-40B4-BE49-F238E27FC236}">
                <a16:creationId xmlns:a16="http://schemas.microsoft.com/office/drawing/2014/main" id="{E0EF9243-4069-65D6-313C-62E4DF9C168E}"/>
              </a:ext>
            </a:extLst>
          </p:cNvPr>
          <p:cNvSpPr txBox="1">
            <a:spLocks/>
          </p:cNvSpPr>
          <p:nvPr/>
        </p:nvSpPr>
        <p:spPr>
          <a:xfrm>
            <a:off x="1088877" y="365126"/>
            <a:ext cx="7886700" cy="1325563"/>
          </a:xfrm>
          <a:prstGeom prst="rect">
            <a:avLst/>
          </a:prstGeom>
          <a:noFill/>
          <a:ln>
            <a:noFill/>
          </a:ln>
        </p:spPr>
        <p:txBody>
          <a:bodyPr spcFirstLastPara="1" vert="horz" wrap="square" lIns="91425" tIns="45700" rIns="91425" bIns="45700" rtlCol="0" anchor="ctr" anchorCtr="0">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spcBef>
                <a:spcPts val="0"/>
              </a:spcBef>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Results</a:t>
            </a:r>
          </a:p>
        </p:txBody>
      </p:sp>
      <p:sp>
        <p:nvSpPr>
          <p:cNvPr id="3" name="Rectangle 2">
            <a:extLst>
              <a:ext uri="{FF2B5EF4-FFF2-40B4-BE49-F238E27FC236}">
                <a16:creationId xmlns:a16="http://schemas.microsoft.com/office/drawing/2014/main" id="{E219D600-2FDA-FDC6-5CC8-54E8626FA19B}"/>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2" name="Picture 1">
            <a:extLst>
              <a:ext uri="{FF2B5EF4-FFF2-40B4-BE49-F238E27FC236}">
                <a16:creationId xmlns:a16="http://schemas.microsoft.com/office/drawing/2014/main" id="{DF65D8EF-FF18-9E76-F69B-5A74E4BA66EA}"/>
              </a:ext>
            </a:extLst>
          </p:cNvPr>
          <p:cNvPicPr>
            <a:picLocks noChangeAspect="1"/>
          </p:cNvPicPr>
          <p:nvPr/>
        </p:nvPicPr>
        <p:blipFill>
          <a:blip r:embed="rId4"/>
          <a:stretch>
            <a:fillRect/>
          </a:stretch>
        </p:blipFill>
        <p:spPr>
          <a:xfrm>
            <a:off x="4119114" y="1997560"/>
            <a:ext cx="3281574" cy="2133091"/>
          </a:xfrm>
          <a:prstGeom prst="rect">
            <a:avLst/>
          </a:prstGeom>
          <a:ln w="19050">
            <a:solidFill>
              <a:srgbClr val="1B651B"/>
            </a:solidFill>
          </a:ln>
        </p:spPr>
      </p:pic>
      <p:pic>
        <p:nvPicPr>
          <p:cNvPr id="4" name="Picture 3">
            <a:extLst>
              <a:ext uri="{FF2B5EF4-FFF2-40B4-BE49-F238E27FC236}">
                <a16:creationId xmlns:a16="http://schemas.microsoft.com/office/drawing/2014/main" id="{B19E40D1-2493-D2BC-5FD5-143E73E013B3}"/>
              </a:ext>
            </a:extLst>
          </p:cNvPr>
          <p:cNvPicPr>
            <a:picLocks noChangeAspect="1"/>
          </p:cNvPicPr>
          <p:nvPr/>
        </p:nvPicPr>
        <p:blipFill>
          <a:blip r:embed="rId5"/>
          <a:stretch>
            <a:fillRect/>
          </a:stretch>
        </p:blipFill>
        <p:spPr>
          <a:xfrm>
            <a:off x="4119113" y="4130651"/>
            <a:ext cx="3281575" cy="2133091"/>
          </a:xfrm>
          <a:prstGeom prst="rect">
            <a:avLst/>
          </a:prstGeom>
          <a:ln w="19050">
            <a:solidFill>
              <a:srgbClr val="1B651B"/>
            </a:solidFill>
          </a:ln>
        </p:spPr>
      </p:pic>
    </p:spTree>
    <p:extLst>
      <p:ext uri="{BB962C8B-B14F-4D97-AF65-F5344CB8AC3E}">
        <p14:creationId xmlns:p14="http://schemas.microsoft.com/office/powerpoint/2010/main" val="1604143018"/>
      </p:ext>
    </p:extLst>
  </p:cSld>
  <p:clrMapOvr>
    <a:masterClrMapping/>
  </p:clrMapOvr>
  <p:transition>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628650" y="1404906"/>
            <a:ext cx="7886700" cy="4772057"/>
          </a:xfrm>
          <a:prstGeom prst="rect">
            <a:avLst/>
          </a:prstGeom>
          <a:noFill/>
          <a:ln>
            <a:noFill/>
          </a:ln>
        </p:spPr>
        <p:txBody>
          <a:bodyPr spcFirstLastPara="1" wrap="square" lIns="91425" tIns="45700" rIns="91425" bIns="45700" anchor="t" anchorCtr="0">
            <a:normAutofit/>
          </a:bodyPr>
          <a:lstStyle/>
          <a:p>
            <a:pPr marL="5143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Fillali, Z., Mohammed, E., Abderrahmane, K., &amp; Salahddine, C. (2021). </a:t>
            </a:r>
            <a:r>
              <a:rPr lang="en-US" sz="1800" b="1" dirty="0">
                <a:latin typeface="Times New Roman" panose="02020603050405020304" pitchFamily="18" charset="0"/>
                <a:cs typeface="Times New Roman" panose="02020603050405020304" pitchFamily="18" charset="0"/>
              </a:rPr>
              <a:t>Machine learning algorithms to assess the thermal behavior of a Moroccan agriculture greenhouse</a:t>
            </a:r>
            <a:r>
              <a:rPr lang="en-US" sz="1800" dirty="0">
                <a:latin typeface="Times New Roman" panose="02020603050405020304" pitchFamily="18" charset="0"/>
                <a:cs typeface="Times New Roman" panose="02020603050405020304" pitchFamily="18" charset="0"/>
              </a:rPr>
              <a:t>. </a:t>
            </a:r>
            <a:r>
              <a:rPr lang="it-IT" sz="1800" i="1" dirty="0">
                <a:latin typeface="Times New Roman" panose="02020603050405020304" pitchFamily="18" charset="0"/>
                <a:cs typeface="Times New Roman" panose="02020603050405020304" pitchFamily="18" charset="0"/>
              </a:rPr>
              <a:t>Procedia Computer Science, 181, 416-423.</a:t>
            </a:r>
          </a:p>
          <a:p>
            <a:pPr marL="5143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Kuma, Y. J. N., Chandan, R., Somanini, S. H., Vadtya, S., Pranay, Y. R. L., Mohammed, K. A., Chandrashekar, R., Kansal, L., &amp; Kalra, R. (2022). </a:t>
            </a:r>
            <a:r>
              <a:rPr lang="en-US" sz="1800" b="1" dirty="0">
                <a:latin typeface="Times New Roman" panose="02020603050405020304" pitchFamily="18" charset="0"/>
                <a:cs typeface="Times New Roman" panose="02020603050405020304" pitchFamily="18" charset="0"/>
              </a:rPr>
              <a:t>Predictive modeling for enhanced plant cultivation in greenhouse environment</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Frontiers in Sustainable Food Systems, 6, 1-9.</a:t>
            </a:r>
          </a:p>
          <a:p>
            <a:pPr marL="5143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Kaneda, Y., Ibayashi, H., Oishi, N., &amp; Mineno, H. (2020). </a:t>
            </a:r>
            <a:r>
              <a:rPr lang="en-US" sz="1800" b="1" dirty="0">
                <a:latin typeface="Times New Roman" panose="02020603050405020304" pitchFamily="18" charset="0"/>
                <a:cs typeface="Times New Roman" panose="02020603050405020304" pitchFamily="18" charset="0"/>
              </a:rPr>
              <a:t>Greenhouse environmental control system based on SW-SVR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Journal of Information Processing, 28, 477-484.</a:t>
            </a:r>
          </a:p>
          <a:p>
            <a:pPr marL="514350" indent="-285750" algn="just">
              <a:lnSpc>
                <a:spcPct val="10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Singh, V. (2020). </a:t>
            </a:r>
            <a:r>
              <a:rPr lang="en-US" sz="1800" b="1" dirty="0">
                <a:latin typeface="Times New Roman" panose="02020603050405020304" pitchFamily="18" charset="0"/>
                <a:cs typeface="Times New Roman" panose="02020603050405020304" pitchFamily="18" charset="0"/>
              </a:rPr>
              <a:t>Advances in precision agriculture technologies for sustainable crop production. </a:t>
            </a:r>
            <a:r>
              <a:rPr lang="en-US" sz="1800" i="1" dirty="0">
                <a:latin typeface="Times New Roman" panose="02020603050405020304" pitchFamily="18" charset="0"/>
                <a:cs typeface="Times New Roman" panose="02020603050405020304" pitchFamily="18" charset="0"/>
              </a:rPr>
              <a:t>Agricultural Reviews, 41(1), 36-42.</a:t>
            </a:r>
          </a:p>
        </p:txBody>
      </p:sp>
      <p:sp>
        <p:nvSpPr>
          <p:cNvPr id="109" name="Google Shape;109;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7C659B32-395A-420E-E190-784DB81AF793}"/>
              </a:ext>
            </a:extLst>
          </p:cNvPr>
          <p:cNvSpPr txBox="1"/>
          <p:nvPr/>
        </p:nvSpPr>
        <p:spPr>
          <a:xfrm>
            <a:off x="3458901" y="445908"/>
            <a:ext cx="5195729" cy="1200329"/>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References</a:t>
            </a:r>
          </a:p>
          <a:p>
            <a:endParaRPr lang="en-IN" sz="3600" dirty="0"/>
          </a:p>
        </p:txBody>
      </p:sp>
      <p:sp>
        <p:nvSpPr>
          <p:cNvPr id="4" name="Rectangle 3">
            <a:extLst>
              <a:ext uri="{FF2B5EF4-FFF2-40B4-BE49-F238E27FC236}">
                <a16:creationId xmlns:a16="http://schemas.microsoft.com/office/drawing/2014/main" id="{8B75843A-A2F1-8B50-4486-3F2752AA2ABD}"/>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824606402"/>
      </p:ext>
    </p:extLst>
  </p:cSld>
  <p:clrMapOvr>
    <a:masterClrMapping/>
  </p:clrMapOvr>
  <p:transition>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628650" y="1404906"/>
            <a:ext cx="7886700" cy="5080673"/>
          </a:xfrm>
          <a:prstGeom prst="rect">
            <a:avLst/>
          </a:prstGeom>
          <a:noFill/>
          <a:ln>
            <a:noFill/>
          </a:ln>
        </p:spPr>
        <p:txBody>
          <a:bodyPr spcFirstLastPara="1" wrap="square" lIns="91425" tIns="45700" rIns="91425" bIns="45700" anchor="t" anchorCtr="0">
            <a:normAutofit/>
          </a:bodyPr>
          <a:lstStyle/>
          <a:p>
            <a:pPr marL="514350" indent="-285750" algn="just">
              <a:buFont typeface="Wingdings" panose="05000000000000000000" pitchFamily="2" charset="2"/>
              <a:buChar char="Ø"/>
            </a:pPr>
            <a:r>
              <a:rPr lang="fr-FR" sz="1800" dirty="0">
                <a:latin typeface="Times New Roman" panose="02020603050405020304" pitchFamily="18" charset="0"/>
                <a:cs typeface="Times New Roman" panose="02020603050405020304" pitchFamily="18" charset="0"/>
              </a:rPr>
              <a:t>Gautron, R., Maillard, O., Preux, P., Corbeels, M., &amp; Sabbadin, R. (2022)</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Reinforcement learning for crop management support: Review, prospects, and challenges. </a:t>
            </a:r>
            <a:r>
              <a:rPr lang="en-US" sz="1800" i="1" dirty="0">
                <a:latin typeface="Times New Roman" panose="02020603050405020304" pitchFamily="18" charset="0"/>
                <a:cs typeface="Times New Roman" panose="02020603050405020304" pitchFamily="18" charset="0"/>
              </a:rPr>
              <a:t>Computers and Electronics in Agriculture, 198, 1-15.</a:t>
            </a:r>
            <a:endParaRPr lang="en-US" sz="1800" dirty="0">
              <a:latin typeface="Times New Roman" panose="02020603050405020304" pitchFamily="18" charset="0"/>
              <a:cs typeface="Times New Roman" panose="02020603050405020304" pitchFamily="18" charset="0"/>
            </a:endParaRPr>
          </a:p>
          <a:p>
            <a:pPr marL="5143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Putri, R. E., Lestari, N. U., Ifmalinda, Arlius, F., Putri, I., &amp; Hasan, A. (2020). </a:t>
            </a:r>
            <a:r>
              <a:rPr lang="en-US" sz="1800" b="1" dirty="0">
                <a:latin typeface="Times New Roman" panose="02020603050405020304" pitchFamily="18" charset="0"/>
                <a:cs typeface="Times New Roman" panose="02020603050405020304" pitchFamily="18" charset="0"/>
              </a:rPr>
              <a:t>Monitoring and controlling system of smart mini greenhouse based on IoT for spinach plant (Amaranthus sp.). </a:t>
            </a:r>
            <a:r>
              <a:rPr lang="en-US" sz="1800" i="1" dirty="0">
                <a:latin typeface="Times New Roman" panose="02020603050405020304" pitchFamily="18" charset="0"/>
                <a:cs typeface="Times New Roman" panose="02020603050405020304" pitchFamily="18" charset="0"/>
              </a:rPr>
              <a:t>Journal of Physics: Conference Series, 1524(1), 1-9.</a:t>
            </a:r>
          </a:p>
          <a:p>
            <a:pPr marL="5143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Ariesen-Verschuur, N., Verdouw, C., Tekinerdogan, B. (2021). </a:t>
            </a:r>
            <a:r>
              <a:rPr lang="en-US" sz="1800" b="1" dirty="0">
                <a:latin typeface="Times New Roman" panose="02020603050405020304" pitchFamily="18" charset="0"/>
                <a:cs typeface="Times New Roman" panose="02020603050405020304" pitchFamily="18" charset="0"/>
              </a:rPr>
              <a:t>Digital twins in greenhouse horticulture: A review. </a:t>
            </a:r>
            <a:r>
              <a:rPr lang="en-US" sz="1800" i="1" dirty="0">
                <a:latin typeface="Times New Roman" panose="02020603050405020304" pitchFamily="18" charset="0"/>
                <a:cs typeface="Times New Roman" panose="02020603050405020304" pitchFamily="18" charset="0"/>
              </a:rPr>
              <a:t>Computers and Electronics in Agriculture, 187, 106295.</a:t>
            </a:r>
          </a:p>
          <a:p>
            <a:pPr marL="514350" indent="-285750" algn="just">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Kodali, R. K., Vimal Jain, &amp; Karagwal, S. (2016). </a:t>
            </a:r>
            <a:r>
              <a:rPr lang="en-US" sz="1800" b="1" dirty="0">
                <a:latin typeface="Times New Roman" panose="02020603050405020304" pitchFamily="18" charset="0"/>
                <a:cs typeface="Times New Roman" panose="02020603050405020304" pitchFamily="18" charset="0"/>
              </a:rPr>
              <a:t>IOT-based smart greenhouse. </a:t>
            </a:r>
            <a:r>
              <a:rPr lang="en-US" sz="1800" i="1" dirty="0">
                <a:latin typeface="Times New Roman" panose="02020603050405020304" pitchFamily="18" charset="0"/>
                <a:cs typeface="Times New Roman" panose="02020603050405020304" pitchFamily="18" charset="0"/>
              </a:rPr>
              <a:t>2016 IEEE Region 10 Humanitarian Technology Conference (R10-HTC).</a:t>
            </a:r>
          </a:p>
          <a:p>
            <a:pPr marL="514350" indent="-285750" algn="just">
              <a:buFont typeface="Wingdings" panose="05000000000000000000" pitchFamily="2" charset="2"/>
              <a:buChar char="Ø"/>
            </a:pPr>
            <a:r>
              <a:rPr lang="fi-FI" sz="1800" dirty="0">
                <a:latin typeface="Times New Roman" panose="02020603050405020304" pitchFamily="18" charset="0"/>
                <a:cs typeface="Times New Roman" panose="02020603050405020304" pitchFamily="18" charset="0"/>
              </a:rPr>
              <a:t>Tammineedu, S., &amp; Nikhil, Y. N. V. (2023). </a:t>
            </a:r>
            <a:r>
              <a:rPr lang="en-US" sz="1800" b="1" dirty="0">
                <a:latin typeface="Times New Roman" panose="02020603050405020304" pitchFamily="18" charset="0"/>
                <a:cs typeface="Times New Roman" panose="02020603050405020304" pitchFamily="18" charset="0"/>
              </a:rPr>
              <a:t>IoT-based greenhouse controlling and monitoring system. </a:t>
            </a:r>
            <a:r>
              <a:rPr lang="en-US" sz="1800" i="1" dirty="0">
                <a:latin typeface="Times New Roman" panose="02020603050405020304" pitchFamily="18" charset="0"/>
                <a:cs typeface="Times New Roman" panose="02020603050405020304" pitchFamily="18" charset="0"/>
              </a:rPr>
              <a:t>Undergraduate Project Report, Department of Electronics and Communication Engineering.</a:t>
            </a:r>
          </a:p>
        </p:txBody>
      </p:sp>
      <p:sp>
        <p:nvSpPr>
          <p:cNvPr id="109" name="Google Shape;109;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7C659B32-395A-420E-E190-784DB81AF793}"/>
              </a:ext>
            </a:extLst>
          </p:cNvPr>
          <p:cNvSpPr txBox="1"/>
          <p:nvPr/>
        </p:nvSpPr>
        <p:spPr>
          <a:xfrm>
            <a:off x="3458901" y="445908"/>
            <a:ext cx="5195729" cy="1200329"/>
          </a:xfrm>
          <a:prstGeom prst="rect">
            <a:avLst/>
          </a:prstGeom>
          <a:noFill/>
        </p:spPr>
        <p:txBody>
          <a:bodyPr wrap="square" rtlCol="0">
            <a:spAutoFit/>
          </a:bodyPr>
          <a:lstStyle/>
          <a:p>
            <a:r>
              <a:rPr lang="en-US" sz="3600" b="1" u="sng" dirty="0">
                <a:latin typeface="Times New Roman" panose="02020603050405020304" pitchFamily="18" charset="0"/>
                <a:cs typeface="Times New Roman" panose="02020603050405020304" pitchFamily="18" charset="0"/>
              </a:rPr>
              <a:t>References</a:t>
            </a:r>
          </a:p>
          <a:p>
            <a:endParaRPr lang="en-IN" sz="3600" dirty="0"/>
          </a:p>
        </p:txBody>
      </p:sp>
      <p:sp>
        <p:nvSpPr>
          <p:cNvPr id="4" name="Rectangle 3">
            <a:extLst>
              <a:ext uri="{FF2B5EF4-FFF2-40B4-BE49-F238E27FC236}">
                <a16:creationId xmlns:a16="http://schemas.microsoft.com/office/drawing/2014/main" id="{D6764E64-FA70-ACEE-7A05-2B2DD5CA1301}"/>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858288754"/>
      </p:ext>
    </p:extLst>
  </p:cSld>
  <p:clrMapOvr>
    <a:masterClrMapping/>
  </p:clrMapOvr>
  <p:transition>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Introduction</a:t>
            </a:r>
            <a:endParaRPr sz="4000" b="1" u="sng"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628650" y="1492923"/>
            <a:ext cx="7886700" cy="5038207"/>
          </a:xfrm>
          <a:prstGeom prst="rect">
            <a:avLst/>
          </a:prstGeom>
          <a:noFill/>
          <a:ln>
            <a:noFill/>
          </a:ln>
        </p:spPr>
        <p:txBody>
          <a:bodyPr spcFirstLastPara="1" vert="horz" wrap="square" lIns="91425" tIns="45700" rIns="91425" bIns="45700" rtlCol="0" anchor="t" anchorCtr="0">
            <a:noAutofit/>
          </a:bodyPr>
          <a:lstStyle/>
          <a:p>
            <a:pPr marL="0" indent="0" algn="just">
              <a:lnSpc>
                <a:spcPct val="150000"/>
              </a:lnSpc>
              <a:buNone/>
            </a:pPr>
            <a:r>
              <a:rPr lang="en-US" sz="1800" dirty="0">
                <a:latin typeface="Times New Roman"/>
                <a:cs typeface="Times New Roman"/>
              </a:rPr>
              <a:t>Greenhouse farming provides a controlled environment for optimized crop growth but requires constant monitoring and adjustments to maintain ideal conditions. This project introduces a smart greenhouse monitoring system that integrates IoT, digital twin technology, and machine learning to streamline these processes. Using an ESP microcontroller, the system tracks environmental parameters such as temperature, humidity, soil moisture, and light intensity. A digital twin offers real-time visualization of conditions, while machine learning predicts trends and automates actuators like fans and irrigation systems to maintain optimal settings. This approach reduces manual intervention, improves resource efficiency, and enhances crop yields, showcasing the potential of IoT and AI to transform modern agriculture.</a:t>
            </a:r>
            <a:endParaRPr lang="en-US" sz="1700" dirty="0">
              <a:latin typeface="Times New Roman" panose="02020603050405020304" pitchFamily="18" charset="0"/>
              <a:cs typeface="Times New Roman" panose="02020603050405020304" pitchFamily="18" charset="0"/>
            </a:endParaRPr>
          </a:p>
          <a:p>
            <a:pPr marL="342900" lvl="0" indent="-139700" algn="just" rtl="0">
              <a:lnSpc>
                <a:spcPct val="150000"/>
              </a:lnSpc>
              <a:spcBef>
                <a:spcPts val="64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15627A19-7E45-2C37-F99B-B5ADCF807C23}"/>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66086990"/>
      </p:ext>
    </p:extLst>
  </p:cSld>
  <p:clrMapOvr>
    <a:masterClrMapping/>
  </p:clrMapOvr>
  <p:transition>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028700" y="268078"/>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Literature Review</a:t>
            </a:r>
            <a:endParaRPr sz="4000" b="1" u="sng"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B22DF321-1166-688B-3865-176F5D9E1506}"/>
              </a:ext>
            </a:extLst>
          </p:cNvPr>
          <p:cNvGraphicFramePr>
            <a:graphicFrameLocks noGrp="1"/>
          </p:cNvGraphicFramePr>
          <p:nvPr>
            <p:ph idx="1"/>
            <p:extLst>
              <p:ext uri="{D42A27DB-BD31-4B8C-83A1-F6EECF244321}">
                <p14:modId xmlns:p14="http://schemas.microsoft.com/office/powerpoint/2010/main" val="1100119260"/>
              </p:ext>
            </p:extLst>
          </p:nvPr>
        </p:nvGraphicFramePr>
        <p:xfrm>
          <a:off x="628650" y="1547906"/>
          <a:ext cx="7886700" cy="4572001"/>
        </p:xfrm>
        <a:graphic>
          <a:graphicData uri="http://schemas.openxmlformats.org/drawingml/2006/table">
            <a:tbl>
              <a:tblPr firstRow="1" bandRow="1">
                <a:tableStyleId>{68D230F3-CF80-4859-8CE7-A43EE81993B5}</a:tableStyleId>
              </a:tblPr>
              <a:tblGrid>
                <a:gridCol w="1971675">
                  <a:extLst>
                    <a:ext uri="{9D8B030D-6E8A-4147-A177-3AD203B41FA5}">
                      <a16:colId xmlns:a16="http://schemas.microsoft.com/office/drawing/2014/main" val="762325446"/>
                    </a:ext>
                  </a:extLst>
                </a:gridCol>
                <a:gridCol w="1971675">
                  <a:extLst>
                    <a:ext uri="{9D8B030D-6E8A-4147-A177-3AD203B41FA5}">
                      <a16:colId xmlns:a16="http://schemas.microsoft.com/office/drawing/2014/main" val="4196920317"/>
                    </a:ext>
                  </a:extLst>
                </a:gridCol>
                <a:gridCol w="1971675">
                  <a:extLst>
                    <a:ext uri="{9D8B030D-6E8A-4147-A177-3AD203B41FA5}">
                      <a16:colId xmlns:a16="http://schemas.microsoft.com/office/drawing/2014/main" val="992867463"/>
                    </a:ext>
                  </a:extLst>
                </a:gridCol>
                <a:gridCol w="1971675">
                  <a:extLst>
                    <a:ext uri="{9D8B030D-6E8A-4147-A177-3AD203B41FA5}">
                      <a16:colId xmlns:a16="http://schemas.microsoft.com/office/drawing/2014/main" val="1226905729"/>
                    </a:ext>
                  </a:extLst>
                </a:gridCol>
              </a:tblGrid>
              <a:tr h="423685">
                <a:tc>
                  <a:txBody>
                    <a:bodyPr/>
                    <a:lstStyle/>
                    <a:p>
                      <a:pPr algn="ctr"/>
                      <a:r>
                        <a:rPr lang="en-US" sz="2000" dirty="0"/>
                        <a:t>Author</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Title</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Method</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Remarks</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846945"/>
                  </a:ext>
                </a:extLst>
              </a:tr>
              <a:tr h="1373448">
                <a:tc>
                  <a:txBody>
                    <a:bodyPr/>
                    <a:lstStyle/>
                    <a:p>
                      <a:pPr algn="ctr"/>
                      <a:r>
                        <a:rPr lang="en-US" sz="1500" dirty="0"/>
                        <a:t>Fillali Zahra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Machine learning algorithms to assess the thermal behavior of a Moroccan agriculture greenhouse</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Used ANN and MLR to model greenhouse thermal behavior using climate data.</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Highlights ML’s role in optimizing greenhouse climate control.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9583052"/>
                  </a:ext>
                </a:extLst>
              </a:tr>
              <a:tr h="1373448">
                <a:tc>
                  <a:txBody>
                    <a:bodyPr/>
                    <a:lstStyle/>
                    <a:p>
                      <a:pPr algn="ctr"/>
                      <a:r>
                        <a:rPr lang="nl-NL" sz="1500" dirty="0"/>
                        <a:t>Y. Jeevan Nagendra Kuma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Predictive Modeling for Enhanced Plant Cultivation in Greenhouse Environment</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Developed predictive models using climate and soil data to improve plant growth.</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Focuses on data-driven approaches for better crop yield and resource efficiency.</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425518"/>
                  </a:ext>
                </a:extLst>
              </a:tr>
              <a:tr h="1401420">
                <a:tc>
                  <a:txBody>
                    <a:bodyPr/>
                    <a:lstStyle/>
                    <a:p>
                      <a:pPr algn="ctr"/>
                      <a:r>
                        <a:rPr lang="en-IN" sz="1500" dirty="0"/>
                        <a:t>Yukimasa Kaneda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Greenhouse Environmental Control System Based on SW-SVR</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Implemented Sliding Window Support Vector Regression (SW-SVR) for climate control.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Enhances greenhouse management by precise environmental adjustments.</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5736231"/>
                  </a:ext>
                </a:extLst>
              </a:tr>
            </a:tbl>
          </a:graphicData>
        </a:graphic>
      </p:graphicFrame>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A8B4A908-6D83-213E-C07A-0515D4C41521}"/>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123567513"/>
      </p:ext>
    </p:extLst>
  </p:cSld>
  <p:clrMapOvr>
    <a:masterClrMapping/>
  </p:clrMapOvr>
  <p:transition>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7E5EAF6A-C4F0-0E40-FA82-2A744D7FC17E}"/>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ABCB56BE-9EED-E241-5634-7DADDDAAF53D}"/>
              </a:ext>
            </a:extLst>
          </p:cNvPr>
          <p:cNvSpPr txBox="1">
            <a:spLocks noGrp="1"/>
          </p:cNvSpPr>
          <p:nvPr>
            <p:ph type="title"/>
          </p:nvPr>
        </p:nvSpPr>
        <p:spPr>
          <a:xfrm>
            <a:off x="1028700" y="268078"/>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Literature Review</a:t>
            </a:r>
            <a:endParaRPr sz="4000" b="1" u="sng"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F851702-AECD-4FC9-4FCE-85096AE6681E}"/>
              </a:ext>
            </a:extLst>
          </p:cNvPr>
          <p:cNvGraphicFramePr>
            <a:graphicFrameLocks noGrp="1"/>
          </p:cNvGraphicFramePr>
          <p:nvPr>
            <p:ph idx="1"/>
            <p:extLst>
              <p:ext uri="{D42A27DB-BD31-4B8C-83A1-F6EECF244321}">
                <p14:modId xmlns:p14="http://schemas.microsoft.com/office/powerpoint/2010/main" val="228368405"/>
              </p:ext>
            </p:extLst>
          </p:nvPr>
        </p:nvGraphicFramePr>
        <p:xfrm>
          <a:off x="628650" y="1547906"/>
          <a:ext cx="7886700" cy="4633621"/>
        </p:xfrm>
        <a:graphic>
          <a:graphicData uri="http://schemas.openxmlformats.org/drawingml/2006/table">
            <a:tbl>
              <a:tblPr firstRow="1" bandRow="1">
                <a:tableStyleId>{68D230F3-CF80-4859-8CE7-A43EE81993B5}</a:tableStyleId>
              </a:tblPr>
              <a:tblGrid>
                <a:gridCol w="1971675">
                  <a:extLst>
                    <a:ext uri="{9D8B030D-6E8A-4147-A177-3AD203B41FA5}">
                      <a16:colId xmlns:a16="http://schemas.microsoft.com/office/drawing/2014/main" val="762325446"/>
                    </a:ext>
                  </a:extLst>
                </a:gridCol>
                <a:gridCol w="1971675">
                  <a:extLst>
                    <a:ext uri="{9D8B030D-6E8A-4147-A177-3AD203B41FA5}">
                      <a16:colId xmlns:a16="http://schemas.microsoft.com/office/drawing/2014/main" val="4196920317"/>
                    </a:ext>
                  </a:extLst>
                </a:gridCol>
                <a:gridCol w="1971675">
                  <a:extLst>
                    <a:ext uri="{9D8B030D-6E8A-4147-A177-3AD203B41FA5}">
                      <a16:colId xmlns:a16="http://schemas.microsoft.com/office/drawing/2014/main" val="992867463"/>
                    </a:ext>
                  </a:extLst>
                </a:gridCol>
                <a:gridCol w="1971675">
                  <a:extLst>
                    <a:ext uri="{9D8B030D-6E8A-4147-A177-3AD203B41FA5}">
                      <a16:colId xmlns:a16="http://schemas.microsoft.com/office/drawing/2014/main" val="1226905729"/>
                    </a:ext>
                  </a:extLst>
                </a:gridCol>
              </a:tblGrid>
              <a:tr h="423685">
                <a:tc>
                  <a:txBody>
                    <a:bodyPr/>
                    <a:lstStyle/>
                    <a:p>
                      <a:pPr algn="ctr"/>
                      <a:r>
                        <a:rPr lang="en-US" sz="2000" dirty="0"/>
                        <a:t>Author</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Title</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Method</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Remarks</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846945"/>
                  </a:ext>
                </a:extLst>
              </a:tr>
              <a:tr h="1373448">
                <a:tc>
                  <a:txBody>
                    <a:bodyPr/>
                    <a:lstStyle/>
                    <a:p>
                      <a:pPr algn="ctr"/>
                      <a:r>
                        <a:rPr lang="en-US" sz="1500" dirty="0"/>
                        <a:t>Vikram Singh</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Advances in Precision Agriculture Technologies for Sustainable Crop Production</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Reviewed precision agriculture technologies for sustainable crop management.</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Focuses on integrating technology to enhance crop productivity and sustainability.</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9583052"/>
                  </a:ext>
                </a:extLst>
              </a:tr>
              <a:tr h="1373448">
                <a:tc>
                  <a:txBody>
                    <a:bodyPr/>
                    <a:lstStyle/>
                    <a:p>
                      <a:pPr algn="ctr"/>
                      <a:r>
                        <a:rPr lang="en-IN" sz="1500" dirty="0"/>
                        <a:t>Romain Gautron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Reinforcement Learning for Crop Management Support: Review, Prospects and Challenges</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Reviewed RL techniques for crop management and discussed challenges and future prospects.</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Highlights the potential of RL in optimizing agricultural decision-making.</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425518"/>
                  </a:ext>
                </a:extLst>
              </a:tr>
              <a:tr h="1401420">
                <a:tc>
                  <a:txBody>
                    <a:bodyPr/>
                    <a:lstStyle/>
                    <a:p>
                      <a:pPr algn="ctr"/>
                      <a:r>
                        <a:rPr lang="fi-FI" sz="1500" dirty="0"/>
                        <a:t>Renny Eka Putri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Monitoring and Controlling System of Smart Mini Greenhouse Based on Internet of Things (IoT) for Spinach Plant </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Developed an IoT-based system for monitoring and controlling a mini greenhouse for spinach cultivation.</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Focuses on real-time monitoring and automation for improved plant care.</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5736231"/>
                  </a:ext>
                </a:extLst>
              </a:tr>
            </a:tbl>
          </a:graphicData>
        </a:graphic>
      </p:graphicFrame>
      <p:sp>
        <p:nvSpPr>
          <p:cNvPr id="100" name="Google Shape;100;p2">
            <a:extLst>
              <a:ext uri="{FF2B5EF4-FFF2-40B4-BE49-F238E27FC236}">
                <a16:creationId xmlns:a16="http://schemas.microsoft.com/office/drawing/2014/main" id="{2344B6E1-2029-FDCF-021E-62724756C12A}"/>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35020C89-C1C1-9797-73AC-799FA6EEF12F}"/>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pic>
        <p:nvPicPr>
          <p:cNvPr id="98" name="Google Shape;98;p2">
            <a:extLst>
              <a:ext uri="{FF2B5EF4-FFF2-40B4-BE49-F238E27FC236}">
                <a16:creationId xmlns:a16="http://schemas.microsoft.com/office/drawing/2014/main" id="{AF4E754C-5FC9-EBDE-FF16-6F8DD6C7E8CC}"/>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78E9092A-66ED-32A2-2D2D-38278CE151FD}"/>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803702452"/>
      </p:ext>
    </p:extLst>
  </p:cSld>
  <p:clrMapOvr>
    <a:masterClrMapping/>
  </p:clrMapOvr>
  <p:transition>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DD2381DC-6BC2-A02B-3241-FBB72725A031}"/>
            </a:ext>
          </a:extLst>
        </p:cNvPr>
        <p:cNvGrpSpPr/>
        <p:nvPr/>
      </p:nvGrpSpPr>
      <p:grpSpPr>
        <a:xfrm>
          <a:off x="0" y="0"/>
          <a:ext cx="0" cy="0"/>
          <a:chOff x="0" y="0"/>
          <a:chExt cx="0" cy="0"/>
        </a:xfrm>
      </p:grpSpPr>
      <p:sp>
        <p:nvSpPr>
          <p:cNvPr id="96" name="Google Shape;96;p2">
            <a:extLst>
              <a:ext uri="{FF2B5EF4-FFF2-40B4-BE49-F238E27FC236}">
                <a16:creationId xmlns:a16="http://schemas.microsoft.com/office/drawing/2014/main" id="{709F57FC-CBCE-71A6-A4AB-192F71D1AD8A}"/>
              </a:ext>
            </a:extLst>
          </p:cNvPr>
          <p:cNvSpPr txBox="1">
            <a:spLocks noGrp="1"/>
          </p:cNvSpPr>
          <p:nvPr>
            <p:ph type="title"/>
          </p:nvPr>
        </p:nvSpPr>
        <p:spPr>
          <a:xfrm>
            <a:off x="1028700" y="268078"/>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Literature Review</a:t>
            </a:r>
            <a:endParaRPr sz="4000" b="1" u="sng"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E4D9CC3-1B15-A01E-835D-49ADCB250D7E}"/>
              </a:ext>
            </a:extLst>
          </p:cNvPr>
          <p:cNvGraphicFramePr>
            <a:graphicFrameLocks noGrp="1"/>
          </p:cNvGraphicFramePr>
          <p:nvPr>
            <p:ph idx="1"/>
            <p:extLst>
              <p:ext uri="{D42A27DB-BD31-4B8C-83A1-F6EECF244321}">
                <p14:modId xmlns:p14="http://schemas.microsoft.com/office/powerpoint/2010/main" val="2543022089"/>
              </p:ext>
            </p:extLst>
          </p:nvPr>
        </p:nvGraphicFramePr>
        <p:xfrm>
          <a:off x="628650" y="1547906"/>
          <a:ext cx="7886700" cy="4572001"/>
        </p:xfrm>
        <a:graphic>
          <a:graphicData uri="http://schemas.openxmlformats.org/drawingml/2006/table">
            <a:tbl>
              <a:tblPr firstRow="1" bandRow="1">
                <a:tableStyleId>{68D230F3-CF80-4859-8CE7-A43EE81993B5}</a:tableStyleId>
              </a:tblPr>
              <a:tblGrid>
                <a:gridCol w="1971675">
                  <a:extLst>
                    <a:ext uri="{9D8B030D-6E8A-4147-A177-3AD203B41FA5}">
                      <a16:colId xmlns:a16="http://schemas.microsoft.com/office/drawing/2014/main" val="762325446"/>
                    </a:ext>
                  </a:extLst>
                </a:gridCol>
                <a:gridCol w="1971675">
                  <a:extLst>
                    <a:ext uri="{9D8B030D-6E8A-4147-A177-3AD203B41FA5}">
                      <a16:colId xmlns:a16="http://schemas.microsoft.com/office/drawing/2014/main" val="4196920317"/>
                    </a:ext>
                  </a:extLst>
                </a:gridCol>
                <a:gridCol w="1971675">
                  <a:extLst>
                    <a:ext uri="{9D8B030D-6E8A-4147-A177-3AD203B41FA5}">
                      <a16:colId xmlns:a16="http://schemas.microsoft.com/office/drawing/2014/main" val="992867463"/>
                    </a:ext>
                  </a:extLst>
                </a:gridCol>
                <a:gridCol w="1971675">
                  <a:extLst>
                    <a:ext uri="{9D8B030D-6E8A-4147-A177-3AD203B41FA5}">
                      <a16:colId xmlns:a16="http://schemas.microsoft.com/office/drawing/2014/main" val="1226905729"/>
                    </a:ext>
                  </a:extLst>
                </a:gridCol>
              </a:tblGrid>
              <a:tr h="423685">
                <a:tc>
                  <a:txBody>
                    <a:bodyPr/>
                    <a:lstStyle/>
                    <a:p>
                      <a:pPr algn="ctr"/>
                      <a:r>
                        <a:rPr lang="en-US" sz="2000" dirty="0"/>
                        <a:t>Author</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Title</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Method</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Remarks</a:t>
                      </a:r>
                      <a:endParaRPr lang="en-IN" sz="20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95846945"/>
                  </a:ext>
                </a:extLst>
              </a:tr>
              <a:tr h="1373448">
                <a:tc>
                  <a:txBody>
                    <a:bodyPr/>
                    <a:lstStyle/>
                    <a:p>
                      <a:pPr algn="ctr"/>
                      <a:r>
                        <a:rPr lang="en-US" sz="1500" dirty="0"/>
                        <a:t>Natasja Ariesen-Verschuur et 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Digital Twins in Greenhouse Horticulture: A Review</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Reviewed the application of digital twins in greenhouse management for improved efficiency.</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Explores the potential of digital twins to optimize horticultural processes and decision-making.</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39583052"/>
                  </a:ext>
                </a:extLst>
              </a:tr>
              <a:tr h="1373448">
                <a:tc>
                  <a:txBody>
                    <a:bodyPr/>
                    <a:lstStyle/>
                    <a:p>
                      <a:pPr algn="ctr"/>
                      <a:r>
                        <a:rPr lang="en-IN" sz="1500" dirty="0"/>
                        <a:t>Ravi Kishore Kodali, Vishal Jain, Sumit Karagwal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IN" sz="1500" dirty="0"/>
                        <a:t>IoT-Based Smart Greenhouse System</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Utilizes microcontrollers, foggers for cooling, RFID for tracking produce</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Enhances farming by direct farmer-to-consumer connection and automated systems</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425518"/>
                  </a:ext>
                </a:extLst>
              </a:tr>
              <a:tr h="1401420">
                <a:tc>
                  <a:txBody>
                    <a:bodyPr/>
                    <a:lstStyle/>
                    <a:p>
                      <a:pPr algn="ctr"/>
                      <a:r>
                        <a:rPr lang="en-IN" sz="1500" dirty="0"/>
                        <a:t>Sriram Tammineedu, Yaramati Naga Venkata Nikhil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IoT Based Greenhouse Controlling and Monitoring System</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Designed an IoT system for real-time monitoring and automated control of greenhouse conditions.</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500" dirty="0"/>
                        <a:t>Aims to optimize greenhouse management through integrated IoT solutions for climate control.</a:t>
                      </a:r>
                      <a:endParaRPr lang="en-IN" sz="1500" dirty="0">
                        <a:latin typeface="Times New Roman" panose="02020603050405020304" pitchFamily="18" charset="0"/>
                        <a:cs typeface="Times New Roman" panose="02020603050405020304" pitchFamily="18" charset="0"/>
                      </a:endParaRPr>
                    </a:p>
                  </a:txBody>
                  <a:tcPr marL="45720" marR="457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35736231"/>
                  </a:ext>
                </a:extLst>
              </a:tr>
            </a:tbl>
          </a:graphicData>
        </a:graphic>
      </p:graphicFrame>
      <p:sp>
        <p:nvSpPr>
          <p:cNvPr id="100" name="Google Shape;100;p2">
            <a:extLst>
              <a:ext uri="{FF2B5EF4-FFF2-40B4-BE49-F238E27FC236}">
                <a16:creationId xmlns:a16="http://schemas.microsoft.com/office/drawing/2014/main" id="{D0B95429-891A-232C-AA24-4EF5C3D2DBE5}"/>
              </a:ext>
            </a:extLst>
          </p:cNvPr>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a:extLst>
              <a:ext uri="{FF2B5EF4-FFF2-40B4-BE49-F238E27FC236}">
                <a16:creationId xmlns:a16="http://schemas.microsoft.com/office/drawing/2014/main" id="{56CA0831-FFCB-BBA3-82CC-CEE0807410B7}"/>
              </a:ext>
            </a:extLst>
          </p:cNvPr>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pic>
        <p:nvPicPr>
          <p:cNvPr id="98" name="Google Shape;98;p2">
            <a:extLst>
              <a:ext uri="{FF2B5EF4-FFF2-40B4-BE49-F238E27FC236}">
                <a16:creationId xmlns:a16="http://schemas.microsoft.com/office/drawing/2014/main" id="{65B3CF00-5969-CD95-AB55-C51569443317}"/>
              </a:ext>
            </a:extLst>
          </p:cNvPr>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C92F4954-C42F-CA03-3B11-F64279692259}"/>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17692616"/>
      </p:ext>
    </p:extLst>
  </p:cSld>
  <p:clrMapOvr>
    <a:masterClrMapping/>
  </p:clrMapOvr>
  <p:transition>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628650" y="1525118"/>
            <a:ext cx="7886700" cy="4351338"/>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1800" dirty="0">
                <a:latin typeface="Times New Roman"/>
                <a:cs typeface="Times New Roman"/>
              </a:rPr>
              <a:t>Traditional greenhouse systems often rely on manual monitoring and control of environmental parameters, which can be inefficient, time-consuming, and prone to human error. Furthermore, reactive systems fail to anticipate changes in conditions, leading to suboptimal resource use and potential harm to crops. There is a need for an automated solution that not only monitors conditions in real-time but also utilizes predictive models to anticipate changes and take proactive measures. This would enable precise control of actuators and ensure optimal growing conditions, enhancing resource efficiency and crop productivity while reducing manual intervention.</a:t>
            </a:r>
            <a:endParaRPr lang="en-US" sz="1800" dirty="0">
              <a:ea typeface="Calibri" panose="020F0502020204030204"/>
              <a:cs typeface="Calibri" panose="020F0502020204030204"/>
            </a:endParaRPr>
          </a:p>
        </p:txBody>
      </p:sp>
      <p:sp>
        <p:nvSpPr>
          <p:cNvPr id="109" name="Google Shape;109;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2" name="TextBox 1">
            <a:extLst>
              <a:ext uri="{FF2B5EF4-FFF2-40B4-BE49-F238E27FC236}">
                <a16:creationId xmlns:a16="http://schemas.microsoft.com/office/drawing/2014/main" id="{7F2478AC-A092-22D0-BE70-3B2F0C553B9B}"/>
              </a:ext>
            </a:extLst>
          </p:cNvPr>
          <p:cNvSpPr txBox="1"/>
          <p:nvPr/>
        </p:nvSpPr>
        <p:spPr>
          <a:xfrm>
            <a:off x="2387809" y="480764"/>
            <a:ext cx="6022004" cy="707886"/>
          </a:xfrm>
          <a:prstGeom prst="rect">
            <a:avLst/>
          </a:prstGeom>
          <a:noFill/>
        </p:spPr>
        <p:txBody>
          <a:bodyPr wrap="square" rtlCol="0">
            <a:spAutoFit/>
          </a:bodyPr>
          <a:lstStyle/>
          <a:p>
            <a:pPr marL="0" indent="0" algn="ctr">
              <a:spcBef>
                <a:spcPts val="0"/>
              </a:spcBef>
              <a:buSzPts val="3200"/>
              <a:buNone/>
            </a:pPr>
            <a:r>
              <a:rPr lang="en-US" sz="4000" b="1" u="sng" dirty="0">
                <a:latin typeface="Times New Roman" panose="02020603050405020304" pitchFamily="18" charset="0"/>
                <a:cs typeface="Times New Roman" panose="02020603050405020304" pitchFamily="18" charset="0"/>
              </a:rPr>
              <a:t>Problem statement</a:t>
            </a:r>
          </a:p>
        </p:txBody>
      </p:sp>
      <p:sp>
        <p:nvSpPr>
          <p:cNvPr id="4" name="Rectangle 3">
            <a:extLst>
              <a:ext uri="{FF2B5EF4-FFF2-40B4-BE49-F238E27FC236}">
                <a16:creationId xmlns:a16="http://schemas.microsoft.com/office/drawing/2014/main" id="{DBE1ED69-5276-AA6D-D368-F6EFD857EDB3}"/>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Ovr>
    <a:masterClrMapping/>
  </p:clrMapOvr>
  <p:transition>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idx="1"/>
          </p:nvPr>
        </p:nvSpPr>
        <p:spPr>
          <a:xfrm>
            <a:off x="628650" y="1489685"/>
            <a:ext cx="7886700" cy="4866666"/>
          </a:xfrm>
          <a:prstGeom prst="rect">
            <a:avLst/>
          </a:prstGeom>
          <a:noFill/>
          <a:ln>
            <a:noFill/>
          </a:ln>
        </p:spPr>
        <p:txBody>
          <a:bodyPr spcFirstLastPara="1" wrap="square" lIns="91425" tIns="45700" rIns="91425" bIns="45700" anchor="t" anchorCtr="0">
            <a:normAutofit/>
          </a:bodyPr>
          <a:lstStyle/>
          <a:p>
            <a:pPr algn="just">
              <a:lnSpc>
                <a:spcPct val="150000"/>
              </a:lnSpc>
              <a:spcBef>
                <a:spcPts val="0"/>
              </a:spcBef>
              <a:buClr>
                <a:srgbClr val="000000"/>
              </a:buClr>
              <a:buSzPct val="100000"/>
              <a:buFont typeface="Wingdings" panose="05000000000000000000" pitchFamily="2" charset="2"/>
              <a:buChar char="Ø"/>
            </a:pPr>
            <a:r>
              <a:rPr lang="en-US" sz="1800" b="1" dirty="0">
                <a:latin typeface="Times New Roman"/>
                <a:cs typeface="Times New Roman"/>
              </a:rPr>
              <a:t>Automated Monitoring and Control</a:t>
            </a:r>
            <a:r>
              <a:rPr lang="en-US" sz="1800" dirty="0">
                <a:latin typeface="Times New Roman"/>
                <a:cs typeface="Times New Roman"/>
              </a:rPr>
              <a:t>: Develop an automated greenhouse monitoring system using ESP microcontrollers for real-time data collection and control of environmental parameters.</a:t>
            </a:r>
          </a:p>
          <a:p>
            <a:pPr algn="just">
              <a:lnSpc>
                <a:spcPct val="150000"/>
              </a:lnSpc>
              <a:spcBef>
                <a:spcPts val="0"/>
              </a:spcBef>
              <a:buClr>
                <a:srgbClr val="000000"/>
              </a:buClr>
              <a:buSzPct val="100000"/>
              <a:buFont typeface="Wingdings" panose="05000000000000000000" pitchFamily="2" charset="2"/>
              <a:buChar char="Ø"/>
            </a:pPr>
            <a:r>
              <a:rPr lang="en-US" sz="1800" b="1" dirty="0">
                <a:latin typeface="Times New Roman"/>
                <a:cs typeface="Times New Roman"/>
              </a:rPr>
              <a:t>Digital Twin Integration</a:t>
            </a:r>
            <a:r>
              <a:rPr lang="en-US" sz="1800" dirty="0">
                <a:latin typeface="Times New Roman"/>
                <a:cs typeface="Times New Roman"/>
              </a:rPr>
              <a:t>: Implement a digital twin to enable live visualization and remote monitoring of greenhouse conditions.</a:t>
            </a:r>
          </a:p>
          <a:p>
            <a:pPr algn="just">
              <a:lnSpc>
                <a:spcPct val="150000"/>
              </a:lnSpc>
              <a:spcBef>
                <a:spcPts val="0"/>
              </a:spcBef>
              <a:buClr>
                <a:srgbClr val="000000"/>
              </a:buClr>
              <a:buSzPct val="100000"/>
              <a:buFont typeface="Wingdings" panose="05000000000000000000" pitchFamily="2" charset="2"/>
              <a:buChar char="Ø"/>
            </a:pPr>
            <a:r>
              <a:rPr lang="en-US" sz="1800" b="1" dirty="0">
                <a:latin typeface="Times New Roman"/>
                <a:cs typeface="Times New Roman"/>
              </a:rPr>
              <a:t>Resource Optimization</a:t>
            </a:r>
            <a:r>
              <a:rPr lang="en-US" sz="1800" dirty="0">
                <a:latin typeface="Times New Roman"/>
                <a:cs typeface="Times New Roman"/>
              </a:rPr>
              <a:t>: Enhance resource efficiency and crop productivity by maintaining ideal growing conditions through automation.</a:t>
            </a:r>
          </a:p>
          <a:p>
            <a:pPr algn="just">
              <a:lnSpc>
                <a:spcPct val="150000"/>
              </a:lnSpc>
              <a:spcBef>
                <a:spcPts val="0"/>
              </a:spcBef>
              <a:buClr>
                <a:srgbClr val="000000"/>
              </a:buClr>
              <a:buSzPct val="100000"/>
              <a:buFont typeface="Wingdings" panose="05000000000000000000" pitchFamily="2" charset="2"/>
              <a:buChar char="Ø"/>
            </a:pPr>
            <a:r>
              <a:rPr lang="en-US" sz="1800" b="1" dirty="0">
                <a:latin typeface="Times New Roman"/>
                <a:cs typeface="Times New Roman"/>
              </a:rPr>
              <a:t>Predictive Modeling</a:t>
            </a:r>
            <a:r>
              <a:rPr lang="en-US" sz="1800" dirty="0">
                <a:latin typeface="Times New Roman"/>
                <a:cs typeface="Times New Roman"/>
              </a:rPr>
              <a:t>: Utilize machine learning-based predictive models to forecast environmental changes and enable proactive control of actuators.</a:t>
            </a:r>
            <a:endParaRPr lang="en-US" sz="1800" dirty="0">
              <a:latin typeface="Times New Roman" panose="02020603050405020304" pitchFamily="18" charset="0"/>
              <a:cs typeface="Times New Roman" panose="02020603050405020304" pitchFamily="18" charset="0"/>
            </a:endParaRPr>
          </a:p>
        </p:txBody>
      </p:sp>
      <p:sp>
        <p:nvSpPr>
          <p:cNvPr id="109" name="Google Shape;109;p5"/>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10" name="Google Shape;110;p5"/>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dirty="0"/>
          </a:p>
        </p:txBody>
      </p:sp>
      <p:pic>
        <p:nvPicPr>
          <p:cNvPr id="107" name="Google Shape;107;p5"/>
          <p:cNvPicPr preferRelativeResize="0"/>
          <p:nvPr/>
        </p:nvPicPr>
        <p:blipFill rotWithShape="1">
          <a:blip r:embed="rId3">
            <a:alphaModFix/>
          </a:blip>
          <a:srcRect/>
          <a:stretch/>
        </p:blipFill>
        <p:spPr>
          <a:xfrm>
            <a:off x="381000" y="457200"/>
            <a:ext cx="2237740" cy="755015"/>
          </a:xfrm>
          <a:prstGeom prst="rect">
            <a:avLst/>
          </a:prstGeom>
          <a:noFill/>
          <a:ln>
            <a:noFill/>
          </a:ln>
        </p:spPr>
      </p:pic>
      <p:sp>
        <p:nvSpPr>
          <p:cNvPr id="4" name="TextBox 3">
            <a:extLst>
              <a:ext uri="{FF2B5EF4-FFF2-40B4-BE49-F238E27FC236}">
                <a16:creationId xmlns:a16="http://schemas.microsoft.com/office/drawing/2014/main" id="{8AC6F334-39E2-FD2F-E551-0FBEA37CAA48}"/>
              </a:ext>
            </a:extLst>
          </p:cNvPr>
          <p:cNvSpPr txBox="1"/>
          <p:nvPr/>
        </p:nvSpPr>
        <p:spPr>
          <a:xfrm>
            <a:off x="2206141" y="416674"/>
            <a:ext cx="6022004" cy="707886"/>
          </a:xfrm>
          <a:prstGeom prst="rect">
            <a:avLst/>
          </a:prstGeom>
          <a:noFill/>
        </p:spPr>
        <p:txBody>
          <a:bodyPr wrap="square" rtlCol="0">
            <a:spAutoFit/>
          </a:bodyPr>
          <a:lstStyle/>
          <a:p>
            <a:pPr marL="0" indent="0" algn="ctr">
              <a:spcBef>
                <a:spcPts val="0"/>
              </a:spcBef>
              <a:buSzPts val="3200"/>
              <a:buNone/>
            </a:pPr>
            <a:r>
              <a:rPr lang="en-US" sz="4000" b="1" u="sng" dirty="0">
                <a:latin typeface="Times New Roman" panose="02020603050405020304" pitchFamily="18" charset="0"/>
                <a:cs typeface="Times New Roman" panose="02020603050405020304" pitchFamily="18" charset="0"/>
              </a:rPr>
              <a:t>Objectives </a:t>
            </a:r>
          </a:p>
        </p:txBody>
      </p:sp>
      <p:sp>
        <p:nvSpPr>
          <p:cNvPr id="2" name="Rectangle 1">
            <a:extLst>
              <a:ext uri="{FF2B5EF4-FFF2-40B4-BE49-F238E27FC236}">
                <a16:creationId xmlns:a16="http://schemas.microsoft.com/office/drawing/2014/main" id="{6C091566-1B0F-A5CE-2A33-E446C0910847}"/>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49533016"/>
      </p:ext>
    </p:extLst>
  </p:cSld>
  <p:clrMapOvr>
    <a:masterClrMapping/>
  </p:clrMapOvr>
  <p:transition>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088877" y="365126"/>
            <a:ext cx="7886700" cy="13255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4000" b="1" u="sng" dirty="0">
                <a:latin typeface="Times New Roman" panose="02020603050405020304" pitchFamily="18" charset="0"/>
                <a:cs typeface="Times New Roman" panose="02020603050405020304" pitchFamily="18" charset="0"/>
              </a:rPr>
              <a:t>Proposed</a:t>
            </a:r>
            <a:r>
              <a:rPr lang="en-US" sz="4000" b="1" u="sng" dirty="0"/>
              <a:t> </a:t>
            </a:r>
            <a:r>
              <a:rPr lang="en-US" sz="4000" b="1" u="sng" dirty="0">
                <a:latin typeface="Times New Roman" panose="02020603050405020304" pitchFamily="18" charset="0"/>
                <a:cs typeface="Times New Roman" panose="02020603050405020304" pitchFamily="18" charset="0"/>
              </a:rPr>
              <a:t>Systems</a:t>
            </a:r>
            <a:endParaRPr sz="4000" b="1" u="sng" dirty="0">
              <a:latin typeface="Times New Roman" panose="02020603050405020304" pitchFamily="18" charset="0"/>
              <a:cs typeface="Times New Roman" panose="02020603050405020304" pitchFamily="18" charset="0"/>
            </a:endParaRPr>
          </a:p>
        </p:txBody>
      </p:sp>
      <p:sp>
        <p:nvSpPr>
          <p:cNvPr id="97" name="Google Shape;97;p2"/>
          <p:cNvSpPr txBox="1">
            <a:spLocks noGrp="1"/>
          </p:cNvSpPr>
          <p:nvPr>
            <p:ph idx="1"/>
          </p:nvPr>
        </p:nvSpPr>
        <p:spPr>
          <a:xfrm>
            <a:off x="628650" y="1696976"/>
            <a:ext cx="7886700" cy="4479987"/>
          </a:xfrm>
          <a:prstGeom prst="rect">
            <a:avLst/>
          </a:prstGeom>
          <a:noFill/>
          <a:ln>
            <a:noFill/>
          </a:ln>
        </p:spPr>
        <p:txBody>
          <a:bodyPr spcFirstLastPara="1" wrap="square" lIns="91425" tIns="45700" rIns="91425" bIns="45700" anchor="t" anchorCtr="0">
            <a:normAutofit/>
          </a:bodyPr>
          <a:lstStyle/>
          <a:p>
            <a:pPr marL="0" indent="0" algn="just">
              <a:lnSpc>
                <a:spcPct val="150000"/>
              </a:lnSpc>
              <a:spcBef>
                <a:spcPts val="0"/>
              </a:spcBef>
              <a:buNone/>
            </a:pPr>
            <a:r>
              <a:rPr lang="en-US" sz="1800" dirty="0">
                <a:solidFill>
                  <a:srgbClr val="000000"/>
                </a:solidFill>
                <a:latin typeface="Times New Roman"/>
                <a:ea typeface="Source Sans Pro"/>
                <a:cs typeface="Times New Roman"/>
              </a:rPr>
              <a:t>The proposed system integrates IoT, digital twin technology, and predictive analytics to automate greenhouse management. An ESP microcontroller will monitor key environmental parameters such as temperature, humidity, soil moisture, and light intensity, transmitting data wirelessly for analysis and control. A digital twin will provide a virtual representation of the greenhouse, enabling live visualization and remote monitoring. Machine learning algorithms will analyze data to predict environmental changes and automatically activate actuators like fans, irrigation systems, and heaters to maintain ideal conditions. This system minimizes manual intervention, optimizes resource use, and ensures sustainable crop growth.</a:t>
            </a:r>
            <a:endParaRPr sz="1800" dirty="0">
              <a:latin typeface="Times New Roman" panose="02020603050405020304" pitchFamily="18" charset="0"/>
              <a:cs typeface="Times New Roman" panose="02020603050405020304" pitchFamily="18" charset="0"/>
            </a:endParaRPr>
          </a:p>
          <a:p>
            <a:pPr marL="342900" lvl="0" indent="-139700" algn="l" rtl="0">
              <a:spcBef>
                <a:spcPts val="640"/>
              </a:spcBef>
              <a:spcAft>
                <a:spcPts val="0"/>
              </a:spcAft>
              <a:buClr>
                <a:schemeClr val="dk1"/>
              </a:buClr>
              <a:buSzPts val="3200"/>
              <a:buNone/>
            </a:pPr>
            <a:endParaRPr sz="1800" dirty="0">
              <a:latin typeface="Times New Roman" panose="02020603050405020304" pitchFamily="18" charset="0"/>
              <a:cs typeface="Times New Roman" panose="02020603050405020304" pitchFamily="18" charset="0"/>
            </a:endParaRPr>
          </a:p>
        </p:txBody>
      </p:sp>
      <p:sp>
        <p:nvSpPr>
          <p:cNvPr id="100" name="Google Shape;100;p2"/>
          <p:cNvSpPr txBox="1">
            <a:spLocks noGrp="1"/>
          </p:cNvSpPr>
          <p:nvPr>
            <p:ph type="ftr" sz="quarter" idx="11"/>
          </p:nvPr>
        </p:nvSpPr>
        <p:spPr>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sz="quarter" idx="12"/>
          </p:nvPr>
        </p:nvSpPr>
        <p:spPr>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dirty="0"/>
          </a:p>
        </p:txBody>
      </p:sp>
      <p:pic>
        <p:nvPicPr>
          <p:cNvPr id="98" name="Google Shape;98;p2"/>
          <p:cNvPicPr preferRelativeResize="0"/>
          <p:nvPr/>
        </p:nvPicPr>
        <p:blipFill rotWithShape="1">
          <a:blip r:embed="rId3">
            <a:alphaModFix/>
          </a:blip>
          <a:srcRect/>
          <a:stretch/>
        </p:blipFill>
        <p:spPr>
          <a:xfrm>
            <a:off x="228600" y="553353"/>
            <a:ext cx="2237740" cy="755015"/>
          </a:xfrm>
          <a:prstGeom prst="rect">
            <a:avLst/>
          </a:prstGeom>
          <a:noFill/>
          <a:ln>
            <a:noFill/>
          </a:ln>
        </p:spPr>
      </p:pic>
      <p:sp>
        <p:nvSpPr>
          <p:cNvPr id="3" name="Rectangle 2">
            <a:extLst>
              <a:ext uri="{FF2B5EF4-FFF2-40B4-BE49-F238E27FC236}">
                <a16:creationId xmlns:a16="http://schemas.microsoft.com/office/drawing/2014/main" id="{40FA43F2-6226-B543-1B94-74B3B403912D}"/>
              </a:ext>
            </a:extLst>
          </p:cNvPr>
          <p:cNvSpPr/>
          <p:nvPr/>
        </p:nvSpPr>
        <p:spPr>
          <a:xfrm>
            <a:off x="109001" y="102946"/>
            <a:ext cx="8932053" cy="6655136"/>
          </a:xfrm>
          <a:prstGeom prst="rect">
            <a:avLst/>
          </a:prstGeom>
          <a:noFill/>
          <a:ln w="28575">
            <a:solidFill>
              <a:srgbClr val="1B651B"/>
            </a:solidFill>
          </a:ln>
          <a:effectLst>
            <a:softEdge rad="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58799082"/>
      </p:ext>
    </p:extLst>
  </p:cSld>
  <p:clrMapOvr>
    <a:masterClrMapping/>
  </p:clrMapOvr>
  <p:transition>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1662</Words>
  <Application>Microsoft Office PowerPoint</Application>
  <PresentationFormat>On-screen Show (4:3)</PresentationFormat>
  <Paragraphs>161</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Office Theme</vt:lpstr>
      <vt:lpstr>Greenhouse Environment Monitoring and Control using Edge Computing</vt:lpstr>
      <vt:lpstr>      Abstract</vt:lpstr>
      <vt:lpstr>Introduction</vt:lpstr>
      <vt:lpstr>Literature Review</vt:lpstr>
      <vt:lpstr>Literature Review</vt:lpstr>
      <vt:lpstr>Literature Review</vt:lpstr>
      <vt:lpstr>PowerPoint Presentation</vt:lpstr>
      <vt:lpstr>PowerPoint Presentation</vt:lpstr>
      <vt:lpstr>Proposed Systems</vt:lpstr>
      <vt:lpstr>PowerPoint Presentation</vt:lpstr>
      <vt:lpstr>PowerPoint Presentation</vt:lpstr>
      <vt:lpstr>PowerPoint Presentation</vt:lpstr>
      <vt:lpstr>PowerPoint Presentation</vt:lpstr>
      <vt:lpstr>Proposed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Project&gt;</dc:title>
  <dc:creator>Kevin</dc:creator>
  <cp:lastModifiedBy>Aman Pandey</cp:lastModifiedBy>
  <cp:revision>25</cp:revision>
  <dcterms:created xsi:type="dcterms:W3CDTF">2020-05-13T07:00:09Z</dcterms:created>
  <dcterms:modified xsi:type="dcterms:W3CDTF">2025-05-11T21:13:44Z</dcterms:modified>
</cp:coreProperties>
</file>