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0" y="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99B4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-1270" y="9525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99B4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-1270" y="191770"/>
            <a:ext cx="9146540" cy="97790"/>
          </a:xfrm>
          <a:custGeom>
            <a:avLst/>
            <a:gdLst/>
            <a:ahLst/>
            <a:cxnLst/>
            <a:rect l="l" t="t" r="r" b="b"/>
            <a:pathLst>
              <a:path w="9146540" h="97789">
                <a:moveTo>
                  <a:pt x="0" y="0"/>
                </a:moveTo>
                <a:lnTo>
                  <a:pt x="9146540" y="0"/>
                </a:lnTo>
                <a:lnTo>
                  <a:pt x="9146540" y="97789"/>
                </a:lnTo>
                <a:lnTo>
                  <a:pt x="0" y="97789"/>
                </a:lnTo>
                <a:lnTo>
                  <a:pt x="0" y="0"/>
                </a:lnTo>
                <a:close/>
              </a:path>
            </a:pathLst>
          </a:custGeom>
          <a:solidFill>
            <a:srgbClr val="9AB5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-1270" y="289559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9BB6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-1270" y="386079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9CB6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-1270" y="48260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9DB7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-1270" y="579119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solidFill>
            <a:srgbClr val="9EB8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-1270" y="67564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9FB8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-1270" y="772159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19">
                <a:moveTo>
                  <a:pt x="0" y="0"/>
                </a:moveTo>
                <a:lnTo>
                  <a:pt x="9146540" y="0"/>
                </a:lnTo>
                <a:lnTo>
                  <a:pt x="9146540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solidFill>
            <a:srgbClr val="A0B9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-1270" y="86868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19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A1BA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-1270" y="96520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19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A2BB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-1270" y="1061719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19">
                <a:moveTo>
                  <a:pt x="0" y="0"/>
                </a:moveTo>
                <a:lnTo>
                  <a:pt x="9146540" y="0"/>
                </a:lnTo>
                <a:lnTo>
                  <a:pt x="9146540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solidFill>
            <a:srgbClr val="A3BB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-1270" y="1158239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19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A4B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-1270" y="125476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19">
                <a:moveTo>
                  <a:pt x="0" y="0"/>
                </a:moveTo>
                <a:lnTo>
                  <a:pt x="9146540" y="0"/>
                </a:lnTo>
                <a:lnTo>
                  <a:pt x="9146540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solidFill>
            <a:srgbClr val="A5BD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-1270" y="135128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19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A6BD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-1270" y="1447800"/>
            <a:ext cx="9146540" cy="97790"/>
          </a:xfrm>
          <a:custGeom>
            <a:avLst/>
            <a:gdLst/>
            <a:ahLst/>
            <a:cxnLst/>
            <a:rect l="l" t="t" r="r" b="b"/>
            <a:pathLst>
              <a:path w="9146540" h="97790">
                <a:moveTo>
                  <a:pt x="0" y="0"/>
                </a:moveTo>
                <a:lnTo>
                  <a:pt x="9146540" y="0"/>
                </a:lnTo>
                <a:lnTo>
                  <a:pt x="9146540" y="97789"/>
                </a:lnTo>
                <a:lnTo>
                  <a:pt x="0" y="97789"/>
                </a:lnTo>
                <a:lnTo>
                  <a:pt x="0" y="0"/>
                </a:lnTo>
                <a:close/>
              </a:path>
            </a:pathLst>
          </a:custGeom>
          <a:solidFill>
            <a:srgbClr val="A7BE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-1270" y="1545589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19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A8BF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-1270" y="164211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19">
                <a:moveTo>
                  <a:pt x="0" y="0"/>
                </a:moveTo>
                <a:lnTo>
                  <a:pt x="9146540" y="0"/>
                </a:lnTo>
                <a:lnTo>
                  <a:pt x="9146540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solidFill>
            <a:srgbClr val="A9C0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-1270" y="1738629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19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AAC0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-1270" y="183515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19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ABC1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-1270" y="193167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19">
                <a:moveTo>
                  <a:pt x="0" y="0"/>
                </a:moveTo>
                <a:lnTo>
                  <a:pt x="9146540" y="0"/>
                </a:lnTo>
                <a:lnTo>
                  <a:pt x="9146540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solidFill>
            <a:srgbClr val="ACC2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-1270" y="2028189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19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ADC2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-1270" y="212471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19">
                <a:moveTo>
                  <a:pt x="0" y="0"/>
                </a:moveTo>
                <a:lnTo>
                  <a:pt x="9146540" y="0"/>
                </a:lnTo>
                <a:lnTo>
                  <a:pt x="9146540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solidFill>
            <a:srgbClr val="AEC3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-1270" y="2221229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19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AFC4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-1270" y="231775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19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B0C5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-1270" y="241427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19">
                <a:moveTo>
                  <a:pt x="0" y="0"/>
                </a:moveTo>
                <a:lnTo>
                  <a:pt x="9146540" y="0"/>
                </a:lnTo>
                <a:lnTo>
                  <a:pt x="9146540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solidFill>
            <a:srgbClr val="B1C5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-1270" y="2510789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19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B2C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-1270" y="260731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19">
                <a:moveTo>
                  <a:pt x="0" y="0"/>
                </a:moveTo>
                <a:lnTo>
                  <a:pt x="9146540" y="0"/>
                </a:lnTo>
                <a:lnTo>
                  <a:pt x="9146540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solidFill>
            <a:srgbClr val="B3C7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-1270" y="2703829"/>
            <a:ext cx="9146540" cy="97790"/>
          </a:xfrm>
          <a:custGeom>
            <a:avLst/>
            <a:gdLst/>
            <a:ahLst/>
            <a:cxnLst/>
            <a:rect l="l" t="t" r="r" b="b"/>
            <a:pathLst>
              <a:path w="9146540" h="97789">
                <a:moveTo>
                  <a:pt x="0" y="0"/>
                </a:moveTo>
                <a:lnTo>
                  <a:pt x="9146540" y="0"/>
                </a:lnTo>
                <a:lnTo>
                  <a:pt x="9146540" y="97790"/>
                </a:lnTo>
                <a:lnTo>
                  <a:pt x="0" y="97790"/>
                </a:lnTo>
                <a:lnTo>
                  <a:pt x="0" y="0"/>
                </a:lnTo>
                <a:close/>
              </a:path>
            </a:pathLst>
          </a:custGeom>
          <a:solidFill>
            <a:srgbClr val="B4C7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-1270" y="280162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19">
                <a:moveTo>
                  <a:pt x="0" y="0"/>
                </a:moveTo>
                <a:lnTo>
                  <a:pt x="9146540" y="0"/>
                </a:lnTo>
                <a:lnTo>
                  <a:pt x="9146540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solidFill>
            <a:srgbClr val="B5C8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-1270" y="2898139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19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B6C9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-1270" y="299466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19">
                <a:moveTo>
                  <a:pt x="0" y="0"/>
                </a:moveTo>
                <a:lnTo>
                  <a:pt x="9146540" y="0"/>
                </a:lnTo>
                <a:lnTo>
                  <a:pt x="9146540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solidFill>
            <a:srgbClr val="B7C9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-1270" y="3091179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19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B8C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-1270" y="318770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B9CC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-1270" y="328422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solidFill>
            <a:srgbClr val="BAC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-1270" y="338074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BBC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-1270" y="3477259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solidFill>
            <a:srgbClr val="BCCD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-1270" y="3573779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BDCE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-1270" y="367030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solidFill>
            <a:srgbClr val="BECE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-1270" y="376682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solidFill>
            <a:srgbClr val="BFCF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-1270" y="386334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C0D0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-1270" y="3959859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solidFill>
            <a:srgbClr val="C1D1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-1270" y="4056379"/>
            <a:ext cx="9146540" cy="97790"/>
          </a:xfrm>
          <a:custGeom>
            <a:avLst/>
            <a:gdLst/>
            <a:ahLst/>
            <a:cxnLst/>
            <a:rect l="l" t="t" r="r" b="b"/>
            <a:pathLst>
              <a:path w="9146540" h="97789">
                <a:moveTo>
                  <a:pt x="0" y="0"/>
                </a:moveTo>
                <a:lnTo>
                  <a:pt x="9146540" y="0"/>
                </a:lnTo>
                <a:lnTo>
                  <a:pt x="9146540" y="97790"/>
                </a:lnTo>
                <a:lnTo>
                  <a:pt x="0" y="97790"/>
                </a:lnTo>
                <a:lnTo>
                  <a:pt x="0" y="0"/>
                </a:lnTo>
                <a:close/>
              </a:path>
            </a:pathLst>
          </a:custGeom>
          <a:solidFill>
            <a:srgbClr val="C2D1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-1270" y="415417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solidFill>
            <a:srgbClr val="C3D2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-1270" y="425069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C4D3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-1270" y="4347209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solidFill>
            <a:srgbClr val="C5D3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-1270" y="4443729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C6D4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-1270" y="454025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solidFill>
            <a:srgbClr val="C7D5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-1270" y="463677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solidFill>
            <a:srgbClr val="C8D6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-1270" y="473329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C9D6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-1270" y="4829809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solidFill>
            <a:srgbClr val="CAD7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-1270" y="4926329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CCD8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-1270" y="502285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solidFill>
            <a:srgbClr val="CCD8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-1270" y="511937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solidFill>
            <a:srgbClr val="CDD9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-1270" y="521589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CEDA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-1270" y="5312409"/>
            <a:ext cx="9146540" cy="97790"/>
          </a:xfrm>
          <a:custGeom>
            <a:avLst/>
            <a:gdLst/>
            <a:ahLst/>
            <a:cxnLst/>
            <a:rect l="l" t="t" r="r" b="b"/>
            <a:pathLst>
              <a:path w="9146540" h="97789">
                <a:moveTo>
                  <a:pt x="0" y="0"/>
                </a:moveTo>
                <a:lnTo>
                  <a:pt x="9146540" y="0"/>
                </a:lnTo>
                <a:lnTo>
                  <a:pt x="9146540" y="97789"/>
                </a:lnTo>
                <a:lnTo>
                  <a:pt x="0" y="97789"/>
                </a:lnTo>
                <a:lnTo>
                  <a:pt x="0" y="0"/>
                </a:lnTo>
                <a:close/>
              </a:path>
            </a:pathLst>
          </a:custGeom>
          <a:solidFill>
            <a:srgbClr val="CFDA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-1270" y="541020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solidFill>
            <a:srgbClr val="D0DB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-1270" y="550672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solidFill>
            <a:srgbClr val="D1DC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-1270" y="560324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D2DD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-1270" y="5699759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solidFill>
            <a:srgbClr val="D3DD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-1270" y="5796279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D4DE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-1270" y="589280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solidFill>
            <a:srgbClr val="D5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-1270" y="598932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solidFill>
            <a:srgbClr val="D6D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-1270" y="608584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D7E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k object 80"/>
          <p:cNvSpPr/>
          <p:nvPr/>
        </p:nvSpPr>
        <p:spPr>
          <a:xfrm>
            <a:off x="-1270" y="6182359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solidFill>
            <a:srgbClr val="D8E1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k object 81"/>
          <p:cNvSpPr/>
          <p:nvPr/>
        </p:nvSpPr>
        <p:spPr>
          <a:xfrm>
            <a:off x="-1270" y="6278879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D9E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k object 82"/>
          <p:cNvSpPr/>
          <p:nvPr/>
        </p:nvSpPr>
        <p:spPr>
          <a:xfrm>
            <a:off x="-1270" y="637540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DAE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k object 83"/>
          <p:cNvSpPr/>
          <p:nvPr/>
        </p:nvSpPr>
        <p:spPr>
          <a:xfrm>
            <a:off x="-1270" y="647192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solidFill>
            <a:srgbClr val="DBE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k object 84"/>
          <p:cNvSpPr/>
          <p:nvPr/>
        </p:nvSpPr>
        <p:spPr>
          <a:xfrm>
            <a:off x="-1270" y="6568440"/>
            <a:ext cx="9146540" cy="97790"/>
          </a:xfrm>
          <a:custGeom>
            <a:avLst/>
            <a:gdLst/>
            <a:ahLst/>
            <a:cxnLst/>
            <a:rect l="l" t="t" r="r" b="b"/>
            <a:pathLst>
              <a:path w="9146540" h="97790">
                <a:moveTo>
                  <a:pt x="0" y="0"/>
                </a:moveTo>
                <a:lnTo>
                  <a:pt x="9146540" y="0"/>
                </a:lnTo>
                <a:lnTo>
                  <a:pt x="9146540" y="97789"/>
                </a:lnTo>
                <a:lnTo>
                  <a:pt x="0" y="97789"/>
                </a:lnTo>
                <a:lnTo>
                  <a:pt x="0" y="0"/>
                </a:lnTo>
                <a:close/>
              </a:path>
            </a:pathLst>
          </a:custGeom>
          <a:solidFill>
            <a:srgbClr val="DCE4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k object 85"/>
          <p:cNvSpPr/>
          <p:nvPr/>
        </p:nvSpPr>
        <p:spPr>
          <a:xfrm>
            <a:off x="-1270" y="666623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DDE4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k object 86"/>
          <p:cNvSpPr/>
          <p:nvPr/>
        </p:nvSpPr>
        <p:spPr>
          <a:xfrm>
            <a:off x="-1270" y="6762750"/>
            <a:ext cx="9146540" cy="96520"/>
          </a:xfrm>
          <a:custGeom>
            <a:avLst/>
            <a:gdLst/>
            <a:ahLst/>
            <a:cxnLst/>
            <a:rect l="l" t="t" r="r" b="b"/>
            <a:pathLst>
              <a:path w="9146540" h="96520">
                <a:moveTo>
                  <a:pt x="0" y="0"/>
                </a:moveTo>
                <a:lnTo>
                  <a:pt x="9146540" y="0"/>
                </a:lnTo>
                <a:lnTo>
                  <a:pt x="914654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DEE5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30675" y="129540"/>
            <a:ext cx="88264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1845309"/>
            <a:ext cx="7732395" cy="3802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089" y="264159"/>
            <a:ext cx="31324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595120"/>
            <a:ext cx="5102225" cy="202565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algn="just" marL="12700" marR="5080">
              <a:lnSpc>
                <a:spcPct val="92200"/>
              </a:lnSpc>
              <a:spcBef>
                <a:spcPts val="360"/>
              </a:spcBef>
            </a:pPr>
            <a:r>
              <a:rPr dirty="0" sz="2800" spc="-5">
                <a:latin typeface="Times New Roman"/>
                <a:cs typeface="Times New Roman"/>
              </a:rPr>
              <a:t>Human Language: Commonly </a:t>
            </a:r>
            <a:r>
              <a:rPr dirty="0" sz="2800">
                <a:latin typeface="Times New Roman"/>
                <a:cs typeface="Times New Roman"/>
              </a:rPr>
              <a:t>used  to </a:t>
            </a:r>
            <a:r>
              <a:rPr dirty="0" sz="2800" spc="-5">
                <a:latin typeface="Times New Roman"/>
                <a:cs typeface="Times New Roman"/>
              </a:rPr>
              <a:t>express Feeing and understand  </a:t>
            </a:r>
            <a:r>
              <a:rPr dirty="0" sz="2800">
                <a:latin typeface="Times New Roman"/>
                <a:cs typeface="Times New Roman"/>
              </a:rPr>
              <a:t>other </a:t>
            </a:r>
            <a:r>
              <a:rPr dirty="0" sz="2800" spc="-5">
                <a:latin typeface="Times New Roman"/>
                <a:cs typeface="Times New Roman"/>
              </a:rPr>
              <a:t>person expression. It </a:t>
            </a:r>
            <a:r>
              <a:rPr dirty="0" sz="2800" spc="-10">
                <a:latin typeface="Times New Roman"/>
                <a:cs typeface="Times New Roman"/>
              </a:rPr>
              <a:t>can </a:t>
            </a:r>
            <a:r>
              <a:rPr dirty="0" sz="2800" spc="5">
                <a:latin typeface="Times New Roman"/>
                <a:cs typeface="Times New Roman"/>
              </a:rPr>
              <a:t>be  </a:t>
            </a:r>
            <a:r>
              <a:rPr dirty="0" sz="2800">
                <a:latin typeface="Times New Roman"/>
                <a:cs typeface="Times New Roman"/>
              </a:rPr>
              <a:t>oral </a:t>
            </a:r>
            <a:r>
              <a:rPr dirty="0" sz="2800" spc="5">
                <a:latin typeface="Times New Roman"/>
                <a:cs typeface="Times New Roman"/>
              </a:rPr>
              <a:t>or </a:t>
            </a:r>
            <a:r>
              <a:rPr dirty="0" sz="2800" spc="-5">
                <a:latin typeface="Times New Roman"/>
                <a:cs typeface="Times New Roman"/>
              </a:rPr>
              <a:t>gestural </a:t>
            </a:r>
            <a:r>
              <a:rPr dirty="0" sz="2800">
                <a:latin typeface="Times New Roman"/>
                <a:cs typeface="Times New Roman"/>
              </a:rPr>
              <a:t>kind </a:t>
            </a:r>
            <a:r>
              <a:rPr dirty="0" sz="2800" spc="5">
                <a:latin typeface="Times New Roman"/>
                <a:cs typeface="Times New Roman"/>
              </a:rPr>
              <a:t>of  </a:t>
            </a:r>
            <a:r>
              <a:rPr dirty="0" sz="2800" spc="-5">
                <a:latin typeface="Times New Roman"/>
                <a:cs typeface="Times New Roman"/>
              </a:rPr>
              <a:t>Communication.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75300" y="1676400"/>
            <a:ext cx="3568700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7309" y="464820"/>
            <a:ext cx="13900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</a:t>
            </a:r>
            <a:r>
              <a:rPr dirty="0" spc="5"/>
              <a:t>YP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219"/>
            <a:ext cx="2607945" cy="2418080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C++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VISUAL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BASIC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JAVA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JAVASCRIPT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dirty="0" spc="5"/>
              <a:t>+</a:t>
            </a:r>
            <a:r>
              <a:rPr dirty="0"/>
              <a:t>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40459"/>
            <a:ext cx="19532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1702435" algn="l"/>
              </a:tabLst>
            </a:pPr>
            <a:r>
              <a:rPr dirty="0" sz="2800" spc="-15" b="1">
                <a:latin typeface="Times New Roman"/>
                <a:cs typeface="Times New Roman"/>
              </a:rPr>
              <a:t>C</a:t>
            </a:r>
            <a:r>
              <a:rPr dirty="0" sz="2800" b="1">
                <a:latin typeface="Times New Roman"/>
                <a:cs typeface="Times New Roman"/>
              </a:rPr>
              <a:t>++	is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8629" y="1137920"/>
            <a:ext cx="13093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Times New Roman"/>
                <a:cs typeface="Times New Roman"/>
              </a:rPr>
              <a:t>statically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8170" y="1137920"/>
            <a:ext cx="340232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typed, </a:t>
            </a:r>
            <a:r>
              <a:rPr dirty="0" sz="2800" spc="-5">
                <a:latin typeface="Times New Roman"/>
                <a:cs typeface="Times New Roman"/>
              </a:rPr>
              <a:t>free-form,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multi-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" y="1490979"/>
            <a:ext cx="29578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Times New Roman"/>
                <a:cs typeface="Times New Roman"/>
              </a:rPr>
              <a:t>paradigm,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compiled,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8334" y="1490979"/>
            <a:ext cx="43440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general-purpose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programming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5725" rIns="0" bIns="0" rtlCol="0" vert="horz">
            <a:spAutoFit/>
          </a:bodyPr>
          <a:lstStyle/>
          <a:p>
            <a:pPr algn="just" marL="12700" marR="5080">
              <a:lnSpc>
                <a:spcPct val="82900"/>
              </a:lnSpc>
              <a:spcBef>
                <a:spcPts val="675"/>
              </a:spcBef>
            </a:pPr>
            <a:r>
              <a:rPr dirty="0" spc="-5"/>
              <a:t>language. </a:t>
            </a:r>
            <a:r>
              <a:rPr dirty="0"/>
              <a:t>It </a:t>
            </a:r>
            <a:r>
              <a:rPr dirty="0" spc="5"/>
              <a:t>is </a:t>
            </a:r>
            <a:r>
              <a:rPr dirty="0" spc="-5"/>
              <a:t>regarded as </a:t>
            </a:r>
            <a:r>
              <a:rPr dirty="0"/>
              <a:t>a </a:t>
            </a:r>
            <a:r>
              <a:rPr dirty="0" spc="-5"/>
              <a:t>"middle-level" language,  </a:t>
            </a:r>
            <a:r>
              <a:rPr dirty="0" spc="-10"/>
              <a:t>as </a:t>
            </a:r>
            <a:r>
              <a:rPr dirty="0"/>
              <a:t>it </a:t>
            </a:r>
            <a:r>
              <a:rPr dirty="0" spc="-5"/>
              <a:t>comprises </a:t>
            </a:r>
            <a:r>
              <a:rPr dirty="0"/>
              <a:t>a </a:t>
            </a:r>
            <a:r>
              <a:rPr dirty="0" spc="-5"/>
              <a:t>combination </a:t>
            </a:r>
            <a:r>
              <a:rPr dirty="0" spc="5"/>
              <a:t>of </a:t>
            </a:r>
            <a:r>
              <a:rPr dirty="0"/>
              <a:t>both high-  </a:t>
            </a:r>
            <a:r>
              <a:rPr dirty="0" spc="-5"/>
              <a:t>level and low-level language</a:t>
            </a:r>
            <a:r>
              <a:rPr dirty="0" spc="-15"/>
              <a:t> </a:t>
            </a:r>
            <a:r>
              <a:rPr dirty="0" spc="-5"/>
              <a:t>features.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/>
          </a:p>
          <a:p>
            <a:pPr marL="111125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Language features</a:t>
            </a:r>
          </a:p>
          <a:p>
            <a:pPr marL="215900" marR="2440940">
              <a:lnSpc>
                <a:spcPts val="3490"/>
              </a:lnSpc>
              <a:spcBef>
                <a:spcPts val="125"/>
              </a:spcBef>
            </a:pPr>
            <a:r>
              <a:rPr dirty="0" spc="-5"/>
              <a:t>Operators and </a:t>
            </a:r>
            <a:r>
              <a:rPr dirty="0"/>
              <a:t>operator</a:t>
            </a:r>
            <a:r>
              <a:rPr dirty="0" spc="-75"/>
              <a:t> </a:t>
            </a:r>
            <a:r>
              <a:rPr dirty="0"/>
              <a:t>overloading  </a:t>
            </a:r>
            <a:r>
              <a:rPr dirty="0" spc="-5"/>
              <a:t>Templates</a:t>
            </a:r>
          </a:p>
          <a:p>
            <a:pPr marL="215900" marR="5409565">
              <a:lnSpc>
                <a:spcPts val="3390"/>
              </a:lnSpc>
              <a:spcBef>
                <a:spcPts val="70"/>
              </a:spcBef>
            </a:pPr>
            <a:r>
              <a:rPr dirty="0" spc="-5"/>
              <a:t>Objects  </a:t>
            </a:r>
            <a:r>
              <a:rPr dirty="0"/>
              <a:t>Po</a:t>
            </a:r>
            <a:r>
              <a:rPr dirty="0" spc="5"/>
              <a:t>l</a:t>
            </a:r>
            <a:r>
              <a:rPr dirty="0" spc="10"/>
              <a:t>y</a:t>
            </a:r>
            <a:r>
              <a:rPr dirty="0" spc="-10"/>
              <a:t>m</a:t>
            </a:r>
            <a:r>
              <a:rPr dirty="0"/>
              <a:t>o</a:t>
            </a:r>
            <a:r>
              <a:rPr dirty="0" spc="5"/>
              <a:t>r</a:t>
            </a:r>
            <a:r>
              <a:rPr dirty="0"/>
              <a:t>ph</a:t>
            </a:r>
            <a:r>
              <a:rPr dirty="0" spc="10"/>
              <a:t>i</a:t>
            </a:r>
            <a:r>
              <a:rPr dirty="0" spc="-5"/>
              <a:t>sm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8789" y="464820"/>
            <a:ext cx="31057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VISUAL</a:t>
            </a:r>
            <a:r>
              <a:rPr dirty="0" spc="-90"/>
              <a:t> </a:t>
            </a:r>
            <a:r>
              <a:rPr dirty="0"/>
              <a:t>BASIC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20238" y="1988820"/>
            <a:ext cx="19627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Times New Roman"/>
                <a:cs typeface="Times New Roman"/>
              </a:rPr>
              <a:t>programming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97659"/>
            <a:ext cx="8075295" cy="84328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55600" marR="5080" indent="-342900">
              <a:lnSpc>
                <a:spcPts val="308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  <a:tab pos="1664335" algn="l"/>
                <a:tab pos="3648710" algn="l"/>
                <a:tab pos="4266565" algn="l"/>
                <a:tab pos="4665345" algn="l"/>
              </a:tabLst>
            </a:pPr>
            <a:r>
              <a:rPr dirty="0" sz="2800" spc="-5">
                <a:latin typeface="Times New Roman"/>
                <a:cs typeface="Times New Roman"/>
              </a:rPr>
              <a:t>Visual	Basic (VB)	</a:t>
            </a:r>
            <a:r>
              <a:rPr dirty="0" sz="2800">
                <a:latin typeface="Times New Roman"/>
                <a:cs typeface="Times New Roman"/>
              </a:rPr>
              <a:t>is	the third-generation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event-  </a:t>
            </a:r>
            <a:r>
              <a:rPr dirty="0" sz="2800">
                <a:latin typeface="Times New Roman"/>
                <a:cs typeface="Times New Roman"/>
              </a:rPr>
              <a:t>driven				</a:t>
            </a:r>
            <a:r>
              <a:rPr dirty="0" sz="2800" spc="-5">
                <a:latin typeface="Times New Roman"/>
                <a:cs typeface="Times New Roman"/>
              </a:rPr>
              <a:t>language and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integrated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2381250"/>
            <a:ext cx="7731125" cy="123952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just" marL="12700" marR="5080">
              <a:lnSpc>
                <a:spcPts val="3100"/>
              </a:lnSpc>
              <a:spcBef>
                <a:spcPts val="420"/>
              </a:spcBef>
            </a:pPr>
            <a:r>
              <a:rPr dirty="0" sz="2800" spc="-5">
                <a:latin typeface="Times New Roman"/>
                <a:cs typeface="Times New Roman"/>
              </a:rPr>
              <a:t>development </a:t>
            </a:r>
            <a:r>
              <a:rPr dirty="0" sz="2800">
                <a:latin typeface="Times New Roman"/>
                <a:cs typeface="Times New Roman"/>
              </a:rPr>
              <a:t>environment </a:t>
            </a:r>
            <a:r>
              <a:rPr dirty="0" sz="2800" spc="-5">
                <a:latin typeface="Times New Roman"/>
                <a:cs typeface="Times New Roman"/>
              </a:rPr>
              <a:t>(IDE) </a:t>
            </a:r>
            <a:r>
              <a:rPr dirty="0" sz="2800">
                <a:latin typeface="Times New Roman"/>
                <a:cs typeface="Times New Roman"/>
              </a:rPr>
              <a:t>from </a:t>
            </a:r>
            <a:r>
              <a:rPr dirty="0" sz="2800" spc="-5">
                <a:latin typeface="Times New Roman"/>
                <a:cs typeface="Times New Roman"/>
              </a:rPr>
              <a:t>Microsoft for  </a:t>
            </a:r>
            <a:r>
              <a:rPr dirty="0" sz="2800">
                <a:latin typeface="Times New Roman"/>
                <a:cs typeface="Times New Roman"/>
              </a:rPr>
              <a:t>its </a:t>
            </a:r>
            <a:r>
              <a:rPr dirty="0" sz="2800" spc="-10">
                <a:latin typeface="Times New Roman"/>
                <a:cs typeface="Times New Roman"/>
              </a:rPr>
              <a:t>COM </a:t>
            </a:r>
            <a:r>
              <a:rPr dirty="0" sz="2800" spc="-5">
                <a:latin typeface="Times New Roman"/>
                <a:cs typeface="Times New Roman"/>
              </a:rPr>
              <a:t>programming model. Visual Basic </a:t>
            </a:r>
            <a:r>
              <a:rPr dirty="0" sz="2800">
                <a:latin typeface="Times New Roman"/>
                <a:cs typeface="Times New Roman"/>
              </a:rPr>
              <a:t>is  </a:t>
            </a:r>
            <a:r>
              <a:rPr dirty="0" sz="2800" spc="-5">
                <a:latin typeface="Times New Roman"/>
                <a:cs typeface="Times New Roman"/>
              </a:rPr>
              <a:t>relatively </a:t>
            </a:r>
            <a:r>
              <a:rPr dirty="0" sz="2800" spc="-10">
                <a:latin typeface="Times New Roman"/>
                <a:cs typeface="Times New Roman"/>
              </a:rPr>
              <a:t>easy </a:t>
            </a:r>
            <a:r>
              <a:rPr dirty="0" sz="2800">
                <a:latin typeface="Times New Roman"/>
                <a:cs typeface="Times New Roman"/>
              </a:rPr>
              <a:t>to </a:t>
            </a:r>
            <a:r>
              <a:rPr dirty="0" sz="2800" spc="-5">
                <a:latin typeface="Times New Roman"/>
                <a:cs typeface="Times New Roman"/>
              </a:rPr>
              <a:t>learn and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020" y="464820"/>
            <a:ext cx="39973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C</a:t>
            </a:r>
            <a:r>
              <a:rPr dirty="0" spc="-5"/>
              <a:t>H</a:t>
            </a:r>
            <a:r>
              <a:rPr dirty="0" spc="5"/>
              <a:t>A</a:t>
            </a:r>
            <a:r>
              <a:rPr dirty="0"/>
              <a:t>R</a:t>
            </a:r>
            <a:r>
              <a:rPr dirty="0" spc="-10"/>
              <a:t>A</a:t>
            </a:r>
            <a:r>
              <a:rPr dirty="0"/>
              <a:t>C</a:t>
            </a:r>
            <a:r>
              <a:rPr dirty="0" spc="5"/>
              <a:t>T</a:t>
            </a:r>
            <a:r>
              <a:rPr dirty="0"/>
              <a:t>ER</a:t>
            </a:r>
            <a:r>
              <a:rPr dirty="0" spc="5"/>
              <a:t>S</a:t>
            </a:r>
            <a:r>
              <a:rPr dirty="0" spc="-10"/>
              <a:t>T</a:t>
            </a:r>
            <a:r>
              <a:rPr dirty="0"/>
              <a:t>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219"/>
            <a:ext cx="7649209" cy="3512820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Interpreted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1299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Dynamic constructs (open classes, message-  style methods, etc)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Poor</a:t>
            </a:r>
            <a:r>
              <a:rPr dirty="0" sz="3200" spc="-5">
                <a:latin typeface="Calibri"/>
                <a:cs typeface="Calibri"/>
              </a:rPr>
              <a:t> performance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Concise</a:t>
            </a:r>
            <a:r>
              <a:rPr dirty="0" sz="3200">
                <a:latin typeface="Calibri"/>
                <a:cs typeface="Calibri"/>
              </a:rPr>
              <a:t> code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Flexible syntax </a:t>
            </a:r>
            <a:r>
              <a:rPr dirty="0" sz="3200">
                <a:latin typeface="Calibri"/>
                <a:cs typeface="Calibri"/>
              </a:rPr>
              <a:t>(good </a:t>
            </a:r>
            <a:r>
              <a:rPr dirty="0" sz="3200" spc="-5">
                <a:latin typeface="Calibri"/>
                <a:cs typeface="Calibri"/>
              </a:rPr>
              <a:t>for internal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DSLs)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7229" y="149859"/>
            <a:ext cx="26670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A</a:t>
            </a:r>
            <a:r>
              <a:rPr dirty="0" spc="5">
                <a:latin typeface="Times New Roman"/>
                <a:cs typeface="Times New Roman"/>
              </a:rPr>
              <a:t>dv</a:t>
            </a:r>
            <a:r>
              <a:rPr dirty="0" spc="-5">
                <a:latin typeface="Times New Roman"/>
                <a:cs typeface="Times New Roman"/>
              </a:rPr>
              <a:t>a</a:t>
            </a:r>
            <a:r>
              <a:rPr dirty="0" spc="5">
                <a:latin typeface="Times New Roman"/>
                <a:cs typeface="Times New Roman"/>
              </a:rPr>
              <a:t>n</a:t>
            </a:r>
            <a:r>
              <a:rPr dirty="0" spc="-5">
                <a:latin typeface="Times New Roman"/>
                <a:cs typeface="Times New Roman"/>
              </a:rPr>
              <a:t>t</a:t>
            </a:r>
            <a:r>
              <a:rPr dirty="0" spc="5">
                <a:latin typeface="Times New Roman"/>
                <a:cs typeface="Times New Roman"/>
              </a:rPr>
              <a:t>ag</a:t>
            </a:r>
            <a:r>
              <a:rPr dirty="0" spc="-5">
                <a:latin typeface="Times New Roman"/>
                <a:cs typeface="Times New Roman"/>
              </a:rPr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1140459"/>
            <a:ext cx="8988425" cy="441833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3970" marR="838200">
              <a:lnSpc>
                <a:spcPts val="3080"/>
              </a:lnSpc>
              <a:spcBef>
                <a:spcPts val="434"/>
              </a:spcBef>
              <a:buSzPct val="96428"/>
              <a:buFont typeface="Arial"/>
              <a:buChar char="•"/>
              <a:tabLst>
                <a:tab pos="139700" algn="l"/>
                <a:tab pos="1174115" algn="l"/>
                <a:tab pos="1796414" algn="l"/>
                <a:tab pos="2933700" algn="l"/>
                <a:tab pos="3399790" algn="l"/>
                <a:tab pos="4379595" algn="l"/>
                <a:tab pos="5082540" algn="l"/>
                <a:tab pos="5548630" algn="l"/>
                <a:tab pos="6390005" algn="l"/>
                <a:tab pos="7607300" algn="l"/>
              </a:tabLst>
            </a:pPr>
            <a:r>
              <a:rPr dirty="0" sz="2800" spc="-15">
                <a:latin typeface="Times New Roman"/>
                <a:cs typeface="Times New Roman"/>
              </a:rPr>
              <a:t>T</a:t>
            </a:r>
            <a:r>
              <a:rPr dirty="0" sz="2800" spc="10">
                <a:latin typeface="Times New Roman"/>
                <a:cs typeface="Times New Roman"/>
              </a:rPr>
              <a:t>h</a:t>
            </a:r>
            <a:r>
              <a:rPr dirty="0" sz="2800" spc="-15">
                <a:latin typeface="Times New Roman"/>
                <a:cs typeface="Times New Roman"/>
              </a:rPr>
              <a:t>e</a:t>
            </a:r>
            <a:r>
              <a:rPr dirty="0" sz="2800" spc="10">
                <a:latin typeface="Times New Roman"/>
                <a:cs typeface="Times New Roman"/>
              </a:rPr>
              <a:t>s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 spc="5">
                <a:latin typeface="Times New Roman"/>
                <a:cs typeface="Times New Roman"/>
              </a:rPr>
              <a:t>r</a:t>
            </a:r>
            <a:r>
              <a:rPr dirty="0" sz="2800">
                <a:latin typeface="Times New Roman"/>
                <a:cs typeface="Times New Roman"/>
              </a:rPr>
              <a:t>e	</a:t>
            </a:r>
            <a:r>
              <a:rPr dirty="0" sz="2800" spc="-5">
                <a:latin typeface="Times New Roman"/>
                <a:cs typeface="Times New Roman"/>
              </a:rPr>
              <a:t>s</a:t>
            </a:r>
            <a:r>
              <a:rPr dirty="0" sz="2800" spc="5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mp</a:t>
            </a:r>
            <a:r>
              <a:rPr dirty="0" sz="2800" spc="5">
                <a:latin typeface="Times New Roman"/>
                <a:cs typeface="Times New Roman"/>
              </a:rPr>
              <a:t>l</a:t>
            </a:r>
            <a:r>
              <a:rPr dirty="0" sz="2800">
                <a:latin typeface="Times New Roman"/>
                <a:cs typeface="Times New Roman"/>
              </a:rPr>
              <a:t>e	to	</a:t>
            </a:r>
            <a:r>
              <a:rPr dirty="0" sz="2800" spc="-5">
                <a:latin typeface="Times New Roman"/>
                <a:cs typeface="Times New Roman"/>
              </a:rPr>
              <a:t>ado</a:t>
            </a:r>
            <a:r>
              <a:rPr dirty="0" sz="2800" spc="5">
                <a:latin typeface="Times New Roman"/>
                <a:cs typeface="Times New Roman"/>
              </a:rPr>
              <a:t>p</a:t>
            </a:r>
            <a:r>
              <a:rPr dirty="0" sz="2800">
                <a:latin typeface="Times New Roman"/>
                <a:cs typeface="Times New Roman"/>
              </a:rPr>
              <a:t>t	due	to	the</a:t>
            </a:r>
            <a:r>
              <a:rPr dirty="0" sz="2800" spc="5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r	</a:t>
            </a:r>
            <a:r>
              <a:rPr dirty="0" sz="2800" spc="-5">
                <a:latin typeface="Times New Roman"/>
                <a:cs typeface="Times New Roman"/>
              </a:rPr>
              <a:t>en</a:t>
            </a:r>
            <a:r>
              <a:rPr dirty="0" sz="2800" spc="5">
                <a:latin typeface="Times New Roman"/>
                <a:cs typeface="Times New Roman"/>
              </a:rPr>
              <a:t>g</a:t>
            </a:r>
            <a:r>
              <a:rPr dirty="0" sz="2800">
                <a:latin typeface="Times New Roman"/>
                <a:cs typeface="Times New Roman"/>
              </a:rPr>
              <a:t>li</a:t>
            </a:r>
            <a:r>
              <a:rPr dirty="0" sz="2800" spc="-5">
                <a:latin typeface="Times New Roman"/>
                <a:cs typeface="Times New Roman"/>
              </a:rPr>
              <a:t>s</a:t>
            </a:r>
            <a:r>
              <a:rPr dirty="0" sz="2800">
                <a:latin typeface="Times New Roman"/>
                <a:cs typeface="Times New Roman"/>
              </a:rPr>
              <a:t>h	like  </a:t>
            </a:r>
            <a:r>
              <a:rPr dirty="0" sz="2800">
                <a:latin typeface="Times New Roman"/>
                <a:cs typeface="Times New Roman"/>
              </a:rPr>
              <a:t>structure of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statements.</a:t>
            </a:r>
            <a:endParaRPr sz="2800">
              <a:latin typeface="Times New Roman"/>
              <a:cs typeface="Times New Roman"/>
            </a:endParaRPr>
          </a:p>
          <a:p>
            <a:pPr marL="139065" indent="-125730">
              <a:lnSpc>
                <a:spcPct val="100000"/>
              </a:lnSpc>
              <a:spcBef>
                <a:spcPts val="395"/>
              </a:spcBef>
              <a:buSzPct val="96428"/>
              <a:buFont typeface="Arial"/>
              <a:buChar char="•"/>
              <a:tabLst>
                <a:tab pos="13970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They </a:t>
            </a:r>
            <a:r>
              <a:rPr dirty="0" sz="2800">
                <a:latin typeface="Times New Roman"/>
                <a:cs typeface="Times New Roman"/>
              </a:rPr>
              <a:t>are </a:t>
            </a:r>
            <a:r>
              <a:rPr dirty="0" sz="2800" spc="-10">
                <a:latin typeface="Times New Roman"/>
                <a:cs typeface="Times New Roman"/>
              </a:rPr>
              <a:t>easy </a:t>
            </a:r>
            <a:r>
              <a:rPr dirty="0" sz="2800">
                <a:latin typeface="Times New Roman"/>
                <a:cs typeface="Times New Roman"/>
              </a:rPr>
              <a:t>to </a:t>
            </a:r>
            <a:r>
              <a:rPr dirty="0" sz="2800" spc="-5">
                <a:latin typeface="Times New Roman"/>
                <a:cs typeface="Times New Roman"/>
              </a:rPr>
              <a:t>maintain and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debug.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algn="ctr" marL="311785">
              <a:lnSpc>
                <a:spcPct val="100000"/>
              </a:lnSpc>
              <a:spcBef>
                <a:spcPts val="2065"/>
              </a:spcBef>
            </a:pPr>
            <a:r>
              <a:rPr dirty="0" sz="4400">
                <a:latin typeface="Times New Roman"/>
                <a:cs typeface="Times New Roman"/>
              </a:rPr>
              <a:t>Disadvantages</a:t>
            </a:r>
            <a:endParaRPr sz="4400">
              <a:latin typeface="Times New Roman"/>
              <a:cs typeface="Times New Roman"/>
            </a:endParaRPr>
          </a:p>
          <a:p>
            <a:pPr marL="12700" marR="5715">
              <a:lnSpc>
                <a:spcPct val="100000"/>
              </a:lnSpc>
              <a:buSzPct val="96428"/>
              <a:buFont typeface="Arial"/>
              <a:buChar char="•"/>
              <a:tabLst>
                <a:tab pos="13843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Program written </a:t>
            </a:r>
            <a:r>
              <a:rPr dirty="0" sz="2800">
                <a:latin typeface="Times New Roman"/>
                <a:cs typeface="Times New Roman"/>
              </a:rPr>
              <a:t>in high </a:t>
            </a:r>
            <a:r>
              <a:rPr dirty="0" sz="2800" spc="-5">
                <a:latin typeface="Times New Roman"/>
                <a:cs typeface="Times New Roman"/>
              </a:rPr>
              <a:t>level language are less efficient  </a:t>
            </a:r>
            <a:r>
              <a:rPr dirty="0" sz="2800" spc="-10">
                <a:latin typeface="Times New Roman"/>
                <a:cs typeface="Times New Roman"/>
              </a:rPr>
              <a:t>as </a:t>
            </a:r>
            <a:r>
              <a:rPr dirty="0" sz="2800" spc="-5">
                <a:latin typeface="Times New Roman"/>
                <a:cs typeface="Times New Roman"/>
              </a:rPr>
              <a:t>they take </a:t>
            </a:r>
            <a:r>
              <a:rPr dirty="0" sz="2800">
                <a:latin typeface="Times New Roman"/>
                <a:cs typeface="Times New Roman"/>
              </a:rPr>
              <a:t>more </a:t>
            </a:r>
            <a:r>
              <a:rPr dirty="0" sz="2800" spc="-5">
                <a:latin typeface="Times New Roman"/>
                <a:cs typeface="Times New Roman"/>
              </a:rPr>
              <a:t>execution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time.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350"/>
              </a:lnSpc>
              <a:spcBef>
                <a:spcPts val="120"/>
              </a:spcBef>
              <a:buSzPct val="96428"/>
              <a:buFont typeface="Arial"/>
              <a:buChar char="•"/>
              <a:tabLst>
                <a:tab pos="138430" algn="l"/>
                <a:tab pos="6661150" algn="l"/>
                <a:tab pos="7420609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3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compiler</a:t>
            </a:r>
            <a:r>
              <a:rPr dirty="0" sz="2800" spc="3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also</a:t>
            </a:r>
            <a:r>
              <a:rPr dirty="0" sz="2800" spc="3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consumes</a:t>
            </a:r>
            <a:r>
              <a:rPr dirty="0" sz="2800" spc="3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some</a:t>
            </a:r>
            <a:r>
              <a:rPr dirty="0" sz="2800" spc="3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memory	</a:t>
            </a:r>
            <a:r>
              <a:rPr dirty="0" sz="2800" spc="-10">
                <a:latin typeface="Times New Roman"/>
                <a:cs typeface="Times New Roman"/>
              </a:rPr>
              <a:t>as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	is </a:t>
            </a:r>
            <a:r>
              <a:rPr dirty="0" sz="2800" spc="-5">
                <a:latin typeface="Times New Roman"/>
                <a:cs typeface="Times New Roman"/>
              </a:rPr>
              <a:t>required  </a:t>
            </a:r>
            <a:r>
              <a:rPr dirty="0" sz="2800">
                <a:latin typeface="Times New Roman"/>
                <a:cs typeface="Times New Roman"/>
              </a:rPr>
              <a:t>for the </a:t>
            </a:r>
            <a:r>
              <a:rPr dirty="0" sz="2800" spc="-5">
                <a:latin typeface="Times New Roman"/>
                <a:cs typeface="Times New Roman"/>
              </a:rPr>
              <a:t>translation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379" y="3845559"/>
            <a:ext cx="842073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943634"/>
                </a:solidFill>
                <a:latin typeface="Times New Roman"/>
                <a:cs typeface="Times New Roman"/>
              </a:rPr>
              <a:t>Now the House </a:t>
            </a:r>
            <a:r>
              <a:rPr dirty="0" sz="4400" spc="-5">
                <a:solidFill>
                  <a:srgbClr val="943634"/>
                </a:solidFill>
                <a:latin typeface="Times New Roman"/>
                <a:cs typeface="Times New Roman"/>
              </a:rPr>
              <a:t>is </a:t>
            </a:r>
            <a:r>
              <a:rPr dirty="0" sz="4400">
                <a:solidFill>
                  <a:srgbClr val="943634"/>
                </a:solidFill>
                <a:latin typeface="Times New Roman"/>
                <a:cs typeface="Times New Roman"/>
              </a:rPr>
              <a:t>open for</a:t>
            </a:r>
            <a:r>
              <a:rPr dirty="0" sz="4400" spc="-35">
                <a:solidFill>
                  <a:srgbClr val="943634"/>
                </a:solidFill>
                <a:latin typeface="Times New Roman"/>
                <a:cs typeface="Times New Roman"/>
              </a:rPr>
              <a:t> </a:t>
            </a:r>
            <a:r>
              <a:rPr dirty="0" sz="4400">
                <a:solidFill>
                  <a:srgbClr val="943634"/>
                </a:solidFill>
                <a:latin typeface="Times New Roman"/>
                <a:cs typeface="Times New Roman"/>
              </a:rPr>
              <a:t>Queries??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650" y="1231900"/>
            <a:ext cx="7480300" cy="1146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669" y="223520"/>
            <a:ext cx="833374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DEFINITION OF COMPUTER</a:t>
            </a:r>
            <a:r>
              <a:rPr dirty="0" sz="4000" spc="-35"/>
              <a:t> </a:t>
            </a:r>
            <a:r>
              <a:rPr dirty="0" sz="4000" spc="-5"/>
              <a:t>LANGUAGES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16709"/>
            <a:ext cx="7704455" cy="379857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55600" marR="5080" indent="-342900">
              <a:lnSpc>
                <a:spcPct val="101600"/>
              </a:lnSpc>
              <a:spcBef>
                <a:spcPts val="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computer languages </a:t>
            </a:r>
            <a:r>
              <a:rPr dirty="0" sz="3200">
                <a:latin typeface="Calibri"/>
                <a:cs typeface="Calibri"/>
              </a:rPr>
              <a:t>are </a:t>
            </a:r>
            <a:r>
              <a:rPr dirty="0" sz="3200" spc="-10">
                <a:latin typeface="Calibri"/>
                <a:cs typeface="Calibri"/>
              </a:rPr>
              <a:t>the </a:t>
            </a:r>
            <a:r>
              <a:rPr dirty="0" sz="3200">
                <a:latin typeface="Calibri"/>
                <a:cs typeface="Calibri"/>
              </a:rPr>
              <a:t>languages </a:t>
            </a:r>
            <a:r>
              <a:rPr dirty="0" sz="3200" spc="-5">
                <a:latin typeface="Calibri"/>
                <a:cs typeface="Calibri"/>
              </a:rPr>
              <a:t>by  which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user command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computer to </a:t>
            </a:r>
            <a:r>
              <a:rPr dirty="0" sz="3200">
                <a:latin typeface="Calibri"/>
                <a:cs typeface="Calibri"/>
              </a:rPr>
              <a:t>work  on </a:t>
            </a:r>
            <a:r>
              <a:rPr dirty="0" sz="3200" spc="-10">
                <a:latin typeface="Calibri"/>
                <a:cs typeface="Calibri"/>
              </a:rPr>
              <a:t>the </a:t>
            </a:r>
            <a:r>
              <a:rPr dirty="0" sz="3200" spc="-5">
                <a:latin typeface="Calibri"/>
                <a:cs typeface="Calibri"/>
              </a:rPr>
              <a:t>algorithm which </a:t>
            </a:r>
            <a:r>
              <a:rPr dirty="0" sz="3200">
                <a:latin typeface="Calibri"/>
                <a:cs typeface="Calibri"/>
              </a:rPr>
              <a:t>a user </a:t>
            </a:r>
            <a:r>
              <a:rPr dirty="0" sz="3200" spc="-5">
                <a:latin typeface="Calibri"/>
                <a:cs typeface="Calibri"/>
              </a:rPr>
              <a:t>has written to  </a:t>
            </a:r>
            <a:r>
              <a:rPr dirty="0" sz="3200">
                <a:latin typeface="Calibri"/>
                <a:cs typeface="Calibri"/>
              </a:rPr>
              <a:t>get an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output.</a:t>
            </a:r>
            <a:endParaRPr sz="3200">
              <a:latin typeface="Calibri"/>
              <a:cs typeface="Calibri"/>
            </a:endParaRPr>
          </a:p>
          <a:p>
            <a:pPr marL="103505">
              <a:lnSpc>
                <a:spcPct val="100000"/>
              </a:lnSpc>
              <a:spcBef>
                <a:spcPts val="869"/>
              </a:spcBef>
            </a:pPr>
            <a:r>
              <a:rPr dirty="0" sz="3200">
                <a:latin typeface="Calibri"/>
                <a:cs typeface="Calibri"/>
              </a:rPr>
              <a:t>TWO </a:t>
            </a:r>
            <a:r>
              <a:rPr dirty="0" sz="3200" spc="-5">
                <a:latin typeface="Calibri"/>
                <a:cs typeface="Calibri"/>
              </a:rPr>
              <a:t>TYPES </a:t>
            </a:r>
            <a:r>
              <a:rPr dirty="0" sz="3200">
                <a:latin typeface="Calibri"/>
                <a:cs typeface="Calibri"/>
              </a:rPr>
              <a:t>OF </a:t>
            </a:r>
            <a:r>
              <a:rPr dirty="0" sz="3200" spc="-5">
                <a:latin typeface="Calibri"/>
                <a:cs typeface="Calibri"/>
              </a:rPr>
              <a:t>COMPUTER LANGUAGES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Low-level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languages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High-level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languages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8329" y="113029"/>
            <a:ext cx="53854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6110" algn="l"/>
              </a:tabLst>
            </a:pPr>
            <a:r>
              <a:rPr dirty="0" spc="-10">
                <a:latin typeface="Times New Roman"/>
                <a:cs typeface="Times New Roman"/>
              </a:rPr>
              <a:t>L</a:t>
            </a:r>
            <a:r>
              <a:rPr dirty="0" spc="5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w</a:t>
            </a:r>
            <a:r>
              <a:rPr dirty="0" spc="5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r </a:t>
            </a:r>
            <a:r>
              <a:rPr dirty="0" spc="-10">
                <a:latin typeface="Times New Roman"/>
                <a:cs typeface="Times New Roman"/>
              </a:rPr>
              <a:t>L</a:t>
            </a:r>
            <a:r>
              <a:rPr dirty="0" spc="5">
                <a:latin typeface="Times New Roman"/>
                <a:cs typeface="Times New Roman"/>
              </a:rPr>
              <a:t>ev</a:t>
            </a:r>
            <a:r>
              <a:rPr dirty="0" spc="-5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l	</a:t>
            </a:r>
            <a:r>
              <a:rPr dirty="0" spc="-10">
                <a:latin typeface="Times New Roman"/>
                <a:cs typeface="Times New Roman"/>
              </a:rPr>
              <a:t>L</a:t>
            </a:r>
            <a:r>
              <a:rPr dirty="0" spc="5">
                <a:latin typeface="Times New Roman"/>
                <a:cs typeface="Times New Roman"/>
              </a:rPr>
              <a:t>angu</a:t>
            </a:r>
            <a:r>
              <a:rPr dirty="0" spc="-5">
                <a:latin typeface="Times New Roman"/>
                <a:cs typeface="Times New Roman"/>
              </a:rPr>
              <a:t>a</a:t>
            </a:r>
            <a:r>
              <a:rPr dirty="0" spc="5">
                <a:latin typeface="Times New Roman"/>
                <a:cs typeface="Times New Roman"/>
              </a:rPr>
              <a:t>g</a:t>
            </a:r>
            <a:r>
              <a:rPr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295400"/>
            <a:ext cx="6474460" cy="434213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algn="just" marL="12700" marR="5080">
              <a:lnSpc>
                <a:spcPct val="92100"/>
              </a:lnSpc>
              <a:spcBef>
                <a:spcPts val="325"/>
              </a:spcBef>
              <a:tabLst>
                <a:tab pos="2438400" algn="l"/>
                <a:tab pos="5077460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low-level	programming	language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  a programming language that provides little or no  abstraction from a computer's instruction set  architecture. It consists of numeric codes i.e 0 &amp; 1.  </a:t>
            </a:r>
            <a:r>
              <a:rPr dirty="0" sz="2400" spc="-5">
                <a:latin typeface="Times New Roman"/>
                <a:cs typeface="Times New Roman"/>
              </a:rPr>
              <a:t>These </a:t>
            </a:r>
            <a:r>
              <a:rPr dirty="0" sz="2400">
                <a:latin typeface="Times New Roman"/>
                <a:cs typeface="Times New Roman"/>
              </a:rPr>
              <a:t>codes are easily understandable to computer  but difficult to human.. A </a:t>
            </a:r>
            <a:r>
              <a:rPr dirty="0" sz="2400" spc="-5">
                <a:latin typeface="Times New Roman"/>
                <a:cs typeface="Times New Roman"/>
              </a:rPr>
              <a:t>lower </a:t>
            </a:r>
            <a:r>
              <a:rPr dirty="0" sz="2400">
                <a:latin typeface="Times New Roman"/>
                <a:cs typeface="Times New Roman"/>
              </a:rPr>
              <a:t>level language is  used </a:t>
            </a:r>
            <a:r>
              <a:rPr dirty="0" sz="2400" spc="5">
                <a:latin typeface="Times New Roman"/>
                <a:cs typeface="Times New Roman"/>
              </a:rPr>
              <a:t>in </a:t>
            </a:r>
            <a:r>
              <a:rPr dirty="0" sz="2400" spc="-5">
                <a:latin typeface="Times New Roman"/>
                <a:cs typeface="Times New Roman"/>
              </a:rPr>
              <a:t>two </a:t>
            </a:r>
            <a:r>
              <a:rPr dirty="0" sz="2400">
                <a:latin typeface="Times New Roman"/>
                <a:cs typeface="Times New Roman"/>
              </a:rPr>
              <a:t>generations 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computer.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50">
              <a:latin typeface="Times New Roman"/>
              <a:cs typeface="Times New Roman"/>
            </a:endParaRPr>
          </a:p>
          <a:p>
            <a:pPr marL="137795" indent="-125730">
              <a:lnSpc>
                <a:spcPct val="100000"/>
              </a:lnSpc>
              <a:buSzPct val="96428"/>
              <a:buFont typeface="Arial"/>
              <a:buChar char="•"/>
              <a:tabLst>
                <a:tab pos="138430" algn="l"/>
              </a:tabLst>
            </a:pPr>
            <a:r>
              <a:rPr dirty="0" sz="2800">
                <a:latin typeface="Times New Roman"/>
                <a:cs typeface="Times New Roman"/>
              </a:rPr>
              <a:t>first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generation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137795" indent="-125730">
              <a:lnSpc>
                <a:spcPct val="100000"/>
              </a:lnSpc>
              <a:buSzPct val="96428"/>
              <a:buFont typeface="Arial"/>
              <a:buChar char="•"/>
              <a:tabLst>
                <a:tab pos="138430" algn="l"/>
              </a:tabLst>
            </a:pPr>
            <a:r>
              <a:rPr dirty="0" sz="2800" spc="-5">
                <a:latin typeface="Times New Roman"/>
                <a:cs typeface="Times New Roman"/>
              </a:rPr>
              <a:t>second generation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150" y="298450"/>
            <a:ext cx="7509509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>
                <a:latin typeface="Times New Roman"/>
                <a:cs typeface="Times New Roman"/>
              </a:rPr>
              <a:t>First </a:t>
            </a:r>
            <a:r>
              <a:rPr dirty="0" sz="4000" b="1">
                <a:latin typeface="Times New Roman"/>
                <a:cs typeface="Times New Roman"/>
              </a:rPr>
              <a:t>generation languages or</a:t>
            </a:r>
            <a:r>
              <a:rPr dirty="0" sz="4000" spc="-55" b="1">
                <a:latin typeface="Times New Roman"/>
                <a:cs typeface="Times New Roman"/>
              </a:rPr>
              <a:t> </a:t>
            </a:r>
            <a:r>
              <a:rPr dirty="0" sz="4000" spc="-5" b="1">
                <a:latin typeface="Times New Roman"/>
                <a:cs typeface="Times New Roman"/>
              </a:rPr>
              <a:t>1GL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015490"/>
            <a:ext cx="5027295" cy="202565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algn="just" marL="12700" marR="5080">
              <a:lnSpc>
                <a:spcPct val="92200"/>
              </a:lnSpc>
              <a:spcBef>
                <a:spcPts val="360"/>
              </a:spcBef>
            </a:pPr>
            <a:r>
              <a:rPr dirty="0" sz="2800" spc="-5">
                <a:latin typeface="Times New Roman"/>
                <a:cs typeface="Times New Roman"/>
              </a:rPr>
              <a:t>Represent </a:t>
            </a:r>
            <a:r>
              <a:rPr dirty="0" sz="2800">
                <a:latin typeface="Times New Roman"/>
                <a:cs typeface="Times New Roman"/>
              </a:rPr>
              <a:t>the very </a:t>
            </a:r>
            <a:r>
              <a:rPr dirty="0" sz="2800" spc="-5">
                <a:latin typeface="Times New Roman"/>
                <a:cs typeface="Times New Roman"/>
              </a:rPr>
              <a:t>early, </a:t>
            </a:r>
            <a:r>
              <a:rPr dirty="0" sz="2800">
                <a:latin typeface="Times New Roman"/>
                <a:cs typeface="Times New Roman"/>
              </a:rPr>
              <a:t>primitive  </a:t>
            </a:r>
            <a:r>
              <a:rPr dirty="0" sz="2800" spc="-5">
                <a:latin typeface="Times New Roman"/>
                <a:cs typeface="Times New Roman"/>
              </a:rPr>
              <a:t>computer languages </a:t>
            </a:r>
            <a:r>
              <a:rPr dirty="0" sz="2800">
                <a:latin typeface="Times New Roman"/>
                <a:cs typeface="Times New Roman"/>
              </a:rPr>
              <a:t>that </a:t>
            </a:r>
            <a:r>
              <a:rPr dirty="0" sz="2800" spc="-5">
                <a:latin typeface="Times New Roman"/>
                <a:cs typeface="Times New Roman"/>
              </a:rPr>
              <a:t>consisted  entirely </a:t>
            </a:r>
            <a:r>
              <a:rPr dirty="0" sz="2800">
                <a:latin typeface="Times New Roman"/>
                <a:cs typeface="Times New Roman"/>
              </a:rPr>
              <a:t>of 1's </a:t>
            </a:r>
            <a:r>
              <a:rPr dirty="0" sz="2800" spc="-5">
                <a:latin typeface="Times New Roman"/>
                <a:cs typeface="Times New Roman"/>
              </a:rPr>
              <a:t>and 0's </a:t>
            </a:r>
            <a:r>
              <a:rPr dirty="0" sz="2800">
                <a:latin typeface="Times New Roman"/>
                <a:cs typeface="Times New Roman"/>
              </a:rPr>
              <a:t>- the </a:t>
            </a:r>
            <a:r>
              <a:rPr dirty="0" sz="2800" spc="-5">
                <a:latin typeface="Times New Roman"/>
                <a:cs typeface="Times New Roman"/>
              </a:rPr>
              <a:t>actual  language that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computer  </a:t>
            </a:r>
            <a:r>
              <a:rPr dirty="0" sz="2800">
                <a:latin typeface="Times New Roman"/>
                <a:cs typeface="Times New Roman"/>
              </a:rPr>
              <a:t>understands </a:t>
            </a:r>
            <a:r>
              <a:rPr dirty="0" sz="2800" spc="-5">
                <a:latin typeface="Times New Roman"/>
                <a:cs typeface="Times New Roman"/>
              </a:rPr>
              <a:t>(machine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language).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7800" y="1524000"/>
            <a:ext cx="3733800" cy="3915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" y="187959"/>
            <a:ext cx="85305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Second generation languages</a:t>
            </a:r>
            <a:r>
              <a:rPr dirty="0" spc="-5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(2GL)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769109"/>
            <a:ext cx="5025390" cy="3082290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algn="just" marL="12700" marR="5080">
              <a:lnSpc>
                <a:spcPct val="74000"/>
              </a:lnSpc>
              <a:spcBef>
                <a:spcPts val="1005"/>
              </a:spcBef>
            </a:pPr>
            <a:r>
              <a:rPr dirty="0" sz="2900" spc="-5">
                <a:latin typeface="Times New Roman"/>
                <a:cs typeface="Times New Roman"/>
              </a:rPr>
              <a:t>Represent </a:t>
            </a:r>
            <a:r>
              <a:rPr dirty="0" sz="2900">
                <a:latin typeface="Times New Roman"/>
                <a:cs typeface="Times New Roman"/>
              </a:rPr>
              <a:t>a </a:t>
            </a:r>
            <a:r>
              <a:rPr dirty="0" sz="2900" spc="-5">
                <a:latin typeface="Times New Roman"/>
                <a:cs typeface="Times New Roman"/>
              </a:rPr>
              <a:t>step </a:t>
            </a:r>
            <a:r>
              <a:rPr dirty="0" sz="2900">
                <a:latin typeface="Times New Roman"/>
                <a:cs typeface="Times New Roman"/>
              </a:rPr>
              <a:t>up from </a:t>
            </a:r>
            <a:r>
              <a:rPr dirty="0" sz="2900" spc="-5">
                <a:latin typeface="Times New Roman"/>
                <a:cs typeface="Times New Roman"/>
              </a:rPr>
              <a:t>the </a:t>
            </a:r>
            <a:r>
              <a:rPr dirty="0" sz="2900">
                <a:latin typeface="Times New Roman"/>
                <a:cs typeface="Times New Roman"/>
              </a:rPr>
              <a:t>first  </a:t>
            </a:r>
            <a:r>
              <a:rPr dirty="0" sz="2900" spc="-5">
                <a:latin typeface="Times New Roman"/>
                <a:cs typeface="Times New Roman"/>
              </a:rPr>
              <a:t>generation languages. Allow </a:t>
            </a:r>
            <a:r>
              <a:rPr dirty="0" sz="2900">
                <a:latin typeface="Times New Roman"/>
                <a:cs typeface="Times New Roman"/>
              </a:rPr>
              <a:t>for  the </a:t>
            </a:r>
            <a:r>
              <a:rPr dirty="0" sz="2900" spc="-5">
                <a:latin typeface="Times New Roman"/>
                <a:cs typeface="Times New Roman"/>
              </a:rPr>
              <a:t>use </a:t>
            </a:r>
            <a:r>
              <a:rPr dirty="0" sz="2900">
                <a:latin typeface="Times New Roman"/>
                <a:cs typeface="Times New Roman"/>
              </a:rPr>
              <a:t>of symbolic </a:t>
            </a:r>
            <a:r>
              <a:rPr dirty="0" sz="2900" spc="-5">
                <a:latin typeface="Times New Roman"/>
                <a:cs typeface="Times New Roman"/>
              </a:rPr>
              <a:t>names  instead </a:t>
            </a:r>
            <a:r>
              <a:rPr dirty="0" sz="2900">
                <a:latin typeface="Times New Roman"/>
                <a:cs typeface="Times New Roman"/>
              </a:rPr>
              <a:t>of </a:t>
            </a:r>
            <a:r>
              <a:rPr dirty="0" sz="2900" spc="-5">
                <a:latin typeface="Times New Roman"/>
                <a:cs typeface="Times New Roman"/>
              </a:rPr>
              <a:t>just </a:t>
            </a:r>
            <a:r>
              <a:rPr dirty="0" sz="2900">
                <a:latin typeface="Times New Roman"/>
                <a:cs typeface="Times New Roman"/>
              </a:rPr>
              <a:t>numbers. </a:t>
            </a:r>
            <a:r>
              <a:rPr dirty="0" sz="2900" spc="-5">
                <a:latin typeface="Times New Roman"/>
                <a:cs typeface="Times New Roman"/>
              </a:rPr>
              <a:t>Second  generation languages </a:t>
            </a:r>
            <a:r>
              <a:rPr dirty="0" sz="2900">
                <a:latin typeface="Times New Roman"/>
                <a:cs typeface="Times New Roman"/>
              </a:rPr>
              <a:t>are known  </a:t>
            </a:r>
            <a:r>
              <a:rPr dirty="0" sz="2900" spc="-5">
                <a:latin typeface="Times New Roman"/>
                <a:cs typeface="Times New Roman"/>
              </a:rPr>
              <a:t>as assembly languages. </a:t>
            </a:r>
            <a:r>
              <a:rPr dirty="0" sz="2900">
                <a:latin typeface="Times New Roman"/>
                <a:cs typeface="Times New Roman"/>
              </a:rPr>
              <a:t>Code  </a:t>
            </a:r>
            <a:r>
              <a:rPr dirty="0" sz="2900" spc="-5">
                <a:latin typeface="Times New Roman"/>
                <a:cs typeface="Times New Roman"/>
              </a:rPr>
              <a:t>written in an assembly language  </a:t>
            </a:r>
            <a:r>
              <a:rPr dirty="0" sz="2900">
                <a:latin typeface="Times New Roman"/>
                <a:cs typeface="Times New Roman"/>
              </a:rPr>
              <a:t>is </a:t>
            </a:r>
            <a:r>
              <a:rPr dirty="0" sz="2900" spc="-5">
                <a:latin typeface="Times New Roman"/>
                <a:cs typeface="Times New Roman"/>
              </a:rPr>
              <a:t>converted into machine  language</a:t>
            </a:r>
            <a:r>
              <a:rPr dirty="0" sz="2900">
                <a:latin typeface="Times New Roman"/>
                <a:cs typeface="Times New Roman"/>
              </a:rPr>
              <a:t> (1GL).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7800" y="1752600"/>
            <a:ext cx="373380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5069" y="189229"/>
            <a:ext cx="6755765" cy="1254760"/>
          </a:xfrm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2087880" marR="5080" indent="-2075180">
              <a:lnSpc>
                <a:spcPct val="101699"/>
              </a:lnSpc>
              <a:spcBef>
                <a:spcPts val="15"/>
              </a:spcBef>
            </a:pPr>
            <a:r>
              <a:rPr dirty="0" sz="4000" spc="-5"/>
              <a:t>CHARACTERSTICS OF LOW LEVEL  LANGUAGES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06219"/>
            <a:ext cx="7411084" cy="3512820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Direct memory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management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Little-to-no abstraction from </a:t>
            </a:r>
            <a:r>
              <a:rPr dirty="0" sz="3200" spc="-10">
                <a:latin typeface="Calibri"/>
                <a:cs typeface="Calibri"/>
              </a:rPr>
              <a:t>the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hardware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Register access</a:t>
            </a:r>
            <a:endParaRPr sz="3200">
              <a:latin typeface="Calibri"/>
              <a:cs typeface="Calibri"/>
            </a:endParaRPr>
          </a:p>
          <a:p>
            <a:pPr marL="355600" marR="1144905" indent="-342900">
              <a:lnSpc>
                <a:spcPct val="101299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Statements usually </a:t>
            </a:r>
            <a:r>
              <a:rPr dirty="0" sz="3200">
                <a:latin typeface="Calibri"/>
                <a:cs typeface="Calibri"/>
              </a:rPr>
              <a:t>have </a:t>
            </a:r>
            <a:r>
              <a:rPr dirty="0" sz="3200" spc="-5">
                <a:latin typeface="Calibri"/>
                <a:cs typeface="Calibri"/>
              </a:rPr>
              <a:t>an obvious  correspondence </a:t>
            </a:r>
            <a:r>
              <a:rPr dirty="0" sz="3200">
                <a:latin typeface="Calibri"/>
                <a:cs typeface="Calibri"/>
              </a:rPr>
              <a:t>with clock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cycles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Superb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performance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7229" y="351790"/>
            <a:ext cx="26670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A</a:t>
            </a:r>
            <a:r>
              <a:rPr dirty="0" spc="5">
                <a:latin typeface="Times New Roman"/>
                <a:cs typeface="Times New Roman"/>
              </a:rPr>
              <a:t>dv</a:t>
            </a:r>
            <a:r>
              <a:rPr dirty="0" spc="-5">
                <a:latin typeface="Times New Roman"/>
                <a:cs typeface="Times New Roman"/>
              </a:rPr>
              <a:t>a</a:t>
            </a:r>
            <a:r>
              <a:rPr dirty="0" spc="5">
                <a:latin typeface="Times New Roman"/>
                <a:cs typeface="Times New Roman"/>
              </a:rPr>
              <a:t>n</a:t>
            </a:r>
            <a:r>
              <a:rPr dirty="0" spc="-5">
                <a:latin typeface="Times New Roman"/>
                <a:cs typeface="Times New Roman"/>
              </a:rPr>
              <a:t>t</a:t>
            </a:r>
            <a:r>
              <a:rPr dirty="0" spc="5">
                <a:latin typeface="Times New Roman"/>
                <a:cs typeface="Times New Roman"/>
              </a:rPr>
              <a:t>ag</a:t>
            </a:r>
            <a:r>
              <a:rPr dirty="0" spc="-5">
                <a:latin typeface="Times New Roman"/>
                <a:cs typeface="Times New Roman"/>
              </a:rPr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390649"/>
            <a:ext cx="5520690" cy="98806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37795" indent="-125730">
              <a:lnSpc>
                <a:spcPct val="100000"/>
              </a:lnSpc>
              <a:spcBef>
                <a:spcPts val="530"/>
              </a:spcBef>
              <a:buSzPct val="96428"/>
              <a:buFont typeface="Arial"/>
              <a:buChar char="•"/>
              <a:tabLst>
                <a:tab pos="138430" algn="l"/>
              </a:tabLst>
            </a:pPr>
            <a:r>
              <a:rPr dirty="0" sz="2800" spc="-5">
                <a:latin typeface="Times New Roman"/>
                <a:cs typeface="Times New Roman"/>
              </a:rPr>
              <a:t>Computational Speed </a:t>
            </a:r>
            <a:r>
              <a:rPr dirty="0" sz="2800">
                <a:latin typeface="Times New Roman"/>
                <a:cs typeface="Times New Roman"/>
              </a:rPr>
              <a:t>is </a:t>
            </a:r>
            <a:r>
              <a:rPr dirty="0" sz="2800" spc="-5">
                <a:latin typeface="Times New Roman"/>
                <a:cs typeface="Times New Roman"/>
              </a:rPr>
              <a:t>very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fast.</a:t>
            </a:r>
            <a:endParaRPr sz="2800">
              <a:latin typeface="Times New Roman"/>
              <a:cs typeface="Times New Roman"/>
            </a:endParaRPr>
          </a:p>
          <a:p>
            <a:pPr marL="137795" indent="-125730">
              <a:lnSpc>
                <a:spcPct val="100000"/>
              </a:lnSpc>
              <a:spcBef>
                <a:spcPts val="430"/>
              </a:spcBef>
              <a:buSzPct val="96428"/>
              <a:buFont typeface="Arial"/>
              <a:buChar char="•"/>
              <a:tabLst>
                <a:tab pos="138430" algn="l"/>
              </a:tabLst>
            </a:pPr>
            <a:r>
              <a:rPr dirty="0" sz="2800" spc="-5">
                <a:latin typeface="Times New Roman"/>
                <a:cs typeface="Times New Roman"/>
              </a:rPr>
              <a:t>Directly understandable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-5">
                <a:latin typeface="Times New Roman"/>
                <a:cs typeface="Times New Roman"/>
              </a:rPr>
              <a:t> computer.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69" y="3463290"/>
            <a:ext cx="8360409" cy="1976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5654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latin typeface="Times New Roman"/>
                <a:cs typeface="Times New Roman"/>
              </a:rPr>
              <a:t>Disadvantages</a:t>
            </a:r>
            <a:endParaRPr sz="4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6428"/>
              <a:buFont typeface="Arial"/>
              <a:buChar char="•"/>
              <a:tabLst>
                <a:tab pos="138430" algn="l"/>
              </a:tabLst>
            </a:pPr>
            <a:r>
              <a:rPr dirty="0" sz="2800" spc="-5">
                <a:latin typeface="Times New Roman"/>
                <a:cs typeface="Times New Roman"/>
              </a:rPr>
              <a:t>Development </a:t>
            </a:r>
            <a:r>
              <a:rPr dirty="0" sz="2800">
                <a:latin typeface="Times New Roman"/>
                <a:cs typeface="Times New Roman"/>
              </a:rPr>
              <a:t>of a program in </a:t>
            </a:r>
            <a:r>
              <a:rPr dirty="0" sz="2800" spc="-5">
                <a:latin typeface="Times New Roman"/>
                <a:cs typeface="Times New Roman"/>
              </a:rPr>
              <a:t>machine language </a:t>
            </a:r>
            <a:r>
              <a:rPr dirty="0" sz="2800">
                <a:latin typeface="Times New Roman"/>
                <a:cs typeface="Times New Roman"/>
              </a:rPr>
              <a:t>is very  </a:t>
            </a:r>
            <a:r>
              <a:rPr dirty="0" sz="2800" spc="-5">
                <a:latin typeface="Times New Roman"/>
                <a:cs typeface="Times New Roman"/>
              </a:rPr>
              <a:t>time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consuming.</a:t>
            </a:r>
            <a:endParaRPr sz="2800">
              <a:latin typeface="Times New Roman"/>
              <a:cs typeface="Times New Roman"/>
            </a:endParaRPr>
          </a:p>
          <a:p>
            <a:pPr marL="137795" indent="-125730">
              <a:lnSpc>
                <a:spcPct val="100000"/>
              </a:lnSpc>
              <a:buSzPct val="96428"/>
              <a:buFont typeface="Arial"/>
              <a:buChar char="•"/>
              <a:tabLst>
                <a:tab pos="138430" algn="l"/>
              </a:tabLst>
            </a:pPr>
            <a:r>
              <a:rPr dirty="0" sz="2800" spc="-5">
                <a:latin typeface="Times New Roman"/>
                <a:cs typeface="Times New Roman"/>
              </a:rPr>
              <a:t>Error correction </a:t>
            </a:r>
            <a:r>
              <a:rPr dirty="0" sz="2800">
                <a:latin typeface="Times New Roman"/>
                <a:cs typeface="Times New Roman"/>
              </a:rPr>
              <a:t>is tedious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1679" y="189229"/>
            <a:ext cx="512254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HIGH LEVEL</a:t>
            </a:r>
            <a:r>
              <a:rPr dirty="0" sz="4000" spc="-70"/>
              <a:t> </a:t>
            </a:r>
            <a:r>
              <a:rPr dirty="0" sz="4000" spc="-5"/>
              <a:t>LANGUAGES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97659"/>
            <a:ext cx="8075295" cy="320421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algn="just" marL="355600" marR="5080" indent="-342900">
              <a:lnSpc>
                <a:spcPct val="92100"/>
              </a:lnSpc>
              <a:spcBef>
                <a:spcPts val="36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High-level </a:t>
            </a:r>
            <a:r>
              <a:rPr dirty="0" sz="2800" spc="-5">
                <a:latin typeface="Times New Roman"/>
                <a:cs typeface="Times New Roman"/>
              </a:rPr>
              <a:t>programming languages allow </a:t>
            </a:r>
            <a:r>
              <a:rPr dirty="0" sz="2800">
                <a:latin typeface="Times New Roman"/>
                <a:cs typeface="Times New Roman"/>
              </a:rPr>
              <a:t>the  </a:t>
            </a:r>
            <a:r>
              <a:rPr dirty="0" sz="2800" spc="-5">
                <a:latin typeface="Times New Roman"/>
                <a:cs typeface="Times New Roman"/>
              </a:rPr>
              <a:t>specification </a:t>
            </a:r>
            <a:r>
              <a:rPr dirty="0" sz="2800">
                <a:latin typeface="Times New Roman"/>
                <a:cs typeface="Times New Roman"/>
              </a:rPr>
              <a:t>of a problem solution in </a:t>
            </a:r>
            <a:r>
              <a:rPr dirty="0" sz="2800" spc="-5">
                <a:latin typeface="Times New Roman"/>
                <a:cs typeface="Times New Roman"/>
              </a:rPr>
              <a:t>terms closer </a:t>
            </a:r>
            <a:r>
              <a:rPr dirty="0" sz="2800">
                <a:latin typeface="Times New Roman"/>
                <a:cs typeface="Times New Roman"/>
              </a:rPr>
              <a:t>to  those </a:t>
            </a:r>
            <a:r>
              <a:rPr dirty="0" sz="2800" spc="-5">
                <a:latin typeface="Times New Roman"/>
                <a:cs typeface="Times New Roman"/>
              </a:rPr>
              <a:t>used </a:t>
            </a:r>
            <a:r>
              <a:rPr dirty="0" sz="2800" spc="5">
                <a:latin typeface="Times New Roman"/>
                <a:cs typeface="Times New Roman"/>
              </a:rPr>
              <a:t>by </a:t>
            </a:r>
            <a:r>
              <a:rPr dirty="0" sz="2800" spc="-5">
                <a:latin typeface="Times New Roman"/>
                <a:cs typeface="Times New Roman"/>
              </a:rPr>
              <a:t>human </a:t>
            </a:r>
            <a:r>
              <a:rPr dirty="0" sz="2800">
                <a:latin typeface="Times New Roman"/>
                <a:cs typeface="Times New Roman"/>
              </a:rPr>
              <a:t>beings. These </a:t>
            </a:r>
            <a:r>
              <a:rPr dirty="0" sz="2800" spc="-5">
                <a:latin typeface="Times New Roman"/>
                <a:cs typeface="Times New Roman"/>
              </a:rPr>
              <a:t>languages were  </a:t>
            </a:r>
            <a:r>
              <a:rPr dirty="0" sz="2800">
                <a:latin typeface="Times New Roman"/>
                <a:cs typeface="Times New Roman"/>
              </a:rPr>
              <a:t>designed to </a:t>
            </a:r>
            <a:r>
              <a:rPr dirty="0" sz="2800" spc="-5">
                <a:latin typeface="Times New Roman"/>
                <a:cs typeface="Times New Roman"/>
              </a:rPr>
              <a:t>make programming </a:t>
            </a:r>
            <a:r>
              <a:rPr dirty="0" sz="2800">
                <a:latin typeface="Times New Roman"/>
                <a:cs typeface="Times New Roman"/>
              </a:rPr>
              <a:t>far </a:t>
            </a:r>
            <a:r>
              <a:rPr dirty="0" sz="2800" spc="-5">
                <a:latin typeface="Times New Roman"/>
                <a:cs typeface="Times New Roman"/>
              </a:rPr>
              <a:t>easier, less error-  </a:t>
            </a:r>
            <a:r>
              <a:rPr dirty="0" sz="2800">
                <a:latin typeface="Times New Roman"/>
                <a:cs typeface="Times New Roman"/>
              </a:rPr>
              <a:t>prone </a:t>
            </a:r>
            <a:r>
              <a:rPr dirty="0" sz="2800" spc="-5">
                <a:latin typeface="Times New Roman"/>
                <a:cs typeface="Times New Roman"/>
              </a:rPr>
              <a:t>and </a:t>
            </a:r>
            <a:r>
              <a:rPr dirty="0" sz="2800">
                <a:latin typeface="Times New Roman"/>
                <a:cs typeface="Times New Roman"/>
              </a:rPr>
              <a:t>to remove the </a:t>
            </a:r>
            <a:r>
              <a:rPr dirty="0" sz="2800" spc="-5">
                <a:latin typeface="Times New Roman"/>
                <a:cs typeface="Times New Roman"/>
              </a:rPr>
              <a:t>programmer </a:t>
            </a:r>
            <a:r>
              <a:rPr dirty="0" sz="2800">
                <a:latin typeface="Times New Roman"/>
                <a:cs typeface="Times New Roman"/>
              </a:rPr>
              <a:t>from having to  know the </a:t>
            </a:r>
            <a:r>
              <a:rPr dirty="0" sz="2800" spc="-5">
                <a:latin typeface="Times New Roman"/>
                <a:cs typeface="Times New Roman"/>
              </a:rPr>
              <a:t>details </a:t>
            </a:r>
            <a:r>
              <a:rPr dirty="0" sz="2800" spc="5">
                <a:latin typeface="Times New Roman"/>
                <a:cs typeface="Times New Roman"/>
              </a:rPr>
              <a:t>of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internal </a:t>
            </a:r>
            <a:r>
              <a:rPr dirty="0" sz="2800">
                <a:latin typeface="Times New Roman"/>
                <a:cs typeface="Times New Roman"/>
              </a:rPr>
              <a:t>structure </a:t>
            </a:r>
            <a:r>
              <a:rPr dirty="0" sz="2800" spc="5">
                <a:latin typeface="Times New Roman"/>
                <a:cs typeface="Times New Roman"/>
              </a:rPr>
              <a:t>of </a:t>
            </a:r>
            <a:r>
              <a:rPr dirty="0" sz="2800">
                <a:latin typeface="Times New Roman"/>
                <a:cs typeface="Times New Roman"/>
              </a:rPr>
              <a:t>a  </a:t>
            </a:r>
            <a:r>
              <a:rPr dirty="0" sz="2800" spc="-5">
                <a:latin typeface="Times New Roman"/>
                <a:cs typeface="Times New Roman"/>
              </a:rPr>
              <a:t>particular computer. </a:t>
            </a:r>
            <a:r>
              <a:rPr dirty="0" sz="2800">
                <a:latin typeface="Times New Roman"/>
                <a:cs typeface="Times New Roman"/>
              </a:rPr>
              <a:t>This </a:t>
            </a:r>
            <a:r>
              <a:rPr dirty="0" sz="2800" spc="-5">
                <a:latin typeface="Times New Roman"/>
                <a:cs typeface="Times New Roman"/>
              </a:rPr>
              <a:t>language </a:t>
            </a:r>
            <a:r>
              <a:rPr dirty="0" sz="2800">
                <a:latin typeface="Times New Roman"/>
                <a:cs typeface="Times New Roman"/>
              </a:rPr>
              <a:t>is used in third  generation.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51790"/>
            <a:ext cx="82169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Third generation languages</a:t>
            </a:r>
            <a:r>
              <a:rPr dirty="0" spc="-80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(3GL)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2057400"/>
            <a:ext cx="5409565" cy="359791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algn="just" marL="12700" marR="5080">
              <a:lnSpc>
                <a:spcPct val="73700"/>
              </a:lnSpc>
              <a:spcBef>
                <a:spcPts val="980"/>
              </a:spcBef>
            </a:pPr>
            <a:r>
              <a:rPr dirty="0" sz="2800" spc="-5">
                <a:latin typeface="Times New Roman"/>
                <a:cs typeface="Times New Roman"/>
              </a:rPr>
              <a:t>With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languages </a:t>
            </a:r>
            <a:r>
              <a:rPr dirty="0" sz="2800">
                <a:latin typeface="Times New Roman"/>
                <a:cs typeface="Times New Roman"/>
              </a:rPr>
              <a:t>introduced </a:t>
            </a:r>
            <a:r>
              <a:rPr dirty="0" sz="2800" spc="5">
                <a:latin typeface="Times New Roman"/>
                <a:cs typeface="Times New Roman"/>
              </a:rPr>
              <a:t>by </a:t>
            </a:r>
            <a:r>
              <a:rPr dirty="0" sz="2800">
                <a:latin typeface="Times New Roman"/>
                <a:cs typeface="Times New Roman"/>
              </a:rPr>
              <a:t>the  third </a:t>
            </a:r>
            <a:r>
              <a:rPr dirty="0" sz="2800" spc="-5">
                <a:latin typeface="Times New Roman"/>
                <a:cs typeface="Times New Roman"/>
              </a:rPr>
              <a:t>generation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computer  programming, </a:t>
            </a:r>
            <a:r>
              <a:rPr dirty="0" sz="2800">
                <a:latin typeface="Times New Roman"/>
                <a:cs typeface="Times New Roman"/>
              </a:rPr>
              <a:t>words </a:t>
            </a:r>
            <a:r>
              <a:rPr dirty="0" sz="2800" spc="-5">
                <a:latin typeface="Times New Roman"/>
                <a:cs typeface="Times New Roman"/>
              </a:rPr>
              <a:t>and commands  (instead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just symbols and  </a:t>
            </a:r>
            <a:r>
              <a:rPr dirty="0" sz="2800">
                <a:latin typeface="Times New Roman"/>
                <a:cs typeface="Times New Roman"/>
              </a:rPr>
              <a:t>numbers) </a:t>
            </a:r>
            <a:r>
              <a:rPr dirty="0" sz="2800" spc="-5">
                <a:latin typeface="Times New Roman"/>
                <a:cs typeface="Times New Roman"/>
              </a:rPr>
              <a:t>were being </a:t>
            </a:r>
            <a:r>
              <a:rPr dirty="0" sz="2800">
                <a:latin typeface="Times New Roman"/>
                <a:cs typeface="Times New Roman"/>
              </a:rPr>
              <a:t>used. </a:t>
            </a:r>
            <a:r>
              <a:rPr dirty="0" sz="2800" spc="-5">
                <a:latin typeface="Times New Roman"/>
                <a:cs typeface="Times New Roman"/>
              </a:rPr>
              <a:t>These  languages therefore, </a:t>
            </a:r>
            <a:r>
              <a:rPr dirty="0" sz="2800">
                <a:latin typeface="Times New Roman"/>
                <a:cs typeface="Times New Roman"/>
              </a:rPr>
              <a:t>had syntax </a:t>
            </a:r>
            <a:r>
              <a:rPr dirty="0" sz="2800" spc="-5">
                <a:latin typeface="Times New Roman"/>
                <a:cs typeface="Times New Roman"/>
              </a:rPr>
              <a:t>that  </a:t>
            </a:r>
            <a:r>
              <a:rPr dirty="0" sz="2800" spc="-10">
                <a:latin typeface="Times New Roman"/>
                <a:cs typeface="Times New Roman"/>
              </a:rPr>
              <a:t>was </a:t>
            </a:r>
            <a:r>
              <a:rPr dirty="0" sz="2800" spc="-5">
                <a:latin typeface="Times New Roman"/>
                <a:cs typeface="Times New Roman"/>
              </a:rPr>
              <a:t>much easier </a:t>
            </a:r>
            <a:r>
              <a:rPr dirty="0" sz="2800">
                <a:latin typeface="Times New Roman"/>
                <a:cs typeface="Times New Roman"/>
              </a:rPr>
              <a:t>to </a:t>
            </a:r>
            <a:r>
              <a:rPr dirty="0" sz="2800" spc="-5">
                <a:latin typeface="Times New Roman"/>
                <a:cs typeface="Times New Roman"/>
              </a:rPr>
              <a:t>understand. Third  generation </a:t>
            </a:r>
            <a:r>
              <a:rPr dirty="0" sz="2800">
                <a:latin typeface="Times New Roman"/>
                <a:cs typeface="Times New Roman"/>
              </a:rPr>
              <a:t>languages </a:t>
            </a:r>
            <a:r>
              <a:rPr dirty="0" sz="2800" spc="-5">
                <a:latin typeface="Times New Roman"/>
                <a:cs typeface="Times New Roman"/>
              </a:rPr>
              <a:t>are </a:t>
            </a:r>
            <a:r>
              <a:rPr dirty="0" sz="2800">
                <a:latin typeface="Times New Roman"/>
                <a:cs typeface="Times New Roman"/>
              </a:rPr>
              <a:t>known </a:t>
            </a:r>
            <a:r>
              <a:rPr dirty="0" sz="2800" spc="-5">
                <a:latin typeface="Times New Roman"/>
                <a:cs typeface="Times New Roman"/>
              </a:rPr>
              <a:t>as  </a:t>
            </a:r>
            <a:r>
              <a:rPr dirty="0" sz="2800">
                <a:latin typeface="Times New Roman"/>
                <a:cs typeface="Times New Roman"/>
              </a:rPr>
              <a:t>"high </a:t>
            </a:r>
            <a:r>
              <a:rPr dirty="0" sz="2800" spc="-5">
                <a:latin typeface="Times New Roman"/>
                <a:cs typeface="Times New Roman"/>
              </a:rPr>
              <a:t>level languages" and </a:t>
            </a:r>
            <a:r>
              <a:rPr dirty="0" sz="2800">
                <a:latin typeface="Times New Roman"/>
                <a:cs typeface="Times New Roman"/>
              </a:rPr>
              <a:t>include </a:t>
            </a:r>
            <a:r>
              <a:rPr dirty="0" sz="2800" spc="-5">
                <a:latin typeface="Times New Roman"/>
                <a:cs typeface="Times New Roman"/>
              </a:rPr>
              <a:t>C,  </a:t>
            </a:r>
            <a:r>
              <a:rPr dirty="0" sz="2800" spc="-10">
                <a:latin typeface="Times New Roman"/>
                <a:cs typeface="Times New Roman"/>
              </a:rPr>
              <a:t>C++, </a:t>
            </a:r>
            <a:r>
              <a:rPr dirty="0" sz="2800" spc="-5">
                <a:latin typeface="Times New Roman"/>
                <a:cs typeface="Times New Roman"/>
              </a:rPr>
              <a:t>Java, and Javascript, among  others.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3600" y="1676400"/>
            <a:ext cx="3200400" cy="398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NOKiA</dc:creator>
  <dc:title>DEFINITION OF COMPUTER LANGUAGES</dc:title>
  <dcterms:created xsi:type="dcterms:W3CDTF">2020-01-18T21:12:05Z</dcterms:created>
  <dcterms:modified xsi:type="dcterms:W3CDTF">2020-01-18T21:12:05Z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2011-12-28T00:00:00Z</vt:filetime>
  </property>
  <property fmtid="{D5CDD505-2E9C-101B-9397-08002B2CF9AE}" pid="3" name="Creator">
    <vt:lpwstr>Impress</vt:lpwstr>
  </property>
  <property fmtid="{D5CDD505-2E9C-101B-9397-08002B2CF9AE}" pid="4" name="LastSaved">
    <vt:filetime>2011-12-28T00:00:00Z</vt:filetime>
  </property>
</Properties>
</file>