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8" r:id="rId15"/>
    <p:sldId id="271" r:id="rId16"/>
    <p:sldId id="273" r:id="rId17"/>
    <p:sldId id="274" r:id="rId18"/>
  </p:sldIdLst>
  <p:sldSz cx="18288000" cy="10287000"/>
  <p:notesSz cx="6858000" cy="9144000"/>
  <p:embeddedFontLst>
    <p:embeddedFont>
      <p:font typeface="Canva Sans"/>
      <p:regular r:id="rId19"/>
    </p:embeddedFont>
    <p:embeddedFont>
      <p:font typeface="Canva Sans Bold"/>
      <p:regular r:id="rId20"/>
    </p:embeddedFont>
    <p:embeddedFont>
      <p:font typeface="Montserrat" panose="00000500000000000000" pitchFamily="2" charset="0"/>
      <p:regular r:id="rId21"/>
      <p:bold r:id="rId22"/>
    </p:embeddedFont>
    <p:embeddedFont>
      <p:font typeface="Montserrat Bold"/>
      <p:regular r:id="rId23"/>
    </p:embeddedFont>
    <p:embeddedFont>
      <p:font typeface="Open Sans" panose="020B0606030504020204" pitchFamily="34" charset="0"/>
      <p:regular r:id="rId24"/>
      <p:bold r:id="rId25"/>
    </p:embeddedFont>
    <p:embeddedFont>
      <p:font typeface="Open Sans Bold"/>
      <p:regular r:id="rId26"/>
    </p:embeddedFont>
    <p:embeddedFont>
      <p:font typeface="Poppins" panose="00000500000000000000" pitchFamily="2"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11/10/2024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11/10/2024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16.jpg"/><Relationship Id="rId3" Type="http://schemas.microsoft.com/office/2007/relationships/media" Target="../media/media2.wav"/><Relationship Id="rId7" Type="http://schemas.openxmlformats.org/officeDocument/2006/relationships/image" Target="../media/image15.jpg"/><Relationship Id="rId2" Type="http://schemas.openxmlformats.org/officeDocument/2006/relationships/audio" Target="../media/media1.wav"/><Relationship Id="rId1" Type="http://schemas.microsoft.com/office/2007/relationships/media" Target="../media/media1.wav"/><Relationship Id="rId6" Type="http://schemas.openxmlformats.org/officeDocument/2006/relationships/image" Target="../media/image14.png"/><Relationship Id="rId5" Type="http://schemas.openxmlformats.org/officeDocument/2006/relationships/slideLayout" Target="../slideLayouts/slideLayout7.xml"/><Relationship Id="rId4" Type="http://schemas.openxmlformats.org/officeDocument/2006/relationships/audio" Target="../media/media2.wav"/></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5" Type="http://schemas.openxmlformats.org/officeDocument/2006/relationships/image" Target="../media/image8.sv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a:p>
        </p:txBody>
      </p:sp>
      <p:sp>
        <p:nvSpPr>
          <p:cNvPr id="3" name="TextBox 3"/>
          <p:cNvSpPr txBox="1"/>
          <p:nvPr/>
        </p:nvSpPr>
        <p:spPr>
          <a:xfrm>
            <a:off x="1986655" y="3144274"/>
            <a:ext cx="14314689" cy="1657732"/>
          </a:xfrm>
          <a:prstGeom prst="rect">
            <a:avLst/>
          </a:prstGeom>
        </p:spPr>
        <p:txBody>
          <a:bodyPr lIns="0" tIns="0" rIns="0" bIns="0" rtlCol="0" anchor="t">
            <a:spAutoFit/>
          </a:bodyPr>
          <a:lstStyle/>
          <a:p>
            <a:pPr algn="ctr">
              <a:lnSpc>
                <a:spcPts val="6392"/>
              </a:lnSpc>
            </a:pPr>
            <a:r>
              <a:rPr lang="en-US" sz="6266">
                <a:solidFill>
                  <a:srgbClr val="FFFFFF"/>
                </a:solidFill>
                <a:latin typeface="Montserrat"/>
                <a:ea typeface="Montserrat"/>
                <a:cs typeface="Montserrat"/>
                <a:sym typeface="Montserrat"/>
              </a:rPr>
              <a:t>FAST FOURIER TRANSFORM AND ITS APPLICATIONS</a:t>
            </a:r>
          </a:p>
        </p:txBody>
      </p:sp>
      <p:sp>
        <p:nvSpPr>
          <p:cNvPr id="4" name="AutoShape 4"/>
          <p:cNvSpPr/>
          <p:nvPr/>
        </p:nvSpPr>
        <p:spPr>
          <a:xfrm>
            <a:off x="7669737" y="5962150"/>
            <a:ext cx="2948526" cy="0"/>
          </a:xfrm>
          <a:prstGeom prst="line">
            <a:avLst/>
          </a:prstGeom>
          <a:ln w="19050" cap="flat">
            <a:solidFill>
              <a:srgbClr val="FFFFFF"/>
            </a:solidFill>
            <a:prstDash val="solid"/>
            <a:headEnd type="none" w="sm" len="sm"/>
            <a:tailEnd type="none" w="sm" len="sm"/>
          </a:ln>
        </p:spPr>
        <p:txBody>
          <a:bodyPr/>
          <a:lstStyle/>
          <a:p>
            <a:endParaRPr lang="en-IN"/>
          </a:p>
        </p:txBody>
      </p:sp>
      <p:sp>
        <p:nvSpPr>
          <p:cNvPr id="5" name="TextBox 5"/>
          <p:cNvSpPr txBox="1"/>
          <p:nvPr/>
        </p:nvSpPr>
        <p:spPr>
          <a:xfrm>
            <a:off x="5075627" y="7095625"/>
            <a:ext cx="8136745" cy="297180"/>
          </a:xfrm>
          <a:prstGeom prst="rect">
            <a:avLst/>
          </a:prstGeom>
        </p:spPr>
        <p:txBody>
          <a:bodyPr lIns="0" tIns="0" rIns="0" bIns="0" rtlCol="0" anchor="t">
            <a:spAutoFit/>
          </a:bodyPr>
          <a:lstStyle/>
          <a:p>
            <a:pPr algn="ctr">
              <a:lnSpc>
                <a:spcPts val="2519"/>
              </a:lnSpc>
              <a:spcBef>
                <a:spcPct val="0"/>
              </a:spcBef>
            </a:pPr>
            <a:r>
              <a:rPr lang="en-US" sz="1799" spc="1439">
                <a:solidFill>
                  <a:srgbClr val="FFFFFF"/>
                </a:solidFill>
                <a:latin typeface="Open Sans"/>
                <a:ea typeface="Open Sans"/>
                <a:cs typeface="Open Sans"/>
                <a:sym typeface="Open Sans"/>
              </a:rPr>
              <a:t>PRESENTED BY GROUP 13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37470" y="1247584"/>
            <a:ext cx="14818218" cy="7791831"/>
          </a:xfrm>
          <a:custGeom>
            <a:avLst/>
            <a:gdLst/>
            <a:ahLst/>
            <a:cxnLst/>
            <a:rect l="l" t="t" r="r" b="b"/>
            <a:pathLst>
              <a:path w="14818218" h="7791831">
                <a:moveTo>
                  <a:pt x="0" y="0"/>
                </a:moveTo>
                <a:lnTo>
                  <a:pt x="14818218" y="0"/>
                </a:lnTo>
                <a:lnTo>
                  <a:pt x="14818218" y="7791832"/>
                </a:lnTo>
                <a:lnTo>
                  <a:pt x="0" y="7791832"/>
                </a:lnTo>
                <a:lnTo>
                  <a:pt x="0" y="0"/>
                </a:lnTo>
                <a:close/>
              </a:path>
            </a:pathLst>
          </a:custGeom>
          <a:blipFill>
            <a:blip r:embed="rId2"/>
            <a:stretch>
              <a:fillRect/>
            </a:stretch>
          </a:blipFill>
        </p:spPr>
        <p:txBody>
          <a:bodyPr/>
          <a:lstStyle/>
          <a:p>
            <a:endParaRPr lang="en-IN"/>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7246552" cy="10287000"/>
            <a:chOff x="0" y="0"/>
            <a:chExt cx="1908557" cy="2709333"/>
          </a:xfrm>
        </p:grpSpPr>
        <p:sp>
          <p:nvSpPr>
            <p:cNvPr id="6" name="Freeform 6"/>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7" name="TextBox 7"/>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8" name="AutoShape 8"/>
          <p:cNvSpPr/>
          <p:nvPr/>
        </p:nvSpPr>
        <p:spPr>
          <a:xfrm>
            <a:off x="1325214" y="6459512"/>
            <a:ext cx="2948526" cy="0"/>
          </a:xfrm>
          <a:prstGeom prst="line">
            <a:avLst/>
          </a:prstGeom>
          <a:ln w="19050" cap="flat">
            <a:solidFill>
              <a:srgbClr val="FFFFFF"/>
            </a:solidFill>
            <a:prstDash val="solid"/>
            <a:headEnd type="none" w="sm" len="sm"/>
            <a:tailEnd type="none" w="sm" len="sm"/>
          </a:ln>
        </p:spPr>
        <p:txBody>
          <a:bodyPr/>
          <a:lstStyle/>
          <a:p>
            <a:endParaRPr lang="en-IN"/>
          </a:p>
        </p:txBody>
      </p:sp>
      <p:sp>
        <p:nvSpPr>
          <p:cNvPr id="9" name="TextBox 9"/>
          <p:cNvSpPr txBox="1"/>
          <p:nvPr/>
        </p:nvSpPr>
        <p:spPr>
          <a:xfrm>
            <a:off x="757985" y="2964675"/>
            <a:ext cx="5404780" cy="21272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FFT in Medical and Financial Analysis</a:t>
            </a:r>
          </a:p>
        </p:txBody>
      </p:sp>
      <p:sp>
        <p:nvSpPr>
          <p:cNvPr id="10" name="TextBox 10"/>
          <p:cNvSpPr txBox="1"/>
          <p:nvPr/>
        </p:nvSpPr>
        <p:spPr>
          <a:xfrm>
            <a:off x="8607059" y="1817660"/>
            <a:ext cx="8263063" cy="2314411"/>
          </a:xfrm>
          <a:prstGeom prst="rect">
            <a:avLst/>
          </a:prstGeom>
        </p:spPr>
        <p:txBody>
          <a:bodyPr lIns="0" tIns="0" rIns="0" bIns="0" rtlCol="0" anchor="t">
            <a:spAutoFit/>
          </a:bodyPr>
          <a:lstStyle/>
          <a:p>
            <a:pPr algn="l">
              <a:lnSpc>
                <a:spcPts val="3684"/>
              </a:lnSpc>
              <a:spcBef>
                <a:spcPct val="0"/>
              </a:spcBef>
            </a:pPr>
            <a:r>
              <a:rPr lang="en-US" sz="2631">
                <a:solidFill>
                  <a:srgbClr val="1F2020"/>
                </a:solidFill>
                <a:latin typeface="Open Sans"/>
                <a:ea typeface="Open Sans"/>
                <a:cs typeface="Open Sans"/>
                <a:sym typeface="Open Sans"/>
              </a:rPr>
              <a:t>Techniques like MRI (Magnetic Resonance Imaging) and CT scans rely on Fourier transforms to process raw data from sensors and convert it into usable images. FFT reduces the computation time, making these imaging techniques more efficient. </a:t>
            </a:r>
          </a:p>
        </p:txBody>
      </p:sp>
      <p:sp>
        <p:nvSpPr>
          <p:cNvPr id="11" name="TextBox 11"/>
          <p:cNvSpPr txBox="1"/>
          <p:nvPr/>
        </p:nvSpPr>
        <p:spPr>
          <a:xfrm>
            <a:off x="8607059" y="971550"/>
            <a:ext cx="8263063" cy="587376"/>
          </a:xfrm>
          <a:prstGeom prst="rect">
            <a:avLst/>
          </a:prstGeom>
        </p:spPr>
        <p:txBody>
          <a:bodyPr lIns="0" tIns="0" rIns="0" bIns="0" rtlCol="0" anchor="t">
            <a:spAutoFit/>
          </a:bodyPr>
          <a:lstStyle/>
          <a:p>
            <a:pPr algn="l">
              <a:lnSpc>
                <a:spcPts val="4899"/>
              </a:lnSpc>
              <a:spcBef>
                <a:spcPct val="0"/>
              </a:spcBef>
            </a:pPr>
            <a:r>
              <a:rPr lang="en-US" sz="3499" b="1">
                <a:solidFill>
                  <a:srgbClr val="305A72"/>
                </a:solidFill>
                <a:latin typeface="Open Sans Bold"/>
                <a:ea typeface="Open Sans Bold"/>
                <a:cs typeface="Open Sans Bold"/>
                <a:sym typeface="Open Sans Bold"/>
              </a:rPr>
              <a:t>FFT in Medical Imaging</a:t>
            </a:r>
          </a:p>
        </p:txBody>
      </p:sp>
      <p:sp>
        <p:nvSpPr>
          <p:cNvPr id="12" name="TextBox 12"/>
          <p:cNvSpPr txBox="1"/>
          <p:nvPr/>
        </p:nvSpPr>
        <p:spPr>
          <a:xfrm>
            <a:off x="11233453" y="600082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13" name="TextBox 13"/>
          <p:cNvSpPr txBox="1"/>
          <p:nvPr/>
        </p:nvSpPr>
        <p:spPr>
          <a:xfrm>
            <a:off x="8607059" y="5880885"/>
            <a:ext cx="8263063" cy="1847686"/>
          </a:xfrm>
          <a:prstGeom prst="rect">
            <a:avLst/>
          </a:prstGeom>
        </p:spPr>
        <p:txBody>
          <a:bodyPr lIns="0" tIns="0" rIns="0" bIns="0" rtlCol="0" anchor="t">
            <a:spAutoFit/>
          </a:bodyPr>
          <a:lstStyle/>
          <a:p>
            <a:pPr algn="l">
              <a:lnSpc>
                <a:spcPts val="3684"/>
              </a:lnSpc>
              <a:spcBef>
                <a:spcPct val="0"/>
              </a:spcBef>
            </a:pPr>
            <a:r>
              <a:rPr lang="en-US" sz="2631">
                <a:solidFill>
                  <a:srgbClr val="1F2020"/>
                </a:solidFill>
                <a:latin typeface="Open Sans"/>
                <a:ea typeface="Open Sans"/>
                <a:cs typeface="Open Sans"/>
                <a:sym typeface="Open Sans"/>
              </a:rPr>
              <a:t> In financial markets, FFT is applied to detect patterns in stock prices and other time-series data. It helps in identifying cyclical trends or anomalies that can guide investment strategies</a:t>
            </a:r>
          </a:p>
        </p:txBody>
      </p:sp>
      <p:sp>
        <p:nvSpPr>
          <p:cNvPr id="14" name="TextBox 14"/>
          <p:cNvSpPr txBox="1"/>
          <p:nvPr/>
        </p:nvSpPr>
        <p:spPr>
          <a:xfrm>
            <a:off x="8607059" y="5034775"/>
            <a:ext cx="8263063" cy="587376"/>
          </a:xfrm>
          <a:prstGeom prst="rect">
            <a:avLst/>
          </a:prstGeom>
        </p:spPr>
        <p:txBody>
          <a:bodyPr lIns="0" tIns="0" rIns="0" bIns="0" rtlCol="0" anchor="t">
            <a:spAutoFit/>
          </a:bodyPr>
          <a:lstStyle/>
          <a:p>
            <a:pPr algn="l">
              <a:lnSpc>
                <a:spcPts val="4899"/>
              </a:lnSpc>
              <a:spcBef>
                <a:spcPct val="0"/>
              </a:spcBef>
            </a:pPr>
            <a:r>
              <a:rPr lang="en-US" sz="3499" b="1">
                <a:solidFill>
                  <a:srgbClr val="305A72"/>
                </a:solidFill>
                <a:latin typeface="Open Sans Bold"/>
                <a:ea typeface="Open Sans Bold"/>
                <a:cs typeface="Open Sans Bold"/>
                <a:sym typeface="Open Sans Bold"/>
              </a:rPr>
              <a:t>FFT in Financial Analysis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70526" y="-84177"/>
            <a:ext cx="18587732" cy="10467204"/>
          </a:xfrm>
          <a:custGeom>
            <a:avLst/>
            <a:gdLst/>
            <a:ahLst/>
            <a:cxnLst/>
            <a:rect l="l" t="t" r="r" b="b"/>
            <a:pathLst>
              <a:path w="18587732" h="10467204">
                <a:moveTo>
                  <a:pt x="0" y="0"/>
                </a:moveTo>
                <a:lnTo>
                  <a:pt x="18587732" y="0"/>
                </a:lnTo>
                <a:lnTo>
                  <a:pt x="18587732" y="10467204"/>
                </a:lnTo>
                <a:lnTo>
                  <a:pt x="0" y="10467204"/>
                </a:lnTo>
                <a:lnTo>
                  <a:pt x="0" y="0"/>
                </a:lnTo>
                <a:close/>
              </a:path>
            </a:pathLst>
          </a:custGeom>
          <a:blipFill>
            <a:blip r:embed="rId2"/>
            <a:stretch>
              <a:fillRect b="-111"/>
            </a:stretch>
          </a:blipFill>
        </p:spPr>
        <p:txBody>
          <a:bodyPr/>
          <a:lstStyle/>
          <a:p>
            <a:endParaRPr lang="en-IN"/>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215763" y="2345200"/>
            <a:ext cx="8079583" cy="6408744"/>
          </a:xfrm>
          <a:custGeom>
            <a:avLst/>
            <a:gdLst/>
            <a:ahLst/>
            <a:cxnLst/>
            <a:rect l="l" t="t" r="r" b="b"/>
            <a:pathLst>
              <a:path w="8079583" h="6408744">
                <a:moveTo>
                  <a:pt x="0" y="0"/>
                </a:moveTo>
                <a:lnTo>
                  <a:pt x="8079583" y="0"/>
                </a:lnTo>
                <a:lnTo>
                  <a:pt x="8079583" y="6408744"/>
                </a:lnTo>
                <a:lnTo>
                  <a:pt x="0" y="6408744"/>
                </a:lnTo>
                <a:lnTo>
                  <a:pt x="0" y="0"/>
                </a:lnTo>
                <a:close/>
              </a:path>
            </a:pathLst>
          </a:custGeom>
          <a:blipFill>
            <a:blip r:embed="rId2"/>
            <a:stretch>
              <a:fillRect t="-778" b="-778"/>
            </a:stretch>
          </a:blipFill>
        </p:spPr>
        <p:txBody>
          <a:bodyPr/>
          <a:lstStyle/>
          <a:p>
            <a:endParaRPr lang="en-IN"/>
          </a:p>
        </p:txBody>
      </p:sp>
      <p:sp>
        <p:nvSpPr>
          <p:cNvPr id="3" name="Freeform 3"/>
          <p:cNvSpPr/>
          <p:nvPr/>
        </p:nvSpPr>
        <p:spPr>
          <a:xfrm>
            <a:off x="10067087" y="1970912"/>
            <a:ext cx="6644420" cy="7841050"/>
          </a:xfrm>
          <a:custGeom>
            <a:avLst/>
            <a:gdLst/>
            <a:ahLst/>
            <a:cxnLst/>
            <a:rect l="l" t="t" r="r" b="b"/>
            <a:pathLst>
              <a:path w="6644420" h="7841050">
                <a:moveTo>
                  <a:pt x="0" y="0"/>
                </a:moveTo>
                <a:lnTo>
                  <a:pt x="6644419" y="0"/>
                </a:lnTo>
                <a:lnTo>
                  <a:pt x="6644419" y="7841051"/>
                </a:lnTo>
                <a:lnTo>
                  <a:pt x="0" y="7841051"/>
                </a:lnTo>
                <a:lnTo>
                  <a:pt x="0" y="0"/>
                </a:lnTo>
                <a:close/>
              </a:path>
            </a:pathLst>
          </a:custGeom>
          <a:blipFill>
            <a:blip r:embed="rId3"/>
            <a:stretch>
              <a:fillRect l="-6137" t="-206" r="-6137"/>
            </a:stretch>
          </a:blipFill>
        </p:spPr>
        <p:txBody>
          <a:bodyPr/>
          <a:lstStyle/>
          <a:p>
            <a:endParaRPr lang="en-IN"/>
          </a:p>
        </p:txBody>
      </p:sp>
      <p:grpSp>
        <p:nvGrpSpPr>
          <p:cNvPr id="5" name="Group 5">
            <a:extLst>
              <a:ext uri="{FF2B5EF4-FFF2-40B4-BE49-F238E27FC236}">
                <a16:creationId xmlns:a16="http://schemas.microsoft.com/office/drawing/2014/main" id="{1B98EA85-369E-7FED-AA2D-FA7085DBF2BD}"/>
              </a:ext>
            </a:extLst>
          </p:cNvPr>
          <p:cNvGrpSpPr/>
          <p:nvPr/>
        </p:nvGrpSpPr>
        <p:grpSpPr>
          <a:xfrm>
            <a:off x="0" y="-101836"/>
            <a:ext cx="18288000" cy="2072750"/>
            <a:chOff x="0" y="-47625"/>
            <a:chExt cx="4816593" cy="969362"/>
          </a:xfrm>
        </p:grpSpPr>
        <p:sp>
          <p:nvSpPr>
            <p:cNvPr id="6" name="Freeform 6">
              <a:extLst>
                <a:ext uri="{FF2B5EF4-FFF2-40B4-BE49-F238E27FC236}">
                  <a16:creationId xmlns:a16="http://schemas.microsoft.com/office/drawing/2014/main" id="{08FDBCCD-2EAB-6D71-BD24-9248A707839E}"/>
                </a:ext>
              </a:extLst>
            </p:cNvPr>
            <p:cNvSpPr/>
            <p:nvPr/>
          </p:nvSpPr>
          <p:spPr>
            <a:xfrm>
              <a:off x="0" y="1"/>
              <a:ext cx="4816592" cy="921736"/>
            </a:xfrm>
            <a:custGeom>
              <a:avLst/>
              <a:gdLst/>
              <a:ahLst/>
              <a:cxnLst/>
              <a:rect l="l" t="t" r="r" b="b"/>
              <a:pathLst>
                <a:path w="4816592" h="921736">
                  <a:moveTo>
                    <a:pt x="0" y="0"/>
                  </a:moveTo>
                  <a:lnTo>
                    <a:pt x="4816592" y="0"/>
                  </a:lnTo>
                  <a:lnTo>
                    <a:pt x="4816592" y="921736"/>
                  </a:lnTo>
                  <a:lnTo>
                    <a:pt x="0" y="92173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dirty="0"/>
            </a:p>
          </p:txBody>
        </p:sp>
        <p:sp>
          <p:nvSpPr>
            <p:cNvPr id="7" name="TextBox 7">
              <a:extLst>
                <a:ext uri="{FF2B5EF4-FFF2-40B4-BE49-F238E27FC236}">
                  <a16:creationId xmlns:a16="http://schemas.microsoft.com/office/drawing/2014/main" id="{86FD99AB-70A3-8C54-98DE-FA440C56B5BA}"/>
                </a:ext>
              </a:extLst>
            </p:cNvPr>
            <p:cNvSpPr txBox="1"/>
            <p:nvPr/>
          </p:nvSpPr>
          <p:spPr>
            <a:xfrm>
              <a:off x="0" y="-47625"/>
              <a:ext cx="4816593" cy="969361"/>
            </a:xfrm>
            <a:prstGeom prst="rect">
              <a:avLst/>
            </a:prstGeom>
          </p:spPr>
          <p:txBody>
            <a:bodyPr lIns="50800" tIns="50800" rIns="50800" bIns="50800" rtlCol="0" anchor="ctr"/>
            <a:lstStyle/>
            <a:p>
              <a:pPr algn="ctr">
                <a:lnSpc>
                  <a:spcPts val="2239"/>
                </a:lnSpc>
              </a:pPr>
              <a:endParaRPr/>
            </a:p>
          </p:txBody>
        </p:sp>
      </p:grpSp>
      <p:sp>
        <p:nvSpPr>
          <p:cNvPr id="8" name="TextBox 4"/>
          <p:cNvSpPr txBox="1"/>
          <p:nvPr/>
        </p:nvSpPr>
        <p:spPr>
          <a:xfrm>
            <a:off x="4876800" y="443673"/>
            <a:ext cx="8156377" cy="887095"/>
          </a:xfrm>
          <a:prstGeom prst="rect">
            <a:avLst/>
          </a:prstGeom>
        </p:spPr>
        <p:txBody>
          <a:bodyPr lIns="0" tIns="0" rIns="0" bIns="0" rtlCol="0" anchor="t">
            <a:spAutoFit/>
          </a:bodyPr>
          <a:lstStyle/>
          <a:p>
            <a:pPr algn="ctr">
              <a:lnSpc>
                <a:spcPts val="7279"/>
              </a:lnSpc>
            </a:pPr>
            <a:r>
              <a:rPr lang="en-US" sz="5199" b="1" dirty="0">
                <a:solidFill>
                  <a:schemeClr val="bg1"/>
                </a:solidFill>
                <a:latin typeface="Canva Sans Bold"/>
                <a:ea typeface="Canva Sans Bold"/>
                <a:cs typeface="Canva Sans Bold"/>
                <a:sym typeface="Canva Sans Bold"/>
              </a:rPr>
              <a:t>Results on Image Dataset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E4319-DDA8-17D1-1CA8-A970B7DEF9AC}"/>
            </a:ext>
          </a:extLst>
        </p:cNvPr>
        <p:cNvGrpSpPr/>
        <p:nvPr/>
      </p:nvGrpSpPr>
      <p:grpSpPr>
        <a:xfrm>
          <a:off x="0" y="0"/>
          <a:ext cx="0" cy="0"/>
          <a:chOff x="0" y="0"/>
          <a:chExt cx="0" cy="0"/>
        </a:xfrm>
      </p:grpSpPr>
      <p:grpSp>
        <p:nvGrpSpPr>
          <p:cNvPr id="2" name="Group 2">
            <a:extLst>
              <a:ext uri="{FF2B5EF4-FFF2-40B4-BE49-F238E27FC236}">
                <a16:creationId xmlns:a16="http://schemas.microsoft.com/office/drawing/2014/main" id="{B66BB364-7AC4-19EC-94E4-3FB3EC0E8668}"/>
              </a:ext>
            </a:extLst>
          </p:cNvPr>
          <p:cNvGrpSpPr/>
          <p:nvPr/>
        </p:nvGrpSpPr>
        <p:grpSpPr>
          <a:xfrm>
            <a:off x="17775566" y="8233433"/>
            <a:ext cx="1024867" cy="1024867"/>
            <a:chOff x="0" y="0"/>
            <a:chExt cx="812800" cy="812800"/>
          </a:xfrm>
        </p:grpSpPr>
        <p:sp>
          <p:nvSpPr>
            <p:cNvPr id="3" name="Freeform 3">
              <a:extLst>
                <a:ext uri="{FF2B5EF4-FFF2-40B4-BE49-F238E27FC236}">
                  <a16:creationId xmlns:a16="http://schemas.microsoft.com/office/drawing/2014/main" id="{6B7BD3B8-E934-95B1-7F92-76F30A7BB6F6}"/>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a:extLst>
                <a:ext uri="{FF2B5EF4-FFF2-40B4-BE49-F238E27FC236}">
                  <a16:creationId xmlns:a16="http://schemas.microsoft.com/office/drawing/2014/main" id="{170BB68F-0856-9DAD-7CB8-0619BD7113DC}"/>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a:extLst>
              <a:ext uri="{FF2B5EF4-FFF2-40B4-BE49-F238E27FC236}">
                <a16:creationId xmlns:a16="http://schemas.microsoft.com/office/drawing/2014/main" id="{46E26051-9686-94B0-C4F6-F7441E94BD24}"/>
              </a:ext>
            </a:extLst>
          </p:cNvPr>
          <p:cNvGrpSpPr/>
          <p:nvPr/>
        </p:nvGrpSpPr>
        <p:grpSpPr>
          <a:xfrm>
            <a:off x="0" y="0"/>
            <a:ext cx="5943600" cy="10287000"/>
            <a:chOff x="0" y="0"/>
            <a:chExt cx="1908557" cy="2709333"/>
          </a:xfrm>
        </p:grpSpPr>
        <p:sp>
          <p:nvSpPr>
            <p:cNvPr id="6" name="Freeform 6">
              <a:extLst>
                <a:ext uri="{FF2B5EF4-FFF2-40B4-BE49-F238E27FC236}">
                  <a16:creationId xmlns:a16="http://schemas.microsoft.com/office/drawing/2014/main" id="{7E274743-DA47-F35E-2825-E7F813653E00}"/>
                </a:ext>
              </a:extLst>
            </p:cNvPr>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7" name="TextBox 7">
              <a:extLst>
                <a:ext uri="{FF2B5EF4-FFF2-40B4-BE49-F238E27FC236}">
                  <a16:creationId xmlns:a16="http://schemas.microsoft.com/office/drawing/2014/main" id="{334852C2-3AA3-520B-91AB-5939D5B40C69}"/>
                </a:ext>
              </a:extLst>
            </p:cNvPr>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8" name="AutoShape 8">
            <a:extLst>
              <a:ext uri="{FF2B5EF4-FFF2-40B4-BE49-F238E27FC236}">
                <a16:creationId xmlns:a16="http://schemas.microsoft.com/office/drawing/2014/main" id="{FED05C4B-5A6C-B30E-0E13-4EB7B4BD5FB3}"/>
              </a:ext>
            </a:extLst>
          </p:cNvPr>
          <p:cNvSpPr/>
          <p:nvPr/>
        </p:nvSpPr>
        <p:spPr>
          <a:xfrm>
            <a:off x="1325214" y="6459512"/>
            <a:ext cx="2948526" cy="0"/>
          </a:xfrm>
          <a:prstGeom prst="line">
            <a:avLst/>
          </a:prstGeom>
          <a:ln w="19050" cap="flat">
            <a:solidFill>
              <a:srgbClr val="FFFFFF"/>
            </a:solidFill>
            <a:prstDash val="solid"/>
            <a:headEnd type="none" w="sm" len="sm"/>
            <a:tailEnd type="none" w="sm" len="sm"/>
          </a:ln>
        </p:spPr>
        <p:txBody>
          <a:bodyPr/>
          <a:lstStyle/>
          <a:p>
            <a:endParaRPr lang="en-IN"/>
          </a:p>
        </p:txBody>
      </p:sp>
      <p:sp>
        <p:nvSpPr>
          <p:cNvPr id="9" name="TextBox 9">
            <a:extLst>
              <a:ext uri="{FF2B5EF4-FFF2-40B4-BE49-F238E27FC236}">
                <a16:creationId xmlns:a16="http://schemas.microsoft.com/office/drawing/2014/main" id="{F1C01C91-8089-CE41-ED40-BF39FE92E221}"/>
              </a:ext>
            </a:extLst>
          </p:cNvPr>
          <p:cNvSpPr txBox="1"/>
          <p:nvPr/>
        </p:nvSpPr>
        <p:spPr>
          <a:xfrm>
            <a:off x="381000" y="2916950"/>
            <a:ext cx="5404780" cy="1821076"/>
          </a:xfrm>
          <a:prstGeom prst="rect">
            <a:avLst/>
          </a:prstGeom>
        </p:spPr>
        <p:txBody>
          <a:bodyPr lIns="0" tIns="0" rIns="0" bIns="0" rtlCol="0" anchor="t">
            <a:spAutoFit/>
          </a:bodyPr>
          <a:lstStyle/>
          <a:p>
            <a:pPr algn="ctr">
              <a:lnSpc>
                <a:spcPts val="7279"/>
              </a:lnSpc>
            </a:pPr>
            <a:r>
              <a:rPr lang="en-US" sz="5400" b="1" dirty="0">
                <a:solidFill>
                  <a:schemeClr val="bg1"/>
                </a:solidFill>
                <a:latin typeface="Canva Sans Bold"/>
                <a:ea typeface="Canva Sans Bold"/>
                <a:cs typeface="Canva Sans Bold"/>
                <a:sym typeface="Canva Sans Bold"/>
              </a:rPr>
              <a:t>Results on Audio Filtering</a:t>
            </a:r>
          </a:p>
        </p:txBody>
      </p:sp>
      <p:sp>
        <p:nvSpPr>
          <p:cNvPr id="12" name="TextBox 12">
            <a:extLst>
              <a:ext uri="{FF2B5EF4-FFF2-40B4-BE49-F238E27FC236}">
                <a16:creationId xmlns:a16="http://schemas.microsoft.com/office/drawing/2014/main" id="{FF2A340F-DE42-CA7F-6B79-018236652235}"/>
              </a:ext>
            </a:extLst>
          </p:cNvPr>
          <p:cNvSpPr txBox="1"/>
          <p:nvPr/>
        </p:nvSpPr>
        <p:spPr>
          <a:xfrm>
            <a:off x="6705600" y="5110288"/>
            <a:ext cx="8263064" cy="587084"/>
          </a:xfrm>
          <a:prstGeom prst="rect">
            <a:avLst/>
          </a:prstGeom>
        </p:spPr>
        <p:txBody>
          <a:bodyPr lIns="0" tIns="0" rIns="0" bIns="0" rtlCol="0" anchor="t">
            <a:spAutoFit/>
          </a:bodyPr>
          <a:lstStyle/>
          <a:p>
            <a:pPr algn="l">
              <a:lnSpc>
                <a:spcPts val="4899"/>
              </a:lnSpc>
              <a:spcBef>
                <a:spcPct val="0"/>
              </a:spcBef>
            </a:pPr>
            <a:r>
              <a:rPr lang="en-US" sz="3499" b="1" dirty="0">
                <a:solidFill>
                  <a:srgbClr val="305A72"/>
                </a:solidFill>
                <a:latin typeface="Open Sans Bold"/>
                <a:ea typeface="Open Sans Bold"/>
                <a:cs typeface="Open Sans Bold"/>
                <a:sym typeface="Open Sans Bold"/>
              </a:rPr>
              <a:t>Filtered Audio</a:t>
            </a:r>
          </a:p>
        </p:txBody>
      </p:sp>
      <p:pic>
        <p:nvPicPr>
          <p:cNvPr id="14" name="input_audio">
            <a:hlinkClick r:id="" action="ppaction://media"/>
            <a:extLst>
              <a:ext uri="{FF2B5EF4-FFF2-40B4-BE49-F238E27FC236}">
                <a16:creationId xmlns:a16="http://schemas.microsoft.com/office/drawing/2014/main" id="{E364FBCF-C671-048A-CA2E-76C4EA4424A2}"/>
              </a:ext>
            </a:extLst>
          </p:cNvPr>
          <p:cNvPicPr>
            <a:picLocks noChangeAspect="1"/>
          </p:cNvPicPr>
          <p:nvPr>
            <a:audioFile r:link="rId2"/>
            <p:extLst>
              <p:ext uri="{DAA4B4D4-6D71-4841-9C94-3DE7FCFB9230}">
                <p14:media xmlns:p14="http://schemas.microsoft.com/office/powerpoint/2010/main" r:embed="rId1"/>
              </p:ext>
            </p:extLst>
          </p:nvPr>
        </p:nvPicPr>
        <p:blipFill>
          <a:blip r:embed="rId6"/>
          <a:stretch>
            <a:fillRect/>
          </a:stretch>
        </p:blipFill>
        <p:spPr>
          <a:xfrm>
            <a:off x="10980847" y="431936"/>
            <a:ext cx="487363" cy="487363"/>
          </a:xfrm>
          <a:prstGeom prst="rect">
            <a:avLst/>
          </a:prstGeom>
        </p:spPr>
      </p:pic>
      <p:pic>
        <p:nvPicPr>
          <p:cNvPr id="15" name="Picture 14" descr="A graph of a frequency spectrum&#10;&#10;Description automatically generated with medium confidence">
            <a:extLst>
              <a:ext uri="{FF2B5EF4-FFF2-40B4-BE49-F238E27FC236}">
                <a16:creationId xmlns:a16="http://schemas.microsoft.com/office/drawing/2014/main" id="{E571E213-ABED-037B-0BCD-2EDE327867F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66780" y="995669"/>
            <a:ext cx="10602861" cy="3908324"/>
          </a:xfrm>
          <a:prstGeom prst="rect">
            <a:avLst/>
          </a:prstGeom>
        </p:spPr>
      </p:pic>
      <p:sp>
        <p:nvSpPr>
          <p:cNvPr id="17" name="TextBox 12">
            <a:extLst>
              <a:ext uri="{FF2B5EF4-FFF2-40B4-BE49-F238E27FC236}">
                <a16:creationId xmlns:a16="http://schemas.microsoft.com/office/drawing/2014/main" id="{CA6E3210-E004-7759-3E5B-014899118409}"/>
              </a:ext>
            </a:extLst>
          </p:cNvPr>
          <p:cNvSpPr txBox="1"/>
          <p:nvPr/>
        </p:nvSpPr>
        <p:spPr>
          <a:xfrm>
            <a:off x="6705600" y="382076"/>
            <a:ext cx="8263064" cy="587084"/>
          </a:xfrm>
          <a:prstGeom prst="rect">
            <a:avLst/>
          </a:prstGeom>
        </p:spPr>
        <p:txBody>
          <a:bodyPr lIns="0" tIns="0" rIns="0" bIns="0" rtlCol="0" anchor="t">
            <a:spAutoFit/>
          </a:bodyPr>
          <a:lstStyle/>
          <a:p>
            <a:pPr algn="l">
              <a:lnSpc>
                <a:spcPts val="4899"/>
              </a:lnSpc>
              <a:spcBef>
                <a:spcPct val="0"/>
              </a:spcBef>
            </a:pPr>
            <a:r>
              <a:rPr lang="en-US" sz="3499" b="1" dirty="0">
                <a:solidFill>
                  <a:srgbClr val="305A72"/>
                </a:solidFill>
                <a:latin typeface="Open Sans Bold"/>
                <a:ea typeface="Open Sans Bold"/>
                <a:cs typeface="Open Sans Bold"/>
                <a:sym typeface="Open Sans Bold"/>
              </a:rPr>
              <a:t>Original Audio</a:t>
            </a:r>
          </a:p>
        </p:txBody>
      </p:sp>
      <p:pic>
        <p:nvPicPr>
          <p:cNvPr id="18" name="filtered_audio(1)">
            <a:hlinkClick r:id="" action="ppaction://media"/>
            <a:extLst>
              <a:ext uri="{FF2B5EF4-FFF2-40B4-BE49-F238E27FC236}">
                <a16:creationId xmlns:a16="http://schemas.microsoft.com/office/drawing/2014/main" id="{3B9485FD-F9D7-050A-1D8F-33CB46112748}"/>
              </a:ext>
            </a:extLst>
          </p:cNvPr>
          <p:cNvPicPr>
            <a:picLocks noChangeAspect="1"/>
          </p:cNvPicPr>
          <p:nvPr>
            <a:audioFile r:link="rId4"/>
            <p:extLst>
              <p:ext uri="{DAA4B4D4-6D71-4841-9C94-3DE7FCFB9230}">
                <p14:media xmlns:p14="http://schemas.microsoft.com/office/powerpoint/2010/main" r:embed="rId3"/>
              </p:ext>
            </p:extLst>
          </p:nvPr>
        </p:nvPicPr>
        <p:blipFill>
          <a:blip r:embed="rId6"/>
          <a:stretch>
            <a:fillRect/>
          </a:stretch>
        </p:blipFill>
        <p:spPr>
          <a:xfrm>
            <a:off x="11057192" y="5194979"/>
            <a:ext cx="533400" cy="487363"/>
          </a:xfrm>
          <a:prstGeom prst="rect">
            <a:avLst/>
          </a:prstGeom>
        </p:spPr>
      </p:pic>
      <p:pic>
        <p:nvPicPr>
          <p:cNvPr id="19" name="Picture 18" descr="A graph of a frequency spectrum&#10;&#10;Description automatically generated with medium confidence">
            <a:extLst>
              <a:ext uri="{FF2B5EF4-FFF2-40B4-BE49-F238E27FC236}">
                <a16:creationId xmlns:a16="http://schemas.microsoft.com/office/drawing/2014/main" id="{FA057C1C-43EE-AC86-EE3F-E6C5918CC09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183986" y="5768126"/>
            <a:ext cx="10778800" cy="4136798"/>
          </a:xfrm>
          <a:prstGeom prst="rect">
            <a:avLst/>
          </a:prstGeom>
        </p:spPr>
      </p:pic>
    </p:spTree>
    <p:extLst>
      <p:ext uri="{BB962C8B-B14F-4D97-AF65-F5344CB8AC3E}">
        <p14:creationId xmlns:p14="http://schemas.microsoft.com/office/powerpoint/2010/main" val="2866838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mediacall" presetSubtype="0" fill="hold" nodeType="withEffect">
                                  <p:stCondLst>
                                    <p:cond delay="0"/>
                                  </p:stCondLst>
                                  <p:childTnLst>
                                    <p:cmd type="call" cmd="playFrom(0.0)">
                                      <p:cBhvr>
                                        <p:cTn id="10" dur="3456" fill="hold"/>
                                        <p:tgtEl>
                                          <p:spTgt spid="14"/>
                                        </p:tgtEl>
                                      </p:cBhvr>
                                    </p:cmd>
                                  </p:childTnLst>
                                </p:cTn>
                              </p:par>
                            </p:childTnLst>
                          </p:cTn>
                        </p:par>
                      </p:childTnLst>
                    </p:cTn>
                  </p:par>
                  <p:par>
                    <p:cTn id="11" fill="hold">
                      <p:stCondLst>
                        <p:cond delay="indefinite"/>
                      </p:stCondLst>
                      <p:childTnLst>
                        <p:par>
                          <p:cTn id="12" fill="hold">
                            <p:stCondLst>
                              <p:cond delay="0"/>
                            </p:stCondLst>
                            <p:childTnLst>
                              <p:par>
                                <p:cTn id="13" presetID="1" presetClass="mediacall" presetSubtype="0" fill="hold" nodeType="clickEffect">
                                  <p:stCondLst>
                                    <p:cond delay="0"/>
                                  </p:stCondLst>
                                  <p:childTnLst>
                                    <p:cmd type="call" cmd="playFrom(0.0)">
                                      <p:cBhvr>
                                        <p:cTn id="14" dur="3456" fill="hold"/>
                                        <p:tgtEl>
                                          <p:spTgt spid="18"/>
                                        </p:tgtEl>
                                      </p:cBhvr>
                                    </p:cmd>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audio>
              <p:cMediaNode vol="80000">
                <p:cTn id="21" fill="hold" display="0">
                  <p:stCondLst>
                    <p:cond delay="indefinite"/>
                  </p:stCondLst>
                  <p:endCondLst>
                    <p:cond evt="onStopAudio" delay="0">
                      <p:tgtEl>
                        <p:sldTgt/>
                      </p:tgtEl>
                    </p:cond>
                  </p:endCondLst>
                </p:cTn>
                <p:tgtEl>
                  <p:spTgt spid="14"/>
                </p:tgtEl>
              </p:cMediaNode>
            </p:audio>
            <p:audio>
              <p:cMediaNode vol="80000">
                <p:cTn id="22" fill="hold" display="0">
                  <p:stCondLst>
                    <p:cond delay="indefinite"/>
                  </p:stCondLst>
                  <p:endCondLst>
                    <p:cond evt="onStopAudio" delay="0">
                      <p:tgtEl>
                        <p:sldTgt/>
                      </p:tgtEl>
                    </p:cond>
                  </p:endCondLst>
                </p:cTn>
                <p:tgtEl>
                  <p:spTgt spid="18"/>
                </p:tgtEl>
              </p:cMediaNode>
            </p:audio>
          </p:childTnLst>
        </p:cTn>
      </p:par>
    </p:tnLst>
    <p:bldLst>
      <p:bldP spid="12"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7246552" cy="10287000"/>
            <a:chOff x="0" y="0"/>
            <a:chExt cx="1908557" cy="2709333"/>
          </a:xfrm>
        </p:grpSpPr>
        <p:sp>
          <p:nvSpPr>
            <p:cNvPr id="6" name="Freeform 6"/>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7" name="TextBox 7"/>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8" name="AutoShape 8"/>
          <p:cNvSpPr/>
          <p:nvPr/>
        </p:nvSpPr>
        <p:spPr>
          <a:xfrm>
            <a:off x="1905000" y="5709757"/>
            <a:ext cx="2948526" cy="0"/>
          </a:xfrm>
          <a:prstGeom prst="line">
            <a:avLst/>
          </a:prstGeom>
          <a:ln w="19050" cap="flat">
            <a:solidFill>
              <a:srgbClr val="FFFFFF"/>
            </a:solidFill>
            <a:prstDash val="solid"/>
            <a:headEnd type="none" w="sm" len="sm"/>
            <a:tailEnd type="none" w="sm" len="sm"/>
          </a:ln>
        </p:spPr>
        <p:txBody>
          <a:bodyPr/>
          <a:lstStyle/>
          <a:p>
            <a:endParaRPr lang="en-IN" dirty="0"/>
          </a:p>
        </p:txBody>
      </p:sp>
      <p:sp>
        <p:nvSpPr>
          <p:cNvPr id="9" name="TextBox 9"/>
          <p:cNvSpPr txBox="1"/>
          <p:nvPr/>
        </p:nvSpPr>
        <p:spPr>
          <a:xfrm>
            <a:off x="685800" y="3669758"/>
            <a:ext cx="5642815" cy="1436291"/>
          </a:xfrm>
          <a:prstGeom prst="rect">
            <a:avLst/>
          </a:prstGeom>
        </p:spPr>
        <p:txBody>
          <a:bodyPr wrap="square" lIns="0" tIns="0" rIns="0" bIns="0" rtlCol="0" anchor="t">
            <a:spAutoFit/>
          </a:bodyPr>
          <a:lstStyle/>
          <a:p>
            <a:pPr algn="l">
              <a:lnSpc>
                <a:spcPts val="5600"/>
              </a:lnSpc>
            </a:pPr>
            <a:r>
              <a:rPr lang="en-US" sz="5000" b="1" dirty="0">
                <a:solidFill>
                  <a:srgbClr val="FFFFFF"/>
                </a:solidFill>
                <a:latin typeface="Montserrat Bold"/>
                <a:ea typeface="Montserrat Bold"/>
                <a:cs typeface="Montserrat Bold"/>
                <a:sym typeface="Montserrat Bold"/>
              </a:rPr>
              <a:t>Future Work in FFT Applications</a:t>
            </a:r>
          </a:p>
        </p:txBody>
      </p:sp>
      <p:grpSp>
        <p:nvGrpSpPr>
          <p:cNvPr id="10" name="Group 10"/>
          <p:cNvGrpSpPr/>
          <p:nvPr/>
        </p:nvGrpSpPr>
        <p:grpSpPr>
          <a:xfrm>
            <a:off x="8607059" y="2725903"/>
            <a:ext cx="8263063" cy="4835194"/>
            <a:chOff x="0" y="0"/>
            <a:chExt cx="11017417" cy="6446926"/>
          </a:xfrm>
        </p:grpSpPr>
        <p:sp>
          <p:nvSpPr>
            <p:cNvPr id="11" name="TextBox 11"/>
            <p:cNvSpPr txBox="1"/>
            <p:nvPr/>
          </p:nvSpPr>
          <p:spPr>
            <a:xfrm>
              <a:off x="0" y="1510020"/>
              <a:ext cx="11017417" cy="4936906"/>
            </a:xfrm>
            <a:prstGeom prst="rect">
              <a:avLst/>
            </a:prstGeom>
          </p:spPr>
          <p:txBody>
            <a:bodyPr lIns="0" tIns="0" rIns="0" bIns="0" rtlCol="0" anchor="t">
              <a:spAutoFit/>
            </a:bodyPr>
            <a:lstStyle/>
            <a:p>
              <a:pPr algn="l">
                <a:lnSpc>
                  <a:spcPts val="3684"/>
                </a:lnSpc>
              </a:pPr>
              <a:r>
                <a:rPr lang="en-US" sz="2631">
                  <a:solidFill>
                    <a:srgbClr val="1F2020"/>
                  </a:solidFill>
                  <a:latin typeface="Open Sans"/>
                  <a:ea typeface="Open Sans"/>
                  <a:cs typeface="Open Sans"/>
                  <a:sym typeface="Open Sans"/>
                </a:rPr>
                <a:t>The integration of Fast Fourier Transform (FFT) with machine learning algorithms is emerging as a significant trend, enabling enhanced feature extraction from time-series data across various domains such as healthcare, finance, and environmental monitoring, thereby improving predictive modeling and decision-making processes.</a:t>
              </a:r>
            </a:p>
            <a:p>
              <a:pPr algn="l">
                <a:lnSpc>
                  <a:spcPts val="3684"/>
                </a:lnSpc>
                <a:spcBef>
                  <a:spcPct val="0"/>
                </a:spcBef>
              </a:pPr>
              <a:endParaRPr lang="en-US" sz="2631">
                <a:solidFill>
                  <a:srgbClr val="1F2020"/>
                </a:solidFill>
                <a:latin typeface="Open Sans"/>
                <a:ea typeface="Open Sans"/>
                <a:cs typeface="Open Sans"/>
                <a:sym typeface="Open Sans"/>
              </a:endParaRPr>
            </a:p>
          </p:txBody>
        </p:sp>
        <p:sp>
          <p:nvSpPr>
            <p:cNvPr id="12" name="TextBox 12"/>
            <p:cNvSpPr txBox="1"/>
            <p:nvPr/>
          </p:nvSpPr>
          <p:spPr>
            <a:xfrm>
              <a:off x="0" y="-57150"/>
              <a:ext cx="11017417" cy="764118"/>
            </a:xfrm>
            <a:prstGeom prst="rect">
              <a:avLst/>
            </a:prstGeom>
          </p:spPr>
          <p:txBody>
            <a:bodyPr lIns="0" tIns="0" rIns="0" bIns="0" rtlCol="0" anchor="t">
              <a:spAutoFit/>
            </a:bodyPr>
            <a:lstStyle/>
            <a:p>
              <a:pPr algn="l">
                <a:lnSpc>
                  <a:spcPts val="4899"/>
                </a:lnSpc>
                <a:spcBef>
                  <a:spcPct val="0"/>
                </a:spcBef>
              </a:pPr>
              <a:r>
                <a:rPr lang="en-US" sz="3499" b="1" dirty="0">
                  <a:solidFill>
                    <a:srgbClr val="305A72"/>
                  </a:solidFill>
                  <a:latin typeface="Open Sans Bold"/>
                  <a:ea typeface="Open Sans Bold"/>
                  <a:cs typeface="Open Sans Bold"/>
                  <a:sym typeface="Open Sans Bold"/>
                </a:rPr>
                <a:t>Integration with Machine Learning</a:t>
              </a:r>
            </a:p>
          </p:txBody>
        </p:sp>
      </p:grpSp>
      <p:sp>
        <p:nvSpPr>
          <p:cNvPr id="13" name="TextBox 13"/>
          <p:cNvSpPr txBox="1"/>
          <p:nvPr/>
        </p:nvSpPr>
        <p:spPr>
          <a:xfrm>
            <a:off x="12490536" y="350047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7246552" cy="10287000"/>
            <a:chOff x="0" y="0"/>
            <a:chExt cx="1908557" cy="2709333"/>
          </a:xfrm>
        </p:grpSpPr>
        <p:sp>
          <p:nvSpPr>
            <p:cNvPr id="6" name="Freeform 6"/>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7" name="TextBox 7"/>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8" name="AutoShape 8"/>
          <p:cNvSpPr/>
          <p:nvPr/>
        </p:nvSpPr>
        <p:spPr>
          <a:xfrm>
            <a:off x="1325214" y="6459512"/>
            <a:ext cx="2948526" cy="0"/>
          </a:xfrm>
          <a:prstGeom prst="line">
            <a:avLst/>
          </a:prstGeom>
          <a:ln w="19050" cap="flat">
            <a:solidFill>
              <a:srgbClr val="FFFFFF"/>
            </a:solidFill>
            <a:prstDash val="solid"/>
            <a:headEnd type="none" w="sm" len="sm"/>
            <a:tailEnd type="none" w="sm" len="sm"/>
          </a:ln>
        </p:spPr>
        <p:txBody>
          <a:bodyPr/>
          <a:lstStyle/>
          <a:p>
            <a:endParaRPr lang="en-IN"/>
          </a:p>
        </p:txBody>
      </p:sp>
      <p:sp>
        <p:nvSpPr>
          <p:cNvPr id="9" name="TextBox 9"/>
          <p:cNvSpPr txBox="1"/>
          <p:nvPr/>
        </p:nvSpPr>
        <p:spPr>
          <a:xfrm>
            <a:off x="920886" y="3954462"/>
            <a:ext cx="5404780" cy="142240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Summary of Key Findings</a:t>
            </a:r>
          </a:p>
        </p:txBody>
      </p:sp>
      <p:grpSp>
        <p:nvGrpSpPr>
          <p:cNvPr id="10" name="Group 10"/>
          <p:cNvGrpSpPr/>
          <p:nvPr/>
        </p:nvGrpSpPr>
        <p:grpSpPr>
          <a:xfrm>
            <a:off x="8607059" y="2725903"/>
            <a:ext cx="8263063" cy="5301919"/>
            <a:chOff x="0" y="0"/>
            <a:chExt cx="11017417" cy="7069226"/>
          </a:xfrm>
        </p:grpSpPr>
        <p:sp>
          <p:nvSpPr>
            <p:cNvPr id="11" name="TextBox 11"/>
            <p:cNvSpPr txBox="1"/>
            <p:nvPr/>
          </p:nvSpPr>
          <p:spPr>
            <a:xfrm>
              <a:off x="0" y="1510020"/>
              <a:ext cx="11017417" cy="5559206"/>
            </a:xfrm>
            <a:prstGeom prst="rect">
              <a:avLst/>
            </a:prstGeom>
          </p:spPr>
          <p:txBody>
            <a:bodyPr lIns="0" tIns="0" rIns="0" bIns="0" rtlCol="0" anchor="t">
              <a:spAutoFit/>
            </a:bodyPr>
            <a:lstStyle/>
            <a:p>
              <a:pPr algn="l">
                <a:lnSpc>
                  <a:spcPts val="3684"/>
                </a:lnSpc>
              </a:pPr>
              <a:r>
                <a:rPr lang="en-US" sz="2631">
                  <a:solidFill>
                    <a:srgbClr val="1F2020"/>
                  </a:solidFill>
                  <a:latin typeface="Open Sans"/>
                  <a:ea typeface="Open Sans"/>
                  <a:cs typeface="Open Sans"/>
                  <a:sym typeface="Open Sans"/>
                </a:rPr>
                <a:t>The Fast Fourier Transform (FFT) is a pivotal algorithm that significantly enhances the efficiency of frequency analysis, enabling rapid processing of signals across various applications, including audio and image compression, real-time signal processing, and telecommunications, while addressing computational challenges associated with traditional Discrete Fourier Transform (DFT).</a:t>
              </a:r>
            </a:p>
            <a:p>
              <a:pPr algn="l">
                <a:lnSpc>
                  <a:spcPts val="3684"/>
                </a:lnSpc>
                <a:spcBef>
                  <a:spcPct val="0"/>
                </a:spcBef>
              </a:pPr>
              <a:endParaRPr lang="en-US" sz="2631">
                <a:solidFill>
                  <a:srgbClr val="1F2020"/>
                </a:solidFill>
                <a:latin typeface="Open Sans"/>
                <a:ea typeface="Open Sans"/>
                <a:cs typeface="Open Sans"/>
                <a:sym typeface="Open Sans"/>
              </a:endParaRPr>
            </a:p>
          </p:txBody>
        </p:sp>
        <p:sp>
          <p:nvSpPr>
            <p:cNvPr id="12" name="TextBox 12"/>
            <p:cNvSpPr txBox="1"/>
            <p:nvPr/>
          </p:nvSpPr>
          <p:spPr>
            <a:xfrm>
              <a:off x="0" y="-57150"/>
              <a:ext cx="11017417" cy="764118"/>
            </a:xfrm>
            <a:prstGeom prst="rect">
              <a:avLst/>
            </a:prstGeom>
          </p:spPr>
          <p:txBody>
            <a:bodyPr lIns="0" tIns="0" rIns="0" bIns="0" rtlCol="0" anchor="t">
              <a:spAutoFit/>
            </a:bodyPr>
            <a:lstStyle/>
            <a:p>
              <a:pPr algn="l">
                <a:lnSpc>
                  <a:spcPts val="4899"/>
                </a:lnSpc>
                <a:spcBef>
                  <a:spcPct val="0"/>
                </a:spcBef>
              </a:pPr>
              <a:r>
                <a:rPr lang="en-US" sz="3499" b="1">
                  <a:solidFill>
                    <a:srgbClr val="305A72"/>
                  </a:solidFill>
                  <a:latin typeface="Open Sans Bold"/>
                  <a:ea typeface="Open Sans Bold"/>
                  <a:cs typeface="Open Sans Bold"/>
                  <a:sym typeface="Open Sans Bold"/>
                </a:rPr>
                <a:t>Comprehensive Overview</a:t>
              </a:r>
            </a:p>
          </p:txBody>
        </p:sp>
      </p:grpSp>
      <p:sp>
        <p:nvSpPr>
          <p:cNvPr id="13" name="TextBox 13"/>
          <p:cNvSpPr txBox="1"/>
          <p:nvPr/>
        </p:nvSpPr>
        <p:spPr>
          <a:xfrm>
            <a:off x="12490536" y="350047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1"/>
            <a:ext cx="18288000" cy="6667500"/>
            <a:chOff x="0" y="0"/>
            <a:chExt cx="4816593" cy="921736"/>
          </a:xfrm>
        </p:grpSpPr>
        <p:sp>
          <p:nvSpPr>
            <p:cNvPr id="6" name="Freeform 6"/>
            <p:cNvSpPr/>
            <p:nvPr/>
          </p:nvSpPr>
          <p:spPr>
            <a:xfrm>
              <a:off x="0" y="0"/>
              <a:ext cx="4816592" cy="921736"/>
            </a:xfrm>
            <a:custGeom>
              <a:avLst/>
              <a:gdLst/>
              <a:ahLst/>
              <a:cxnLst/>
              <a:rect l="l" t="t" r="r" b="b"/>
              <a:pathLst>
                <a:path w="4816592" h="921736">
                  <a:moveTo>
                    <a:pt x="0" y="0"/>
                  </a:moveTo>
                  <a:lnTo>
                    <a:pt x="4816592" y="0"/>
                  </a:lnTo>
                  <a:lnTo>
                    <a:pt x="4816592" y="921736"/>
                  </a:lnTo>
                  <a:lnTo>
                    <a:pt x="0" y="921736"/>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7" name="TextBox 7"/>
            <p:cNvSpPr txBox="1"/>
            <p:nvPr/>
          </p:nvSpPr>
          <p:spPr>
            <a:xfrm>
              <a:off x="0" y="-47625"/>
              <a:ext cx="4816593" cy="969361"/>
            </a:xfrm>
            <a:prstGeom prst="rect">
              <a:avLst/>
            </a:prstGeom>
          </p:spPr>
          <p:txBody>
            <a:bodyPr lIns="50800" tIns="50800" rIns="50800" bIns="50800" rtlCol="0" anchor="ctr"/>
            <a:lstStyle/>
            <a:p>
              <a:pPr algn="ctr">
                <a:lnSpc>
                  <a:spcPts val="2239"/>
                </a:lnSpc>
              </a:pPr>
              <a:endParaRPr/>
            </a:p>
          </p:txBody>
        </p:sp>
      </p:grpSp>
      <p:sp>
        <p:nvSpPr>
          <p:cNvPr id="8" name="AutoShape 8"/>
          <p:cNvSpPr/>
          <p:nvPr/>
        </p:nvSpPr>
        <p:spPr>
          <a:xfrm>
            <a:off x="7669737" y="9248775"/>
            <a:ext cx="2948526" cy="0"/>
          </a:xfrm>
          <a:prstGeom prst="line">
            <a:avLst/>
          </a:prstGeom>
          <a:ln w="19050" cap="flat">
            <a:solidFill>
              <a:srgbClr val="305A72"/>
            </a:solidFill>
            <a:prstDash val="solid"/>
            <a:headEnd type="none" w="sm" len="sm"/>
            <a:tailEnd type="none" w="sm" len="sm"/>
          </a:ln>
        </p:spPr>
        <p:txBody>
          <a:bodyPr/>
          <a:lstStyle/>
          <a:p>
            <a:endParaRPr lang="en-IN"/>
          </a:p>
        </p:txBody>
      </p:sp>
      <p:sp>
        <p:nvSpPr>
          <p:cNvPr id="13" name="TextBox 13"/>
          <p:cNvSpPr txBox="1"/>
          <p:nvPr/>
        </p:nvSpPr>
        <p:spPr>
          <a:xfrm>
            <a:off x="1855304" y="7406747"/>
            <a:ext cx="2092642" cy="592456"/>
          </a:xfrm>
          <a:prstGeom prst="rect">
            <a:avLst/>
          </a:prstGeom>
        </p:spPr>
        <p:txBody>
          <a:bodyPr lIns="0" tIns="0" rIns="0" bIns="0" rtlCol="0" anchor="t">
            <a:spAutoFit/>
          </a:bodyPr>
          <a:lstStyle/>
          <a:p>
            <a:pPr algn="ctr">
              <a:lnSpc>
                <a:spcPts val="4619"/>
              </a:lnSpc>
              <a:spcBef>
                <a:spcPct val="0"/>
              </a:spcBef>
            </a:pPr>
            <a:r>
              <a:rPr lang="en-US" sz="3299">
                <a:solidFill>
                  <a:srgbClr val="000000"/>
                </a:solidFill>
                <a:latin typeface="Poppins"/>
                <a:ea typeface="Poppins"/>
                <a:cs typeface="Poppins"/>
                <a:sym typeface="Poppins"/>
              </a:rPr>
              <a:t>Vikas Jain</a:t>
            </a:r>
          </a:p>
        </p:txBody>
      </p:sp>
      <p:sp>
        <p:nvSpPr>
          <p:cNvPr id="14" name="TextBox 14"/>
          <p:cNvSpPr txBox="1"/>
          <p:nvPr/>
        </p:nvSpPr>
        <p:spPr>
          <a:xfrm>
            <a:off x="14005001" y="7406722"/>
            <a:ext cx="3030498" cy="592456"/>
          </a:xfrm>
          <a:prstGeom prst="rect">
            <a:avLst/>
          </a:prstGeom>
        </p:spPr>
        <p:txBody>
          <a:bodyPr lIns="0" tIns="0" rIns="0" bIns="0" rtlCol="0" anchor="t">
            <a:spAutoFit/>
          </a:bodyPr>
          <a:lstStyle/>
          <a:p>
            <a:pPr algn="ctr">
              <a:lnSpc>
                <a:spcPts val="4619"/>
              </a:lnSpc>
              <a:spcBef>
                <a:spcPct val="0"/>
              </a:spcBef>
            </a:pPr>
            <a:r>
              <a:rPr lang="en-US" sz="3299">
                <a:solidFill>
                  <a:srgbClr val="000000"/>
                </a:solidFill>
                <a:latin typeface="Poppins"/>
                <a:ea typeface="Poppins"/>
                <a:cs typeface="Poppins"/>
                <a:sym typeface="Poppins"/>
              </a:rPr>
              <a:t>Aman Pushkar</a:t>
            </a:r>
          </a:p>
        </p:txBody>
      </p:sp>
      <p:sp>
        <p:nvSpPr>
          <p:cNvPr id="15" name="TextBox 15"/>
          <p:cNvSpPr txBox="1"/>
          <p:nvPr/>
        </p:nvSpPr>
        <p:spPr>
          <a:xfrm>
            <a:off x="7685365" y="7406747"/>
            <a:ext cx="2917269" cy="592456"/>
          </a:xfrm>
          <a:prstGeom prst="rect">
            <a:avLst/>
          </a:prstGeom>
        </p:spPr>
        <p:txBody>
          <a:bodyPr lIns="0" tIns="0" rIns="0" bIns="0" rtlCol="0" anchor="t">
            <a:spAutoFit/>
          </a:bodyPr>
          <a:lstStyle/>
          <a:p>
            <a:pPr algn="ctr">
              <a:lnSpc>
                <a:spcPts val="4619"/>
              </a:lnSpc>
              <a:spcBef>
                <a:spcPct val="0"/>
              </a:spcBef>
            </a:pPr>
            <a:r>
              <a:rPr lang="en-US" sz="3299">
                <a:solidFill>
                  <a:srgbClr val="000000"/>
                </a:solidFill>
                <a:latin typeface="Poppins"/>
                <a:ea typeface="Poppins"/>
                <a:cs typeface="Poppins"/>
                <a:sym typeface="Poppins"/>
              </a:rPr>
              <a:t>Adarsh Gupta</a:t>
            </a:r>
          </a:p>
        </p:txBody>
      </p:sp>
      <p:sp>
        <p:nvSpPr>
          <p:cNvPr id="16" name="TextBox 16"/>
          <p:cNvSpPr txBox="1"/>
          <p:nvPr/>
        </p:nvSpPr>
        <p:spPr>
          <a:xfrm>
            <a:off x="1850388" y="8281474"/>
            <a:ext cx="2064276" cy="475579"/>
          </a:xfrm>
          <a:prstGeom prst="rect">
            <a:avLst/>
          </a:prstGeom>
        </p:spPr>
        <p:txBody>
          <a:bodyPr wrap="square" lIns="0" tIns="0" rIns="0" bIns="0" rtlCol="0" anchor="t">
            <a:spAutoFit/>
          </a:bodyPr>
          <a:lstStyle/>
          <a:p>
            <a:pPr algn="ctr">
              <a:lnSpc>
                <a:spcPts val="3919"/>
              </a:lnSpc>
              <a:spcBef>
                <a:spcPct val="0"/>
              </a:spcBef>
            </a:pPr>
            <a:r>
              <a:rPr lang="en-US" sz="2799" dirty="0">
                <a:solidFill>
                  <a:srgbClr val="000000"/>
                </a:solidFill>
                <a:latin typeface="Poppins"/>
                <a:ea typeface="Poppins"/>
                <a:cs typeface="Poppins"/>
                <a:sym typeface="Poppins"/>
              </a:rPr>
              <a:t>220120029</a:t>
            </a:r>
          </a:p>
        </p:txBody>
      </p:sp>
      <p:sp>
        <p:nvSpPr>
          <p:cNvPr id="17" name="TextBox 17"/>
          <p:cNvSpPr txBox="1"/>
          <p:nvPr/>
        </p:nvSpPr>
        <p:spPr>
          <a:xfrm>
            <a:off x="14492809" y="8235961"/>
            <a:ext cx="2101518" cy="475579"/>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Poppins"/>
                <a:ea typeface="Poppins"/>
                <a:cs typeface="Poppins"/>
                <a:sym typeface="Poppins"/>
              </a:rPr>
              <a:t>220120004</a:t>
            </a:r>
          </a:p>
        </p:txBody>
      </p:sp>
      <p:sp>
        <p:nvSpPr>
          <p:cNvPr id="18" name="TextBox 18"/>
          <p:cNvSpPr txBox="1"/>
          <p:nvPr/>
        </p:nvSpPr>
        <p:spPr>
          <a:xfrm>
            <a:off x="8186216" y="8235961"/>
            <a:ext cx="1915569" cy="475579"/>
          </a:xfrm>
          <a:prstGeom prst="rect">
            <a:avLst/>
          </a:prstGeom>
        </p:spPr>
        <p:txBody>
          <a:bodyPr lIns="0" tIns="0" rIns="0" bIns="0" rtlCol="0" anchor="t">
            <a:spAutoFit/>
          </a:bodyPr>
          <a:lstStyle/>
          <a:p>
            <a:pPr algn="ctr">
              <a:lnSpc>
                <a:spcPts val="3919"/>
              </a:lnSpc>
              <a:spcBef>
                <a:spcPct val="0"/>
              </a:spcBef>
            </a:pPr>
            <a:r>
              <a:rPr lang="en-US" sz="2799" dirty="0">
                <a:solidFill>
                  <a:srgbClr val="000000"/>
                </a:solidFill>
                <a:latin typeface="Poppins"/>
                <a:ea typeface="Poppins"/>
                <a:cs typeface="Poppins"/>
                <a:sym typeface="Poppins"/>
              </a:rPr>
              <a:t>220120001</a:t>
            </a:r>
          </a:p>
        </p:txBody>
      </p:sp>
      <p:sp>
        <p:nvSpPr>
          <p:cNvPr id="19" name="TextBox 3">
            <a:extLst>
              <a:ext uri="{FF2B5EF4-FFF2-40B4-BE49-F238E27FC236}">
                <a16:creationId xmlns:a16="http://schemas.microsoft.com/office/drawing/2014/main" id="{888AFD3B-3196-F09B-1764-1E0955B3D040}"/>
              </a:ext>
            </a:extLst>
          </p:cNvPr>
          <p:cNvSpPr txBox="1"/>
          <p:nvPr/>
        </p:nvSpPr>
        <p:spPr>
          <a:xfrm>
            <a:off x="2438400" y="2387210"/>
            <a:ext cx="12759923" cy="1893078"/>
          </a:xfrm>
          <a:prstGeom prst="rect">
            <a:avLst/>
          </a:prstGeom>
        </p:spPr>
        <p:txBody>
          <a:bodyPr lIns="0" tIns="0" rIns="0" bIns="0" rtlCol="0" anchor="t">
            <a:spAutoFit/>
          </a:bodyPr>
          <a:lstStyle/>
          <a:p>
            <a:pPr algn="ctr">
              <a:lnSpc>
                <a:spcPts val="14346"/>
              </a:lnSpc>
            </a:pPr>
            <a:r>
              <a:rPr lang="en-US" sz="14065" dirty="0">
                <a:solidFill>
                  <a:srgbClr val="FFFFFF"/>
                </a:solidFill>
                <a:latin typeface="Montserrat"/>
                <a:ea typeface="Montserrat"/>
                <a:cs typeface="Montserrat"/>
                <a:sym typeface="Montserrat"/>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0" y="0"/>
            <a:ext cx="7246552" cy="10287000"/>
            <a:chOff x="0" y="0"/>
            <a:chExt cx="1908557" cy="2709333"/>
          </a:xfrm>
        </p:grpSpPr>
        <p:sp>
          <p:nvSpPr>
            <p:cNvPr id="6" name="Freeform 6"/>
            <p:cNvSpPr/>
            <p:nvPr/>
          </p:nvSpPr>
          <p:spPr>
            <a:xfrm>
              <a:off x="0" y="0"/>
              <a:ext cx="1908557" cy="2709333"/>
            </a:xfrm>
            <a:custGeom>
              <a:avLst/>
              <a:gdLst/>
              <a:ahLst/>
              <a:cxnLst/>
              <a:rect l="l" t="t" r="r" b="b"/>
              <a:pathLst>
                <a:path w="1908557" h="2709333">
                  <a:moveTo>
                    <a:pt x="0" y="0"/>
                  </a:moveTo>
                  <a:lnTo>
                    <a:pt x="1908557" y="0"/>
                  </a:lnTo>
                  <a:lnTo>
                    <a:pt x="1908557" y="2709333"/>
                  </a:lnTo>
                  <a:lnTo>
                    <a:pt x="0" y="2709333"/>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7" name="TextBox 7"/>
            <p:cNvSpPr txBox="1"/>
            <p:nvPr/>
          </p:nvSpPr>
          <p:spPr>
            <a:xfrm>
              <a:off x="0" y="-47625"/>
              <a:ext cx="1908557" cy="2756958"/>
            </a:xfrm>
            <a:prstGeom prst="rect">
              <a:avLst/>
            </a:prstGeom>
          </p:spPr>
          <p:txBody>
            <a:bodyPr lIns="50800" tIns="50800" rIns="50800" bIns="50800" rtlCol="0" anchor="ctr"/>
            <a:lstStyle/>
            <a:p>
              <a:pPr algn="ctr">
                <a:lnSpc>
                  <a:spcPts val="2239"/>
                </a:lnSpc>
              </a:pPr>
              <a:endParaRPr/>
            </a:p>
          </p:txBody>
        </p:sp>
      </p:grpSp>
      <p:sp>
        <p:nvSpPr>
          <p:cNvPr id="8" name="TextBox 8"/>
          <p:cNvSpPr txBox="1"/>
          <p:nvPr/>
        </p:nvSpPr>
        <p:spPr>
          <a:xfrm>
            <a:off x="1325214" y="3795375"/>
            <a:ext cx="4248091" cy="2127250"/>
          </a:xfrm>
          <a:prstGeom prst="rect">
            <a:avLst/>
          </a:prstGeom>
        </p:spPr>
        <p:txBody>
          <a:bodyPr lIns="0" tIns="0" rIns="0" bIns="0" rtlCol="0" anchor="t">
            <a:spAutoFit/>
          </a:bodyPr>
          <a:lstStyle/>
          <a:p>
            <a:pPr algn="l">
              <a:lnSpc>
                <a:spcPts val="5600"/>
              </a:lnSpc>
            </a:pPr>
            <a:r>
              <a:rPr lang="en-US" sz="5000" b="1">
                <a:solidFill>
                  <a:srgbClr val="FFFFFF"/>
                </a:solidFill>
                <a:latin typeface="Montserrat Bold"/>
                <a:ea typeface="Montserrat Bold"/>
                <a:cs typeface="Montserrat Bold"/>
                <a:sym typeface="Montserrat Bold"/>
              </a:rPr>
              <a:t>Overview of Fourier Transform</a:t>
            </a:r>
          </a:p>
        </p:txBody>
      </p:sp>
      <p:sp>
        <p:nvSpPr>
          <p:cNvPr id="9" name="TextBox 9"/>
          <p:cNvSpPr txBox="1"/>
          <p:nvPr/>
        </p:nvSpPr>
        <p:spPr>
          <a:xfrm>
            <a:off x="8859881" y="3314642"/>
            <a:ext cx="6245009" cy="5114761"/>
          </a:xfrm>
          <a:prstGeom prst="rect">
            <a:avLst/>
          </a:prstGeom>
        </p:spPr>
        <p:txBody>
          <a:bodyPr lIns="0" tIns="0" rIns="0" bIns="0" rtlCol="0" anchor="t">
            <a:spAutoFit/>
          </a:bodyPr>
          <a:lstStyle/>
          <a:p>
            <a:pPr algn="l">
              <a:lnSpc>
                <a:spcPts val="3684"/>
              </a:lnSpc>
            </a:pPr>
            <a:r>
              <a:rPr lang="en-US" sz="2631">
                <a:solidFill>
                  <a:srgbClr val="1F2020"/>
                </a:solidFill>
                <a:latin typeface="Open Sans"/>
                <a:ea typeface="Open Sans"/>
                <a:cs typeface="Open Sans"/>
                <a:sym typeface="Open Sans"/>
              </a:rPr>
              <a:t>The Fourier Transform is a mathematical technique that transforms a time-domain signal into its frequency-domain representation, allowing for the analysis of the signal's frequency components and their amplitudes, which is essential in various fields such as real life problems such as telecommunications, medical imaging, financial analysis.</a:t>
            </a:r>
          </a:p>
          <a:p>
            <a:pPr algn="l">
              <a:lnSpc>
                <a:spcPts val="3684"/>
              </a:lnSpc>
              <a:spcBef>
                <a:spcPct val="0"/>
              </a:spcBef>
            </a:pPr>
            <a:endParaRPr lang="en-US" sz="2631">
              <a:solidFill>
                <a:srgbClr val="1F2020"/>
              </a:solidFill>
              <a:latin typeface="Open Sans"/>
              <a:ea typeface="Open Sans"/>
              <a:cs typeface="Open Sans"/>
              <a:sym typeface="Open Sans"/>
            </a:endParaRPr>
          </a:p>
        </p:txBody>
      </p:sp>
      <p:sp>
        <p:nvSpPr>
          <p:cNvPr id="10" name="TextBox 10"/>
          <p:cNvSpPr txBox="1"/>
          <p:nvPr/>
        </p:nvSpPr>
        <p:spPr>
          <a:xfrm>
            <a:off x="8859881" y="1867823"/>
            <a:ext cx="6245009" cy="587376"/>
          </a:xfrm>
          <a:prstGeom prst="rect">
            <a:avLst/>
          </a:prstGeom>
        </p:spPr>
        <p:txBody>
          <a:bodyPr lIns="0" tIns="0" rIns="0" bIns="0" rtlCol="0" anchor="t">
            <a:spAutoFit/>
          </a:bodyPr>
          <a:lstStyle/>
          <a:p>
            <a:pPr algn="l">
              <a:lnSpc>
                <a:spcPts val="4899"/>
              </a:lnSpc>
              <a:spcBef>
                <a:spcPct val="0"/>
              </a:spcBef>
            </a:pPr>
            <a:r>
              <a:rPr lang="en-US" sz="3499" b="1">
                <a:solidFill>
                  <a:srgbClr val="305A72"/>
                </a:solidFill>
                <a:latin typeface="Open Sans Bold"/>
                <a:ea typeface="Open Sans Bold"/>
                <a:cs typeface="Open Sans Bold"/>
                <a:sym typeface="Open Sans Bold"/>
              </a:rPr>
              <a:t>Fundamental Concept</a:t>
            </a:r>
          </a:p>
        </p:txBody>
      </p:sp>
      <p:sp>
        <p:nvSpPr>
          <p:cNvPr id="11" name="TextBox 11"/>
          <p:cNvSpPr txBox="1"/>
          <p:nvPr/>
        </p:nvSpPr>
        <p:spPr>
          <a:xfrm>
            <a:off x="11233453" y="5633898"/>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12" name="AutoShape 12"/>
          <p:cNvSpPr/>
          <p:nvPr/>
        </p:nvSpPr>
        <p:spPr>
          <a:xfrm>
            <a:off x="1325214" y="6459512"/>
            <a:ext cx="2948526" cy="0"/>
          </a:xfrm>
          <a:prstGeom prst="line">
            <a:avLst/>
          </a:prstGeom>
          <a:ln w="19050" cap="flat">
            <a:solidFill>
              <a:srgbClr val="FFFFFF"/>
            </a:solidFill>
            <a:prstDash val="solid"/>
            <a:headEnd type="none" w="sm" len="sm"/>
            <a:tailEnd type="none" w="sm" len="sm"/>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775566" y="8233433"/>
            <a:ext cx="1024867" cy="1024867"/>
            <a:chOff x="0" y="0"/>
            <a:chExt cx="812800" cy="812800"/>
          </a:xfrm>
        </p:grpSpPr>
        <p:sp>
          <p:nvSpPr>
            <p:cNvPr id="3" name="Freeform 3"/>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000000"/>
            </a:solidFill>
          </p:spPr>
          <p:txBody>
            <a:bodyPr/>
            <a:lstStyle/>
            <a:p>
              <a:endParaRPr lang="en-IN"/>
            </a:p>
          </p:txBody>
        </p:sp>
        <p:sp>
          <p:nvSpPr>
            <p:cNvPr id="4" name="TextBox 4"/>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096803" y="557375"/>
            <a:ext cx="137619" cy="137619"/>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7" name="TextBox 7"/>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8" name="Group 8"/>
          <p:cNvGrpSpPr/>
          <p:nvPr/>
        </p:nvGrpSpPr>
        <p:grpSpPr>
          <a:xfrm>
            <a:off x="17353109" y="557375"/>
            <a:ext cx="137619" cy="137619"/>
            <a:chOff x="0" y="0"/>
            <a:chExt cx="812800" cy="812800"/>
          </a:xfrm>
        </p:grpSpPr>
        <p:sp>
          <p:nvSpPr>
            <p:cNvPr id="9" name="Freeform 9"/>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10" name="TextBox 10"/>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1" name="Group 11"/>
          <p:cNvGrpSpPr/>
          <p:nvPr/>
        </p:nvGrpSpPr>
        <p:grpSpPr>
          <a:xfrm>
            <a:off x="17605028" y="557375"/>
            <a:ext cx="137619" cy="137619"/>
            <a:chOff x="0" y="0"/>
            <a:chExt cx="812800" cy="812800"/>
          </a:xfrm>
        </p:grpSpPr>
        <p:sp>
          <p:nvSpPr>
            <p:cNvPr id="12" name="Freeform 1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13" name="TextBox 13"/>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4" name="Group 14"/>
          <p:cNvGrpSpPr/>
          <p:nvPr/>
        </p:nvGrpSpPr>
        <p:grpSpPr>
          <a:xfrm>
            <a:off x="17096803" y="3254826"/>
            <a:ext cx="137619" cy="137619"/>
            <a:chOff x="0" y="0"/>
            <a:chExt cx="812800" cy="812800"/>
          </a:xfrm>
        </p:grpSpPr>
        <p:sp>
          <p:nvSpPr>
            <p:cNvPr id="15" name="Freeform 1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16" name="TextBox 16"/>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17" name="Group 17"/>
          <p:cNvGrpSpPr/>
          <p:nvPr/>
        </p:nvGrpSpPr>
        <p:grpSpPr>
          <a:xfrm>
            <a:off x="17353109" y="3254826"/>
            <a:ext cx="137619" cy="137619"/>
            <a:chOff x="0" y="0"/>
            <a:chExt cx="812800" cy="812800"/>
          </a:xfrm>
        </p:grpSpPr>
        <p:sp>
          <p:nvSpPr>
            <p:cNvPr id="18" name="Freeform 1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19" name="TextBox 19"/>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20" name="Group 20"/>
          <p:cNvGrpSpPr/>
          <p:nvPr/>
        </p:nvGrpSpPr>
        <p:grpSpPr>
          <a:xfrm>
            <a:off x="7630735" y="3713209"/>
            <a:ext cx="812609" cy="677751"/>
            <a:chOff x="0" y="0"/>
            <a:chExt cx="974531" cy="812800"/>
          </a:xfrm>
        </p:grpSpPr>
        <p:sp>
          <p:nvSpPr>
            <p:cNvPr id="21" name="Freeform 21"/>
            <p:cNvSpPr/>
            <p:nvPr/>
          </p:nvSpPr>
          <p:spPr>
            <a:xfrm>
              <a:off x="0" y="0"/>
              <a:ext cx="974531" cy="812800"/>
            </a:xfrm>
            <a:custGeom>
              <a:avLst/>
              <a:gdLst/>
              <a:ahLst/>
              <a:cxnLst/>
              <a:rect l="l" t="t" r="r" b="b"/>
              <a:pathLst>
                <a:path w="974531" h="812800">
                  <a:moveTo>
                    <a:pt x="487266" y="0"/>
                  </a:moveTo>
                  <a:cubicBezTo>
                    <a:pt x="218156" y="0"/>
                    <a:pt x="0" y="181951"/>
                    <a:pt x="0" y="406400"/>
                  </a:cubicBezTo>
                  <a:cubicBezTo>
                    <a:pt x="0" y="630849"/>
                    <a:pt x="218156" y="812800"/>
                    <a:pt x="487266" y="812800"/>
                  </a:cubicBezTo>
                  <a:cubicBezTo>
                    <a:pt x="756375" y="812800"/>
                    <a:pt x="974531" y="630849"/>
                    <a:pt x="974531" y="406400"/>
                  </a:cubicBezTo>
                  <a:cubicBezTo>
                    <a:pt x="974531" y="181951"/>
                    <a:pt x="756375" y="0"/>
                    <a:pt x="487266" y="0"/>
                  </a:cubicBezTo>
                  <a:close/>
                </a:path>
              </a:pathLst>
            </a:custGeom>
            <a:solidFill>
              <a:srgbClr val="000000"/>
            </a:solidFill>
          </p:spPr>
          <p:txBody>
            <a:bodyPr/>
            <a:lstStyle/>
            <a:p>
              <a:endParaRPr lang="en-IN"/>
            </a:p>
          </p:txBody>
        </p:sp>
        <p:sp>
          <p:nvSpPr>
            <p:cNvPr id="22" name="TextBox 22"/>
            <p:cNvSpPr txBox="1"/>
            <p:nvPr/>
          </p:nvSpPr>
          <p:spPr>
            <a:xfrm>
              <a:off x="91362" y="28575"/>
              <a:ext cx="791806" cy="708025"/>
            </a:xfrm>
            <a:prstGeom prst="rect">
              <a:avLst/>
            </a:prstGeom>
          </p:spPr>
          <p:txBody>
            <a:bodyPr lIns="50800" tIns="50800" rIns="50800" bIns="50800" rtlCol="0" anchor="ctr"/>
            <a:lstStyle/>
            <a:p>
              <a:pPr algn="ctr">
                <a:lnSpc>
                  <a:spcPts val="2239"/>
                </a:lnSpc>
              </a:pPr>
              <a:endParaRPr/>
            </a:p>
          </p:txBody>
        </p:sp>
      </p:grpSp>
      <p:grpSp>
        <p:nvGrpSpPr>
          <p:cNvPr id="23" name="Group 23"/>
          <p:cNvGrpSpPr/>
          <p:nvPr/>
        </p:nvGrpSpPr>
        <p:grpSpPr>
          <a:xfrm>
            <a:off x="17096803" y="5952278"/>
            <a:ext cx="137619" cy="137619"/>
            <a:chOff x="0" y="0"/>
            <a:chExt cx="812800" cy="812800"/>
          </a:xfrm>
        </p:grpSpPr>
        <p:sp>
          <p:nvSpPr>
            <p:cNvPr id="24" name="Freeform 24"/>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25" name="TextBox 25"/>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26" name="Group 26"/>
          <p:cNvGrpSpPr/>
          <p:nvPr/>
        </p:nvGrpSpPr>
        <p:grpSpPr>
          <a:xfrm>
            <a:off x="17353109" y="5952278"/>
            <a:ext cx="137619" cy="137619"/>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28" name="TextBox 28"/>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29" name="Group 29"/>
          <p:cNvGrpSpPr/>
          <p:nvPr/>
        </p:nvGrpSpPr>
        <p:grpSpPr>
          <a:xfrm>
            <a:off x="7630735" y="6410661"/>
            <a:ext cx="812609" cy="677751"/>
            <a:chOff x="0" y="0"/>
            <a:chExt cx="974531" cy="812800"/>
          </a:xfrm>
        </p:grpSpPr>
        <p:sp>
          <p:nvSpPr>
            <p:cNvPr id="30" name="Freeform 30"/>
            <p:cNvSpPr/>
            <p:nvPr/>
          </p:nvSpPr>
          <p:spPr>
            <a:xfrm>
              <a:off x="0" y="0"/>
              <a:ext cx="974531" cy="812800"/>
            </a:xfrm>
            <a:custGeom>
              <a:avLst/>
              <a:gdLst/>
              <a:ahLst/>
              <a:cxnLst/>
              <a:rect l="l" t="t" r="r" b="b"/>
              <a:pathLst>
                <a:path w="974531" h="812800">
                  <a:moveTo>
                    <a:pt x="487266" y="0"/>
                  </a:moveTo>
                  <a:cubicBezTo>
                    <a:pt x="218156" y="0"/>
                    <a:pt x="0" y="181951"/>
                    <a:pt x="0" y="406400"/>
                  </a:cubicBezTo>
                  <a:cubicBezTo>
                    <a:pt x="0" y="630849"/>
                    <a:pt x="218156" y="812800"/>
                    <a:pt x="487266" y="812800"/>
                  </a:cubicBezTo>
                  <a:cubicBezTo>
                    <a:pt x="756375" y="812800"/>
                    <a:pt x="974531" y="630849"/>
                    <a:pt x="974531" y="406400"/>
                  </a:cubicBezTo>
                  <a:cubicBezTo>
                    <a:pt x="974531" y="181951"/>
                    <a:pt x="756375" y="0"/>
                    <a:pt x="487266" y="0"/>
                  </a:cubicBezTo>
                  <a:close/>
                </a:path>
              </a:pathLst>
            </a:custGeom>
            <a:solidFill>
              <a:srgbClr val="000000"/>
            </a:solidFill>
          </p:spPr>
          <p:txBody>
            <a:bodyPr/>
            <a:lstStyle/>
            <a:p>
              <a:endParaRPr lang="en-IN"/>
            </a:p>
          </p:txBody>
        </p:sp>
        <p:sp>
          <p:nvSpPr>
            <p:cNvPr id="31" name="TextBox 31"/>
            <p:cNvSpPr txBox="1"/>
            <p:nvPr/>
          </p:nvSpPr>
          <p:spPr>
            <a:xfrm>
              <a:off x="91362" y="28575"/>
              <a:ext cx="791806" cy="708025"/>
            </a:xfrm>
            <a:prstGeom prst="rect">
              <a:avLst/>
            </a:prstGeom>
          </p:spPr>
          <p:txBody>
            <a:bodyPr lIns="50800" tIns="50800" rIns="50800" bIns="50800" rtlCol="0" anchor="ctr"/>
            <a:lstStyle/>
            <a:p>
              <a:pPr algn="ctr">
                <a:lnSpc>
                  <a:spcPts val="2239"/>
                </a:lnSpc>
              </a:pPr>
              <a:endParaRPr/>
            </a:p>
          </p:txBody>
        </p:sp>
      </p:grpSp>
      <p:sp>
        <p:nvSpPr>
          <p:cNvPr id="32" name="Freeform 32"/>
          <p:cNvSpPr/>
          <p:nvPr/>
        </p:nvSpPr>
        <p:spPr>
          <a:xfrm>
            <a:off x="0" y="0"/>
            <a:ext cx="6840160" cy="10287000"/>
          </a:xfrm>
          <a:custGeom>
            <a:avLst/>
            <a:gdLst/>
            <a:ahLst/>
            <a:cxnLst/>
            <a:rect l="l" t="t" r="r" b="b"/>
            <a:pathLst>
              <a:path w="6840160" h="10287000">
                <a:moveTo>
                  <a:pt x="0" y="0"/>
                </a:moveTo>
                <a:lnTo>
                  <a:pt x="6840160" y="0"/>
                </a:lnTo>
                <a:lnTo>
                  <a:pt x="6840160" y="10287000"/>
                </a:lnTo>
                <a:lnTo>
                  <a:pt x="0" y="10287000"/>
                </a:lnTo>
                <a:lnTo>
                  <a:pt x="0" y="0"/>
                </a:lnTo>
                <a:close/>
              </a:path>
            </a:pathLst>
          </a:custGeom>
          <a:blipFill>
            <a:blip r:embed="rId2"/>
            <a:stretch>
              <a:fillRect t="-22803" r="-10476" b="-22803"/>
            </a:stretch>
          </a:blipFill>
        </p:spPr>
        <p:txBody>
          <a:bodyPr/>
          <a:lstStyle/>
          <a:p>
            <a:endParaRPr lang="en-IN"/>
          </a:p>
        </p:txBody>
      </p:sp>
      <p:sp>
        <p:nvSpPr>
          <p:cNvPr id="33" name="TextBox 33"/>
          <p:cNvSpPr txBox="1"/>
          <p:nvPr/>
        </p:nvSpPr>
        <p:spPr>
          <a:xfrm>
            <a:off x="764099" y="1390473"/>
            <a:ext cx="4777126" cy="2234873"/>
          </a:xfrm>
          <a:prstGeom prst="rect">
            <a:avLst/>
          </a:prstGeom>
        </p:spPr>
        <p:txBody>
          <a:bodyPr lIns="0" tIns="0" rIns="0" bIns="0" rtlCol="0" anchor="t">
            <a:spAutoFit/>
          </a:bodyPr>
          <a:lstStyle/>
          <a:p>
            <a:pPr algn="l">
              <a:lnSpc>
                <a:spcPts val="5914"/>
              </a:lnSpc>
            </a:pPr>
            <a:r>
              <a:rPr lang="en-US" sz="5280" b="1">
                <a:solidFill>
                  <a:srgbClr val="FFFFFF"/>
                </a:solidFill>
                <a:latin typeface="Montserrat Bold"/>
                <a:ea typeface="Montserrat Bold"/>
                <a:cs typeface="Montserrat Bold"/>
                <a:sym typeface="Montserrat Bold"/>
              </a:rPr>
              <a:t>Importance of Frequency Analysis</a:t>
            </a:r>
          </a:p>
        </p:txBody>
      </p:sp>
      <p:sp>
        <p:nvSpPr>
          <p:cNvPr id="34" name="TextBox 34"/>
          <p:cNvSpPr txBox="1"/>
          <p:nvPr/>
        </p:nvSpPr>
        <p:spPr>
          <a:xfrm>
            <a:off x="8976745" y="1661524"/>
            <a:ext cx="8005758" cy="1842135"/>
          </a:xfrm>
          <a:prstGeom prst="rect">
            <a:avLst/>
          </a:prstGeom>
        </p:spPr>
        <p:txBody>
          <a:bodyPr lIns="0" tIns="0" rIns="0" bIns="0" rtlCol="0" anchor="t">
            <a:spAutoFit/>
          </a:bodyPr>
          <a:lstStyle/>
          <a:p>
            <a:pPr algn="l">
              <a:lnSpc>
                <a:spcPts val="2939"/>
              </a:lnSpc>
            </a:pPr>
            <a:r>
              <a:rPr lang="en-US" sz="2099">
                <a:solidFill>
                  <a:srgbClr val="1F2020"/>
                </a:solidFill>
                <a:latin typeface="Open Sans"/>
                <a:ea typeface="Open Sans"/>
                <a:cs typeface="Open Sans"/>
                <a:sym typeface="Open Sans"/>
              </a:rPr>
              <a:t>Frequency analysis enables the identification and characterization of signal components, facilitating the understanding of underlying patterns and behaviors in various applications, from audio processing to biomedical signals.</a:t>
            </a:r>
          </a:p>
          <a:p>
            <a:pPr algn="l">
              <a:lnSpc>
                <a:spcPts val="2939"/>
              </a:lnSpc>
              <a:spcBef>
                <a:spcPct val="0"/>
              </a:spcBef>
            </a:pPr>
            <a:endParaRPr lang="en-US" sz="2099">
              <a:solidFill>
                <a:srgbClr val="1F2020"/>
              </a:solidFill>
              <a:latin typeface="Open Sans"/>
              <a:ea typeface="Open Sans"/>
              <a:cs typeface="Open Sans"/>
              <a:sym typeface="Open Sans"/>
            </a:endParaRPr>
          </a:p>
        </p:txBody>
      </p:sp>
      <p:grpSp>
        <p:nvGrpSpPr>
          <p:cNvPr id="35" name="Group 35"/>
          <p:cNvGrpSpPr/>
          <p:nvPr/>
        </p:nvGrpSpPr>
        <p:grpSpPr>
          <a:xfrm>
            <a:off x="7630735" y="1015758"/>
            <a:ext cx="812609" cy="677751"/>
            <a:chOff x="0" y="0"/>
            <a:chExt cx="1083479" cy="903667"/>
          </a:xfrm>
        </p:grpSpPr>
        <p:grpSp>
          <p:nvGrpSpPr>
            <p:cNvPr id="36" name="Group 36"/>
            <p:cNvGrpSpPr/>
            <p:nvPr/>
          </p:nvGrpSpPr>
          <p:grpSpPr>
            <a:xfrm>
              <a:off x="0" y="0"/>
              <a:ext cx="1083479" cy="903667"/>
              <a:chOff x="0" y="0"/>
              <a:chExt cx="974531" cy="812800"/>
            </a:xfrm>
          </p:grpSpPr>
          <p:sp>
            <p:nvSpPr>
              <p:cNvPr id="37" name="Freeform 37"/>
              <p:cNvSpPr/>
              <p:nvPr/>
            </p:nvSpPr>
            <p:spPr>
              <a:xfrm>
                <a:off x="0" y="0"/>
                <a:ext cx="974531" cy="812800"/>
              </a:xfrm>
              <a:custGeom>
                <a:avLst/>
                <a:gdLst/>
                <a:ahLst/>
                <a:cxnLst/>
                <a:rect l="l" t="t" r="r" b="b"/>
                <a:pathLst>
                  <a:path w="974531" h="812800">
                    <a:moveTo>
                      <a:pt x="487266" y="0"/>
                    </a:moveTo>
                    <a:cubicBezTo>
                      <a:pt x="218156" y="0"/>
                      <a:pt x="0" y="181951"/>
                      <a:pt x="0" y="406400"/>
                    </a:cubicBezTo>
                    <a:cubicBezTo>
                      <a:pt x="0" y="630849"/>
                      <a:pt x="218156" y="812800"/>
                      <a:pt x="487266" y="812800"/>
                    </a:cubicBezTo>
                    <a:cubicBezTo>
                      <a:pt x="756375" y="812800"/>
                      <a:pt x="974531" y="630849"/>
                      <a:pt x="974531" y="406400"/>
                    </a:cubicBezTo>
                    <a:cubicBezTo>
                      <a:pt x="974531" y="181951"/>
                      <a:pt x="756375" y="0"/>
                      <a:pt x="487266" y="0"/>
                    </a:cubicBezTo>
                    <a:close/>
                  </a:path>
                </a:pathLst>
              </a:custGeom>
              <a:solidFill>
                <a:srgbClr val="000000"/>
              </a:solidFill>
            </p:spPr>
            <p:txBody>
              <a:bodyPr/>
              <a:lstStyle/>
              <a:p>
                <a:endParaRPr lang="en-IN"/>
              </a:p>
            </p:txBody>
          </p:sp>
          <p:sp>
            <p:nvSpPr>
              <p:cNvPr id="38" name="TextBox 38"/>
              <p:cNvSpPr txBox="1"/>
              <p:nvPr/>
            </p:nvSpPr>
            <p:spPr>
              <a:xfrm>
                <a:off x="91362" y="28575"/>
                <a:ext cx="791806" cy="708025"/>
              </a:xfrm>
              <a:prstGeom prst="rect">
                <a:avLst/>
              </a:prstGeom>
            </p:spPr>
            <p:txBody>
              <a:bodyPr lIns="50800" tIns="50800" rIns="50800" bIns="50800" rtlCol="0" anchor="ctr"/>
              <a:lstStyle/>
              <a:p>
                <a:pPr algn="ctr">
                  <a:lnSpc>
                    <a:spcPts val="2239"/>
                  </a:lnSpc>
                </a:pPr>
                <a:endParaRPr/>
              </a:p>
            </p:txBody>
          </p:sp>
        </p:grpSp>
        <p:sp>
          <p:nvSpPr>
            <p:cNvPr id="39" name="TextBox 39"/>
            <p:cNvSpPr txBox="1"/>
            <p:nvPr/>
          </p:nvSpPr>
          <p:spPr>
            <a:xfrm>
              <a:off x="145189" y="196937"/>
              <a:ext cx="793102" cy="440267"/>
            </a:xfrm>
            <a:prstGeom prst="rect">
              <a:avLst/>
            </a:prstGeom>
          </p:spPr>
          <p:txBody>
            <a:bodyPr lIns="0" tIns="0" rIns="0" bIns="0" rtlCol="0" anchor="t">
              <a:spAutoFit/>
            </a:bodyPr>
            <a:lstStyle/>
            <a:p>
              <a:pPr algn="ctr">
                <a:lnSpc>
                  <a:spcPts val="2799"/>
                </a:lnSpc>
                <a:spcBef>
                  <a:spcPct val="0"/>
                </a:spcBef>
              </a:pPr>
              <a:r>
                <a:rPr lang="en-US" sz="1999" b="1">
                  <a:solidFill>
                    <a:srgbClr val="FFFFFF"/>
                  </a:solidFill>
                  <a:latin typeface="Open Sans Bold"/>
                  <a:ea typeface="Open Sans Bold"/>
                  <a:cs typeface="Open Sans Bold"/>
                  <a:sym typeface="Open Sans Bold"/>
                </a:rPr>
                <a:t>01</a:t>
              </a:r>
            </a:p>
          </p:txBody>
        </p:sp>
      </p:grpSp>
      <p:sp>
        <p:nvSpPr>
          <p:cNvPr id="40" name="TextBox 40"/>
          <p:cNvSpPr txBox="1"/>
          <p:nvPr/>
        </p:nvSpPr>
        <p:spPr>
          <a:xfrm>
            <a:off x="8976745" y="1103004"/>
            <a:ext cx="5074832" cy="1298576"/>
          </a:xfrm>
          <a:prstGeom prst="rect">
            <a:avLst/>
          </a:prstGeom>
        </p:spPr>
        <p:txBody>
          <a:bodyPr lIns="0" tIns="0" rIns="0" bIns="0" rtlCol="0" anchor="t">
            <a:spAutoFit/>
          </a:bodyPr>
          <a:lstStyle/>
          <a:p>
            <a:pPr algn="l">
              <a:lnSpc>
                <a:spcPts val="3499"/>
              </a:lnSpc>
            </a:pPr>
            <a:r>
              <a:rPr lang="en-US" sz="2499" b="1">
                <a:solidFill>
                  <a:srgbClr val="000000"/>
                </a:solidFill>
                <a:latin typeface="Open Sans Bold"/>
                <a:ea typeface="Open Sans Bold"/>
                <a:cs typeface="Open Sans Bold"/>
                <a:sym typeface="Open Sans Bold"/>
              </a:rPr>
              <a:t>Signal Characterization</a:t>
            </a:r>
          </a:p>
          <a:p>
            <a:pPr algn="l">
              <a:lnSpc>
                <a:spcPts val="3499"/>
              </a:lnSpc>
            </a:pPr>
            <a:endParaRPr lang="en-US" sz="2499" b="1">
              <a:solidFill>
                <a:srgbClr val="000000"/>
              </a:solidFill>
              <a:latin typeface="Open Sans Bold"/>
              <a:ea typeface="Open Sans Bold"/>
              <a:cs typeface="Open Sans Bold"/>
              <a:sym typeface="Open Sans Bold"/>
            </a:endParaRPr>
          </a:p>
          <a:p>
            <a:pPr algn="l">
              <a:lnSpc>
                <a:spcPts val="3499"/>
              </a:lnSpc>
              <a:spcBef>
                <a:spcPct val="0"/>
              </a:spcBef>
            </a:pPr>
            <a:endParaRPr lang="en-US" sz="2499" b="1">
              <a:solidFill>
                <a:srgbClr val="000000"/>
              </a:solidFill>
              <a:latin typeface="Open Sans Bold"/>
              <a:ea typeface="Open Sans Bold"/>
              <a:cs typeface="Open Sans Bold"/>
              <a:sym typeface="Open Sans Bold"/>
            </a:endParaRPr>
          </a:p>
        </p:txBody>
      </p:sp>
      <p:sp>
        <p:nvSpPr>
          <p:cNvPr id="41" name="TextBox 41"/>
          <p:cNvSpPr txBox="1"/>
          <p:nvPr/>
        </p:nvSpPr>
        <p:spPr>
          <a:xfrm>
            <a:off x="8976745" y="4358975"/>
            <a:ext cx="8005758" cy="1470660"/>
          </a:xfrm>
          <a:prstGeom prst="rect">
            <a:avLst/>
          </a:prstGeom>
        </p:spPr>
        <p:txBody>
          <a:bodyPr lIns="0" tIns="0" rIns="0" bIns="0" rtlCol="0" anchor="t">
            <a:spAutoFit/>
          </a:bodyPr>
          <a:lstStyle/>
          <a:p>
            <a:pPr algn="l">
              <a:lnSpc>
                <a:spcPts val="2939"/>
              </a:lnSpc>
            </a:pPr>
            <a:r>
              <a:rPr lang="en-US" sz="2099">
                <a:solidFill>
                  <a:srgbClr val="1F2020"/>
                </a:solidFill>
                <a:latin typeface="Open Sans"/>
                <a:ea typeface="Open Sans"/>
                <a:cs typeface="Open Sans"/>
                <a:sym typeface="Open Sans"/>
              </a:rPr>
              <a:t>By analyzing frequency components, it becomes possible to isolate and reduce noise in signals, enhancing the quality and clarity of data for more accurate interpretations and analyses.</a:t>
            </a:r>
          </a:p>
          <a:p>
            <a:pPr algn="l">
              <a:lnSpc>
                <a:spcPts val="2939"/>
              </a:lnSpc>
              <a:spcBef>
                <a:spcPct val="0"/>
              </a:spcBef>
            </a:pPr>
            <a:endParaRPr lang="en-US" sz="2099">
              <a:solidFill>
                <a:srgbClr val="1F2020"/>
              </a:solidFill>
              <a:latin typeface="Open Sans"/>
              <a:ea typeface="Open Sans"/>
              <a:cs typeface="Open Sans"/>
              <a:sym typeface="Open Sans"/>
            </a:endParaRPr>
          </a:p>
        </p:txBody>
      </p:sp>
      <p:sp>
        <p:nvSpPr>
          <p:cNvPr id="42" name="TextBox 42"/>
          <p:cNvSpPr txBox="1"/>
          <p:nvPr/>
        </p:nvSpPr>
        <p:spPr>
          <a:xfrm>
            <a:off x="7739627" y="3851387"/>
            <a:ext cx="594826" cy="339725"/>
          </a:xfrm>
          <a:prstGeom prst="rect">
            <a:avLst/>
          </a:prstGeom>
        </p:spPr>
        <p:txBody>
          <a:bodyPr lIns="0" tIns="0" rIns="0" bIns="0" rtlCol="0" anchor="t">
            <a:spAutoFit/>
          </a:bodyPr>
          <a:lstStyle/>
          <a:p>
            <a:pPr algn="ctr">
              <a:lnSpc>
                <a:spcPts val="2799"/>
              </a:lnSpc>
              <a:spcBef>
                <a:spcPct val="0"/>
              </a:spcBef>
            </a:pPr>
            <a:r>
              <a:rPr lang="en-US" sz="1999" b="1">
                <a:solidFill>
                  <a:srgbClr val="FFFFFF"/>
                </a:solidFill>
                <a:latin typeface="Open Sans Bold"/>
                <a:ea typeface="Open Sans Bold"/>
                <a:cs typeface="Open Sans Bold"/>
                <a:sym typeface="Open Sans Bold"/>
              </a:rPr>
              <a:t>02</a:t>
            </a:r>
          </a:p>
        </p:txBody>
      </p:sp>
      <p:sp>
        <p:nvSpPr>
          <p:cNvPr id="43" name="TextBox 43"/>
          <p:cNvSpPr txBox="1"/>
          <p:nvPr/>
        </p:nvSpPr>
        <p:spPr>
          <a:xfrm>
            <a:off x="8976745" y="3800455"/>
            <a:ext cx="5074832" cy="422276"/>
          </a:xfrm>
          <a:prstGeom prst="rect">
            <a:avLst/>
          </a:prstGeom>
        </p:spPr>
        <p:txBody>
          <a:bodyPr lIns="0" tIns="0" rIns="0" bIns="0" rtlCol="0" anchor="t">
            <a:spAutoFit/>
          </a:bodyPr>
          <a:lstStyle/>
          <a:p>
            <a:pPr algn="l">
              <a:lnSpc>
                <a:spcPts val="3499"/>
              </a:lnSpc>
              <a:spcBef>
                <a:spcPct val="0"/>
              </a:spcBef>
            </a:pPr>
            <a:r>
              <a:rPr lang="en-US" sz="2499" b="1">
                <a:solidFill>
                  <a:srgbClr val="000000"/>
                </a:solidFill>
                <a:latin typeface="Open Sans Bold"/>
                <a:ea typeface="Open Sans Bold"/>
                <a:cs typeface="Open Sans Bold"/>
                <a:sym typeface="Open Sans Bold"/>
              </a:rPr>
              <a:t>Noise Reduction</a:t>
            </a:r>
          </a:p>
        </p:txBody>
      </p:sp>
      <p:sp>
        <p:nvSpPr>
          <p:cNvPr id="44" name="TextBox 44"/>
          <p:cNvSpPr txBox="1"/>
          <p:nvPr/>
        </p:nvSpPr>
        <p:spPr>
          <a:xfrm>
            <a:off x="8976745" y="7056427"/>
            <a:ext cx="8005758" cy="1842135"/>
          </a:xfrm>
          <a:prstGeom prst="rect">
            <a:avLst/>
          </a:prstGeom>
        </p:spPr>
        <p:txBody>
          <a:bodyPr lIns="0" tIns="0" rIns="0" bIns="0" rtlCol="0" anchor="t">
            <a:spAutoFit/>
          </a:bodyPr>
          <a:lstStyle/>
          <a:p>
            <a:pPr algn="l">
              <a:lnSpc>
                <a:spcPts val="2939"/>
              </a:lnSpc>
            </a:pPr>
            <a:r>
              <a:rPr lang="en-US" sz="2099">
                <a:solidFill>
                  <a:srgbClr val="1F2020"/>
                </a:solidFill>
                <a:latin typeface="Open Sans"/>
                <a:ea typeface="Open Sans"/>
                <a:cs typeface="Open Sans"/>
                <a:sym typeface="Open Sans"/>
              </a:rPr>
              <a:t>Frequency analysis is crucial for evaluating system performance in engineering applications, allowing for the assessment of stability, resonance, and response characteristics in dynamic systems.</a:t>
            </a:r>
          </a:p>
          <a:p>
            <a:pPr algn="l">
              <a:lnSpc>
                <a:spcPts val="2939"/>
              </a:lnSpc>
              <a:spcBef>
                <a:spcPct val="0"/>
              </a:spcBef>
            </a:pPr>
            <a:endParaRPr lang="en-US" sz="2099">
              <a:solidFill>
                <a:srgbClr val="1F2020"/>
              </a:solidFill>
              <a:latin typeface="Open Sans"/>
              <a:ea typeface="Open Sans"/>
              <a:cs typeface="Open Sans"/>
              <a:sym typeface="Open Sans"/>
            </a:endParaRPr>
          </a:p>
        </p:txBody>
      </p:sp>
      <p:sp>
        <p:nvSpPr>
          <p:cNvPr id="45" name="TextBox 45"/>
          <p:cNvSpPr txBox="1"/>
          <p:nvPr/>
        </p:nvSpPr>
        <p:spPr>
          <a:xfrm>
            <a:off x="7739627" y="6548839"/>
            <a:ext cx="594826" cy="339725"/>
          </a:xfrm>
          <a:prstGeom prst="rect">
            <a:avLst/>
          </a:prstGeom>
        </p:spPr>
        <p:txBody>
          <a:bodyPr lIns="0" tIns="0" rIns="0" bIns="0" rtlCol="0" anchor="t">
            <a:spAutoFit/>
          </a:bodyPr>
          <a:lstStyle/>
          <a:p>
            <a:pPr algn="ctr">
              <a:lnSpc>
                <a:spcPts val="2799"/>
              </a:lnSpc>
              <a:spcBef>
                <a:spcPct val="0"/>
              </a:spcBef>
            </a:pPr>
            <a:r>
              <a:rPr lang="en-US" sz="1999" b="1">
                <a:solidFill>
                  <a:srgbClr val="FFFFFF"/>
                </a:solidFill>
                <a:latin typeface="Open Sans Bold"/>
                <a:ea typeface="Open Sans Bold"/>
                <a:cs typeface="Open Sans Bold"/>
                <a:sym typeface="Open Sans Bold"/>
              </a:rPr>
              <a:t>03</a:t>
            </a:r>
          </a:p>
        </p:txBody>
      </p:sp>
      <p:sp>
        <p:nvSpPr>
          <p:cNvPr id="46" name="TextBox 46"/>
          <p:cNvSpPr txBox="1"/>
          <p:nvPr/>
        </p:nvSpPr>
        <p:spPr>
          <a:xfrm>
            <a:off x="8976745" y="6497907"/>
            <a:ext cx="5074832" cy="422276"/>
          </a:xfrm>
          <a:prstGeom prst="rect">
            <a:avLst/>
          </a:prstGeom>
        </p:spPr>
        <p:txBody>
          <a:bodyPr lIns="0" tIns="0" rIns="0" bIns="0" rtlCol="0" anchor="t">
            <a:spAutoFit/>
          </a:bodyPr>
          <a:lstStyle/>
          <a:p>
            <a:pPr algn="l">
              <a:lnSpc>
                <a:spcPts val="3499"/>
              </a:lnSpc>
              <a:spcBef>
                <a:spcPct val="0"/>
              </a:spcBef>
            </a:pPr>
            <a:r>
              <a:rPr lang="en-US" sz="2499" b="1">
                <a:solidFill>
                  <a:srgbClr val="000000"/>
                </a:solidFill>
                <a:latin typeface="Open Sans Bold"/>
                <a:ea typeface="Open Sans Bold"/>
                <a:cs typeface="Open Sans Bold"/>
                <a:sym typeface="Open Sans Bold"/>
              </a:rPr>
              <a:t>System Performance Evaluation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767914" y="865332"/>
            <a:ext cx="8805619" cy="5115641"/>
          </a:xfrm>
          <a:custGeom>
            <a:avLst/>
            <a:gdLst/>
            <a:ahLst/>
            <a:cxnLst/>
            <a:rect l="l" t="t" r="r" b="b"/>
            <a:pathLst>
              <a:path w="8805619" h="5115641">
                <a:moveTo>
                  <a:pt x="0" y="0"/>
                </a:moveTo>
                <a:lnTo>
                  <a:pt x="8805620" y="0"/>
                </a:lnTo>
                <a:lnTo>
                  <a:pt x="8805620" y="5115641"/>
                </a:lnTo>
                <a:lnTo>
                  <a:pt x="0" y="5115641"/>
                </a:lnTo>
                <a:lnTo>
                  <a:pt x="0" y="0"/>
                </a:lnTo>
                <a:close/>
              </a:path>
            </a:pathLst>
          </a:custGeom>
          <a:blipFill>
            <a:blip r:embed="rId2"/>
            <a:stretch>
              <a:fillRect l="-6155" t="-4679" r="-7212"/>
            </a:stretch>
          </a:blipFill>
        </p:spPr>
        <p:txBody>
          <a:bodyPr/>
          <a:lstStyle/>
          <a:p>
            <a:endParaRPr lang="en-IN"/>
          </a:p>
        </p:txBody>
      </p:sp>
      <p:sp>
        <p:nvSpPr>
          <p:cNvPr id="3" name="Freeform 3"/>
          <p:cNvSpPr/>
          <p:nvPr/>
        </p:nvSpPr>
        <p:spPr>
          <a:xfrm>
            <a:off x="8917953" y="5562596"/>
            <a:ext cx="8341347" cy="4516854"/>
          </a:xfrm>
          <a:custGeom>
            <a:avLst/>
            <a:gdLst/>
            <a:ahLst/>
            <a:cxnLst/>
            <a:rect l="l" t="t" r="r" b="b"/>
            <a:pathLst>
              <a:path w="8341347" h="4516854">
                <a:moveTo>
                  <a:pt x="0" y="0"/>
                </a:moveTo>
                <a:lnTo>
                  <a:pt x="8341347" y="0"/>
                </a:lnTo>
                <a:lnTo>
                  <a:pt x="8341347" y="4516854"/>
                </a:lnTo>
                <a:lnTo>
                  <a:pt x="0" y="4516854"/>
                </a:lnTo>
                <a:lnTo>
                  <a:pt x="0" y="0"/>
                </a:lnTo>
                <a:close/>
              </a:path>
            </a:pathLst>
          </a:custGeom>
          <a:blipFill>
            <a:blip r:embed="rId3"/>
            <a:stretch>
              <a:fillRect l="-3245" t="-5464" r="-3835" b="-544"/>
            </a:stretch>
          </a:blipFill>
        </p:spPr>
        <p:txBody>
          <a:bodyPr/>
          <a:lstStyle/>
          <a:p>
            <a:endParaRPr lang="en-IN"/>
          </a:p>
        </p:txBody>
      </p:sp>
      <p:grpSp>
        <p:nvGrpSpPr>
          <p:cNvPr id="4" name="Group 4"/>
          <p:cNvGrpSpPr/>
          <p:nvPr/>
        </p:nvGrpSpPr>
        <p:grpSpPr>
          <a:xfrm>
            <a:off x="17693592" y="3451709"/>
            <a:ext cx="137619" cy="137619"/>
            <a:chOff x="0" y="0"/>
            <a:chExt cx="812800" cy="812800"/>
          </a:xfrm>
        </p:grpSpPr>
        <p:sp>
          <p:nvSpPr>
            <p:cNvPr id="5" name="Freeform 5"/>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6" name="TextBox 6"/>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grpSp>
        <p:nvGrpSpPr>
          <p:cNvPr id="7" name="Group 7"/>
          <p:cNvGrpSpPr/>
          <p:nvPr/>
        </p:nvGrpSpPr>
        <p:grpSpPr>
          <a:xfrm>
            <a:off x="17949898" y="3451709"/>
            <a:ext cx="137619" cy="137619"/>
            <a:chOff x="0" y="0"/>
            <a:chExt cx="812800" cy="812800"/>
          </a:xfrm>
        </p:grpSpPr>
        <p:sp>
          <p:nvSpPr>
            <p:cNvPr id="8" name="Freeform 8"/>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9" name="TextBox 9"/>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10" name="TextBox 10"/>
          <p:cNvSpPr txBox="1"/>
          <p:nvPr/>
        </p:nvSpPr>
        <p:spPr>
          <a:xfrm>
            <a:off x="9944140" y="1888578"/>
            <a:ext cx="8005758" cy="2734311"/>
          </a:xfrm>
          <a:prstGeom prst="rect">
            <a:avLst/>
          </a:prstGeom>
        </p:spPr>
        <p:txBody>
          <a:bodyPr lIns="0" tIns="0" rIns="0" bIns="0" rtlCol="0" anchor="t">
            <a:spAutoFit/>
          </a:bodyPr>
          <a:lstStyle/>
          <a:p>
            <a:pPr algn="l">
              <a:lnSpc>
                <a:spcPts val="3639"/>
              </a:lnSpc>
            </a:pPr>
            <a:r>
              <a:rPr lang="en-US" sz="2599" dirty="0">
                <a:solidFill>
                  <a:srgbClr val="1F2020"/>
                </a:solidFill>
                <a:latin typeface="Open Sans"/>
                <a:ea typeface="Open Sans"/>
                <a:cs typeface="Open Sans"/>
                <a:sym typeface="Open Sans"/>
              </a:rPr>
              <a:t>Frequency analysis enables the identification and characterization of signal components, facilitating the understanding of underlying patterns and behaviors in various applications, from audio processing to biomedical signals.</a:t>
            </a:r>
          </a:p>
          <a:p>
            <a:pPr algn="l">
              <a:lnSpc>
                <a:spcPts val="3639"/>
              </a:lnSpc>
              <a:spcBef>
                <a:spcPct val="0"/>
              </a:spcBef>
            </a:pPr>
            <a:endParaRPr lang="en-US" sz="2599" dirty="0">
              <a:solidFill>
                <a:srgbClr val="1F2020"/>
              </a:solidFill>
              <a:latin typeface="Open Sans"/>
              <a:ea typeface="Open Sans"/>
              <a:cs typeface="Open Sans"/>
              <a:sym typeface="Open Sans"/>
            </a:endParaRPr>
          </a:p>
        </p:txBody>
      </p:sp>
      <p:sp>
        <p:nvSpPr>
          <p:cNvPr id="11" name="TextBox 11"/>
          <p:cNvSpPr txBox="1"/>
          <p:nvPr/>
        </p:nvSpPr>
        <p:spPr>
          <a:xfrm>
            <a:off x="9944140" y="1224050"/>
            <a:ext cx="5074832" cy="1395731"/>
          </a:xfrm>
          <a:prstGeom prst="rect">
            <a:avLst/>
          </a:prstGeom>
        </p:spPr>
        <p:txBody>
          <a:bodyPr lIns="0" tIns="0" rIns="0" bIns="0" rtlCol="0" anchor="t">
            <a:spAutoFit/>
          </a:bodyPr>
          <a:lstStyle/>
          <a:p>
            <a:pPr algn="l">
              <a:lnSpc>
                <a:spcPts val="4339"/>
              </a:lnSpc>
            </a:pPr>
            <a:r>
              <a:rPr lang="en-US" sz="3099" b="1" dirty="0">
                <a:solidFill>
                  <a:srgbClr val="000000"/>
                </a:solidFill>
                <a:latin typeface="Open Sans Bold"/>
                <a:ea typeface="Open Sans Bold"/>
                <a:cs typeface="Open Sans Bold"/>
                <a:sym typeface="Open Sans Bold"/>
              </a:rPr>
              <a:t>Signal Characterization</a:t>
            </a:r>
          </a:p>
          <a:p>
            <a:pPr algn="l">
              <a:lnSpc>
                <a:spcPts val="3499"/>
              </a:lnSpc>
            </a:pPr>
            <a:endParaRPr lang="en-US" sz="3099" b="1" dirty="0">
              <a:solidFill>
                <a:srgbClr val="000000"/>
              </a:solidFill>
              <a:latin typeface="Open Sans Bold"/>
              <a:ea typeface="Open Sans Bold"/>
              <a:cs typeface="Open Sans Bold"/>
              <a:sym typeface="Open Sans Bold"/>
            </a:endParaRPr>
          </a:p>
          <a:p>
            <a:pPr algn="l">
              <a:lnSpc>
                <a:spcPts val="3499"/>
              </a:lnSpc>
              <a:spcBef>
                <a:spcPct val="0"/>
              </a:spcBef>
            </a:pPr>
            <a:endParaRPr lang="en-US" sz="3099" b="1" dirty="0">
              <a:solidFill>
                <a:srgbClr val="000000"/>
              </a:solidFill>
              <a:latin typeface="Open Sans Bold"/>
              <a:ea typeface="Open Sans Bold"/>
              <a:cs typeface="Open Sans Bold"/>
              <a:sym typeface="Open Sans Bold"/>
            </a:endParaRPr>
          </a:p>
        </p:txBody>
      </p:sp>
      <p:sp>
        <p:nvSpPr>
          <p:cNvPr id="12" name="TextBox 12"/>
          <p:cNvSpPr txBox="1"/>
          <p:nvPr/>
        </p:nvSpPr>
        <p:spPr>
          <a:xfrm>
            <a:off x="767914" y="6197374"/>
            <a:ext cx="7808154" cy="3256962"/>
          </a:xfrm>
          <a:prstGeom prst="rect">
            <a:avLst/>
          </a:prstGeom>
        </p:spPr>
        <p:txBody>
          <a:bodyPr lIns="0" tIns="0" rIns="0" bIns="0" rtlCol="0" anchor="t">
            <a:spAutoFit/>
          </a:bodyPr>
          <a:lstStyle/>
          <a:p>
            <a:pPr algn="l">
              <a:lnSpc>
                <a:spcPts val="3707"/>
              </a:lnSpc>
              <a:spcBef>
                <a:spcPct val="0"/>
              </a:spcBef>
            </a:pPr>
            <a:r>
              <a:rPr lang="en-US" sz="2648" dirty="0">
                <a:solidFill>
                  <a:srgbClr val="1F2020"/>
                </a:solidFill>
                <a:latin typeface="Open Sans"/>
                <a:ea typeface="Open Sans"/>
                <a:cs typeface="Open Sans"/>
                <a:sym typeface="Open Sans"/>
              </a:rPr>
              <a:t>For example, here we have two time domain signals that are sampled at 200 hertz. And the question I have for you is, which of these has a significant 60 hertz component? It’s not terribly obvious, right? They both look pretty similar. But if we transform them into the frequency domain, it’s much easier to answer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10" grpId="0"/>
      <p:bldP spid="11" grpId="0"/>
      <p:bldP spid="1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521819" y="933746"/>
            <a:ext cx="15244361"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Discrete Fourier Transform (DFT) Explained</a:t>
            </a:r>
          </a:p>
        </p:txBody>
      </p:sp>
      <p:sp>
        <p:nvSpPr>
          <p:cNvPr id="3" name="TextBox 3"/>
          <p:cNvSpPr txBox="1"/>
          <p:nvPr/>
        </p:nvSpPr>
        <p:spPr>
          <a:xfrm>
            <a:off x="7063512" y="3769463"/>
            <a:ext cx="4156715" cy="1357592"/>
          </a:xfrm>
          <a:prstGeom prst="rect">
            <a:avLst/>
          </a:prstGeom>
        </p:spPr>
        <p:txBody>
          <a:bodyPr lIns="0" tIns="0" rIns="0" bIns="0" rtlCol="0" anchor="t">
            <a:spAutoFit/>
          </a:bodyPr>
          <a:lstStyle/>
          <a:p>
            <a:pPr algn="ctr">
              <a:lnSpc>
                <a:spcPts val="5452"/>
              </a:lnSpc>
            </a:pPr>
            <a:r>
              <a:rPr lang="en-US" sz="3894" b="1">
                <a:solidFill>
                  <a:srgbClr val="000000"/>
                </a:solidFill>
                <a:latin typeface="Canva Sans Bold"/>
                <a:ea typeface="Canva Sans Bold"/>
                <a:cs typeface="Canva Sans Bold"/>
                <a:sym typeface="Canva Sans Bold"/>
              </a:rPr>
              <a:t>Mathematical Representation</a:t>
            </a:r>
          </a:p>
        </p:txBody>
      </p:sp>
      <p:sp>
        <p:nvSpPr>
          <p:cNvPr id="4" name="TextBox 4"/>
          <p:cNvSpPr txBox="1"/>
          <p:nvPr/>
        </p:nvSpPr>
        <p:spPr>
          <a:xfrm>
            <a:off x="7063512" y="5391212"/>
            <a:ext cx="4156715" cy="905856"/>
          </a:xfrm>
          <a:prstGeom prst="rect">
            <a:avLst/>
          </a:prstGeom>
        </p:spPr>
        <p:txBody>
          <a:bodyPr lIns="0" tIns="0" rIns="0" bIns="0" rtlCol="0" anchor="t">
            <a:spAutoFit/>
          </a:bodyPr>
          <a:lstStyle/>
          <a:p>
            <a:pPr algn="ctr">
              <a:lnSpc>
                <a:spcPts val="3620"/>
              </a:lnSpc>
            </a:pPr>
            <a:r>
              <a:rPr lang="en-US" sz="2586">
                <a:solidFill>
                  <a:srgbClr val="000000"/>
                </a:solidFill>
                <a:latin typeface="Canva Sans"/>
                <a:ea typeface="Canva Sans"/>
                <a:cs typeface="Canva Sans"/>
                <a:sym typeface="Canva Sans"/>
              </a:rPr>
              <a:t>The DFT for a sequence of n data points is given by:</a:t>
            </a:r>
          </a:p>
        </p:txBody>
      </p:sp>
      <p:sp>
        <p:nvSpPr>
          <p:cNvPr id="5" name="TextBox 5"/>
          <p:cNvSpPr txBox="1"/>
          <p:nvPr/>
        </p:nvSpPr>
        <p:spPr>
          <a:xfrm>
            <a:off x="12515191" y="3769463"/>
            <a:ext cx="4741979" cy="1357592"/>
          </a:xfrm>
          <a:prstGeom prst="rect">
            <a:avLst/>
          </a:prstGeom>
        </p:spPr>
        <p:txBody>
          <a:bodyPr lIns="0" tIns="0" rIns="0" bIns="0" rtlCol="0" anchor="t">
            <a:spAutoFit/>
          </a:bodyPr>
          <a:lstStyle/>
          <a:p>
            <a:pPr algn="ctr">
              <a:lnSpc>
                <a:spcPts val="5452"/>
              </a:lnSpc>
            </a:pPr>
            <a:r>
              <a:rPr lang="en-US" sz="3894" b="1">
                <a:solidFill>
                  <a:srgbClr val="000000"/>
                </a:solidFill>
                <a:latin typeface="Canva Sans Bold"/>
                <a:ea typeface="Canva Sans Bold"/>
                <a:cs typeface="Canva Sans Bold"/>
                <a:sym typeface="Canva Sans Bold"/>
              </a:rPr>
              <a:t>Applications in Signal Processing</a:t>
            </a:r>
          </a:p>
        </p:txBody>
      </p:sp>
      <p:sp>
        <p:nvSpPr>
          <p:cNvPr id="6" name="TextBox 6"/>
          <p:cNvSpPr txBox="1"/>
          <p:nvPr/>
        </p:nvSpPr>
        <p:spPr>
          <a:xfrm>
            <a:off x="12814390" y="5391212"/>
            <a:ext cx="4156715" cy="3191856"/>
          </a:xfrm>
          <a:prstGeom prst="rect">
            <a:avLst/>
          </a:prstGeom>
        </p:spPr>
        <p:txBody>
          <a:bodyPr lIns="0" tIns="0" rIns="0" bIns="0" rtlCol="0" anchor="t">
            <a:spAutoFit/>
          </a:bodyPr>
          <a:lstStyle/>
          <a:p>
            <a:pPr algn="ctr">
              <a:lnSpc>
                <a:spcPts val="3620"/>
              </a:lnSpc>
            </a:pPr>
            <a:r>
              <a:rPr lang="en-US" sz="2586">
                <a:solidFill>
                  <a:srgbClr val="000000"/>
                </a:solidFill>
                <a:latin typeface="Canva Sans"/>
                <a:ea typeface="Canva Sans"/>
                <a:cs typeface="Canva Sans"/>
                <a:sym typeface="Canva Sans"/>
              </a:rPr>
              <a:t>FFT's structure enables efficient parallelization across multiple processors, greatly accelerating processing in high-performance computing.</a:t>
            </a:r>
          </a:p>
        </p:txBody>
      </p:sp>
      <p:sp>
        <p:nvSpPr>
          <p:cNvPr id="7" name="TextBox 7"/>
          <p:cNvSpPr txBox="1"/>
          <p:nvPr/>
        </p:nvSpPr>
        <p:spPr>
          <a:xfrm>
            <a:off x="1312634" y="3769463"/>
            <a:ext cx="4156715" cy="1357592"/>
          </a:xfrm>
          <a:prstGeom prst="rect">
            <a:avLst/>
          </a:prstGeom>
        </p:spPr>
        <p:txBody>
          <a:bodyPr lIns="0" tIns="0" rIns="0" bIns="0" rtlCol="0" anchor="t">
            <a:spAutoFit/>
          </a:bodyPr>
          <a:lstStyle/>
          <a:p>
            <a:pPr algn="ctr">
              <a:lnSpc>
                <a:spcPts val="5452"/>
              </a:lnSpc>
            </a:pPr>
            <a:r>
              <a:rPr lang="en-US" sz="3894" b="1">
                <a:solidFill>
                  <a:srgbClr val="000000"/>
                </a:solidFill>
                <a:latin typeface="Canva Sans Bold"/>
                <a:ea typeface="Canva Sans Bold"/>
                <a:cs typeface="Canva Sans Bold"/>
                <a:sym typeface="Canva Sans Bold"/>
              </a:rPr>
              <a:t>Definition and Purpose</a:t>
            </a:r>
          </a:p>
        </p:txBody>
      </p:sp>
      <p:sp>
        <p:nvSpPr>
          <p:cNvPr id="8" name="TextBox 8"/>
          <p:cNvSpPr txBox="1"/>
          <p:nvPr/>
        </p:nvSpPr>
        <p:spPr>
          <a:xfrm>
            <a:off x="1161287" y="5391212"/>
            <a:ext cx="4156715" cy="3649056"/>
          </a:xfrm>
          <a:prstGeom prst="rect">
            <a:avLst/>
          </a:prstGeom>
        </p:spPr>
        <p:txBody>
          <a:bodyPr lIns="0" tIns="0" rIns="0" bIns="0" rtlCol="0" anchor="t">
            <a:spAutoFit/>
          </a:bodyPr>
          <a:lstStyle/>
          <a:p>
            <a:pPr algn="ctr">
              <a:lnSpc>
                <a:spcPts val="3620"/>
              </a:lnSpc>
            </a:pPr>
            <a:r>
              <a:rPr lang="en-US" sz="2586">
                <a:solidFill>
                  <a:srgbClr val="000000"/>
                </a:solidFill>
                <a:latin typeface="Canva Sans"/>
                <a:ea typeface="Canva Sans"/>
                <a:cs typeface="Canva Sans"/>
                <a:sym typeface="Canva Sans"/>
              </a:rPr>
              <a:t>The Discrete Fourier Transform (DFT) converts a sequence of samples into complex numbers representing frequency amplitude and phase, essential for digital signal processing.</a:t>
            </a:r>
          </a:p>
        </p:txBody>
      </p:sp>
      <p:grpSp>
        <p:nvGrpSpPr>
          <p:cNvPr id="9" name="Group 9"/>
          <p:cNvGrpSpPr/>
          <p:nvPr/>
        </p:nvGrpSpPr>
        <p:grpSpPr>
          <a:xfrm>
            <a:off x="2643360" y="2033770"/>
            <a:ext cx="1192569" cy="994653"/>
            <a:chOff x="0" y="0"/>
            <a:chExt cx="1590092" cy="1326204"/>
          </a:xfrm>
        </p:grpSpPr>
        <p:grpSp>
          <p:nvGrpSpPr>
            <p:cNvPr id="10" name="Group 10"/>
            <p:cNvGrpSpPr/>
            <p:nvPr/>
          </p:nvGrpSpPr>
          <p:grpSpPr>
            <a:xfrm>
              <a:off x="0" y="0"/>
              <a:ext cx="1590092" cy="1326204"/>
              <a:chOff x="0" y="0"/>
              <a:chExt cx="974531" cy="812800"/>
            </a:xfrm>
          </p:grpSpPr>
          <p:sp>
            <p:nvSpPr>
              <p:cNvPr id="11" name="Freeform 11"/>
              <p:cNvSpPr/>
              <p:nvPr/>
            </p:nvSpPr>
            <p:spPr>
              <a:xfrm>
                <a:off x="0" y="0"/>
                <a:ext cx="974531" cy="812800"/>
              </a:xfrm>
              <a:custGeom>
                <a:avLst/>
                <a:gdLst/>
                <a:ahLst/>
                <a:cxnLst/>
                <a:rect l="l" t="t" r="r" b="b"/>
                <a:pathLst>
                  <a:path w="974531" h="812800">
                    <a:moveTo>
                      <a:pt x="487266" y="0"/>
                    </a:moveTo>
                    <a:cubicBezTo>
                      <a:pt x="218156" y="0"/>
                      <a:pt x="0" y="181951"/>
                      <a:pt x="0" y="406400"/>
                    </a:cubicBezTo>
                    <a:cubicBezTo>
                      <a:pt x="0" y="630849"/>
                      <a:pt x="218156" y="812800"/>
                      <a:pt x="487266" y="812800"/>
                    </a:cubicBezTo>
                    <a:cubicBezTo>
                      <a:pt x="756375" y="812800"/>
                      <a:pt x="974531" y="630849"/>
                      <a:pt x="974531" y="406400"/>
                    </a:cubicBezTo>
                    <a:cubicBezTo>
                      <a:pt x="974531" y="181951"/>
                      <a:pt x="756375" y="0"/>
                      <a:pt x="487266" y="0"/>
                    </a:cubicBezTo>
                    <a:close/>
                  </a:path>
                </a:pathLst>
              </a:custGeom>
              <a:solidFill>
                <a:srgbClr val="000000"/>
              </a:solidFill>
            </p:spPr>
            <p:txBody>
              <a:bodyPr/>
              <a:lstStyle/>
              <a:p>
                <a:endParaRPr lang="en-IN"/>
              </a:p>
            </p:txBody>
          </p:sp>
          <p:sp>
            <p:nvSpPr>
              <p:cNvPr id="12" name="TextBox 12"/>
              <p:cNvSpPr txBox="1"/>
              <p:nvPr/>
            </p:nvSpPr>
            <p:spPr>
              <a:xfrm>
                <a:off x="91362" y="28575"/>
                <a:ext cx="791806" cy="708025"/>
              </a:xfrm>
              <a:prstGeom prst="rect">
                <a:avLst/>
              </a:prstGeom>
            </p:spPr>
            <p:txBody>
              <a:bodyPr lIns="50800" tIns="50800" rIns="50800" bIns="50800" rtlCol="0" anchor="ctr"/>
              <a:lstStyle/>
              <a:p>
                <a:pPr algn="ctr">
                  <a:lnSpc>
                    <a:spcPts val="2239"/>
                  </a:lnSpc>
                </a:pPr>
                <a:endParaRPr/>
              </a:p>
            </p:txBody>
          </p:sp>
        </p:grpSp>
        <p:sp>
          <p:nvSpPr>
            <p:cNvPr id="13" name="TextBox 13"/>
            <p:cNvSpPr txBox="1"/>
            <p:nvPr/>
          </p:nvSpPr>
          <p:spPr>
            <a:xfrm>
              <a:off x="213076" y="287786"/>
              <a:ext cx="1163940" cy="647362"/>
            </a:xfrm>
            <a:prstGeom prst="rect">
              <a:avLst/>
            </a:prstGeom>
          </p:spPr>
          <p:txBody>
            <a:bodyPr lIns="0" tIns="0" rIns="0" bIns="0" rtlCol="0" anchor="t">
              <a:spAutoFit/>
            </a:bodyPr>
            <a:lstStyle/>
            <a:p>
              <a:pPr algn="ctr">
                <a:lnSpc>
                  <a:spcPts val="4109"/>
                </a:lnSpc>
                <a:spcBef>
                  <a:spcPct val="0"/>
                </a:spcBef>
              </a:pPr>
              <a:r>
                <a:rPr lang="en-US" sz="2935" b="1">
                  <a:solidFill>
                    <a:srgbClr val="FFFFFF"/>
                  </a:solidFill>
                  <a:latin typeface="Open Sans Bold"/>
                  <a:ea typeface="Open Sans Bold"/>
                  <a:cs typeface="Open Sans Bold"/>
                  <a:sym typeface="Open Sans Bold"/>
                </a:rPr>
                <a:t>01</a:t>
              </a:r>
            </a:p>
          </p:txBody>
        </p:sp>
      </p:grpSp>
      <p:grpSp>
        <p:nvGrpSpPr>
          <p:cNvPr id="14" name="Group 14"/>
          <p:cNvGrpSpPr/>
          <p:nvPr/>
        </p:nvGrpSpPr>
        <p:grpSpPr>
          <a:xfrm>
            <a:off x="14338044" y="2033770"/>
            <a:ext cx="1192569" cy="994653"/>
            <a:chOff x="0" y="0"/>
            <a:chExt cx="1590092" cy="1326204"/>
          </a:xfrm>
        </p:grpSpPr>
        <p:grpSp>
          <p:nvGrpSpPr>
            <p:cNvPr id="15" name="Group 15"/>
            <p:cNvGrpSpPr/>
            <p:nvPr/>
          </p:nvGrpSpPr>
          <p:grpSpPr>
            <a:xfrm>
              <a:off x="0" y="0"/>
              <a:ext cx="1590092" cy="1326204"/>
              <a:chOff x="0" y="0"/>
              <a:chExt cx="974531" cy="812800"/>
            </a:xfrm>
          </p:grpSpPr>
          <p:sp>
            <p:nvSpPr>
              <p:cNvPr id="16" name="Freeform 16"/>
              <p:cNvSpPr/>
              <p:nvPr/>
            </p:nvSpPr>
            <p:spPr>
              <a:xfrm>
                <a:off x="0" y="0"/>
                <a:ext cx="974531" cy="812800"/>
              </a:xfrm>
              <a:custGeom>
                <a:avLst/>
                <a:gdLst/>
                <a:ahLst/>
                <a:cxnLst/>
                <a:rect l="l" t="t" r="r" b="b"/>
                <a:pathLst>
                  <a:path w="974531" h="812800">
                    <a:moveTo>
                      <a:pt x="487266" y="0"/>
                    </a:moveTo>
                    <a:cubicBezTo>
                      <a:pt x="218156" y="0"/>
                      <a:pt x="0" y="181951"/>
                      <a:pt x="0" y="406400"/>
                    </a:cubicBezTo>
                    <a:cubicBezTo>
                      <a:pt x="0" y="630849"/>
                      <a:pt x="218156" y="812800"/>
                      <a:pt x="487266" y="812800"/>
                    </a:cubicBezTo>
                    <a:cubicBezTo>
                      <a:pt x="756375" y="812800"/>
                      <a:pt x="974531" y="630849"/>
                      <a:pt x="974531" y="406400"/>
                    </a:cubicBezTo>
                    <a:cubicBezTo>
                      <a:pt x="974531" y="181951"/>
                      <a:pt x="756375" y="0"/>
                      <a:pt x="487266" y="0"/>
                    </a:cubicBezTo>
                    <a:close/>
                  </a:path>
                </a:pathLst>
              </a:custGeom>
              <a:solidFill>
                <a:srgbClr val="000000"/>
              </a:solidFill>
            </p:spPr>
            <p:txBody>
              <a:bodyPr/>
              <a:lstStyle/>
              <a:p>
                <a:endParaRPr lang="en-IN"/>
              </a:p>
            </p:txBody>
          </p:sp>
          <p:sp>
            <p:nvSpPr>
              <p:cNvPr id="17" name="TextBox 17"/>
              <p:cNvSpPr txBox="1"/>
              <p:nvPr/>
            </p:nvSpPr>
            <p:spPr>
              <a:xfrm>
                <a:off x="91362" y="28575"/>
                <a:ext cx="791806" cy="708025"/>
              </a:xfrm>
              <a:prstGeom prst="rect">
                <a:avLst/>
              </a:prstGeom>
            </p:spPr>
            <p:txBody>
              <a:bodyPr lIns="50800" tIns="50800" rIns="50800" bIns="50800" rtlCol="0" anchor="ctr"/>
              <a:lstStyle/>
              <a:p>
                <a:pPr algn="ctr">
                  <a:lnSpc>
                    <a:spcPts val="2239"/>
                  </a:lnSpc>
                </a:pPr>
                <a:endParaRPr/>
              </a:p>
            </p:txBody>
          </p:sp>
        </p:grpSp>
        <p:sp>
          <p:nvSpPr>
            <p:cNvPr id="18" name="TextBox 18"/>
            <p:cNvSpPr txBox="1"/>
            <p:nvPr/>
          </p:nvSpPr>
          <p:spPr>
            <a:xfrm>
              <a:off x="213076" y="287786"/>
              <a:ext cx="1163940" cy="647362"/>
            </a:xfrm>
            <a:prstGeom prst="rect">
              <a:avLst/>
            </a:prstGeom>
          </p:spPr>
          <p:txBody>
            <a:bodyPr lIns="0" tIns="0" rIns="0" bIns="0" rtlCol="0" anchor="t">
              <a:spAutoFit/>
            </a:bodyPr>
            <a:lstStyle/>
            <a:p>
              <a:pPr algn="ctr">
                <a:lnSpc>
                  <a:spcPts val="4109"/>
                </a:lnSpc>
                <a:spcBef>
                  <a:spcPct val="0"/>
                </a:spcBef>
              </a:pPr>
              <a:r>
                <a:rPr lang="en-US" sz="2935" b="1">
                  <a:solidFill>
                    <a:srgbClr val="FFFFFF"/>
                  </a:solidFill>
                  <a:latin typeface="Open Sans Bold"/>
                  <a:ea typeface="Open Sans Bold"/>
                  <a:cs typeface="Open Sans Bold"/>
                  <a:sym typeface="Open Sans Bold"/>
                </a:rPr>
                <a:t>03</a:t>
              </a:r>
            </a:p>
          </p:txBody>
        </p:sp>
      </p:grpSp>
      <p:grpSp>
        <p:nvGrpSpPr>
          <p:cNvPr id="19" name="Group 19"/>
          <p:cNvGrpSpPr/>
          <p:nvPr/>
        </p:nvGrpSpPr>
        <p:grpSpPr>
          <a:xfrm>
            <a:off x="8547716" y="2033770"/>
            <a:ext cx="1192569" cy="994653"/>
            <a:chOff x="0" y="0"/>
            <a:chExt cx="1590092" cy="1326204"/>
          </a:xfrm>
        </p:grpSpPr>
        <p:grpSp>
          <p:nvGrpSpPr>
            <p:cNvPr id="20" name="Group 20"/>
            <p:cNvGrpSpPr/>
            <p:nvPr/>
          </p:nvGrpSpPr>
          <p:grpSpPr>
            <a:xfrm>
              <a:off x="0" y="0"/>
              <a:ext cx="1590092" cy="1326204"/>
              <a:chOff x="0" y="0"/>
              <a:chExt cx="974531" cy="812800"/>
            </a:xfrm>
          </p:grpSpPr>
          <p:sp>
            <p:nvSpPr>
              <p:cNvPr id="21" name="Freeform 21"/>
              <p:cNvSpPr/>
              <p:nvPr/>
            </p:nvSpPr>
            <p:spPr>
              <a:xfrm>
                <a:off x="0" y="0"/>
                <a:ext cx="974531" cy="812800"/>
              </a:xfrm>
              <a:custGeom>
                <a:avLst/>
                <a:gdLst/>
                <a:ahLst/>
                <a:cxnLst/>
                <a:rect l="l" t="t" r="r" b="b"/>
                <a:pathLst>
                  <a:path w="974531" h="812800">
                    <a:moveTo>
                      <a:pt x="487266" y="0"/>
                    </a:moveTo>
                    <a:cubicBezTo>
                      <a:pt x="218156" y="0"/>
                      <a:pt x="0" y="181951"/>
                      <a:pt x="0" y="406400"/>
                    </a:cubicBezTo>
                    <a:cubicBezTo>
                      <a:pt x="0" y="630849"/>
                      <a:pt x="218156" y="812800"/>
                      <a:pt x="487266" y="812800"/>
                    </a:cubicBezTo>
                    <a:cubicBezTo>
                      <a:pt x="756375" y="812800"/>
                      <a:pt x="974531" y="630849"/>
                      <a:pt x="974531" y="406400"/>
                    </a:cubicBezTo>
                    <a:cubicBezTo>
                      <a:pt x="974531" y="181951"/>
                      <a:pt x="756375" y="0"/>
                      <a:pt x="487266" y="0"/>
                    </a:cubicBezTo>
                    <a:close/>
                  </a:path>
                </a:pathLst>
              </a:custGeom>
              <a:solidFill>
                <a:srgbClr val="000000"/>
              </a:solidFill>
            </p:spPr>
            <p:txBody>
              <a:bodyPr/>
              <a:lstStyle/>
              <a:p>
                <a:endParaRPr lang="en-IN"/>
              </a:p>
            </p:txBody>
          </p:sp>
          <p:sp>
            <p:nvSpPr>
              <p:cNvPr id="22" name="TextBox 22"/>
              <p:cNvSpPr txBox="1"/>
              <p:nvPr/>
            </p:nvSpPr>
            <p:spPr>
              <a:xfrm>
                <a:off x="91362" y="28575"/>
                <a:ext cx="791806" cy="708025"/>
              </a:xfrm>
              <a:prstGeom prst="rect">
                <a:avLst/>
              </a:prstGeom>
            </p:spPr>
            <p:txBody>
              <a:bodyPr lIns="50800" tIns="50800" rIns="50800" bIns="50800" rtlCol="0" anchor="ctr"/>
              <a:lstStyle/>
              <a:p>
                <a:pPr algn="ctr">
                  <a:lnSpc>
                    <a:spcPts val="2239"/>
                  </a:lnSpc>
                </a:pPr>
                <a:endParaRPr/>
              </a:p>
            </p:txBody>
          </p:sp>
        </p:grpSp>
        <p:sp>
          <p:nvSpPr>
            <p:cNvPr id="23" name="TextBox 23"/>
            <p:cNvSpPr txBox="1"/>
            <p:nvPr/>
          </p:nvSpPr>
          <p:spPr>
            <a:xfrm>
              <a:off x="213076" y="287786"/>
              <a:ext cx="1163940" cy="647362"/>
            </a:xfrm>
            <a:prstGeom prst="rect">
              <a:avLst/>
            </a:prstGeom>
          </p:spPr>
          <p:txBody>
            <a:bodyPr lIns="0" tIns="0" rIns="0" bIns="0" rtlCol="0" anchor="t">
              <a:spAutoFit/>
            </a:bodyPr>
            <a:lstStyle/>
            <a:p>
              <a:pPr algn="ctr">
                <a:lnSpc>
                  <a:spcPts val="4109"/>
                </a:lnSpc>
                <a:spcBef>
                  <a:spcPct val="0"/>
                </a:spcBef>
              </a:pPr>
              <a:r>
                <a:rPr lang="en-US" sz="2935" b="1">
                  <a:solidFill>
                    <a:srgbClr val="FFFFFF"/>
                  </a:solidFill>
                  <a:latin typeface="Open Sans Bold"/>
                  <a:ea typeface="Open Sans Bold"/>
                  <a:cs typeface="Open Sans Bold"/>
                  <a:sym typeface="Open Sans Bold"/>
                </a:rPr>
                <a:t>02</a:t>
              </a:r>
            </a:p>
          </p:txBody>
        </p:sp>
      </p:grpSp>
      <p:grpSp>
        <p:nvGrpSpPr>
          <p:cNvPr id="24" name="Group 24"/>
          <p:cNvGrpSpPr/>
          <p:nvPr/>
        </p:nvGrpSpPr>
        <p:grpSpPr>
          <a:xfrm>
            <a:off x="5395852" y="7887062"/>
            <a:ext cx="8016128" cy="969853"/>
            <a:chOff x="0" y="0"/>
            <a:chExt cx="10688171" cy="1293137"/>
          </a:xfrm>
        </p:grpSpPr>
        <p:sp>
          <p:nvSpPr>
            <p:cNvPr id="25" name="Freeform 25"/>
            <p:cNvSpPr/>
            <p:nvPr/>
          </p:nvSpPr>
          <p:spPr>
            <a:xfrm>
              <a:off x="0" y="0"/>
              <a:ext cx="10688171" cy="1293137"/>
            </a:xfrm>
            <a:custGeom>
              <a:avLst/>
              <a:gdLst/>
              <a:ahLst/>
              <a:cxnLst/>
              <a:rect l="l" t="t" r="r" b="b"/>
              <a:pathLst>
                <a:path w="10688171" h="1293137">
                  <a:moveTo>
                    <a:pt x="0" y="0"/>
                  </a:moveTo>
                  <a:lnTo>
                    <a:pt x="10688171" y="0"/>
                  </a:lnTo>
                  <a:lnTo>
                    <a:pt x="10688171" y="1293137"/>
                  </a:lnTo>
                  <a:lnTo>
                    <a:pt x="0" y="129313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IN"/>
            </a:p>
          </p:txBody>
        </p:sp>
      </p:grpSp>
      <p:grpSp>
        <p:nvGrpSpPr>
          <p:cNvPr id="26" name="Group 26"/>
          <p:cNvGrpSpPr/>
          <p:nvPr/>
        </p:nvGrpSpPr>
        <p:grpSpPr>
          <a:xfrm>
            <a:off x="17775566" y="8527834"/>
            <a:ext cx="1024867" cy="1024867"/>
            <a:chOff x="0" y="0"/>
            <a:chExt cx="812800" cy="812800"/>
          </a:xfrm>
        </p:grpSpPr>
        <p:sp>
          <p:nvSpPr>
            <p:cNvPr id="27" name="Freeform 27"/>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28" name="TextBox 28"/>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grpSp>
        <p:nvGrpSpPr>
          <p:cNvPr id="29" name="Group 29"/>
          <p:cNvGrpSpPr/>
          <p:nvPr/>
        </p:nvGrpSpPr>
        <p:grpSpPr>
          <a:xfrm>
            <a:off x="6055320" y="6773318"/>
            <a:ext cx="6477900" cy="1113744"/>
            <a:chOff x="0" y="0"/>
            <a:chExt cx="8637200" cy="1484992"/>
          </a:xfrm>
        </p:grpSpPr>
        <p:sp>
          <p:nvSpPr>
            <p:cNvPr id="30" name="Freeform 30"/>
            <p:cNvSpPr/>
            <p:nvPr/>
          </p:nvSpPr>
          <p:spPr>
            <a:xfrm>
              <a:off x="0" y="0"/>
              <a:ext cx="8637200" cy="1484992"/>
            </a:xfrm>
            <a:custGeom>
              <a:avLst/>
              <a:gdLst/>
              <a:ahLst/>
              <a:cxnLst/>
              <a:rect l="l" t="t" r="r" b="b"/>
              <a:pathLst>
                <a:path w="8637200" h="1484992">
                  <a:moveTo>
                    <a:pt x="0" y="0"/>
                  </a:moveTo>
                  <a:lnTo>
                    <a:pt x="8637200" y="0"/>
                  </a:lnTo>
                  <a:lnTo>
                    <a:pt x="8637200" y="1484992"/>
                  </a:lnTo>
                  <a:lnTo>
                    <a:pt x="0" y="148499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IN"/>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5068"/>
            <a:ext cx="18288000" cy="2881932"/>
            <a:chOff x="0" y="0"/>
            <a:chExt cx="4816593" cy="759027"/>
          </a:xfrm>
        </p:grpSpPr>
        <p:sp>
          <p:nvSpPr>
            <p:cNvPr id="3" name="Freeform 3"/>
            <p:cNvSpPr/>
            <p:nvPr/>
          </p:nvSpPr>
          <p:spPr>
            <a:xfrm>
              <a:off x="0" y="0"/>
              <a:ext cx="4816592" cy="759027"/>
            </a:xfrm>
            <a:custGeom>
              <a:avLst/>
              <a:gdLst/>
              <a:ahLst/>
              <a:cxnLst/>
              <a:rect l="l" t="t" r="r" b="b"/>
              <a:pathLst>
                <a:path w="4816592" h="759027">
                  <a:moveTo>
                    <a:pt x="0" y="0"/>
                  </a:moveTo>
                  <a:lnTo>
                    <a:pt x="4816592" y="0"/>
                  </a:lnTo>
                  <a:lnTo>
                    <a:pt x="4816592" y="759027"/>
                  </a:lnTo>
                  <a:lnTo>
                    <a:pt x="0" y="759027"/>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0" y="-47625"/>
              <a:ext cx="4816593" cy="806652"/>
            </a:xfrm>
            <a:prstGeom prst="rect">
              <a:avLst/>
            </a:prstGeom>
          </p:spPr>
          <p:txBody>
            <a:bodyPr lIns="50800" tIns="50800" rIns="50800" bIns="50800" rtlCol="0" anchor="ctr"/>
            <a:lstStyle/>
            <a:p>
              <a:pPr algn="ctr">
                <a:lnSpc>
                  <a:spcPts val="2239"/>
                </a:lnSpc>
              </a:pPr>
              <a:endParaRPr/>
            </a:p>
          </p:txBody>
        </p:sp>
      </p:grpSp>
      <p:sp>
        <p:nvSpPr>
          <p:cNvPr id="5" name="TextBox 5"/>
          <p:cNvSpPr txBox="1"/>
          <p:nvPr/>
        </p:nvSpPr>
        <p:spPr>
          <a:xfrm>
            <a:off x="3393122" y="933746"/>
            <a:ext cx="11501756"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Limitations of DFT</a:t>
            </a:r>
          </a:p>
        </p:txBody>
      </p:sp>
      <p:grpSp>
        <p:nvGrpSpPr>
          <p:cNvPr id="6" name="Group 6"/>
          <p:cNvGrpSpPr>
            <a:grpSpLocks noChangeAspect="1"/>
          </p:cNvGrpSpPr>
          <p:nvPr/>
        </p:nvGrpSpPr>
        <p:grpSpPr>
          <a:xfrm>
            <a:off x="6511448" y="2451090"/>
            <a:ext cx="5260843" cy="6294776"/>
            <a:chOff x="0" y="0"/>
            <a:chExt cx="3663950" cy="4384040"/>
          </a:xfrm>
        </p:grpSpPr>
        <p:sp>
          <p:nvSpPr>
            <p:cNvPr id="7" name="Freeform 7"/>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8" name="Freeform 8"/>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9" name="TextBox 9"/>
          <p:cNvSpPr txBox="1"/>
          <p:nvPr/>
        </p:nvSpPr>
        <p:spPr>
          <a:xfrm>
            <a:off x="7063512" y="2809657"/>
            <a:ext cx="4156715" cy="1357592"/>
          </a:xfrm>
          <a:prstGeom prst="rect">
            <a:avLst/>
          </a:prstGeom>
        </p:spPr>
        <p:txBody>
          <a:bodyPr lIns="0" tIns="0" rIns="0" bIns="0" rtlCol="0" anchor="t">
            <a:spAutoFit/>
          </a:bodyPr>
          <a:lstStyle/>
          <a:p>
            <a:pPr algn="ctr">
              <a:lnSpc>
                <a:spcPts val="5452"/>
              </a:lnSpc>
            </a:pPr>
            <a:r>
              <a:rPr lang="en-US" sz="3894" b="1">
                <a:solidFill>
                  <a:srgbClr val="FFFFFF"/>
                </a:solidFill>
                <a:latin typeface="Canva Sans Bold"/>
                <a:ea typeface="Canva Sans Bold"/>
                <a:cs typeface="Canva Sans Bold"/>
                <a:sym typeface="Canva Sans Bold"/>
              </a:rPr>
              <a:t>Sampling Limitations</a:t>
            </a:r>
          </a:p>
        </p:txBody>
      </p:sp>
      <p:sp>
        <p:nvSpPr>
          <p:cNvPr id="10" name="TextBox 10"/>
          <p:cNvSpPr txBox="1"/>
          <p:nvPr/>
        </p:nvSpPr>
        <p:spPr>
          <a:xfrm>
            <a:off x="7063512" y="4697508"/>
            <a:ext cx="4156715" cy="2734656"/>
          </a:xfrm>
          <a:prstGeom prst="rect">
            <a:avLst/>
          </a:prstGeom>
        </p:spPr>
        <p:txBody>
          <a:bodyPr lIns="0" tIns="0" rIns="0" bIns="0" rtlCol="0" anchor="t">
            <a:spAutoFit/>
          </a:bodyPr>
          <a:lstStyle/>
          <a:p>
            <a:pPr algn="ctr">
              <a:lnSpc>
                <a:spcPts val="3620"/>
              </a:lnSpc>
            </a:pPr>
            <a:r>
              <a:rPr lang="en-US" sz="2586">
                <a:solidFill>
                  <a:srgbClr val="FFFFFF"/>
                </a:solidFill>
                <a:latin typeface="Canva Sans"/>
                <a:ea typeface="Canva Sans"/>
                <a:cs typeface="Canva Sans"/>
                <a:sym typeface="Canva Sans"/>
              </a:rPr>
              <a:t>DFT requires uniform sampling, and an insufficient rate can cause aliasing, distorting frequency representation and losing information.</a:t>
            </a:r>
          </a:p>
        </p:txBody>
      </p:sp>
      <p:grpSp>
        <p:nvGrpSpPr>
          <p:cNvPr id="11" name="Group 11"/>
          <p:cNvGrpSpPr>
            <a:grpSpLocks noChangeAspect="1"/>
          </p:cNvGrpSpPr>
          <p:nvPr/>
        </p:nvGrpSpPr>
        <p:grpSpPr>
          <a:xfrm>
            <a:off x="12262327" y="2451090"/>
            <a:ext cx="5260843" cy="6294776"/>
            <a:chOff x="0" y="0"/>
            <a:chExt cx="3663950" cy="4384040"/>
          </a:xfrm>
        </p:grpSpPr>
        <p:sp>
          <p:nvSpPr>
            <p:cNvPr id="12" name="Freeform 12"/>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13" name="Freeform 13"/>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14" name="TextBox 14"/>
          <p:cNvSpPr txBox="1"/>
          <p:nvPr/>
        </p:nvSpPr>
        <p:spPr>
          <a:xfrm>
            <a:off x="12515191" y="2809657"/>
            <a:ext cx="4455914" cy="1357592"/>
          </a:xfrm>
          <a:prstGeom prst="rect">
            <a:avLst/>
          </a:prstGeom>
        </p:spPr>
        <p:txBody>
          <a:bodyPr lIns="0" tIns="0" rIns="0" bIns="0" rtlCol="0" anchor="t">
            <a:spAutoFit/>
          </a:bodyPr>
          <a:lstStyle/>
          <a:p>
            <a:pPr algn="ctr">
              <a:lnSpc>
                <a:spcPts val="5452"/>
              </a:lnSpc>
            </a:pPr>
            <a:r>
              <a:rPr lang="en-US" sz="3894" b="1">
                <a:solidFill>
                  <a:srgbClr val="FFFFFF"/>
                </a:solidFill>
                <a:latin typeface="Canva Sans Bold"/>
                <a:ea typeface="Canva Sans Bold"/>
                <a:cs typeface="Canva Sans Bold"/>
                <a:sym typeface="Canva Sans Bold"/>
              </a:rPr>
              <a:t>Windowing Effects</a:t>
            </a:r>
          </a:p>
        </p:txBody>
      </p:sp>
      <p:sp>
        <p:nvSpPr>
          <p:cNvPr id="15" name="TextBox 15"/>
          <p:cNvSpPr txBox="1"/>
          <p:nvPr/>
        </p:nvSpPr>
        <p:spPr>
          <a:xfrm>
            <a:off x="12814390" y="4431406"/>
            <a:ext cx="4156715" cy="3649056"/>
          </a:xfrm>
          <a:prstGeom prst="rect">
            <a:avLst/>
          </a:prstGeom>
        </p:spPr>
        <p:txBody>
          <a:bodyPr lIns="0" tIns="0" rIns="0" bIns="0" rtlCol="0" anchor="t">
            <a:spAutoFit/>
          </a:bodyPr>
          <a:lstStyle/>
          <a:p>
            <a:pPr algn="ctr">
              <a:lnSpc>
                <a:spcPts val="3620"/>
              </a:lnSpc>
            </a:pPr>
            <a:r>
              <a:rPr lang="en-US" sz="2586">
                <a:solidFill>
                  <a:srgbClr val="FFFFFF"/>
                </a:solidFill>
                <a:latin typeface="Canva Sans"/>
                <a:ea typeface="Canva Sans"/>
                <a:cs typeface="Canva Sans"/>
                <a:sym typeface="Canva Sans"/>
              </a:rPr>
              <a:t>Applying window functions in DFT can cause spectral leakage, where energy spills between frequency bins, complicating frequency analysis in non-stationary signals.</a:t>
            </a:r>
          </a:p>
        </p:txBody>
      </p:sp>
      <p:grpSp>
        <p:nvGrpSpPr>
          <p:cNvPr id="16" name="Group 16"/>
          <p:cNvGrpSpPr>
            <a:grpSpLocks noChangeAspect="1"/>
          </p:cNvGrpSpPr>
          <p:nvPr/>
        </p:nvGrpSpPr>
        <p:grpSpPr>
          <a:xfrm>
            <a:off x="764831" y="2451090"/>
            <a:ext cx="5260843" cy="6294776"/>
            <a:chOff x="0" y="0"/>
            <a:chExt cx="3663950" cy="4384040"/>
          </a:xfrm>
        </p:grpSpPr>
        <p:sp>
          <p:nvSpPr>
            <p:cNvPr id="17" name="Freeform 17"/>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18" name="Freeform 18"/>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19" name="TextBox 19"/>
          <p:cNvSpPr txBox="1"/>
          <p:nvPr/>
        </p:nvSpPr>
        <p:spPr>
          <a:xfrm>
            <a:off x="1312634" y="2809657"/>
            <a:ext cx="4156715" cy="1357592"/>
          </a:xfrm>
          <a:prstGeom prst="rect">
            <a:avLst/>
          </a:prstGeom>
        </p:spPr>
        <p:txBody>
          <a:bodyPr lIns="0" tIns="0" rIns="0" bIns="0" rtlCol="0" anchor="t">
            <a:spAutoFit/>
          </a:bodyPr>
          <a:lstStyle/>
          <a:p>
            <a:pPr algn="ctr">
              <a:lnSpc>
                <a:spcPts val="5452"/>
              </a:lnSpc>
            </a:pPr>
            <a:r>
              <a:rPr lang="en-US" sz="3894" b="1">
                <a:solidFill>
                  <a:srgbClr val="FFFFFF"/>
                </a:solidFill>
                <a:latin typeface="Canva Sans Bold"/>
                <a:ea typeface="Canva Sans Bold"/>
                <a:cs typeface="Canva Sans Bold"/>
                <a:sym typeface="Canva Sans Bold"/>
              </a:rPr>
              <a:t>Computational Complexity</a:t>
            </a:r>
          </a:p>
        </p:txBody>
      </p:sp>
      <p:sp>
        <p:nvSpPr>
          <p:cNvPr id="20" name="TextBox 20"/>
          <p:cNvSpPr txBox="1"/>
          <p:nvPr/>
        </p:nvSpPr>
        <p:spPr>
          <a:xfrm>
            <a:off x="1316894" y="4440931"/>
            <a:ext cx="4156715" cy="4178010"/>
          </a:xfrm>
          <a:prstGeom prst="rect">
            <a:avLst/>
          </a:prstGeom>
        </p:spPr>
        <p:txBody>
          <a:bodyPr lIns="0" tIns="0" rIns="0" bIns="0" rtlCol="0" anchor="t">
            <a:spAutoFit/>
          </a:bodyPr>
          <a:lstStyle/>
          <a:p>
            <a:pPr algn="ctr">
              <a:lnSpc>
                <a:spcPts val="3340"/>
              </a:lnSpc>
            </a:pPr>
            <a:r>
              <a:rPr lang="en-US" sz="2386">
                <a:solidFill>
                  <a:srgbClr val="FFFFFF"/>
                </a:solidFill>
                <a:latin typeface="Canva Sans"/>
                <a:ea typeface="Canva Sans"/>
                <a:cs typeface="Canva Sans"/>
                <a:sym typeface="Canva Sans"/>
              </a:rPr>
              <a:t>For eg, a 10-sec audio clip sampled at 44.1 kHz, results in N = 4.41 × 10^5 samples. If we assume a processor can perform one million  multiplications per second, then the DFT computation would take around 200,000 seconds, or more than 55 hours.</a:t>
            </a:r>
          </a:p>
        </p:txBody>
      </p:sp>
      <p:grpSp>
        <p:nvGrpSpPr>
          <p:cNvPr id="21" name="Group 21"/>
          <p:cNvGrpSpPr/>
          <p:nvPr/>
        </p:nvGrpSpPr>
        <p:grpSpPr>
          <a:xfrm>
            <a:off x="17775566" y="8233433"/>
            <a:ext cx="1024867" cy="102486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5068"/>
            <a:ext cx="18288000" cy="2881932"/>
            <a:chOff x="0" y="0"/>
            <a:chExt cx="4816593" cy="759027"/>
          </a:xfrm>
        </p:grpSpPr>
        <p:sp>
          <p:nvSpPr>
            <p:cNvPr id="3" name="Freeform 3"/>
            <p:cNvSpPr/>
            <p:nvPr/>
          </p:nvSpPr>
          <p:spPr>
            <a:xfrm>
              <a:off x="0" y="0"/>
              <a:ext cx="4816592" cy="759027"/>
            </a:xfrm>
            <a:custGeom>
              <a:avLst/>
              <a:gdLst/>
              <a:ahLst/>
              <a:cxnLst/>
              <a:rect l="l" t="t" r="r" b="b"/>
              <a:pathLst>
                <a:path w="4816592" h="759027">
                  <a:moveTo>
                    <a:pt x="0" y="0"/>
                  </a:moveTo>
                  <a:lnTo>
                    <a:pt x="4816592" y="0"/>
                  </a:lnTo>
                  <a:lnTo>
                    <a:pt x="4816592" y="759027"/>
                  </a:lnTo>
                  <a:lnTo>
                    <a:pt x="0" y="759027"/>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0" y="-47625"/>
              <a:ext cx="4816593" cy="806652"/>
            </a:xfrm>
            <a:prstGeom prst="rect">
              <a:avLst/>
            </a:prstGeom>
          </p:spPr>
          <p:txBody>
            <a:bodyPr lIns="50800" tIns="50800" rIns="50800" bIns="50800" rtlCol="0" anchor="ctr"/>
            <a:lstStyle/>
            <a:p>
              <a:pPr algn="ctr">
                <a:lnSpc>
                  <a:spcPts val="2239"/>
                </a:lnSpc>
              </a:pPr>
              <a:endParaRPr/>
            </a:p>
          </p:txBody>
        </p:sp>
      </p:grpSp>
      <p:grpSp>
        <p:nvGrpSpPr>
          <p:cNvPr id="5" name="Group 5"/>
          <p:cNvGrpSpPr/>
          <p:nvPr/>
        </p:nvGrpSpPr>
        <p:grpSpPr>
          <a:xfrm>
            <a:off x="17775566" y="8233433"/>
            <a:ext cx="1024867" cy="1024867"/>
            <a:chOff x="0" y="0"/>
            <a:chExt cx="812800" cy="812800"/>
          </a:xfrm>
        </p:grpSpPr>
        <p:sp>
          <p:nvSpPr>
            <p:cNvPr id="6" name="Freeform 6"/>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7" name="TextBox 7"/>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
        <p:nvSpPr>
          <p:cNvPr id="8" name="TextBox 8"/>
          <p:cNvSpPr txBox="1"/>
          <p:nvPr/>
        </p:nvSpPr>
        <p:spPr>
          <a:xfrm>
            <a:off x="4572817" y="1066800"/>
            <a:ext cx="8914182"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Transition from DFT to FFT</a:t>
            </a:r>
          </a:p>
        </p:txBody>
      </p:sp>
      <p:grpSp>
        <p:nvGrpSpPr>
          <p:cNvPr id="9" name="Group 9"/>
          <p:cNvGrpSpPr>
            <a:grpSpLocks noChangeAspect="1"/>
          </p:cNvGrpSpPr>
          <p:nvPr/>
        </p:nvGrpSpPr>
        <p:grpSpPr>
          <a:xfrm>
            <a:off x="1899239" y="2032296"/>
            <a:ext cx="6235180" cy="7460603"/>
            <a:chOff x="0" y="0"/>
            <a:chExt cx="3663950" cy="4384040"/>
          </a:xfrm>
        </p:grpSpPr>
        <p:sp>
          <p:nvSpPr>
            <p:cNvPr id="10" name="Freeform 10"/>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11" name="Freeform 11"/>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12" name="TextBox 12"/>
          <p:cNvSpPr txBox="1"/>
          <p:nvPr/>
        </p:nvSpPr>
        <p:spPr>
          <a:xfrm>
            <a:off x="2553549" y="2823572"/>
            <a:ext cx="4926561" cy="1604438"/>
          </a:xfrm>
          <a:prstGeom prst="rect">
            <a:avLst/>
          </a:prstGeom>
        </p:spPr>
        <p:txBody>
          <a:bodyPr lIns="0" tIns="0" rIns="0" bIns="0" rtlCol="0" anchor="t">
            <a:spAutoFit/>
          </a:bodyPr>
          <a:lstStyle/>
          <a:p>
            <a:pPr algn="ctr">
              <a:lnSpc>
                <a:spcPts val="6462"/>
              </a:lnSpc>
            </a:pPr>
            <a:r>
              <a:rPr lang="en-US" sz="4615" b="1">
                <a:solidFill>
                  <a:srgbClr val="FFFFFF"/>
                </a:solidFill>
                <a:latin typeface="Canva Sans Bold"/>
                <a:ea typeface="Canva Sans Bold"/>
                <a:cs typeface="Canva Sans Bold"/>
                <a:sym typeface="Canva Sans Bold"/>
              </a:rPr>
              <a:t>Efficiency Improvement</a:t>
            </a:r>
          </a:p>
        </p:txBody>
      </p:sp>
      <p:sp>
        <p:nvSpPr>
          <p:cNvPr id="13" name="TextBox 13"/>
          <p:cNvSpPr txBox="1"/>
          <p:nvPr/>
        </p:nvSpPr>
        <p:spPr>
          <a:xfrm>
            <a:off x="2553549" y="4724397"/>
            <a:ext cx="4926561" cy="4074051"/>
          </a:xfrm>
          <a:prstGeom prst="rect">
            <a:avLst/>
          </a:prstGeom>
        </p:spPr>
        <p:txBody>
          <a:bodyPr lIns="0" tIns="0" rIns="0" bIns="0" rtlCol="0" anchor="t">
            <a:spAutoFit/>
          </a:bodyPr>
          <a:lstStyle/>
          <a:p>
            <a:pPr algn="ctr">
              <a:lnSpc>
                <a:spcPts val="3296"/>
              </a:lnSpc>
            </a:pPr>
            <a:r>
              <a:rPr lang="en-US" sz="2354">
                <a:solidFill>
                  <a:srgbClr val="FFFFFF"/>
                </a:solidFill>
                <a:latin typeface="Canva Sans"/>
                <a:ea typeface="Canva Sans"/>
                <a:cs typeface="Canva Sans"/>
                <a:sym typeface="Canva Sans"/>
              </a:rPr>
              <a:t>The transition from Discrete Fourier Transform (DFT) to Fast Fourier Transform (FFT) significantly enhances computational efficiency, reducing the time complexity from O(N^2) for DFT to O(N log N) for FFT, making it feasible to analyze large datasets in real-time applications.</a:t>
            </a:r>
          </a:p>
        </p:txBody>
      </p:sp>
      <p:grpSp>
        <p:nvGrpSpPr>
          <p:cNvPr id="14" name="Group 14"/>
          <p:cNvGrpSpPr>
            <a:grpSpLocks noChangeAspect="1"/>
          </p:cNvGrpSpPr>
          <p:nvPr/>
        </p:nvGrpSpPr>
        <p:grpSpPr>
          <a:xfrm>
            <a:off x="9839394" y="2032296"/>
            <a:ext cx="6235180" cy="7460603"/>
            <a:chOff x="0" y="0"/>
            <a:chExt cx="3663950" cy="4384040"/>
          </a:xfrm>
        </p:grpSpPr>
        <p:sp>
          <p:nvSpPr>
            <p:cNvPr id="15" name="Freeform 15"/>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16" name="Freeform 16"/>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17" name="TextBox 17"/>
          <p:cNvSpPr txBox="1"/>
          <p:nvPr/>
        </p:nvSpPr>
        <p:spPr>
          <a:xfrm>
            <a:off x="10599619" y="2838526"/>
            <a:ext cx="4714730" cy="1539137"/>
          </a:xfrm>
          <a:prstGeom prst="rect">
            <a:avLst/>
          </a:prstGeom>
        </p:spPr>
        <p:txBody>
          <a:bodyPr lIns="0" tIns="0" rIns="0" bIns="0" rtlCol="0" anchor="t">
            <a:spAutoFit/>
          </a:bodyPr>
          <a:lstStyle/>
          <a:p>
            <a:pPr algn="ctr">
              <a:lnSpc>
                <a:spcPts val="6184"/>
              </a:lnSpc>
            </a:pPr>
            <a:r>
              <a:rPr lang="en-US" sz="4417" b="1">
                <a:solidFill>
                  <a:srgbClr val="FFFFFF"/>
                </a:solidFill>
                <a:latin typeface="Canva Sans Bold"/>
                <a:ea typeface="Canva Sans Bold"/>
                <a:cs typeface="Canva Sans Bold"/>
                <a:sym typeface="Canva Sans Bold"/>
              </a:rPr>
              <a:t>Algorithmic Advancements</a:t>
            </a:r>
          </a:p>
        </p:txBody>
      </p:sp>
      <p:sp>
        <p:nvSpPr>
          <p:cNvPr id="18" name="TextBox 18"/>
          <p:cNvSpPr txBox="1"/>
          <p:nvPr/>
        </p:nvSpPr>
        <p:spPr>
          <a:xfrm>
            <a:off x="10376169" y="4667286"/>
            <a:ext cx="5161630" cy="4178748"/>
          </a:xfrm>
          <a:prstGeom prst="rect">
            <a:avLst/>
          </a:prstGeom>
        </p:spPr>
        <p:txBody>
          <a:bodyPr lIns="0" tIns="0" rIns="0" bIns="0" rtlCol="0" anchor="t">
            <a:spAutoFit/>
          </a:bodyPr>
          <a:lstStyle/>
          <a:p>
            <a:pPr algn="ctr">
              <a:lnSpc>
                <a:spcPts val="3300"/>
              </a:lnSpc>
            </a:pPr>
            <a:r>
              <a:rPr lang="en-US" sz="2357">
                <a:solidFill>
                  <a:srgbClr val="FFFFFF"/>
                </a:solidFill>
                <a:latin typeface="Canva Sans"/>
                <a:ea typeface="Canva Sans"/>
                <a:cs typeface="Canva Sans"/>
                <a:sym typeface="Canva Sans"/>
              </a:rPr>
              <a:t>FFT algorithms, such as the Cooley-Tukey algorithm, leverage symmetries and periodicities in the DFT calculations, allowing for a systematic breakdown of the transform into smaller, manageable parts, which streamlines processing and opens up new possibilities in digital signal processing.</a:t>
            </a:r>
          </a:p>
          <a:p>
            <a:pPr algn="ctr">
              <a:lnSpc>
                <a:spcPts val="3300"/>
              </a:lnSpc>
            </a:pPr>
            <a:endParaRPr lang="en-US" sz="2357">
              <a:solidFill>
                <a:srgbClr val="FFFFFF"/>
              </a:solidFill>
              <a:latin typeface="Canva Sans"/>
              <a:ea typeface="Canva Sans"/>
              <a:cs typeface="Canva Sans"/>
              <a:sym typeface="Canva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0" y="7405068"/>
            <a:ext cx="18288000" cy="2881932"/>
            <a:chOff x="0" y="0"/>
            <a:chExt cx="4816593" cy="759027"/>
          </a:xfrm>
        </p:grpSpPr>
        <p:sp>
          <p:nvSpPr>
            <p:cNvPr id="3" name="Freeform 3"/>
            <p:cNvSpPr/>
            <p:nvPr/>
          </p:nvSpPr>
          <p:spPr>
            <a:xfrm>
              <a:off x="0" y="0"/>
              <a:ext cx="4816592" cy="759027"/>
            </a:xfrm>
            <a:custGeom>
              <a:avLst/>
              <a:gdLst/>
              <a:ahLst/>
              <a:cxnLst/>
              <a:rect l="l" t="t" r="r" b="b"/>
              <a:pathLst>
                <a:path w="4816592" h="759027">
                  <a:moveTo>
                    <a:pt x="0" y="0"/>
                  </a:moveTo>
                  <a:lnTo>
                    <a:pt x="4816592" y="0"/>
                  </a:lnTo>
                  <a:lnTo>
                    <a:pt x="4816592" y="759027"/>
                  </a:lnTo>
                  <a:lnTo>
                    <a:pt x="0" y="759027"/>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p:spPr>
          <p:txBody>
            <a:bodyPr/>
            <a:lstStyle/>
            <a:p>
              <a:endParaRPr lang="en-IN"/>
            </a:p>
          </p:txBody>
        </p:sp>
        <p:sp>
          <p:nvSpPr>
            <p:cNvPr id="4" name="TextBox 4"/>
            <p:cNvSpPr txBox="1"/>
            <p:nvPr/>
          </p:nvSpPr>
          <p:spPr>
            <a:xfrm>
              <a:off x="0" y="-47625"/>
              <a:ext cx="4816593" cy="806652"/>
            </a:xfrm>
            <a:prstGeom prst="rect">
              <a:avLst/>
            </a:prstGeom>
          </p:spPr>
          <p:txBody>
            <a:bodyPr lIns="50800" tIns="50800" rIns="50800" bIns="50800" rtlCol="0" anchor="ctr"/>
            <a:lstStyle/>
            <a:p>
              <a:pPr algn="ctr">
                <a:lnSpc>
                  <a:spcPts val="2239"/>
                </a:lnSpc>
              </a:pPr>
              <a:endParaRPr/>
            </a:p>
          </p:txBody>
        </p:sp>
      </p:grpSp>
      <p:sp>
        <p:nvSpPr>
          <p:cNvPr id="5" name="TextBox 5"/>
          <p:cNvSpPr txBox="1"/>
          <p:nvPr/>
        </p:nvSpPr>
        <p:spPr>
          <a:xfrm>
            <a:off x="3393122" y="933746"/>
            <a:ext cx="11501756" cy="717550"/>
          </a:xfrm>
          <a:prstGeom prst="rect">
            <a:avLst/>
          </a:prstGeom>
        </p:spPr>
        <p:txBody>
          <a:bodyPr lIns="0" tIns="0" rIns="0" bIns="0" rtlCol="0" anchor="t">
            <a:spAutoFit/>
          </a:bodyPr>
          <a:lstStyle/>
          <a:p>
            <a:pPr algn="ctr">
              <a:lnSpc>
                <a:spcPts val="5600"/>
              </a:lnSpc>
            </a:pPr>
            <a:r>
              <a:rPr lang="en-US" sz="5000" b="1">
                <a:solidFill>
                  <a:srgbClr val="1F2020"/>
                </a:solidFill>
                <a:latin typeface="Montserrat Bold"/>
                <a:ea typeface="Montserrat Bold"/>
                <a:cs typeface="Montserrat Bold"/>
                <a:sym typeface="Montserrat Bold"/>
              </a:rPr>
              <a:t>Computational Efficiency of FFT</a:t>
            </a:r>
          </a:p>
        </p:txBody>
      </p:sp>
      <p:grpSp>
        <p:nvGrpSpPr>
          <p:cNvPr id="6" name="Group 6"/>
          <p:cNvGrpSpPr>
            <a:grpSpLocks noChangeAspect="1"/>
          </p:cNvGrpSpPr>
          <p:nvPr/>
        </p:nvGrpSpPr>
        <p:grpSpPr>
          <a:xfrm>
            <a:off x="6511448" y="2451090"/>
            <a:ext cx="5260843" cy="6294776"/>
            <a:chOff x="0" y="0"/>
            <a:chExt cx="3663950" cy="4384040"/>
          </a:xfrm>
        </p:grpSpPr>
        <p:sp>
          <p:nvSpPr>
            <p:cNvPr id="7" name="Freeform 7"/>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8" name="Freeform 8"/>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9" name="TextBox 9"/>
          <p:cNvSpPr txBox="1"/>
          <p:nvPr/>
        </p:nvSpPr>
        <p:spPr>
          <a:xfrm>
            <a:off x="7063512" y="2809657"/>
            <a:ext cx="4156715" cy="1357592"/>
          </a:xfrm>
          <a:prstGeom prst="rect">
            <a:avLst/>
          </a:prstGeom>
        </p:spPr>
        <p:txBody>
          <a:bodyPr lIns="0" tIns="0" rIns="0" bIns="0" rtlCol="0" anchor="t">
            <a:spAutoFit/>
          </a:bodyPr>
          <a:lstStyle/>
          <a:p>
            <a:pPr algn="ctr">
              <a:lnSpc>
                <a:spcPts val="5452"/>
              </a:lnSpc>
            </a:pPr>
            <a:r>
              <a:rPr lang="en-US" sz="3894" b="1">
                <a:solidFill>
                  <a:srgbClr val="FFFFFF"/>
                </a:solidFill>
                <a:latin typeface="Canva Sans Bold"/>
                <a:ea typeface="Canva Sans Bold"/>
                <a:cs typeface="Canva Sans Bold"/>
                <a:sym typeface="Canva Sans Bold"/>
              </a:rPr>
              <a:t>Memory Usage Optimization</a:t>
            </a:r>
          </a:p>
        </p:txBody>
      </p:sp>
      <p:sp>
        <p:nvSpPr>
          <p:cNvPr id="10" name="TextBox 10"/>
          <p:cNvSpPr txBox="1"/>
          <p:nvPr/>
        </p:nvSpPr>
        <p:spPr>
          <a:xfrm>
            <a:off x="7063512" y="4431406"/>
            <a:ext cx="4156715" cy="3649056"/>
          </a:xfrm>
          <a:prstGeom prst="rect">
            <a:avLst/>
          </a:prstGeom>
        </p:spPr>
        <p:txBody>
          <a:bodyPr lIns="0" tIns="0" rIns="0" bIns="0" rtlCol="0" anchor="t">
            <a:spAutoFit/>
          </a:bodyPr>
          <a:lstStyle/>
          <a:p>
            <a:pPr algn="ctr">
              <a:lnSpc>
                <a:spcPts val="3620"/>
              </a:lnSpc>
            </a:pPr>
            <a:r>
              <a:rPr lang="en-US" sz="2586">
                <a:solidFill>
                  <a:srgbClr val="FFFFFF"/>
                </a:solidFill>
                <a:latin typeface="Canva Sans"/>
                <a:ea typeface="Canva Sans"/>
                <a:cs typeface="Canva Sans"/>
                <a:sym typeface="Canva Sans"/>
              </a:rPr>
              <a:t>FFT algorithms minimize memory usage by reusing intermediate results, making them ideal for resource-limited applications like embedded systems and mobile devices.</a:t>
            </a:r>
          </a:p>
        </p:txBody>
      </p:sp>
      <p:grpSp>
        <p:nvGrpSpPr>
          <p:cNvPr id="11" name="Group 11"/>
          <p:cNvGrpSpPr>
            <a:grpSpLocks noChangeAspect="1"/>
          </p:cNvGrpSpPr>
          <p:nvPr/>
        </p:nvGrpSpPr>
        <p:grpSpPr>
          <a:xfrm>
            <a:off x="12262327" y="2451090"/>
            <a:ext cx="5260843" cy="6294776"/>
            <a:chOff x="0" y="0"/>
            <a:chExt cx="3663950" cy="4384040"/>
          </a:xfrm>
        </p:grpSpPr>
        <p:sp>
          <p:nvSpPr>
            <p:cNvPr id="12" name="Freeform 12"/>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13" name="Freeform 13"/>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14" name="TextBox 14"/>
          <p:cNvSpPr txBox="1"/>
          <p:nvPr/>
        </p:nvSpPr>
        <p:spPr>
          <a:xfrm>
            <a:off x="12515191" y="2809657"/>
            <a:ext cx="4741979" cy="1357592"/>
          </a:xfrm>
          <a:prstGeom prst="rect">
            <a:avLst/>
          </a:prstGeom>
        </p:spPr>
        <p:txBody>
          <a:bodyPr lIns="0" tIns="0" rIns="0" bIns="0" rtlCol="0" anchor="t">
            <a:spAutoFit/>
          </a:bodyPr>
          <a:lstStyle/>
          <a:p>
            <a:pPr algn="ctr">
              <a:lnSpc>
                <a:spcPts val="5452"/>
              </a:lnSpc>
            </a:pPr>
            <a:r>
              <a:rPr lang="en-US" sz="3894" b="1">
                <a:solidFill>
                  <a:srgbClr val="FFFFFF"/>
                </a:solidFill>
                <a:latin typeface="Canva Sans Bold"/>
                <a:ea typeface="Canva Sans Bold"/>
                <a:cs typeface="Canva Sans Bold"/>
                <a:sym typeface="Canva Sans Bold"/>
              </a:rPr>
              <a:t>Parallel Processing Capabilities</a:t>
            </a:r>
          </a:p>
        </p:txBody>
      </p:sp>
      <p:sp>
        <p:nvSpPr>
          <p:cNvPr id="15" name="TextBox 15"/>
          <p:cNvSpPr txBox="1"/>
          <p:nvPr/>
        </p:nvSpPr>
        <p:spPr>
          <a:xfrm>
            <a:off x="12814390" y="4431406"/>
            <a:ext cx="4156715" cy="3191856"/>
          </a:xfrm>
          <a:prstGeom prst="rect">
            <a:avLst/>
          </a:prstGeom>
        </p:spPr>
        <p:txBody>
          <a:bodyPr lIns="0" tIns="0" rIns="0" bIns="0" rtlCol="0" anchor="t">
            <a:spAutoFit/>
          </a:bodyPr>
          <a:lstStyle/>
          <a:p>
            <a:pPr algn="ctr">
              <a:lnSpc>
                <a:spcPts val="3620"/>
              </a:lnSpc>
            </a:pPr>
            <a:r>
              <a:rPr lang="en-US" sz="2586">
                <a:solidFill>
                  <a:srgbClr val="FFFFFF"/>
                </a:solidFill>
                <a:latin typeface="Canva Sans"/>
                <a:ea typeface="Canva Sans"/>
                <a:cs typeface="Canva Sans"/>
                <a:sym typeface="Canva Sans"/>
              </a:rPr>
              <a:t>FFT's structure enables efficient parallelization across multiple processors, greatly accelerating processing in high-performance computing.</a:t>
            </a:r>
          </a:p>
        </p:txBody>
      </p:sp>
      <p:grpSp>
        <p:nvGrpSpPr>
          <p:cNvPr id="16" name="Group 16"/>
          <p:cNvGrpSpPr>
            <a:grpSpLocks noChangeAspect="1"/>
          </p:cNvGrpSpPr>
          <p:nvPr/>
        </p:nvGrpSpPr>
        <p:grpSpPr>
          <a:xfrm>
            <a:off x="764831" y="2451090"/>
            <a:ext cx="5260843" cy="6294776"/>
            <a:chOff x="0" y="0"/>
            <a:chExt cx="3663950" cy="4384040"/>
          </a:xfrm>
        </p:grpSpPr>
        <p:sp>
          <p:nvSpPr>
            <p:cNvPr id="17" name="Freeform 17"/>
            <p:cNvSpPr/>
            <p:nvPr/>
          </p:nvSpPr>
          <p:spPr>
            <a:xfrm>
              <a:off x="31750" y="31750"/>
              <a:ext cx="3600450" cy="4319270"/>
            </a:xfrm>
            <a:custGeom>
              <a:avLst/>
              <a:gdLst/>
              <a:ahLst/>
              <a:cxnLst/>
              <a:rect l="l" t="t" r="r" b="b"/>
              <a:pathLst>
                <a:path w="3600450" h="4319270">
                  <a:moveTo>
                    <a:pt x="3600450" y="3959860"/>
                  </a:moveTo>
                  <a:cubicBezTo>
                    <a:pt x="3600450" y="4159250"/>
                    <a:pt x="3439160" y="4319270"/>
                    <a:pt x="3241040" y="4319270"/>
                  </a:cubicBezTo>
                  <a:lnTo>
                    <a:pt x="359410" y="4319270"/>
                  </a:lnTo>
                  <a:cubicBezTo>
                    <a:pt x="160020" y="4319270"/>
                    <a:pt x="0" y="4157980"/>
                    <a:pt x="0" y="3959860"/>
                  </a:cubicBezTo>
                  <a:lnTo>
                    <a:pt x="0" y="359410"/>
                  </a:lnTo>
                  <a:cubicBezTo>
                    <a:pt x="0" y="160020"/>
                    <a:pt x="161290" y="0"/>
                    <a:pt x="359410" y="0"/>
                  </a:cubicBezTo>
                  <a:lnTo>
                    <a:pt x="3239770" y="0"/>
                  </a:lnTo>
                  <a:cubicBezTo>
                    <a:pt x="3439160" y="0"/>
                    <a:pt x="3599180" y="161290"/>
                    <a:pt x="3599180" y="359410"/>
                  </a:cubicBezTo>
                  <a:lnTo>
                    <a:pt x="3600450" y="3959860"/>
                  </a:lnTo>
                  <a:close/>
                </a:path>
              </a:pathLst>
            </a:custGeom>
            <a:gradFill rotWithShape="1">
              <a:gsLst>
                <a:gs pos="0">
                  <a:srgbClr val="7FA4A4">
                    <a:alpha val="100000"/>
                  </a:srgbClr>
                </a:gs>
                <a:gs pos="50000">
                  <a:srgbClr val="305A72">
                    <a:alpha val="100000"/>
                  </a:srgbClr>
                </a:gs>
                <a:gs pos="100000">
                  <a:srgbClr val="1A3C5C">
                    <a:alpha val="100000"/>
                  </a:srgbClr>
                </a:gs>
              </a:gsLst>
              <a:lin ang="2700000"/>
            </a:gradFill>
            <a:ln w="12700">
              <a:solidFill>
                <a:srgbClr val="000000"/>
              </a:solidFill>
            </a:ln>
          </p:spPr>
          <p:txBody>
            <a:bodyPr/>
            <a:lstStyle/>
            <a:p>
              <a:endParaRPr lang="en-IN"/>
            </a:p>
          </p:txBody>
        </p:sp>
        <p:sp>
          <p:nvSpPr>
            <p:cNvPr id="18" name="Freeform 18"/>
            <p:cNvSpPr/>
            <p:nvPr/>
          </p:nvSpPr>
          <p:spPr>
            <a:xfrm>
              <a:off x="0" y="0"/>
              <a:ext cx="3663950" cy="4384040"/>
            </a:xfrm>
            <a:custGeom>
              <a:avLst/>
              <a:gdLst/>
              <a:ahLst/>
              <a:cxnLst/>
              <a:rect l="l" t="t" r="r" b="b"/>
              <a:pathLst>
                <a:path w="3663950" h="4384040">
                  <a:moveTo>
                    <a:pt x="3271520" y="4384040"/>
                  </a:moveTo>
                  <a:lnTo>
                    <a:pt x="391160" y="4384040"/>
                  </a:lnTo>
                  <a:cubicBezTo>
                    <a:pt x="175260" y="4384040"/>
                    <a:pt x="0" y="4208780"/>
                    <a:pt x="0" y="3992880"/>
                  </a:cubicBezTo>
                  <a:lnTo>
                    <a:pt x="0" y="391160"/>
                  </a:lnTo>
                  <a:cubicBezTo>
                    <a:pt x="0" y="175260"/>
                    <a:pt x="175260" y="0"/>
                    <a:pt x="391160" y="0"/>
                  </a:cubicBezTo>
                  <a:lnTo>
                    <a:pt x="3271520" y="0"/>
                  </a:lnTo>
                  <a:cubicBezTo>
                    <a:pt x="3487420" y="0"/>
                    <a:pt x="3662680" y="175260"/>
                    <a:pt x="3662680" y="391160"/>
                  </a:cubicBezTo>
                  <a:lnTo>
                    <a:pt x="3662680" y="3991610"/>
                  </a:lnTo>
                  <a:cubicBezTo>
                    <a:pt x="3663950" y="4207510"/>
                    <a:pt x="3487420" y="4384040"/>
                    <a:pt x="3271520" y="4384040"/>
                  </a:cubicBezTo>
                  <a:close/>
                  <a:moveTo>
                    <a:pt x="391160" y="63500"/>
                  </a:moveTo>
                  <a:cubicBezTo>
                    <a:pt x="210820" y="63500"/>
                    <a:pt x="63500" y="210820"/>
                    <a:pt x="63500" y="391160"/>
                  </a:cubicBezTo>
                  <a:lnTo>
                    <a:pt x="63500" y="3991610"/>
                  </a:lnTo>
                  <a:cubicBezTo>
                    <a:pt x="63500" y="4173220"/>
                    <a:pt x="210820" y="4319270"/>
                    <a:pt x="391160" y="4319270"/>
                  </a:cubicBezTo>
                  <a:lnTo>
                    <a:pt x="3271520" y="4319270"/>
                  </a:lnTo>
                  <a:cubicBezTo>
                    <a:pt x="3453130" y="4319270"/>
                    <a:pt x="3599180" y="4171950"/>
                    <a:pt x="3599180" y="3991610"/>
                  </a:cubicBezTo>
                  <a:lnTo>
                    <a:pt x="3599180" y="391160"/>
                  </a:lnTo>
                  <a:cubicBezTo>
                    <a:pt x="3599180" y="209550"/>
                    <a:pt x="3451860" y="63500"/>
                    <a:pt x="3271520" y="63500"/>
                  </a:cubicBezTo>
                  <a:lnTo>
                    <a:pt x="391160" y="63500"/>
                  </a:lnTo>
                  <a:close/>
                </a:path>
              </a:pathLst>
            </a:custGeom>
            <a:solidFill>
              <a:srgbClr val="FFFFFF"/>
            </a:solidFill>
          </p:spPr>
          <p:txBody>
            <a:bodyPr/>
            <a:lstStyle/>
            <a:p>
              <a:endParaRPr lang="en-IN"/>
            </a:p>
          </p:txBody>
        </p:sp>
      </p:grpSp>
      <p:sp>
        <p:nvSpPr>
          <p:cNvPr id="19" name="TextBox 19"/>
          <p:cNvSpPr txBox="1"/>
          <p:nvPr/>
        </p:nvSpPr>
        <p:spPr>
          <a:xfrm>
            <a:off x="1312634" y="2809657"/>
            <a:ext cx="4156715" cy="1357592"/>
          </a:xfrm>
          <a:prstGeom prst="rect">
            <a:avLst/>
          </a:prstGeom>
        </p:spPr>
        <p:txBody>
          <a:bodyPr lIns="0" tIns="0" rIns="0" bIns="0" rtlCol="0" anchor="t">
            <a:spAutoFit/>
          </a:bodyPr>
          <a:lstStyle/>
          <a:p>
            <a:pPr algn="ctr">
              <a:lnSpc>
                <a:spcPts val="5452"/>
              </a:lnSpc>
            </a:pPr>
            <a:r>
              <a:rPr lang="en-US" sz="3894" b="1">
                <a:solidFill>
                  <a:srgbClr val="FFFFFF"/>
                </a:solidFill>
                <a:latin typeface="Canva Sans Bold"/>
                <a:ea typeface="Canva Sans Bold"/>
                <a:cs typeface="Canva Sans Bold"/>
                <a:sym typeface="Canva Sans Bold"/>
              </a:rPr>
              <a:t>Time Complexity Reduction</a:t>
            </a:r>
          </a:p>
        </p:txBody>
      </p:sp>
      <p:sp>
        <p:nvSpPr>
          <p:cNvPr id="20" name="TextBox 20"/>
          <p:cNvSpPr txBox="1"/>
          <p:nvPr/>
        </p:nvSpPr>
        <p:spPr>
          <a:xfrm>
            <a:off x="1316894" y="4431406"/>
            <a:ext cx="4156715" cy="4106256"/>
          </a:xfrm>
          <a:prstGeom prst="rect">
            <a:avLst/>
          </a:prstGeom>
        </p:spPr>
        <p:txBody>
          <a:bodyPr lIns="0" tIns="0" rIns="0" bIns="0" rtlCol="0" anchor="t">
            <a:spAutoFit/>
          </a:bodyPr>
          <a:lstStyle/>
          <a:p>
            <a:pPr algn="ctr">
              <a:lnSpc>
                <a:spcPts val="3620"/>
              </a:lnSpc>
            </a:pPr>
            <a:r>
              <a:rPr lang="en-US" sz="2586">
                <a:solidFill>
                  <a:srgbClr val="FFFFFF"/>
                </a:solidFill>
                <a:latin typeface="Canva Sans"/>
                <a:ea typeface="Canva Sans"/>
                <a:cs typeface="Canva Sans"/>
                <a:sym typeface="Canva Sans"/>
              </a:rPr>
              <a:t>  Returning to the example of the 10-second audio clip, the FFT would only require approximately 6 × 10^6 multiplications. With same processor, FFT would complete in just 6s,  30,000 times faster compared to the DFT.</a:t>
            </a:r>
          </a:p>
        </p:txBody>
      </p:sp>
      <p:grpSp>
        <p:nvGrpSpPr>
          <p:cNvPr id="21" name="Group 21"/>
          <p:cNvGrpSpPr/>
          <p:nvPr/>
        </p:nvGrpSpPr>
        <p:grpSpPr>
          <a:xfrm>
            <a:off x="17775566" y="8233433"/>
            <a:ext cx="1024867" cy="1024867"/>
            <a:chOff x="0" y="0"/>
            <a:chExt cx="812800" cy="812800"/>
          </a:xfrm>
        </p:grpSpPr>
        <p:sp>
          <p:nvSpPr>
            <p:cNvPr id="22" name="Freeform 22"/>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txBody>
            <a:bodyPr/>
            <a:lstStyle/>
            <a:p>
              <a:endParaRPr lang="en-IN"/>
            </a:p>
          </p:txBody>
        </p:sp>
        <p:sp>
          <p:nvSpPr>
            <p:cNvPr id="23" name="TextBox 23"/>
            <p:cNvSpPr txBox="1"/>
            <p:nvPr/>
          </p:nvSpPr>
          <p:spPr>
            <a:xfrm>
              <a:off x="76200" y="38100"/>
              <a:ext cx="660400" cy="698500"/>
            </a:xfrm>
            <a:prstGeom prst="rect">
              <a:avLst/>
            </a:prstGeom>
          </p:spPr>
          <p:txBody>
            <a:bodyPr lIns="50800" tIns="50800" rIns="50800" bIns="50800" rtlCol="0" anchor="ctr"/>
            <a:lstStyle/>
            <a:p>
              <a:pPr algn="ctr">
                <a:lnSpc>
                  <a:spcPts val="2659"/>
                </a:lnSpc>
                <a:spcBef>
                  <a:spcPct val="0"/>
                </a:spcBef>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354190" y="605760"/>
            <a:ext cx="17579620" cy="9075479"/>
          </a:xfrm>
          <a:custGeom>
            <a:avLst/>
            <a:gdLst/>
            <a:ahLst/>
            <a:cxnLst/>
            <a:rect l="l" t="t" r="r" b="b"/>
            <a:pathLst>
              <a:path w="17579620" h="9075479">
                <a:moveTo>
                  <a:pt x="0" y="0"/>
                </a:moveTo>
                <a:lnTo>
                  <a:pt x="17579620" y="0"/>
                </a:lnTo>
                <a:lnTo>
                  <a:pt x="17579620" y="9075480"/>
                </a:lnTo>
                <a:lnTo>
                  <a:pt x="0" y="9075480"/>
                </a:lnTo>
                <a:lnTo>
                  <a:pt x="0" y="0"/>
                </a:lnTo>
                <a:close/>
              </a:path>
            </a:pathLst>
          </a:custGeom>
          <a:blipFill>
            <a:blip r:embed="rId2"/>
            <a:stretch>
              <a:fillRect/>
            </a:stretch>
          </a:blipFill>
        </p:spPr>
        <p:txBody>
          <a:bodyPr/>
          <a:lstStyle/>
          <a:p>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78</TotalTime>
  <Words>877</Words>
  <Application>Microsoft Office PowerPoint</Application>
  <PresentationFormat>Custom</PresentationFormat>
  <Paragraphs>73</Paragraphs>
  <Slides>17</Slides>
  <Notes>0</Notes>
  <HiddenSlides>0</HiddenSlides>
  <MMClips>2</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17</vt:i4>
      </vt:variant>
    </vt:vector>
  </HeadingPairs>
  <TitlesOfParts>
    <vt:vector size="27" baseType="lpstr">
      <vt:lpstr>Montserrat</vt:lpstr>
      <vt:lpstr>Arial</vt:lpstr>
      <vt:lpstr>Open Sans</vt:lpstr>
      <vt:lpstr>Open Sans Bold</vt:lpstr>
      <vt:lpstr>Calibri</vt:lpstr>
      <vt:lpstr>Canva Sans Bold</vt:lpstr>
      <vt:lpstr>Montserrat Bold</vt:lpstr>
      <vt:lpstr>Canva Sans</vt:lpstr>
      <vt:lpstr>Poppins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Aman  Pushkar</cp:lastModifiedBy>
  <cp:revision>2</cp:revision>
  <dcterms:created xsi:type="dcterms:W3CDTF">2006-08-16T00:00:00Z</dcterms:created>
  <dcterms:modified xsi:type="dcterms:W3CDTF">2024-11-10T18:23:29Z</dcterms:modified>
  <dc:identifier>DAGWA-yEj1A</dc:identifier>
</cp:coreProperties>
</file>