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1" r:id="rId4"/>
    <p:sldId id="262" r:id="rId5"/>
    <p:sldId id="264" r:id="rId6"/>
    <p:sldId id="265" r:id="rId7"/>
    <p:sldId id="269" r:id="rId8"/>
    <p:sldId id="271" r:id="rId9"/>
    <p:sldId id="273" r:id="rId10"/>
    <p:sldId id="274" r:id="rId11"/>
    <p:sldId id="275" r:id="rId12"/>
    <p:sldId id="276" r:id="rId13"/>
    <p:sldId id="304" r:id="rId14"/>
    <p:sldId id="305" r:id="rId15"/>
    <p:sldId id="306" r:id="rId16"/>
    <p:sldId id="307" r:id="rId17"/>
    <p:sldId id="308" r:id="rId18"/>
    <p:sldId id="309" r:id="rId19"/>
    <p:sldId id="310" r:id="rId20"/>
    <p:sldId id="311" r:id="rId21"/>
    <p:sldId id="317" r:id="rId22"/>
    <p:sldId id="312" r:id="rId23"/>
    <p:sldId id="313" r:id="rId24"/>
    <p:sldId id="314" r:id="rId25"/>
    <p:sldId id="315" r:id="rId26"/>
    <p:sldId id="31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BURN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64784421491169"/>
          <c:y val="0.1457292699388531"/>
          <c:w val="0.83478037840039221"/>
          <c:h val="0.71065603689397272"/>
        </c:manualLayout>
      </c:layout>
      <c:barChart>
        <c:barDir val="bar"/>
        <c:grouping val="clustered"/>
        <c:varyColors val="0"/>
        <c:ser>
          <c:idx val="0"/>
          <c:order val="0"/>
          <c:tx>
            <c:strRef>
              <c:f>Sheet1!$B$1</c:f>
              <c:strCache>
                <c:ptCount val="1"/>
                <c:pt idx="0">
                  <c:v>Plan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Login/logout</c:v>
                </c:pt>
                <c:pt idx="1">
                  <c:v>Registration</c:v>
                </c:pt>
                <c:pt idx="2">
                  <c:v>Post Page</c:v>
                </c:pt>
                <c:pt idx="3">
                  <c:v>Like/Comment</c:v>
                </c:pt>
                <c:pt idx="4">
                  <c:v>Follow/unfollow</c:v>
                </c:pt>
                <c:pt idx="5">
                  <c:v>Admin </c:v>
                </c:pt>
              </c:strCache>
            </c:strRef>
          </c:cat>
          <c:val>
            <c:numRef>
              <c:f>Sheet1!$B$2:$B$7</c:f>
              <c:numCache>
                <c:formatCode>General</c:formatCode>
                <c:ptCount val="6"/>
                <c:pt idx="0">
                  <c:v>8</c:v>
                </c:pt>
                <c:pt idx="1">
                  <c:v>7</c:v>
                </c:pt>
                <c:pt idx="2">
                  <c:v>8</c:v>
                </c:pt>
                <c:pt idx="3">
                  <c:v>2</c:v>
                </c:pt>
                <c:pt idx="4">
                  <c:v>7</c:v>
                </c:pt>
                <c:pt idx="5">
                  <c:v>10</c:v>
                </c:pt>
              </c:numCache>
            </c:numRef>
          </c:val>
          <c:extLst>
            <c:ext xmlns:c16="http://schemas.microsoft.com/office/drawing/2014/chart" uri="{C3380CC4-5D6E-409C-BE32-E72D297353CC}">
              <c16:uniqueId val="{00000000-BE0E-4848-9953-CAF022A6E35A}"/>
            </c:ext>
          </c:extLst>
        </c:ser>
        <c:ser>
          <c:idx val="1"/>
          <c:order val="1"/>
          <c:tx>
            <c:strRef>
              <c:f>Sheet1!$C$1</c:f>
              <c:strCache>
                <c:ptCount val="1"/>
                <c:pt idx="0">
                  <c:v>Actual Days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Login/logout</c:v>
                </c:pt>
                <c:pt idx="1">
                  <c:v>Registration</c:v>
                </c:pt>
                <c:pt idx="2">
                  <c:v>Post Page</c:v>
                </c:pt>
                <c:pt idx="3">
                  <c:v>Like/Comment</c:v>
                </c:pt>
                <c:pt idx="4">
                  <c:v>Follow/unfollow</c:v>
                </c:pt>
                <c:pt idx="5">
                  <c:v>Admin </c:v>
                </c:pt>
              </c:strCache>
            </c:strRef>
          </c:cat>
          <c:val>
            <c:numRef>
              <c:f>Sheet1!$C$2:$C$7</c:f>
              <c:numCache>
                <c:formatCode>General</c:formatCode>
                <c:ptCount val="6"/>
                <c:pt idx="0">
                  <c:v>11</c:v>
                </c:pt>
                <c:pt idx="1">
                  <c:v>9</c:v>
                </c:pt>
                <c:pt idx="2">
                  <c:v>10</c:v>
                </c:pt>
                <c:pt idx="3">
                  <c:v>4</c:v>
                </c:pt>
                <c:pt idx="4">
                  <c:v>9</c:v>
                </c:pt>
                <c:pt idx="5">
                  <c:v>15</c:v>
                </c:pt>
              </c:numCache>
            </c:numRef>
          </c:val>
          <c:extLst>
            <c:ext xmlns:c16="http://schemas.microsoft.com/office/drawing/2014/chart" uri="{C3380CC4-5D6E-409C-BE32-E72D297353CC}">
              <c16:uniqueId val="{00000001-BE0E-4848-9953-CAF022A6E35A}"/>
            </c:ext>
          </c:extLst>
        </c:ser>
        <c:dLbls>
          <c:dLblPos val="outEnd"/>
          <c:showLegendKey val="0"/>
          <c:showVal val="1"/>
          <c:showCatName val="0"/>
          <c:showSerName val="0"/>
          <c:showPercent val="0"/>
          <c:showBubbleSize val="0"/>
        </c:dLbls>
        <c:gapWidth val="182"/>
        <c:axId val="974890367"/>
        <c:axId val="974881247"/>
      </c:barChart>
      <c:catAx>
        <c:axId val="9748903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4881247"/>
        <c:crosses val="autoZero"/>
        <c:auto val="1"/>
        <c:lblAlgn val="ctr"/>
        <c:lblOffset val="100"/>
        <c:noMultiLvlLbl val="0"/>
      </c:catAx>
      <c:valAx>
        <c:axId val="9748812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4890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9:58:02.93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5293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891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652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4266155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744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748662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390673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85026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89877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F869-54E2-426C-92C8-711B9AAA5563}"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138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159685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F869-54E2-426C-92C8-711B9AAA5563}"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99868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F869-54E2-426C-92C8-711B9AAA5563}"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43715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F869-54E2-426C-92C8-711B9AAA5563}"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37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36966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F869-54E2-426C-92C8-711B9AAA5563}"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30C25D-A83F-4189-9DA6-C82C2F201F55}" type="slidenum">
              <a:rPr lang="en-IN" smtClean="0"/>
              <a:t>‹#›</a:t>
            </a:fld>
            <a:endParaRPr lang="en-IN"/>
          </a:p>
        </p:txBody>
      </p:sp>
    </p:spTree>
    <p:extLst>
      <p:ext uri="{BB962C8B-B14F-4D97-AF65-F5344CB8AC3E}">
        <p14:creationId xmlns:p14="http://schemas.microsoft.com/office/powerpoint/2010/main" val="266329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F869-54E2-426C-92C8-711B9AAA5563}" type="datetimeFigureOut">
              <a:rPr lang="en-IN" smtClean="0"/>
              <a:t>15-04-2024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30C25D-A83F-4189-9DA6-C82C2F201F55}" type="slidenum">
              <a:rPr lang="en-IN" smtClean="0"/>
              <a:t>‹#›</a:t>
            </a:fld>
            <a:endParaRPr lang="en-IN"/>
          </a:p>
        </p:txBody>
      </p:sp>
    </p:spTree>
    <p:extLst>
      <p:ext uri="{BB962C8B-B14F-4D97-AF65-F5344CB8AC3E}">
        <p14:creationId xmlns:p14="http://schemas.microsoft.com/office/powerpoint/2010/main" val="3400155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1.jfif"/><Relationship Id="rId4" Type="http://schemas.openxmlformats.org/officeDocument/2006/relationships/image" Target="../media/image30.jfif"/></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5" Type="http://schemas.openxmlformats.org/officeDocument/2006/relationships/image" Target="../media/image39.jpeg"/><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mailto:amaan@gmail.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mailto:amaan@gmail.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package" Target="../embeddings/Microsoft_Excel_Worksheet.xlsx"/><Relationship Id="rId1" Type="http://schemas.openxmlformats.org/officeDocument/2006/relationships/slideLayout" Target="../slideLayouts/slideLayout7.xml"/><Relationship Id="rId6" Type="http://schemas.openxmlformats.org/officeDocument/2006/relationships/image" Target="../media/image14.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docs.flutter.dev/get-started/install" TargetMode="External"/><Relationship Id="rId1" Type="http://schemas.openxmlformats.org/officeDocument/2006/relationships/slideLayout" Target="../slideLayouts/slideLayout7.xml"/><Relationship Id="rId6" Type="http://schemas.openxmlformats.org/officeDocument/2006/relationships/hyperlink" Target="https://www.geeksforgeeks.org/flutter-tutorial/" TargetMode="External"/><Relationship Id="rId5" Type="http://schemas.openxmlformats.org/officeDocument/2006/relationships/hyperlink" Target="https://console.firebase.google.com/" TargetMode="External"/><Relationship Id="rId4" Type="http://schemas.openxmlformats.org/officeDocument/2006/relationships/hyperlink" Target="https://app.diagrams.n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D9BA812-5C92-B674-D6A8-93343926CE3C}"/>
              </a:ext>
            </a:extLst>
          </p:cNvPr>
          <p:cNvSpPr>
            <a:spLocks noGrp="1" noChangeArrowheads="1"/>
          </p:cNvSpPr>
          <p:nvPr>
            <p:ph type="ctrTitle"/>
          </p:nvPr>
        </p:nvSpPr>
        <p:spPr bwMode="auto">
          <a:xfrm>
            <a:off x="532661" y="0"/>
            <a:ext cx="9270984" cy="583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100" dirty="0">
                <a:latin typeface="Calibri" panose="020F0502020204030204" pitchFamily="34" charset="0"/>
                <a:ea typeface="Calibri" panose="020F0502020204030204" pitchFamily="34" charset="0"/>
                <a:cs typeface="Times New Roman" panose="02020603050405020304" pitchFamily="18" charset="0"/>
              </a:rPr>
              <a:t>       </a:t>
            </a:r>
            <a:r>
              <a:rPr lang="en-US" altLang="en-US" sz="3600" u="sng" dirty="0">
                <a:latin typeface="Calibri" panose="020F0502020204030204" pitchFamily="34" charset="0"/>
                <a:ea typeface="Calibri" panose="020F0502020204030204" pitchFamily="34" charset="0"/>
                <a:cs typeface="Times New Roman" panose="02020603050405020304" pitchFamily="18" charset="0"/>
              </a:rPr>
              <a:t>Uber Clone</a:t>
            </a:r>
            <a:endParaRPr kumimoji="0" lang="en-US" altLang="en-US" sz="14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3600" dirty="0"/>
              <a:t>				</a:t>
            </a:r>
            <a:br>
              <a:rPr lang="en-US" altLang="en-US" sz="3600" dirty="0"/>
            </a:br>
            <a:r>
              <a:rPr lang="en-US" altLang="en-US" sz="3600" dirty="0"/>
              <a:t>				</a:t>
            </a:r>
            <a:br>
              <a:rPr lang="en-US" altLang="en-US" sz="3600" dirty="0"/>
            </a:br>
            <a:br>
              <a:rPr lang="en-US" altLang="en-US" sz="3600" dirty="0"/>
            </a:br>
            <a:r>
              <a:rPr lang="en-US" altLang="en-US" sz="3600" dirty="0"/>
              <a:t>				   </a:t>
            </a:r>
            <a:r>
              <a:rPr lang="en-US" altLang="en-US" sz="1600" b="1" dirty="0">
                <a:solidFill>
                  <a:srgbClr val="2E74B5"/>
                </a:solidFill>
                <a:latin typeface="Calibri" panose="020F0502020204030204" pitchFamily="34" charset="0"/>
                <a:cs typeface="Times New Roman" panose="02020603050405020304" pitchFamily="18" charset="0"/>
              </a:rPr>
              <a:t>Developed By:</a:t>
            </a:r>
            <a:r>
              <a:rPr kumimoji="0" lang="en-US" altLang="en-US" sz="1600" b="1"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lvl="3" indent="457200" defTabSz="914400"/>
            <a:r>
              <a:rPr kumimoji="0" lang="en-US" altLang="en-US" sz="11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Aman Altaf Bhai </a:t>
            </a:r>
            <a:r>
              <a:rPr lang="en-US" altLang="en-US" sz="1400" b="1" dirty="0" err="1">
                <a:latin typeface="Calibri" panose="020F0502020204030204" pitchFamily="34" charset="0"/>
                <a:ea typeface="Times New Roman" panose="02020603050405020304" pitchFamily="18" charset="0"/>
                <a:cs typeface="Times New Roman" panose="02020603050405020304" pitchFamily="18" charset="0"/>
              </a:rPr>
              <a:t>Puthawala</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195180686032</a:t>
            </a:r>
            <a:b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Mohammed </a:t>
            </a:r>
            <a:r>
              <a:rPr kumimoji="0" lang="en-US" altLang="en-US" sz="1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Uzaif</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Zakirmiya Saiyed	        195180686039</a:t>
            </a:r>
            <a:b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3" indent="457200" defTabSz="914400"/>
            <a:r>
              <a:rPr kumimoji="0" lang="en-US" altLang="en-US" sz="800" b="0" i="0" u="none" strike="noStrike" cap="none" normalizeH="0" baseline="0" dirty="0">
                <a:ln>
                  <a:noFill/>
                </a:ln>
                <a:solidFill>
                  <a:schemeClr val="tx1"/>
                </a:solidFill>
                <a:effectLst/>
              </a:rPr>
              <a:t>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Group No</a:t>
            </a:r>
            <a:r>
              <a:rPr kumimoji="0" lang="en-US" altLang="en-US" sz="1600" b="1" i="0" u="none" strike="noStrike" cap="none" normalizeH="0" baseline="0" dirty="0">
                <a:ln>
                  <a:noFill/>
                </a:ln>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a:t>
            </a:r>
            <a:b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MCM_10_33</a:t>
            </a:r>
            <a:b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br>
            <a:b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b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				</a:t>
            </a:r>
            <a:r>
              <a:rPr lang="en-US" altLang="en-US" sz="1600" b="1" dirty="0">
                <a:solidFill>
                  <a:srgbClr val="2E74B5"/>
                </a:solidFill>
                <a:latin typeface="Calibri" panose="020F0502020204030204" pitchFamily="34" charset="0"/>
                <a:ea typeface="Times New Roman" panose="02020603050405020304" pitchFamily="18" charset="0"/>
                <a:cs typeface="Times New Roman" panose="02020603050405020304" pitchFamily="18" charset="0"/>
              </a:rPr>
              <a:t>Under the Guidance of:</a:t>
            </a:r>
            <a:b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br>
            <a:r>
              <a:rPr lang="en-US" altLang="en-US" sz="1400"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altLang="en-US" sz="1400" b="1" dirty="0">
                <a:latin typeface="Calibri" panose="020F0502020204030204" pitchFamily="34" charset="0"/>
                <a:ea typeface="Times New Roman" panose="02020603050405020304" pitchFamily="18" charset="0"/>
                <a:cs typeface="Times New Roman" panose="02020603050405020304" pitchFamily="18" charset="0"/>
              </a:rPr>
              <a:t>Prof. Rita </a:t>
            </a:r>
            <a:r>
              <a:rPr lang="en-US" altLang="en-US" sz="1400" b="1" dirty="0" err="1">
                <a:latin typeface="Calibri" panose="020F0502020204030204" pitchFamily="34" charset="0"/>
                <a:ea typeface="Times New Roman" panose="02020603050405020304" pitchFamily="18" charset="0"/>
                <a:cs typeface="Times New Roman" panose="02020603050405020304" pitchFamily="18" charset="0"/>
              </a:rPr>
              <a:t>Gokani</a:t>
            </a:r>
            <a:endParaRPr kumimoji="0" lang="en-US" altLang="en-US" sz="800" b="0" i="0" u="none" strike="noStrike" cap="none" normalizeH="0" baseline="0" dirty="0">
              <a:ln>
                <a:noFill/>
              </a:ln>
              <a:solidFill>
                <a:schemeClr val="tx1"/>
              </a:solidFill>
              <a:effectLst/>
            </a:endParaRPr>
          </a:p>
          <a:p>
            <a:pPr lvl="3" indent="457200" defTabSz="914400"/>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b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rPr>
              <a:t>Submitted To: -</a:t>
            </a:r>
            <a:r>
              <a:rPr kumimoji="0" lang="en-US" altLang="en-US" sz="16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23E4F"/>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             L.J. Institute of Computer Applications</a:t>
            </a:r>
            <a:endParaRPr kumimoji="0" lang="en-US" altLang="en-US" sz="1800" b="0" i="0" u="none" strike="noStrike" cap="none" normalizeH="0" baseline="0" dirty="0">
              <a:ln>
                <a:noFill/>
              </a:ln>
              <a:effectLst/>
              <a:latin typeface="Arial" panose="020B0604020202020204" pitchFamily="34" charset="0"/>
            </a:endParaRPr>
          </a:p>
        </p:txBody>
      </p:sp>
      <p:sp>
        <p:nvSpPr>
          <p:cNvPr id="12" name="TextBox 11">
            <a:extLst>
              <a:ext uri="{FF2B5EF4-FFF2-40B4-BE49-F238E27FC236}">
                <a16:creationId xmlns:a16="http://schemas.microsoft.com/office/drawing/2014/main" id="{2E8060ED-9427-145C-594D-9898D0510853}"/>
              </a:ext>
            </a:extLst>
          </p:cNvPr>
          <p:cNvSpPr txBox="1"/>
          <p:nvPr/>
        </p:nvSpPr>
        <p:spPr>
          <a:xfrm>
            <a:off x="2388355" y="856088"/>
            <a:ext cx="6098958" cy="374077"/>
          </a:xfrm>
          <a:prstGeom prst="rect">
            <a:avLst/>
          </a:prstGeom>
          <a:noFill/>
        </p:spPr>
        <p:txBody>
          <a:bodyPr wrap="square">
            <a:spAutoFit/>
          </a:bodyPr>
          <a:lstStyle/>
          <a:p>
            <a:pPr algn="ct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Gujarat Technological University (GTU)</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21.png">
            <a:extLst>
              <a:ext uri="{FF2B5EF4-FFF2-40B4-BE49-F238E27FC236}">
                <a16:creationId xmlns:a16="http://schemas.microsoft.com/office/drawing/2014/main" id="{2401E5AE-3FCC-7883-95AA-48136C7F631A}"/>
              </a:ext>
            </a:extLst>
          </p:cNvPr>
          <p:cNvPicPr/>
          <p:nvPr/>
        </p:nvPicPr>
        <p:blipFill>
          <a:blip r:embed="rId2"/>
          <a:srcRect/>
          <a:stretch>
            <a:fillRect/>
          </a:stretch>
        </p:blipFill>
        <p:spPr>
          <a:xfrm>
            <a:off x="4561643" y="1389963"/>
            <a:ext cx="1413029" cy="1162276"/>
          </a:xfrm>
          <a:prstGeom prst="rect">
            <a:avLst/>
          </a:prstGeom>
          <a:ln/>
        </p:spPr>
      </p:pic>
      <p:pic>
        <p:nvPicPr>
          <p:cNvPr id="15" name="Picture 14">
            <a:extLst>
              <a:ext uri="{FF2B5EF4-FFF2-40B4-BE49-F238E27FC236}">
                <a16:creationId xmlns:a16="http://schemas.microsoft.com/office/drawing/2014/main" id="{7D687016-FF9B-747D-2625-77EF316757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4717" y="5832366"/>
            <a:ext cx="1026991" cy="951449"/>
          </a:xfrm>
          <a:prstGeom prst="rect">
            <a:avLst/>
          </a:prstGeom>
          <a:noFill/>
          <a:ln>
            <a:noFill/>
          </a:ln>
        </p:spPr>
      </p:pic>
    </p:spTree>
    <p:extLst>
      <p:ext uri="{BB962C8B-B14F-4D97-AF65-F5344CB8AC3E}">
        <p14:creationId xmlns:p14="http://schemas.microsoft.com/office/powerpoint/2010/main" val="279888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3B585-3D46-BEAB-A24B-D84A3648E0E4}"/>
              </a:ext>
            </a:extLst>
          </p:cNvPr>
          <p:cNvSpPr txBox="1"/>
          <p:nvPr/>
        </p:nvSpPr>
        <p:spPr>
          <a:xfrm>
            <a:off x="1012055" y="640607"/>
            <a:ext cx="7892248" cy="3847207"/>
          </a:xfrm>
          <a:prstGeom prst="rect">
            <a:avLst/>
          </a:prstGeom>
          <a:noFill/>
        </p:spPr>
        <p:txBody>
          <a:bodyPr wrap="square">
            <a:spAutoFit/>
          </a:bodyPr>
          <a:lstStyle/>
          <a:p>
            <a:pPr algn="just">
              <a:lnSpc>
                <a:spcPct val="113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Functional Requirement:</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Rider Registration and Authentication: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be able to register and create accounts using email, phone number.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     Ride Booking: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be able to specify pickup and drop-off locations and request rides.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receive confirmation notifications upon successful booking.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AutoNum type="arabicPeriod" startAt="3"/>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Driver Matching and Dispatching:</a:t>
            </a: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Riders should receive confirmation notifications upon successful booking.</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platform should match riders with nearby available drivers based on location and availability.</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Drivers should receive ride requests and have the option to accept or reject them.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40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F79F5-4795-DBBB-A5F6-C38F0B3655AC}"/>
              </a:ext>
            </a:extLst>
          </p:cNvPr>
          <p:cNvSpPr txBox="1"/>
          <p:nvPr/>
        </p:nvSpPr>
        <p:spPr>
          <a:xfrm>
            <a:off x="924757" y="729631"/>
            <a:ext cx="7127289" cy="3554243"/>
          </a:xfrm>
          <a:prstGeom prst="rect">
            <a:avLst/>
          </a:prstGeom>
          <a:noFill/>
        </p:spPr>
        <p:txBody>
          <a:bodyPr wrap="square">
            <a:spAutoFit/>
          </a:bodyPr>
          <a:lstStyle/>
          <a:p>
            <a:pPr algn="just">
              <a:lnSpc>
                <a:spcPct val="113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Non-Functional Requirement: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app should be responsive and provide quick load times for seamless rider experience.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AutoNum type="arabicPeriod" startAt="2"/>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platform should be able to handle a large volume of concurrent riders and ride requests, especially during peak hours.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en-US" sz="14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AutoNum type="arabicPeriod" startAt="3"/>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app should have minimal downtime and service interruptions to ensure continuous availability for riders.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73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7D3A2-0F08-E9AC-759D-D40D6F7FE988}"/>
              </a:ext>
            </a:extLst>
          </p:cNvPr>
          <p:cNvSpPr txBox="1"/>
          <p:nvPr/>
        </p:nvSpPr>
        <p:spPr>
          <a:xfrm>
            <a:off x="841064" y="1152457"/>
            <a:ext cx="7937176" cy="2620782"/>
          </a:xfrm>
          <a:prstGeom prst="rect">
            <a:avLst/>
          </a:prstGeom>
          <a:noFill/>
        </p:spPr>
        <p:txBody>
          <a:bodyPr wrap="square">
            <a:spAutoFit/>
          </a:bodyPr>
          <a:lstStyle/>
          <a:p>
            <a:pPr lvl="0">
              <a:lnSpc>
                <a:spcPct val="150000"/>
              </a:lnSpc>
              <a:buClr>
                <a:srgbClr val="000000"/>
              </a:buClr>
              <a:buSzPts val="1400"/>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Rider: -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rider is an individual who uses the Uber clone app to request rides and travel to 			various destinations.</a:t>
            </a: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nSpc>
                <a:spcPct val="150000"/>
              </a:lnSpc>
              <a:buClr>
                <a:srgbClr val="000000"/>
              </a:buClr>
              <a:buSzPts val="1400"/>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Clr>
                <a:srgbClr val="000000"/>
              </a:buClr>
              <a:buSzPts val="1400"/>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Driver: -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driver is an individual who uses the Uber clone app to provide 					transportation services to riders.</a:t>
            </a:r>
          </a:p>
          <a:p>
            <a:pPr lvl="0">
              <a:lnSpc>
                <a:spcPct val="150000"/>
              </a:lnSpc>
              <a:buClr>
                <a:srgbClr val="000000"/>
              </a:buClr>
              <a:buSzPts val="1400"/>
            </a:pP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3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Clr>
                <a:srgbClr val="000000"/>
              </a:buClr>
              <a:buSzPts val="1400"/>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Admin: - </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admin is responsible for managing and overseeing the operations of  the Uber clone 		platform.</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8284E16-86AB-E0CF-BAEB-909B6D446A7A}"/>
              </a:ext>
            </a:extLst>
          </p:cNvPr>
          <p:cNvSpPr txBox="1"/>
          <p:nvPr/>
        </p:nvSpPr>
        <p:spPr>
          <a:xfrm>
            <a:off x="650564" y="510855"/>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Targeted User:</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979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203158-37CC-4CB3-B861-54AF926ADD49}"/>
              </a:ext>
            </a:extLst>
          </p:cNvPr>
          <p:cNvSpPr/>
          <p:nvPr/>
        </p:nvSpPr>
        <p:spPr>
          <a:xfrm>
            <a:off x="433671" y="202608"/>
            <a:ext cx="2873409" cy="800860"/>
          </a:xfrm>
          <a:prstGeom prst="rect">
            <a:avLst/>
          </a:prstGeom>
        </p:spPr>
        <p:txBody>
          <a:bodyPr wrap="square">
            <a:spAutoFit/>
          </a:bodyPr>
          <a:lstStyle/>
          <a:p>
            <a:pPr>
              <a:lnSpc>
                <a:spcPct val="106000"/>
              </a:lnSpc>
              <a:spcAft>
                <a:spcPts val="800"/>
              </a:spcAft>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Project Screenshots:</a:t>
            </a:r>
          </a:p>
          <a:p>
            <a:pPr>
              <a:lnSpc>
                <a:spcPct val="106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Admin Side:</a:t>
            </a:r>
            <a:endParaRPr lang="en-IN" b="1"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7868E6-ACEC-49C4-BC95-0B457C5987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7662" y="1276985"/>
            <a:ext cx="7145338" cy="4087495"/>
          </a:xfrm>
          <a:prstGeom prst="rect">
            <a:avLst/>
          </a:prstGeom>
          <a:noFill/>
          <a:ln>
            <a:noFill/>
          </a:ln>
        </p:spPr>
      </p:pic>
    </p:spTree>
    <p:extLst>
      <p:ext uri="{BB962C8B-B14F-4D97-AF65-F5344CB8AC3E}">
        <p14:creationId xmlns:p14="http://schemas.microsoft.com/office/powerpoint/2010/main" val="275018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95F6BA-FFE5-483F-8EA6-BD4D3C47D68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00100" y="571500"/>
            <a:ext cx="8161655" cy="4394835"/>
          </a:xfrm>
          <a:prstGeom prst="rect">
            <a:avLst/>
          </a:prstGeom>
        </p:spPr>
      </p:pic>
    </p:spTree>
    <p:extLst>
      <p:ext uri="{BB962C8B-B14F-4D97-AF65-F5344CB8AC3E}">
        <p14:creationId xmlns:p14="http://schemas.microsoft.com/office/powerpoint/2010/main" val="1622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11D59D-D0BF-4F9A-9F88-AD9206FB0BB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99160" y="487680"/>
            <a:ext cx="8062595" cy="4478655"/>
          </a:xfrm>
          <a:prstGeom prst="rect">
            <a:avLst/>
          </a:prstGeom>
        </p:spPr>
      </p:pic>
    </p:spTree>
    <p:extLst>
      <p:ext uri="{BB962C8B-B14F-4D97-AF65-F5344CB8AC3E}">
        <p14:creationId xmlns:p14="http://schemas.microsoft.com/office/powerpoint/2010/main" val="303567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0E5068-8F5B-40CE-8E7A-275D78FB89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57300" y="464820"/>
            <a:ext cx="7704455" cy="4501515"/>
          </a:xfrm>
          <a:prstGeom prst="rect">
            <a:avLst/>
          </a:prstGeom>
        </p:spPr>
      </p:pic>
    </p:spTree>
    <p:extLst>
      <p:ext uri="{BB962C8B-B14F-4D97-AF65-F5344CB8AC3E}">
        <p14:creationId xmlns:p14="http://schemas.microsoft.com/office/powerpoint/2010/main" val="78034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494BE-CD1D-4A24-9E32-8C50D88E56BB}"/>
              </a:ext>
            </a:extLst>
          </p:cNvPr>
          <p:cNvPicPr/>
          <p:nvPr/>
        </p:nvPicPr>
        <p:blipFill>
          <a:blip r:embed="rId2">
            <a:extLst>
              <a:ext uri="{28A0092B-C50C-407E-A947-70E740481C1C}">
                <a14:useLocalDpi xmlns:a14="http://schemas.microsoft.com/office/drawing/2010/main" val="0"/>
              </a:ext>
            </a:extLst>
          </a:blip>
          <a:stretch>
            <a:fillRect/>
          </a:stretch>
        </p:blipFill>
        <p:spPr>
          <a:xfrm>
            <a:off x="1181100" y="624840"/>
            <a:ext cx="7353935" cy="4318953"/>
          </a:xfrm>
          <a:prstGeom prst="rect">
            <a:avLst/>
          </a:prstGeom>
        </p:spPr>
      </p:pic>
    </p:spTree>
    <p:extLst>
      <p:ext uri="{BB962C8B-B14F-4D97-AF65-F5344CB8AC3E}">
        <p14:creationId xmlns:p14="http://schemas.microsoft.com/office/powerpoint/2010/main" val="13635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51711A-DFD5-444C-9BD8-8EFFAD140ED0}"/>
              </a:ext>
            </a:extLst>
          </p:cNvPr>
          <p:cNvSpPr/>
          <p:nvPr/>
        </p:nvSpPr>
        <p:spPr>
          <a:xfrm>
            <a:off x="418248" y="363974"/>
            <a:ext cx="1471512" cy="369332"/>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Rider Side:</a:t>
            </a:r>
            <a:endParaRPr lang="en-IN" dirty="0"/>
          </a:p>
        </p:txBody>
      </p:sp>
      <p:pic>
        <p:nvPicPr>
          <p:cNvPr id="3" name="Picture 2">
            <a:extLst>
              <a:ext uri="{FF2B5EF4-FFF2-40B4-BE49-F238E27FC236}">
                <a16:creationId xmlns:a16="http://schemas.microsoft.com/office/drawing/2014/main" id="{D082F000-4FDF-471E-B489-8EB9879103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842" y="960755"/>
            <a:ext cx="1590675" cy="3260090"/>
          </a:xfrm>
          <a:prstGeom prst="rect">
            <a:avLst/>
          </a:prstGeom>
          <a:noFill/>
          <a:ln>
            <a:noFill/>
          </a:ln>
        </p:spPr>
      </p:pic>
      <p:pic>
        <p:nvPicPr>
          <p:cNvPr id="4" name="Picture 3">
            <a:extLst>
              <a:ext uri="{FF2B5EF4-FFF2-40B4-BE49-F238E27FC236}">
                <a16:creationId xmlns:a16="http://schemas.microsoft.com/office/drawing/2014/main" id="{8DCE04EB-011A-4002-8492-56E77F676F0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53459" y="982345"/>
            <a:ext cx="1582420" cy="3238500"/>
          </a:xfrm>
          <a:prstGeom prst="rect">
            <a:avLst/>
          </a:prstGeom>
        </p:spPr>
      </p:pic>
      <p:pic>
        <p:nvPicPr>
          <p:cNvPr id="5" name="Picture 4">
            <a:extLst>
              <a:ext uri="{FF2B5EF4-FFF2-40B4-BE49-F238E27FC236}">
                <a16:creationId xmlns:a16="http://schemas.microsoft.com/office/drawing/2014/main" id="{D1657AAD-FA0E-44A3-9B33-2AE0551E572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9467" y="991870"/>
            <a:ext cx="1463040" cy="3228975"/>
          </a:xfrm>
          <a:prstGeom prst="rect">
            <a:avLst/>
          </a:prstGeom>
          <a:noFill/>
          <a:ln>
            <a:noFill/>
          </a:ln>
        </p:spPr>
      </p:pic>
      <p:pic>
        <p:nvPicPr>
          <p:cNvPr id="7" name="Picture 6">
            <a:extLst>
              <a:ext uri="{FF2B5EF4-FFF2-40B4-BE49-F238E27FC236}">
                <a16:creationId xmlns:a16="http://schemas.microsoft.com/office/drawing/2014/main" id="{AC6384B7-E47F-B438-95E6-F81B5AEBF13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26095" y="991871"/>
            <a:ext cx="1463040" cy="3282446"/>
          </a:xfrm>
          <a:prstGeom prst="rect">
            <a:avLst/>
          </a:prstGeom>
          <a:noFill/>
          <a:ln>
            <a:noFill/>
          </a:ln>
        </p:spPr>
      </p:pic>
    </p:spTree>
    <p:extLst>
      <p:ext uri="{BB962C8B-B14F-4D97-AF65-F5344CB8AC3E}">
        <p14:creationId xmlns:p14="http://schemas.microsoft.com/office/powerpoint/2010/main" val="148330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156E8F-AF72-48BF-8C34-2E2D1210C3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462" y="731837"/>
            <a:ext cx="1595755" cy="3580765"/>
          </a:xfrm>
          <a:prstGeom prst="rect">
            <a:avLst/>
          </a:prstGeom>
          <a:noFill/>
          <a:ln>
            <a:noFill/>
          </a:ln>
        </p:spPr>
      </p:pic>
      <p:pic>
        <p:nvPicPr>
          <p:cNvPr id="3" name="Picture 2">
            <a:extLst>
              <a:ext uri="{FF2B5EF4-FFF2-40B4-BE49-F238E27FC236}">
                <a16:creationId xmlns:a16="http://schemas.microsoft.com/office/drawing/2014/main" id="{02DFD603-B416-4FED-B6CA-9B195F2830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2260" y="735964"/>
            <a:ext cx="1508760" cy="3572510"/>
          </a:xfrm>
          <a:prstGeom prst="rect">
            <a:avLst/>
          </a:prstGeom>
          <a:noFill/>
          <a:ln>
            <a:noFill/>
          </a:ln>
        </p:spPr>
      </p:pic>
      <p:pic>
        <p:nvPicPr>
          <p:cNvPr id="4" name="Picture 3">
            <a:extLst>
              <a:ext uri="{FF2B5EF4-FFF2-40B4-BE49-F238E27FC236}">
                <a16:creationId xmlns:a16="http://schemas.microsoft.com/office/drawing/2014/main" id="{1106A41D-EEE6-46C3-B2A8-8343E16341E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063" y="731837"/>
            <a:ext cx="1508760" cy="3572509"/>
          </a:xfrm>
          <a:prstGeom prst="rect">
            <a:avLst/>
          </a:prstGeom>
          <a:noFill/>
          <a:ln>
            <a:noFill/>
          </a:ln>
        </p:spPr>
      </p:pic>
      <p:pic>
        <p:nvPicPr>
          <p:cNvPr id="5" name="Picture 4">
            <a:extLst>
              <a:ext uri="{FF2B5EF4-FFF2-40B4-BE49-F238E27FC236}">
                <a16:creationId xmlns:a16="http://schemas.microsoft.com/office/drawing/2014/main" id="{B69A382F-361F-40E0-BA05-48679F384A1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93866" y="731836"/>
            <a:ext cx="1508760" cy="3572509"/>
          </a:xfrm>
          <a:prstGeom prst="rect">
            <a:avLst/>
          </a:prstGeom>
          <a:noFill/>
          <a:ln>
            <a:noFill/>
          </a:ln>
        </p:spPr>
      </p:pic>
    </p:spTree>
    <p:extLst>
      <p:ext uri="{BB962C8B-B14F-4D97-AF65-F5344CB8AC3E}">
        <p14:creationId xmlns:p14="http://schemas.microsoft.com/office/powerpoint/2010/main" val="2282640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72941-21E9-01E8-59EC-64269E571B9F}"/>
              </a:ext>
            </a:extLst>
          </p:cNvPr>
          <p:cNvSpPr txBox="1"/>
          <p:nvPr/>
        </p:nvSpPr>
        <p:spPr>
          <a:xfrm>
            <a:off x="461639" y="133165"/>
            <a:ext cx="9428085" cy="4128053"/>
          </a:xfrm>
          <a:prstGeom prst="rect">
            <a:avLst/>
          </a:prstGeom>
          <a:noFill/>
        </p:spPr>
        <p:txBody>
          <a:bodyPr wrap="square">
            <a:spAutoFit/>
          </a:bodyPr>
          <a:lstStyle/>
          <a:p>
            <a:pPr lvl="0">
              <a:lnSpc>
                <a:spcPct val="107000"/>
              </a:lnSpc>
              <a:buClr>
                <a:srgbClr val="2E74B5"/>
              </a:buClr>
              <a:buSzPts val="1600"/>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cutting-edge solution crafted to revolutionize the way people commute within cities.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is designed to offer riders a seamless and convenient transportation experience, mirroring the interface and efficiency of the original Uber app. Whether you are a rider in need of a reliable mode of transport or a driver seeking flexible earning opportunities.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implements the core principles of accessibility and efficiency. With just of few taps on your smartphone, rider can effortlessly request rides, track their journey in real-time, and reach the destination with convenience.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drivers, our platform offers an interface for managing trips, optimizing routes, and maximizing earnings.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02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417C7-2877-BB43-6A1A-1C6A3E7C2E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623" y="786096"/>
            <a:ext cx="1483995" cy="3328670"/>
          </a:xfrm>
          <a:prstGeom prst="rect">
            <a:avLst/>
          </a:prstGeom>
          <a:noFill/>
          <a:ln>
            <a:noFill/>
          </a:ln>
        </p:spPr>
      </p:pic>
      <p:pic>
        <p:nvPicPr>
          <p:cNvPr id="4" name="Picture 3">
            <a:extLst>
              <a:ext uri="{FF2B5EF4-FFF2-40B4-BE49-F238E27FC236}">
                <a16:creationId xmlns:a16="http://schemas.microsoft.com/office/drawing/2014/main" id="{802461BB-083C-7701-5281-417800B2FF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019" y="786096"/>
            <a:ext cx="1483469" cy="3328670"/>
          </a:xfrm>
          <a:prstGeom prst="rect">
            <a:avLst/>
          </a:prstGeom>
          <a:noFill/>
          <a:ln>
            <a:noFill/>
          </a:ln>
        </p:spPr>
      </p:pic>
      <p:pic>
        <p:nvPicPr>
          <p:cNvPr id="5" name="Picture 4">
            <a:extLst>
              <a:ext uri="{FF2B5EF4-FFF2-40B4-BE49-F238E27FC236}">
                <a16:creationId xmlns:a16="http://schemas.microsoft.com/office/drawing/2014/main" id="{BC840B28-CAEF-6D70-6358-04F8EA50282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7889" y="786097"/>
            <a:ext cx="1483625" cy="3328670"/>
          </a:xfrm>
          <a:prstGeom prst="rect">
            <a:avLst/>
          </a:prstGeom>
          <a:noFill/>
          <a:ln>
            <a:noFill/>
          </a:ln>
        </p:spPr>
      </p:pic>
      <p:pic>
        <p:nvPicPr>
          <p:cNvPr id="6" name="Picture 5">
            <a:extLst>
              <a:ext uri="{FF2B5EF4-FFF2-40B4-BE49-F238E27FC236}">
                <a16:creationId xmlns:a16="http://schemas.microsoft.com/office/drawing/2014/main" id="{1848184F-488D-736B-EA38-A3AE65BB1DB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760" y="786096"/>
            <a:ext cx="1483470" cy="3327700"/>
          </a:xfrm>
          <a:prstGeom prst="rect">
            <a:avLst/>
          </a:prstGeom>
          <a:noFill/>
          <a:ln>
            <a:noFill/>
          </a:ln>
        </p:spPr>
      </p:pic>
    </p:spTree>
    <p:extLst>
      <p:ext uri="{BB962C8B-B14F-4D97-AF65-F5344CB8AC3E}">
        <p14:creationId xmlns:p14="http://schemas.microsoft.com/office/powerpoint/2010/main" val="116301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2790B5-5873-353F-8FF0-4ABF0C1A3B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189" y="733860"/>
            <a:ext cx="1516380" cy="3401060"/>
          </a:xfrm>
          <a:prstGeom prst="rect">
            <a:avLst/>
          </a:prstGeom>
          <a:noFill/>
          <a:ln>
            <a:noFill/>
          </a:ln>
        </p:spPr>
      </p:pic>
      <p:pic>
        <p:nvPicPr>
          <p:cNvPr id="3" name="Picture 2">
            <a:extLst>
              <a:ext uri="{FF2B5EF4-FFF2-40B4-BE49-F238E27FC236}">
                <a16:creationId xmlns:a16="http://schemas.microsoft.com/office/drawing/2014/main" id="{2853FBB1-60D3-4E5F-632B-68AE809835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5953" y="733860"/>
            <a:ext cx="1521460" cy="3414395"/>
          </a:xfrm>
          <a:prstGeom prst="rect">
            <a:avLst/>
          </a:prstGeom>
          <a:noFill/>
          <a:ln>
            <a:noFill/>
          </a:ln>
        </p:spPr>
      </p:pic>
      <p:pic>
        <p:nvPicPr>
          <p:cNvPr id="4" name="Picture 3">
            <a:extLst>
              <a:ext uri="{FF2B5EF4-FFF2-40B4-BE49-F238E27FC236}">
                <a16:creationId xmlns:a16="http://schemas.microsoft.com/office/drawing/2014/main" id="{8B902651-FE95-28BB-E435-BFF4A66D90B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6797" y="733860"/>
            <a:ext cx="1507490" cy="3382010"/>
          </a:xfrm>
          <a:prstGeom prst="rect">
            <a:avLst/>
          </a:prstGeom>
          <a:noFill/>
          <a:ln>
            <a:noFill/>
          </a:ln>
        </p:spPr>
      </p:pic>
    </p:spTree>
    <p:extLst>
      <p:ext uri="{BB962C8B-B14F-4D97-AF65-F5344CB8AC3E}">
        <p14:creationId xmlns:p14="http://schemas.microsoft.com/office/powerpoint/2010/main" val="4058967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C0AE1D-A970-4BFD-A052-69C9356BA05A}"/>
              </a:ext>
            </a:extLst>
          </p:cNvPr>
          <p:cNvSpPr/>
          <p:nvPr/>
        </p:nvSpPr>
        <p:spPr>
          <a:xfrm>
            <a:off x="459508" y="303014"/>
            <a:ext cx="1315952" cy="369332"/>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Driver Side:</a:t>
            </a:r>
            <a:endParaRPr lang="en-IN" dirty="0"/>
          </a:p>
        </p:txBody>
      </p:sp>
      <p:pic>
        <p:nvPicPr>
          <p:cNvPr id="4" name="Picture 3">
            <a:extLst>
              <a:ext uri="{FF2B5EF4-FFF2-40B4-BE49-F238E27FC236}">
                <a16:creationId xmlns:a16="http://schemas.microsoft.com/office/drawing/2014/main" id="{BE66FDBB-5503-4AAE-A123-147966C17C0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4055" y="929640"/>
            <a:ext cx="1461770" cy="3276600"/>
          </a:xfrm>
          <a:prstGeom prst="rect">
            <a:avLst/>
          </a:prstGeom>
        </p:spPr>
      </p:pic>
      <p:pic>
        <p:nvPicPr>
          <p:cNvPr id="5" name="Picture 4">
            <a:extLst>
              <a:ext uri="{FF2B5EF4-FFF2-40B4-BE49-F238E27FC236}">
                <a16:creationId xmlns:a16="http://schemas.microsoft.com/office/drawing/2014/main" id="{93445C86-580C-4BCD-8C0E-8B81BCE5D30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651760" y="929640"/>
            <a:ext cx="1463040" cy="3279140"/>
          </a:xfrm>
          <a:prstGeom prst="rect">
            <a:avLst/>
          </a:prstGeom>
        </p:spPr>
      </p:pic>
      <p:pic>
        <p:nvPicPr>
          <p:cNvPr id="6" name="Picture 5">
            <a:extLst>
              <a:ext uri="{FF2B5EF4-FFF2-40B4-BE49-F238E27FC236}">
                <a16:creationId xmlns:a16="http://schemas.microsoft.com/office/drawing/2014/main" id="{4DD824A2-861B-4F82-BA59-E8CBE58CEE4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629150" y="929640"/>
            <a:ext cx="1466850" cy="3284220"/>
          </a:xfrm>
          <a:prstGeom prst="rect">
            <a:avLst/>
          </a:prstGeom>
        </p:spPr>
      </p:pic>
      <p:pic>
        <p:nvPicPr>
          <p:cNvPr id="7" name="Picture 6">
            <a:extLst>
              <a:ext uri="{FF2B5EF4-FFF2-40B4-BE49-F238E27FC236}">
                <a16:creationId xmlns:a16="http://schemas.microsoft.com/office/drawing/2014/main" id="{AB40FD20-C021-4A1B-BAB2-CC7930F7999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519545" y="929640"/>
            <a:ext cx="1484630" cy="3328035"/>
          </a:xfrm>
          <a:prstGeom prst="rect">
            <a:avLst/>
          </a:prstGeom>
        </p:spPr>
      </p:pic>
    </p:spTree>
    <p:extLst>
      <p:ext uri="{BB962C8B-B14F-4D97-AF65-F5344CB8AC3E}">
        <p14:creationId xmlns:p14="http://schemas.microsoft.com/office/powerpoint/2010/main" val="25414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78E205-D98D-4BA7-B9B1-F6C44D38EA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167" y="299402"/>
            <a:ext cx="1495425" cy="3348355"/>
          </a:xfrm>
          <a:prstGeom prst="rect">
            <a:avLst/>
          </a:prstGeom>
        </p:spPr>
      </p:pic>
      <p:pic>
        <p:nvPicPr>
          <p:cNvPr id="3" name="Picture 2">
            <a:extLst>
              <a:ext uri="{FF2B5EF4-FFF2-40B4-BE49-F238E27FC236}">
                <a16:creationId xmlns:a16="http://schemas.microsoft.com/office/drawing/2014/main" id="{35BC3553-84CA-43BB-9426-8F09EDD0895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18410" y="320357"/>
            <a:ext cx="1485900" cy="3327400"/>
          </a:xfrm>
          <a:prstGeom prst="rect">
            <a:avLst/>
          </a:prstGeom>
        </p:spPr>
      </p:pic>
      <p:pic>
        <p:nvPicPr>
          <p:cNvPr id="4" name="Picture 3">
            <a:extLst>
              <a:ext uri="{FF2B5EF4-FFF2-40B4-BE49-F238E27FC236}">
                <a16:creationId xmlns:a16="http://schemas.microsoft.com/office/drawing/2014/main" id="{738F9901-0D0F-4DEE-B4AC-A66953933BB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27550" y="320357"/>
            <a:ext cx="1562100" cy="3327400"/>
          </a:xfrm>
          <a:prstGeom prst="rect">
            <a:avLst/>
          </a:prstGeom>
        </p:spPr>
      </p:pic>
      <p:pic>
        <p:nvPicPr>
          <p:cNvPr id="5" name="Picture 4">
            <a:extLst>
              <a:ext uri="{FF2B5EF4-FFF2-40B4-BE49-F238E27FC236}">
                <a16:creationId xmlns:a16="http://schemas.microsoft.com/office/drawing/2014/main" id="{4845CD2E-2886-461C-91CF-9DD98A761C2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619240" y="335597"/>
            <a:ext cx="1495425" cy="3348355"/>
          </a:xfrm>
          <a:prstGeom prst="rect">
            <a:avLst/>
          </a:prstGeom>
        </p:spPr>
      </p:pic>
    </p:spTree>
    <p:extLst>
      <p:ext uri="{BB962C8B-B14F-4D97-AF65-F5344CB8AC3E}">
        <p14:creationId xmlns:p14="http://schemas.microsoft.com/office/powerpoint/2010/main" val="340785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0D9F3F-BC52-4475-B513-81CBB72308F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22935" y="335915"/>
            <a:ext cx="1543050" cy="3458210"/>
          </a:xfrm>
          <a:prstGeom prst="rect">
            <a:avLst/>
          </a:prstGeom>
        </p:spPr>
      </p:pic>
      <p:pic>
        <p:nvPicPr>
          <p:cNvPr id="3" name="Picture 2">
            <a:extLst>
              <a:ext uri="{FF2B5EF4-FFF2-40B4-BE49-F238E27FC236}">
                <a16:creationId xmlns:a16="http://schemas.microsoft.com/office/drawing/2014/main" id="{6E1213B6-2D13-44A6-8668-913485B4E3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721292" y="359092"/>
            <a:ext cx="1522095" cy="3411855"/>
          </a:xfrm>
          <a:prstGeom prst="rect">
            <a:avLst/>
          </a:prstGeom>
        </p:spPr>
      </p:pic>
      <p:pic>
        <p:nvPicPr>
          <p:cNvPr id="4" name="Picture 3">
            <a:extLst>
              <a:ext uri="{FF2B5EF4-FFF2-40B4-BE49-F238E27FC236}">
                <a16:creationId xmlns:a16="http://schemas.microsoft.com/office/drawing/2014/main" id="{20CB09AA-3A26-450B-855D-3004546CBA0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798694" y="373697"/>
            <a:ext cx="1515110" cy="3397250"/>
          </a:xfrm>
          <a:prstGeom prst="rect">
            <a:avLst/>
          </a:prstGeom>
        </p:spPr>
      </p:pic>
      <p:pic>
        <p:nvPicPr>
          <p:cNvPr id="5" name="Picture 4">
            <a:extLst>
              <a:ext uri="{FF2B5EF4-FFF2-40B4-BE49-F238E27FC236}">
                <a16:creationId xmlns:a16="http://schemas.microsoft.com/office/drawing/2014/main" id="{ACC9A992-089E-4E6E-90CB-093F570F327D}"/>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843074" y="359092"/>
            <a:ext cx="1607505" cy="3435033"/>
          </a:xfrm>
          <a:prstGeom prst="rect">
            <a:avLst/>
          </a:prstGeom>
        </p:spPr>
      </p:pic>
    </p:spTree>
    <p:extLst>
      <p:ext uri="{BB962C8B-B14F-4D97-AF65-F5344CB8AC3E}">
        <p14:creationId xmlns:p14="http://schemas.microsoft.com/office/powerpoint/2010/main" val="69171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A4119F-79F6-47A7-9B7E-84E3A36EBD6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2940" y="343852"/>
            <a:ext cx="1508760" cy="3381375"/>
          </a:xfrm>
          <a:prstGeom prst="rect">
            <a:avLst/>
          </a:prstGeom>
        </p:spPr>
      </p:pic>
      <p:pic>
        <p:nvPicPr>
          <p:cNvPr id="3" name="Picture 2">
            <a:extLst>
              <a:ext uri="{FF2B5EF4-FFF2-40B4-BE49-F238E27FC236}">
                <a16:creationId xmlns:a16="http://schemas.microsoft.com/office/drawing/2014/main" id="{D012BC58-A93A-4309-BD13-ADE4E84E337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01620" y="343852"/>
            <a:ext cx="1513840" cy="3393440"/>
          </a:xfrm>
          <a:prstGeom prst="rect">
            <a:avLst/>
          </a:prstGeom>
        </p:spPr>
      </p:pic>
      <p:pic>
        <p:nvPicPr>
          <p:cNvPr id="4" name="Picture 3">
            <a:extLst>
              <a:ext uri="{FF2B5EF4-FFF2-40B4-BE49-F238E27FC236}">
                <a16:creationId xmlns:a16="http://schemas.microsoft.com/office/drawing/2014/main" id="{67DB0996-B7C4-47FA-B56A-18307A0ACF5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866005" y="397192"/>
            <a:ext cx="1515110" cy="3396615"/>
          </a:xfrm>
          <a:prstGeom prst="rect">
            <a:avLst/>
          </a:prstGeom>
        </p:spPr>
      </p:pic>
      <p:pic>
        <p:nvPicPr>
          <p:cNvPr id="5" name="Picture 4">
            <a:extLst>
              <a:ext uri="{FF2B5EF4-FFF2-40B4-BE49-F238E27FC236}">
                <a16:creationId xmlns:a16="http://schemas.microsoft.com/office/drawing/2014/main" id="{1ED23AE0-0D2A-4661-9509-61B300143FB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931660" y="390524"/>
            <a:ext cx="1513840" cy="3403283"/>
          </a:xfrm>
          <a:prstGeom prst="rect">
            <a:avLst/>
          </a:prstGeom>
        </p:spPr>
      </p:pic>
    </p:spTree>
    <p:extLst>
      <p:ext uri="{BB962C8B-B14F-4D97-AF65-F5344CB8AC3E}">
        <p14:creationId xmlns:p14="http://schemas.microsoft.com/office/powerpoint/2010/main" val="150371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C88C68-5B03-4BE3-A9C2-E01491620D7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4040" y="300037"/>
            <a:ext cx="1595120" cy="3575685"/>
          </a:xfrm>
          <a:prstGeom prst="rect">
            <a:avLst/>
          </a:prstGeom>
        </p:spPr>
      </p:pic>
      <p:pic>
        <p:nvPicPr>
          <p:cNvPr id="3" name="Picture 2">
            <a:extLst>
              <a:ext uri="{FF2B5EF4-FFF2-40B4-BE49-F238E27FC236}">
                <a16:creationId xmlns:a16="http://schemas.microsoft.com/office/drawing/2014/main" id="{CBC58D0E-B91C-44C7-8CAF-BBE7DE10041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0342" y="303846"/>
            <a:ext cx="1605915" cy="3568065"/>
          </a:xfrm>
          <a:prstGeom prst="rect">
            <a:avLst/>
          </a:prstGeom>
          <a:noFill/>
          <a:ln>
            <a:noFill/>
          </a:ln>
        </p:spPr>
      </p:pic>
    </p:spTree>
    <p:extLst>
      <p:ext uri="{BB962C8B-B14F-4D97-AF65-F5344CB8AC3E}">
        <p14:creationId xmlns:p14="http://schemas.microsoft.com/office/powerpoint/2010/main" val="3770120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8162-DA8F-0CEE-06F6-B2A13D4998C2}"/>
              </a:ext>
            </a:extLst>
          </p:cNvPr>
          <p:cNvSpPr txBox="1"/>
          <p:nvPr/>
        </p:nvSpPr>
        <p:spPr>
          <a:xfrm>
            <a:off x="553825" y="123065"/>
            <a:ext cx="8036838" cy="1384033"/>
          </a:xfrm>
          <a:prstGeom prst="rect">
            <a:avLst/>
          </a:prstGeom>
          <a:noFill/>
        </p:spPr>
        <p:txBody>
          <a:bodyPr wrap="square">
            <a:spAutoFit/>
          </a:bodyPr>
          <a:lstStyle/>
          <a:p>
            <a:pP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Riders Registration</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logged in riders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A74F4D2-AF56-69D5-3D56-ADB2B1E8F224}"/>
              </a:ext>
            </a:extLst>
          </p:cNvPr>
          <p:cNvGraphicFramePr>
            <a:graphicFrameLocks noGrp="1"/>
          </p:cNvGraphicFramePr>
          <p:nvPr>
            <p:extLst>
              <p:ext uri="{D42A27DB-BD31-4B8C-83A1-F6EECF244321}">
                <p14:modId xmlns:p14="http://schemas.microsoft.com/office/powerpoint/2010/main" val="549039817"/>
              </p:ext>
            </p:extLst>
          </p:nvPr>
        </p:nvGraphicFramePr>
        <p:xfrm>
          <a:off x="1753536" y="2060761"/>
          <a:ext cx="6156469" cy="3603192"/>
        </p:xfrm>
        <a:graphic>
          <a:graphicData uri="http://schemas.openxmlformats.org/drawingml/2006/table">
            <a:tbl>
              <a:tblPr>
                <a:tableStyleId>{5C22544A-7EE6-4342-B048-85BDC9FD1C3A}</a:tableStyleId>
              </a:tblPr>
              <a:tblGrid>
                <a:gridCol w="1648572">
                  <a:extLst>
                    <a:ext uri="{9D8B030D-6E8A-4147-A177-3AD203B41FA5}">
                      <a16:colId xmlns:a16="http://schemas.microsoft.com/office/drawing/2014/main" val="2443251660"/>
                    </a:ext>
                  </a:extLst>
                </a:gridCol>
                <a:gridCol w="1012384">
                  <a:extLst>
                    <a:ext uri="{9D8B030D-6E8A-4147-A177-3AD203B41FA5}">
                      <a16:colId xmlns:a16="http://schemas.microsoft.com/office/drawing/2014/main" val="2453477594"/>
                    </a:ext>
                  </a:extLst>
                </a:gridCol>
                <a:gridCol w="906744">
                  <a:extLst>
                    <a:ext uri="{9D8B030D-6E8A-4147-A177-3AD203B41FA5}">
                      <a16:colId xmlns:a16="http://schemas.microsoft.com/office/drawing/2014/main" val="2585877317"/>
                    </a:ext>
                  </a:extLst>
                </a:gridCol>
                <a:gridCol w="1285288">
                  <a:extLst>
                    <a:ext uri="{9D8B030D-6E8A-4147-A177-3AD203B41FA5}">
                      <a16:colId xmlns:a16="http://schemas.microsoft.com/office/drawing/2014/main" val="870327535"/>
                    </a:ext>
                  </a:extLst>
                </a:gridCol>
                <a:gridCol w="1303481">
                  <a:extLst>
                    <a:ext uri="{9D8B030D-6E8A-4147-A177-3AD203B41FA5}">
                      <a16:colId xmlns:a16="http://schemas.microsoft.com/office/drawing/2014/main" val="582634176"/>
                    </a:ext>
                  </a:extLst>
                </a:gridCol>
              </a:tblGrid>
              <a:tr h="600532">
                <a:tc>
                  <a:txBody>
                    <a:bodyPr/>
                    <a:lstStyle/>
                    <a:p>
                      <a:pPr algn="just">
                        <a:lnSpc>
                          <a:spcPct val="106000"/>
                        </a:lnSpc>
                        <a:spcAft>
                          <a:spcPts val="800"/>
                        </a:spcAft>
                      </a:pPr>
                      <a:r>
                        <a:rPr lang="en-US" sz="1200" kern="100">
                          <a:effectLst/>
                        </a:rPr>
                        <a:t>Column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73859107"/>
                  </a:ext>
                </a:extLst>
              </a:tr>
              <a:tr h="600532">
                <a:tc>
                  <a:txBody>
                    <a:bodyPr/>
                    <a:lstStyle/>
                    <a:p>
                      <a:pPr algn="just">
                        <a:lnSpc>
                          <a:spcPct val="106000"/>
                        </a:lnSpc>
                        <a:spcAft>
                          <a:spcPts val="800"/>
                        </a:spcAft>
                      </a:pPr>
                      <a:r>
                        <a:rPr lang="en-US" sz="1200" kern="100">
                          <a:effectLst/>
                        </a:rPr>
                        <a:t>Rider_id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String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636e95883774caecb0cb35a5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69892305"/>
                  </a:ext>
                </a:extLst>
              </a:tr>
              <a:tr h="600532">
                <a:tc>
                  <a:txBody>
                    <a:bodyPr/>
                    <a:lstStyle/>
                    <a:p>
                      <a:pPr algn="just">
                        <a:lnSpc>
                          <a:spcPct val="106000"/>
                        </a:lnSpc>
                        <a:spcAft>
                          <a:spcPts val="800"/>
                        </a:spcAft>
                      </a:pPr>
                      <a:r>
                        <a:rPr lang="en-US" sz="1200" kern="100">
                          <a:effectLst/>
                        </a:rPr>
                        <a:t>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Name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Amaan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40195059"/>
                  </a:ext>
                </a:extLst>
              </a:tr>
              <a:tr h="600532">
                <a:tc>
                  <a:txBody>
                    <a:bodyPr/>
                    <a:lstStyle/>
                    <a:p>
                      <a:pPr algn="just">
                        <a:lnSpc>
                          <a:spcPct val="106000"/>
                        </a:lnSpc>
                        <a:spcAft>
                          <a:spcPts val="800"/>
                        </a:spcAft>
                      </a:pPr>
                      <a:r>
                        <a:rPr lang="en-US"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Email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u="sng" kern="100">
                          <a:effectLst/>
                          <a:hlinkClick r:id="rId2"/>
                        </a:rPr>
                        <a:t>amaan@gmail.com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302550892"/>
                  </a:ext>
                </a:extLst>
              </a:tr>
              <a:tr h="600532">
                <a:tc>
                  <a:txBody>
                    <a:bodyPr/>
                    <a:lstStyle/>
                    <a:p>
                      <a:pPr algn="just">
                        <a:lnSpc>
                          <a:spcPct val="106000"/>
                        </a:lnSpc>
                        <a:spcAft>
                          <a:spcPts val="800"/>
                        </a:spcAft>
                      </a:pPr>
                      <a:r>
                        <a:rPr lang="en-US" sz="1200" kern="100">
                          <a:effectLst/>
                        </a:rPr>
                        <a:t>Blockstatus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Status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 / Yes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672818047"/>
                  </a:ext>
                </a:extLst>
              </a:tr>
              <a:tr h="600532">
                <a:tc>
                  <a:txBody>
                    <a:bodyPr/>
                    <a:lstStyle/>
                    <a:p>
                      <a:pPr algn="just">
                        <a:lnSpc>
                          <a:spcPct val="106000"/>
                        </a:lnSpc>
                        <a:spcAft>
                          <a:spcPts val="800"/>
                        </a:spcAft>
                      </a:pPr>
                      <a:r>
                        <a:rPr lang="en-US" sz="1200" kern="100">
                          <a:effectLst/>
                        </a:rPr>
                        <a:t>phone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Phone number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8986969786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2815710"/>
                  </a:ext>
                </a:extLst>
              </a:tr>
            </a:tbl>
          </a:graphicData>
        </a:graphic>
      </p:graphicFrame>
    </p:spTree>
    <p:extLst>
      <p:ext uri="{BB962C8B-B14F-4D97-AF65-F5344CB8AC3E}">
        <p14:creationId xmlns:p14="http://schemas.microsoft.com/office/powerpoint/2010/main" val="858634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54B17-EAF2-078E-7C32-98DA0909425A}"/>
              </a:ext>
            </a:extLst>
          </p:cNvPr>
          <p:cNvSpPr txBox="1"/>
          <p:nvPr/>
        </p:nvSpPr>
        <p:spPr>
          <a:xfrm>
            <a:off x="483833" y="342728"/>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b="1" kern="0" dirty="0">
                <a:latin typeface="Times New Roman" panose="02020603050405020304" pitchFamily="18" charset="0"/>
                <a:ea typeface="Calibri" panose="020F0502020204030204" pitchFamily="34" charset="0"/>
                <a:cs typeface="Times New Roman" panose="02020603050405020304" pitchFamily="18" charset="0"/>
              </a:rPr>
              <a:t>Driver</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lvl="2" algn="just">
              <a:lnSpc>
                <a:spcPct val="113000"/>
              </a:lnSpc>
              <a:spcBef>
                <a:spcPts val="500"/>
              </a:spcBef>
              <a:spcAft>
                <a:spcPts val="800"/>
              </a:spcAft>
              <a:buClr>
                <a:srgbClr val="000000"/>
              </a:buClr>
              <a:buSzPts val="1400"/>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a:t>
            </a:r>
            <a:r>
              <a:rPr lang="en-US" kern="0" dirty="0">
                <a:latin typeface="Times New Roman" panose="02020603050405020304" pitchFamily="18" charset="0"/>
                <a:ea typeface="Calibri" panose="020F0502020204030204" pitchFamily="34" charset="0"/>
              </a:rPr>
              <a:t>drivers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4DDF535-0260-0762-4A79-B9C5B459C091}"/>
              </a:ext>
            </a:extLst>
          </p:cNvPr>
          <p:cNvGraphicFramePr>
            <a:graphicFrameLocks noGrp="1"/>
          </p:cNvGraphicFramePr>
          <p:nvPr>
            <p:extLst>
              <p:ext uri="{D42A27DB-BD31-4B8C-83A1-F6EECF244321}">
                <p14:modId xmlns:p14="http://schemas.microsoft.com/office/powerpoint/2010/main" val="1703711285"/>
              </p:ext>
            </p:extLst>
          </p:nvPr>
        </p:nvGraphicFramePr>
        <p:xfrm>
          <a:off x="2035017" y="1569094"/>
          <a:ext cx="6098957" cy="4120375"/>
        </p:xfrm>
        <a:graphic>
          <a:graphicData uri="http://schemas.openxmlformats.org/drawingml/2006/table">
            <a:tbl>
              <a:tblPr>
                <a:tableStyleId>{5C22544A-7EE6-4342-B048-85BDC9FD1C3A}</a:tableStyleId>
              </a:tblPr>
              <a:tblGrid>
                <a:gridCol w="1633172">
                  <a:extLst>
                    <a:ext uri="{9D8B030D-6E8A-4147-A177-3AD203B41FA5}">
                      <a16:colId xmlns:a16="http://schemas.microsoft.com/office/drawing/2014/main" val="3749781084"/>
                    </a:ext>
                  </a:extLst>
                </a:gridCol>
                <a:gridCol w="1002926">
                  <a:extLst>
                    <a:ext uri="{9D8B030D-6E8A-4147-A177-3AD203B41FA5}">
                      <a16:colId xmlns:a16="http://schemas.microsoft.com/office/drawing/2014/main" val="2880967591"/>
                    </a:ext>
                  </a:extLst>
                </a:gridCol>
                <a:gridCol w="1066653">
                  <a:extLst>
                    <a:ext uri="{9D8B030D-6E8A-4147-A177-3AD203B41FA5}">
                      <a16:colId xmlns:a16="http://schemas.microsoft.com/office/drawing/2014/main" val="2891928695"/>
                    </a:ext>
                  </a:extLst>
                </a:gridCol>
                <a:gridCol w="1104902">
                  <a:extLst>
                    <a:ext uri="{9D8B030D-6E8A-4147-A177-3AD203B41FA5}">
                      <a16:colId xmlns:a16="http://schemas.microsoft.com/office/drawing/2014/main" val="3669098623"/>
                    </a:ext>
                  </a:extLst>
                </a:gridCol>
                <a:gridCol w="1291304">
                  <a:extLst>
                    <a:ext uri="{9D8B030D-6E8A-4147-A177-3AD203B41FA5}">
                      <a16:colId xmlns:a16="http://schemas.microsoft.com/office/drawing/2014/main" val="1244637064"/>
                    </a:ext>
                  </a:extLst>
                </a:gridCol>
              </a:tblGrid>
              <a:tr h="452150">
                <a:tc>
                  <a:txBody>
                    <a:bodyPr/>
                    <a:lstStyle/>
                    <a:p>
                      <a:pPr algn="just">
                        <a:lnSpc>
                          <a:spcPct val="106000"/>
                        </a:lnSpc>
                        <a:spcAft>
                          <a:spcPts val="800"/>
                        </a:spcAft>
                      </a:pPr>
                      <a:r>
                        <a:rPr lang="en-US" sz="1200" kern="100" dirty="0">
                          <a:effectLst/>
                        </a:rPr>
                        <a:t>Column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type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constraints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description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sample data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970986867"/>
                  </a:ext>
                </a:extLst>
              </a:tr>
              <a:tr h="716387">
                <a:tc>
                  <a:txBody>
                    <a:bodyPr/>
                    <a:lstStyle/>
                    <a:p>
                      <a:pPr algn="just">
                        <a:lnSpc>
                          <a:spcPct val="106000"/>
                        </a:lnSpc>
                        <a:spcAft>
                          <a:spcPts val="800"/>
                        </a:spcAft>
                      </a:pPr>
                      <a:r>
                        <a:rPr lang="en-US" sz="1200" kern="100" dirty="0" err="1">
                          <a:effectLst/>
                        </a:rPr>
                        <a:t>Driver_id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Unique key,</a:t>
                      </a:r>
                      <a:endParaRPr lang="en-IN" sz="1200" kern="100">
                        <a:effectLst/>
                      </a:endParaRPr>
                    </a:p>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identification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6fsfh83774caecb0cb35a5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3979667201"/>
                  </a:ext>
                </a:extLst>
              </a:tr>
              <a:tr h="452150">
                <a:tc>
                  <a:txBody>
                    <a:bodyPr/>
                    <a:lstStyle/>
                    <a:p>
                      <a:pPr algn="just">
                        <a:lnSpc>
                          <a:spcPct val="106000"/>
                        </a:lnSpc>
                        <a:spcAft>
                          <a:spcPts val="800"/>
                        </a:spcAft>
                      </a:pPr>
                      <a:r>
                        <a:rPr lang="en-US" sz="1200" kern="100" dirty="0" err="1">
                          <a:effectLst/>
                        </a:rPr>
                        <a:t>Trip_id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Trip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Dfgh45dhgdh56hh</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815392169"/>
                  </a:ext>
                </a:extLst>
              </a:tr>
              <a:tr h="452150">
                <a:tc>
                  <a:txBody>
                    <a:bodyPr/>
                    <a:lstStyle/>
                    <a:p>
                      <a:pPr algn="just">
                        <a:lnSpc>
                          <a:spcPct val="106000"/>
                        </a:lnSpc>
                        <a:spcAft>
                          <a:spcPts val="800"/>
                        </a:spcAft>
                      </a:pPr>
                      <a:r>
                        <a:rPr lang="en-US" sz="1200" kern="100" dirty="0">
                          <a:effectLst/>
                        </a:rPr>
                        <a:t>Name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Name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Aadil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38274010"/>
                  </a:ext>
                </a:extLst>
              </a:tr>
              <a:tr h="452150">
                <a:tc>
                  <a:txBody>
                    <a:bodyPr/>
                    <a:lstStyle/>
                    <a:p>
                      <a:pPr algn="just">
                        <a:lnSpc>
                          <a:spcPct val="106000"/>
                        </a:lnSpc>
                        <a:spcAft>
                          <a:spcPts val="800"/>
                        </a:spcAft>
                      </a:pPr>
                      <a:r>
                        <a:rPr lang="en-US" sz="1200" kern="100" dirty="0">
                          <a:effectLst/>
                        </a:rPr>
                        <a:t>Photo</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Photo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Xyz/abc.png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917291210"/>
                  </a:ext>
                </a:extLst>
              </a:tr>
              <a:tr h="452150">
                <a:tc>
                  <a:txBody>
                    <a:bodyPr/>
                    <a:lstStyle/>
                    <a:p>
                      <a:pPr algn="just">
                        <a:lnSpc>
                          <a:spcPct val="106000"/>
                        </a:lnSpc>
                        <a:spcAft>
                          <a:spcPts val="800"/>
                        </a:spcAft>
                      </a:pPr>
                      <a:r>
                        <a:rPr lang="en-US" sz="1200" kern="100" dirty="0" err="1">
                          <a:effectLst/>
                        </a:rPr>
                        <a:t>Blockstatus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Status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 / Yes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4162794362"/>
                  </a:ext>
                </a:extLst>
              </a:tr>
              <a:tr h="452150">
                <a:tc>
                  <a:txBody>
                    <a:bodyPr/>
                    <a:lstStyle/>
                    <a:p>
                      <a:pPr algn="just">
                        <a:lnSpc>
                          <a:spcPct val="106000"/>
                        </a:lnSpc>
                        <a:spcAft>
                          <a:spcPts val="800"/>
                        </a:spcAft>
                      </a:pPr>
                      <a:r>
                        <a:rPr lang="en-US" sz="1200" kern="100" dirty="0">
                          <a:effectLst/>
                        </a:rPr>
                        <a:t>phone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Phone number of the driver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a:effectLst/>
                        </a:rPr>
                        <a:t>8986969786</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1414647331"/>
                  </a:ext>
                </a:extLst>
              </a:tr>
              <a:tr h="452150">
                <a:tc>
                  <a:txBody>
                    <a:bodyPr/>
                    <a:lstStyle/>
                    <a:p>
                      <a:pPr algn="just">
                        <a:lnSpc>
                          <a:spcPct val="106000"/>
                        </a:lnSpc>
                        <a:spcAft>
                          <a:spcPts val="800"/>
                        </a:spcAft>
                      </a:pPr>
                      <a:r>
                        <a:rPr lang="en-US" sz="1200" kern="100" dirty="0">
                          <a:effectLst/>
                        </a:rPr>
                        <a:t>Total Earnings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Integer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Not null</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Total earnings of the driver</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tc>
                  <a:txBody>
                    <a:bodyPr/>
                    <a:lstStyle/>
                    <a:p>
                      <a:pPr algn="just">
                        <a:lnSpc>
                          <a:spcPct val="106000"/>
                        </a:lnSpc>
                        <a:spcAft>
                          <a:spcPts val="800"/>
                        </a:spcAft>
                      </a:pPr>
                      <a:r>
                        <a:rPr lang="en-US" sz="1200" kern="100" dirty="0">
                          <a:effectLst/>
                        </a:rPr>
                        <a:t>  110Rs.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6788" marB="56788"/>
                </a:tc>
                <a:extLst>
                  <a:ext uri="{0D108BD9-81ED-4DB2-BD59-A6C34878D82A}">
                    <a16:rowId xmlns:a16="http://schemas.microsoft.com/office/drawing/2014/main" val="387811286"/>
                  </a:ext>
                </a:extLst>
              </a:tr>
            </a:tbl>
          </a:graphicData>
        </a:graphic>
      </p:graphicFrame>
    </p:spTree>
    <p:extLst>
      <p:ext uri="{BB962C8B-B14F-4D97-AF65-F5344CB8AC3E}">
        <p14:creationId xmlns:p14="http://schemas.microsoft.com/office/powerpoint/2010/main" val="226754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22F7E-009B-DD07-ADFE-A03CBD0D0E4E}"/>
              </a:ext>
            </a:extLst>
          </p:cNvPr>
          <p:cNvSpPr txBox="1"/>
          <p:nvPr/>
        </p:nvSpPr>
        <p:spPr>
          <a:xfrm>
            <a:off x="215876" y="173141"/>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Trips</a:t>
            </a:r>
            <a:endParaRPr lang="en-IN" sz="1400" b="1" kern="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3000"/>
              </a:lnSpc>
              <a:spcBef>
                <a:spcPts val="500"/>
              </a:spcBef>
            </a:pPr>
            <a:r>
              <a:rPr lang="en-IN" sz="1400" b="1" kern="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trips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A939B3D-4BEB-364A-CC86-5AE93984E15D}"/>
              </a:ext>
            </a:extLst>
          </p:cNvPr>
          <p:cNvGraphicFramePr>
            <a:graphicFrameLocks noGrp="1"/>
          </p:cNvGraphicFramePr>
          <p:nvPr>
            <p:extLst>
              <p:ext uri="{D42A27DB-BD31-4B8C-83A1-F6EECF244321}">
                <p14:modId xmlns:p14="http://schemas.microsoft.com/office/powerpoint/2010/main" val="4181889645"/>
              </p:ext>
            </p:extLst>
          </p:nvPr>
        </p:nvGraphicFramePr>
        <p:xfrm>
          <a:off x="1688755" y="1245950"/>
          <a:ext cx="6196613" cy="3881586"/>
        </p:xfrm>
        <a:graphic>
          <a:graphicData uri="http://schemas.openxmlformats.org/drawingml/2006/table">
            <a:tbl>
              <a:tblPr>
                <a:tableStyleId>{5C22544A-7EE6-4342-B048-85BDC9FD1C3A}</a:tableStyleId>
              </a:tblPr>
              <a:tblGrid>
                <a:gridCol w="1659323">
                  <a:extLst>
                    <a:ext uri="{9D8B030D-6E8A-4147-A177-3AD203B41FA5}">
                      <a16:colId xmlns:a16="http://schemas.microsoft.com/office/drawing/2014/main" val="4253561915"/>
                    </a:ext>
                  </a:extLst>
                </a:gridCol>
                <a:gridCol w="1018984">
                  <a:extLst>
                    <a:ext uri="{9D8B030D-6E8A-4147-A177-3AD203B41FA5}">
                      <a16:colId xmlns:a16="http://schemas.microsoft.com/office/drawing/2014/main" val="4016536302"/>
                    </a:ext>
                  </a:extLst>
                </a:gridCol>
                <a:gridCol w="912656">
                  <a:extLst>
                    <a:ext uri="{9D8B030D-6E8A-4147-A177-3AD203B41FA5}">
                      <a16:colId xmlns:a16="http://schemas.microsoft.com/office/drawing/2014/main" val="638824929"/>
                    </a:ext>
                  </a:extLst>
                </a:gridCol>
                <a:gridCol w="1293669">
                  <a:extLst>
                    <a:ext uri="{9D8B030D-6E8A-4147-A177-3AD203B41FA5}">
                      <a16:colId xmlns:a16="http://schemas.microsoft.com/office/drawing/2014/main" val="1556324658"/>
                    </a:ext>
                  </a:extLst>
                </a:gridCol>
                <a:gridCol w="1311981">
                  <a:extLst>
                    <a:ext uri="{9D8B030D-6E8A-4147-A177-3AD203B41FA5}">
                      <a16:colId xmlns:a16="http://schemas.microsoft.com/office/drawing/2014/main" val="970582217"/>
                    </a:ext>
                  </a:extLst>
                </a:gridCol>
              </a:tblGrid>
              <a:tr h="411045">
                <a:tc>
                  <a:txBody>
                    <a:bodyPr/>
                    <a:lstStyle/>
                    <a:p>
                      <a:pPr algn="just">
                        <a:lnSpc>
                          <a:spcPct val="106000"/>
                        </a:lnSpc>
                        <a:spcAft>
                          <a:spcPts val="800"/>
                        </a:spcAft>
                      </a:pPr>
                      <a:r>
                        <a:rPr lang="en-US" sz="1200" kern="100">
                          <a:effectLst/>
                        </a:rPr>
                        <a:t>Column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type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constraints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description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sample data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3806027219"/>
                  </a:ext>
                </a:extLst>
              </a:tr>
              <a:tr h="651261">
                <a:tc>
                  <a:txBody>
                    <a:bodyPr/>
                    <a:lstStyle/>
                    <a:p>
                      <a:pPr algn="just">
                        <a:lnSpc>
                          <a:spcPct val="106000"/>
                        </a:lnSpc>
                        <a:spcAft>
                          <a:spcPts val="800"/>
                        </a:spcAft>
                      </a:pPr>
                      <a:r>
                        <a:rPr lang="en-US" sz="1200" kern="100" dirty="0" err="1">
                          <a:effectLst/>
                        </a:rPr>
                        <a:t>Trip_id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Unique key,</a:t>
                      </a:r>
                      <a:endParaRPr lang="en-IN" sz="1200" kern="100">
                        <a:effectLst/>
                      </a:endParaRPr>
                    </a:p>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identification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6fsfh83774caecb0cb35a5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180525491"/>
                  </a:ext>
                </a:extLst>
              </a:tr>
              <a:tr h="411045">
                <a:tc>
                  <a:txBody>
                    <a:bodyPr/>
                    <a:lstStyle/>
                    <a:p>
                      <a:pPr algn="just">
                        <a:lnSpc>
                          <a:spcPct val="106000"/>
                        </a:lnSpc>
                        <a:spcAft>
                          <a:spcPts val="800"/>
                        </a:spcAft>
                      </a:pPr>
                      <a:r>
                        <a:rPr lang="en-US" sz="1200" kern="100">
                          <a:effectLst/>
                        </a:rPr>
                        <a:t>Payment_id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Payment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err="1">
                          <a:effectLst/>
                        </a:rPr>
                        <a:t>jhsgdjhdjdss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653391932"/>
                  </a:ext>
                </a:extLst>
              </a:tr>
              <a:tr h="411045">
                <a:tc>
                  <a:txBody>
                    <a:bodyPr/>
                    <a:lstStyle/>
                    <a:p>
                      <a:pPr algn="just">
                        <a:lnSpc>
                          <a:spcPct val="106000"/>
                        </a:lnSpc>
                        <a:spcAft>
                          <a:spcPts val="800"/>
                        </a:spcAft>
                      </a:pPr>
                      <a:r>
                        <a:rPr lang="en-US" sz="1200" kern="100">
                          <a:effectLst/>
                        </a:rPr>
                        <a:t>Rider_id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Rider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Dfgh45dhgdh56hh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3855012282"/>
                  </a:ext>
                </a:extLst>
              </a:tr>
              <a:tr h="411045">
                <a:tc>
                  <a:txBody>
                    <a:bodyPr/>
                    <a:lstStyle/>
                    <a:p>
                      <a:pPr algn="just">
                        <a:lnSpc>
                          <a:spcPct val="106000"/>
                        </a:lnSpc>
                        <a:spcAft>
                          <a:spcPts val="800"/>
                        </a:spcAft>
                      </a:pPr>
                      <a:r>
                        <a:rPr lang="en-US" sz="1200" kern="100">
                          <a:effectLst/>
                        </a:rPr>
                        <a:t>Driver_id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Foreign Key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Driver table id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Dfgh45dhgdh56hh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019097597"/>
                  </a:ext>
                </a:extLst>
              </a:tr>
              <a:tr h="418557">
                <a:tc>
                  <a:txBody>
                    <a:bodyPr/>
                    <a:lstStyle/>
                    <a:p>
                      <a:pPr algn="just">
                        <a:lnSpc>
                          <a:spcPct val="106000"/>
                        </a:lnSpc>
                        <a:spcAft>
                          <a:spcPts val="800"/>
                        </a:spcAft>
                      </a:pPr>
                      <a:r>
                        <a:rPr lang="en-US" sz="1200" kern="100" dirty="0">
                          <a:effectLst/>
                        </a:rPr>
                        <a:t>Timing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DateTime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Time and date of the trip</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Sept 2023 12:30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8706533"/>
                  </a:ext>
                </a:extLst>
              </a:tr>
              <a:tr h="418557">
                <a:tc>
                  <a:txBody>
                    <a:bodyPr/>
                    <a:lstStyle/>
                    <a:p>
                      <a:pPr algn="just">
                        <a:lnSpc>
                          <a:spcPct val="106000"/>
                        </a:lnSpc>
                        <a:spcAft>
                          <a:spcPts val="800"/>
                        </a:spcAft>
                      </a:pPr>
                      <a:r>
                        <a:rPr lang="en-US" sz="1200" kern="100">
                          <a:effectLst/>
                        </a:rPr>
                        <a:t>Starting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Address of the starting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Vadodara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59897599"/>
                  </a:ext>
                </a:extLst>
              </a:tr>
              <a:tr h="418557">
                <a:tc>
                  <a:txBody>
                    <a:bodyPr/>
                    <a:lstStyle/>
                    <a:p>
                      <a:pPr algn="just">
                        <a:lnSpc>
                          <a:spcPct val="106000"/>
                        </a:lnSpc>
                        <a:spcAft>
                          <a:spcPts val="800"/>
                        </a:spcAft>
                      </a:pPr>
                      <a:r>
                        <a:rPr lang="en-US" sz="1200" kern="100">
                          <a:effectLst/>
                        </a:rPr>
                        <a:t>Ending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String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Not null</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a:effectLst/>
                        </a:rPr>
                        <a:t>Address of the ending point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tc>
                  <a:txBody>
                    <a:bodyPr/>
                    <a:lstStyle/>
                    <a:p>
                      <a:pPr algn="just">
                        <a:lnSpc>
                          <a:spcPct val="106000"/>
                        </a:lnSpc>
                        <a:spcAft>
                          <a:spcPts val="800"/>
                        </a:spcAft>
                      </a:pPr>
                      <a:r>
                        <a:rPr lang="en-US" sz="1200" kern="100" dirty="0">
                          <a:effectLst/>
                        </a:rPr>
                        <a:t>Ahmedabad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788" marR="56788" marT="51625" marB="51625"/>
                </a:tc>
                <a:extLst>
                  <a:ext uri="{0D108BD9-81ED-4DB2-BD59-A6C34878D82A}">
                    <a16:rowId xmlns:a16="http://schemas.microsoft.com/office/drawing/2014/main" val="220161904"/>
                  </a:ext>
                </a:extLst>
              </a:tr>
            </a:tbl>
          </a:graphicData>
        </a:graphic>
      </p:graphicFrame>
    </p:spTree>
    <p:extLst>
      <p:ext uri="{BB962C8B-B14F-4D97-AF65-F5344CB8AC3E}">
        <p14:creationId xmlns:p14="http://schemas.microsoft.com/office/powerpoint/2010/main" val="184365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7D109-80D9-B1D4-6469-D38C89E102A4}"/>
              </a:ext>
            </a:extLst>
          </p:cNvPr>
          <p:cNvSpPr txBox="1"/>
          <p:nvPr/>
        </p:nvSpPr>
        <p:spPr>
          <a:xfrm>
            <a:off x="510466" y="796372"/>
            <a:ext cx="9033029" cy="3151247"/>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There are many existing Transportation Application for easy ride, each with their own unique feature and functionalities. Some Transportation Application includes: -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Uber: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Uber first official application debuted in San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Fransisco</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2011. Uber’s pricing is fairly competitive with other offerings, and with the number of drivers on the platform.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SzPts val="1400"/>
              <a:buFont typeface="Symbol" panose="05050102010706020507" pitchFamily="18"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Ola: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Ola is one of the most popular ride apps in India. Launched in 2010. Ola cabs stands as one of the premium taxi-booking platform in India.</a:t>
            </a:r>
          </a:p>
          <a:p>
            <a:pPr>
              <a:lnSpc>
                <a:spcPct val="107000"/>
              </a:lnSpc>
              <a:buSzPts val="1400"/>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Rapido: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Rapido is a unique ride-app that specializes in bike. Launched in 2015, the app allows riders to book a ride on a motorcycle for a faster ride.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F6ADFC7-1A18-5167-F71C-C7F60EC8C84B}"/>
              </a:ext>
            </a:extLst>
          </p:cNvPr>
          <p:cNvSpPr txBox="1"/>
          <p:nvPr/>
        </p:nvSpPr>
        <p:spPr>
          <a:xfrm>
            <a:off x="510466" y="115410"/>
            <a:ext cx="4008268" cy="579967"/>
          </a:xfrm>
          <a:prstGeom prst="rect">
            <a:avLst/>
          </a:prstGeom>
          <a:noFill/>
        </p:spPr>
        <p:txBody>
          <a:bodyPr wrap="square">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r>
              <a:rPr lang="en-IN"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410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B2AD7-3EA2-2DCF-48C4-4F2BF3C784A4}"/>
              </a:ext>
            </a:extLst>
          </p:cNvPr>
          <p:cNvSpPr txBox="1"/>
          <p:nvPr/>
        </p:nvSpPr>
        <p:spPr>
          <a:xfrm>
            <a:off x="104313" y="172063"/>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Payment</a:t>
            </a:r>
            <a:endParaRPr lang="en-IN" sz="1400" b="1" kern="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3000"/>
              </a:lnSpc>
              <a:spcBef>
                <a:spcPts val="500"/>
              </a:spcBef>
            </a:pPr>
            <a:r>
              <a:rPr lang="en-IN" sz="1400" kern="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Details of the payment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DF9ACE4-4557-2B87-CF04-79BED54A8BBC}"/>
              </a:ext>
            </a:extLst>
          </p:cNvPr>
          <p:cNvGraphicFramePr>
            <a:graphicFrameLocks noGrp="1"/>
          </p:cNvGraphicFramePr>
          <p:nvPr>
            <p:extLst>
              <p:ext uri="{D42A27DB-BD31-4B8C-83A1-F6EECF244321}">
                <p14:modId xmlns:p14="http://schemas.microsoft.com/office/powerpoint/2010/main" val="2272593853"/>
              </p:ext>
            </p:extLst>
          </p:nvPr>
        </p:nvGraphicFramePr>
        <p:xfrm>
          <a:off x="1695608" y="1356106"/>
          <a:ext cx="5779611" cy="3071116"/>
        </p:xfrm>
        <a:graphic>
          <a:graphicData uri="http://schemas.openxmlformats.org/drawingml/2006/table">
            <a:tbl>
              <a:tblPr>
                <a:tableStyleId>{5C22544A-7EE6-4342-B048-85BDC9FD1C3A}</a:tableStyleId>
              </a:tblPr>
              <a:tblGrid>
                <a:gridCol w="1547658">
                  <a:extLst>
                    <a:ext uri="{9D8B030D-6E8A-4147-A177-3AD203B41FA5}">
                      <a16:colId xmlns:a16="http://schemas.microsoft.com/office/drawing/2014/main" val="305392987"/>
                    </a:ext>
                  </a:extLst>
                </a:gridCol>
                <a:gridCol w="950412">
                  <a:extLst>
                    <a:ext uri="{9D8B030D-6E8A-4147-A177-3AD203B41FA5}">
                      <a16:colId xmlns:a16="http://schemas.microsoft.com/office/drawing/2014/main" val="3585896812"/>
                    </a:ext>
                  </a:extLst>
                </a:gridCol>
                <a:gridCol w="851239">
                  <a:extLst>
                    <a:ext uri="{9D8B030D-6E8A-4147-A177-3AD203B41FA5}">
                      <a16:colId xmlns:a16="http://schemas.microsoft.com/office/drawing/2014/main" val="2703130130"/>
                    </a:ext>
                  </a:extLst>
                </a:gridCol>
                <a:gridCol w="1206611">
                  <a:extLst>
                    <a:ext uri="{9D8B030D-6E8A-4147-A177-3AD203B41FA5}">
                      <a16:colId xmlns:a16="http://schemas.microsoft.com/office/drawing/2014/main" val="2879206834"/>
                    </a:ext>
                  </a:extLst>
                </a:gridCol>
                <a:gridCol w="1223691">
                  <a:extLst>
                    <a:ext uri="{9D8B030D-6E8A-4147-A177-3AD203B41FA5}">
                      <a16:colId xmlns:a16="http://schemas.microsoft.com/office/drawing/2014/main" val="38425471"/>
                    </a:ext>
                  </a:extLst>
                </a:gridCol>
              </a:tblGrid>
              <a:tr h="549924">
                <a:tc>
                  <a:txBody>
                    <a:bodyPr/>
                    <a:lstStyle/>
                    <a:p>
                      <a:pPr algn="just">
                        <a:lnSpc>
                          <a:spcPct val="106000"/>
                        </a:lnSpc>
                        <a:spcAft>
                          <a:spcPts val="800"/>
                        </a:spcAft>
                      </a:pPr>
                      <a:r>
                        <a:rPr lang="en-US" sz="1200" kern="100" dirty="0">
                          <a:effectLst/>
                        </a:rPr>
                        <a:t>Column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29593923"/>
                  </a:ext>
                </a:extLst>
              </a:tr>
              <a:tr h="871420">
                <a:tc>
                  <a:txBody>
                    <a:bodyPr/>
                    <a:lstStyle/>
                    <a:p>
                      <a:pPr algn="just">
                        <a:lnSpc>
                          <a:spcPct val="106000"/>
                        </a:lnSpc>
                        <a:spcAft>
                          <a:spcPts val="800"/>
                        </a:spcAft>
                      </a:pPr>
                      <a:r>
                        <a:rPr lang="en-US" sz="1200" kern="100" dirty="0" err="1">
                          <a:effectLst/>
                        </a:rPr>
                        <a:t>Payment_id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endParaRPr>
                    </a:p>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6fsfh83774caecb0cb35a5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80703703"/>
                  </a:ext>
                </a:extLst>
              </a:tr>
              <a:tr h="549924">
                <a:tc>
                  <a:txBody>
                    <a:bodyPr/>
                    <a:lstStyle/>
                    <a:p>
                      <a:pPr algn="just">
                        <a:lnSpc>
                          <a:spcPct val="106000"/>
                        </a:lnSpc>
                        <a:spcAft>
                          <a:spcPts val="800"/>
                        </a:spcAft>
                      </a:pPr>
                      <a:r>
                        <a:rPr lang="en-US" sz="1200" kern="100">
                          <a:effectLst/>
                        </a:rPr>
                        <a:t>Rider_ref_id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Foreign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Rider table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Dfgh45dhgdh56hh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380499446"/>
                  </a:ext>
                </a:extLst>
              </a:tr>
              <a:tr h="549924">
                <a:tc>
                  <a:txBody>
                    <a:bodyPr/>
                    <a:lstStyle/>
                    <a:p>
                      <a:pPr algn="just">
                        <a:lnSpc>
                          <a:spcPct val="106000"/>
                        </a:lnSpc>
                        <a:spcAft>
                          <a:spcPts val="800"/>
                        </a:spcAft>
                      </a:pPr>
                      <a:r>
                        <a:rPr lang="en-US" sz="1200" kern="100">
                          <a:effectLst/>
                        </a:rPr>
                        <a:t>Driver_ref_id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Foreign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Driver table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Dfgh45dhgdh56hh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16501740"/>
                  </a:ext>
                </a:extLst>
              </a:tr>
              <a:tr h="549924">
                <a:tc>
                  <a:txBody>
                    <a:bodyPr/>
                    <a:lstStyle/>
                    <a:p>
                      <a:pPr algn="just">
                        <a:lnSpc>
                          <a:spcPct val="106000"/>
                        </a:lnSpc>
                        <a:spcAft>
                          <a:spcPts val="800"/>
                        </a:spcAft>
                      </a:pPr>
                      <a:r>
                        <a:rPr lang="en-US" sz="1200" kern="100">
                          <a:effectLst/>
                        </a:rPr>
                        <a:t>Amount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Integer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Amount of the trips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20Rs.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242649331"/>
                  </a:ext>
                </a:extLst>
              </a:tr>
            </a:tbl>
          </a:graphicData>
        </a:graphic>
      </p:graphicFrame>
    </p:spTree>
    <p:extLst>
      <p:ext uri="{BB962C8B-B14F-4D97-AF65-F5344CB8AC3E}">
        <p14:creationId xmlns:p14="http://schemas.microsoft.com/office/powerpoint/2010/main" val="2006872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B2AD7-3EA2-2DCF-48C4-4F2BF3C784A4}"/>
              </a:ext>
            </a:extLst>
          </p:cNvPr>
          <p:cNvSpPr txBox="1"/>
          <p:nvPr/>
        </p:nvSpPr>
        <p:spPr>
          <a:xfrm>
            <a:off x="73833" y="149203"/>
            <a:ext cx="6098958" cy="825803"/>
          </a:xfrm>
          <a:prstGeom prst="rect">
            <a:avLst/>
          </a:prstGeom>
          <a:noFill/>
        </p:spPr>
        <p:txBody>
          <a:bodyPr wrap="square">
            <a:spAutoFit/>
          </a:bodyPr>
          <a:lstStyle/>
          <a:p>
            <a:pPr marL="342900" lvl="0" indent="-342900" algn="just">
              <a:lnSpc>
                <a:spcPct val="113000"/>
              </a:lnSpc>
              <a:spcBef>
                <a:spcPts val="50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Table name: - </a:t>
            </a:r>
            <a:r>
              <a:rPr lang="en-US" sz="1800" b="1" kern="0" dirty="0">
                <a:effectLst/>
                <a:latin typeface="Times New Roman" panose="02020603050405020304" pitchFamily="18" charset="0"/>
                <a:ea typeface="Calibri" panose="020F0502020204030204" pitchFamily="34" charset="0"/>
              </a:rPr>
              <a:t>Admin Registration</a:t>
            </a:r>
            <a:endParaRPr lang="en-IN" sz="1400" b="1" kern="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3000"/>
              </a:lnSpc>
              <a:spcBef>
                <a:spcPts val="500"/>
              </a:spcBef>
            </a:pPr>
            <a:r>
              <a:rPr lang="en-IN" sz="1400" kern="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Description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rPr>
              <a:t>Details of the admin registration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E06EAA2-2E8D-3C9B-07C5-86B1B384DEEB}"/>
              </a:ext>
            </a:extLst>
          </p:cNvPr>
          <p:cNvGraphicFramePr>
            <a:graphicFrameLocks noGrp="1"/>
          </p:cNvGraphicFramePr>
          <p:nvPr>
            <p:extLst>
              <p:ext uri="{D42A27DB-BD31-4B8C-83A1-F6EECF244321}">
                <p14:modId xmlns:p14="http://schemas.microsoft.com/office/powerpoint/2010/main" val="4125748632"/>
              </p:ext>
            </p:extLst>
          </p:nvPr>
        </p:nvGraphicFramePr>
        <p:xfrm>
          <a:off x="1333500" y="1257300"/>
          <a:ext cx="6446520" cy="3375660"/>
        </p:xfrm>
        <a:graphic>
          <a:graphicData uri="http://schemas.openxmlformats.org/drawingml/2006/table">
            <a:tbl>
              <a:tblPr>
                <a:tableStyleId>{5C22544A-7EE6-4342-B048-85BDC9FD1C3A}</a:tableStyleId>
              </a:tblPr>
              <a:tblGrid>
                <a:gridCol w="1726242">
                  <a:extLst>
                    <a:ext uri="{9D8B030D-6E8A-4147-A177-3AD203B41FA5}">
                      <a16:colId xmlns:a16="http://schemas.microsoft.com/office/drawing/2014/main" val="3316495196"/>
                    </a:ext>
                  </a:extLst>
                </a:gridCol>
                <a:gridCol w="1060080">
                  <a:extLst>
                    <a:ext uri="{9D8B030D-6E8A-4147-A177-3AD203B41FA5}">
                      <a16:colId xmlns:a16="http://schemas.microsoft.com/office/drawing/2014/main" val="4084487269"/>
                    </a:ext>
                  </a:extLst>
                </a:gridCol>
                <a:gridCol w="949464">
                  <a:extLst>
                    <a:ext uri="{9D8B030D-6E8A-4147-A177-3AD203B41FA5}">
                      <a16:colId xmlns:a16="http://schemas.microsoft.com/office/drawing/2014/main" val="3620979200"/>
                    </a:ext>
                  </a:extLst>
                </a:gridCol>
                <a:gridCol w="1345842">
                  <a:extLst>
                    <a:ext uri="{9D8B030D-6E8A-4147-A177-3AD203B41FA5}">
                      <a16:colId xmlns:a16="http://schemas.microsoft.com/office/drawing/2014/main" val="2082083064"/>
                    </a:ext>
                  </a:extLst>
                </a:gridCol>
                <a:gridCol w="1364892">
                  <a:extLst>
                    <a:ext uri="{9D8B030D-6E8A-4147-A177-3AD203B41FA5}">
                      <a16:colId xmlns:a16="http://schemas.microsoft.com/office/drawing/2014/main" val="3897703837"/>
                    </a:ext>
                  </a:extLst>
                </a:gridCol>
              </a:tblGrid>
              <a:tr h="675132">
                <a:tc>
                  <a:txBody>
                    <a:bodyPr/>
                    <a:lstStyle/>
                    <a:p>
                      <a:pPr algn="just">
                        <a:lnSpc>
                          <a:spcPct val="106000"/>
                        </a:lnSpc>
                        <a:spcAft>
                          <a:spcPts val="800"/>
                        </a:spcAft>
                      </a:pPr>
                      <a:r>
                        <a:rPr lang="en-US" sz="1200" kern="100">
                          <a:effectLst/>
                        </a:rPr>
                        <a:t>Column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sample 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990673804"/>
                  </a:ext>
                </a:extLst>
              </a:tr>
              <a:tr h="675132">
                <a:tc>
                  <a:txBody>
                    <a:bodyPr/>
                    <a:lstStyle/>
                    <a:p>
                      <a:pPr algn="just">
                        <a:lnSpc>
                          <a:spcPct val="106000"/>
                        </a:lnSpc>
                        <a:spcAft>
                          <a:spcPts val="800"/>
                        </a:spcAft>
                      </a:pPr>
                      <a:r>
                        <a:rPr lang="en-US" sz="1200" kern="100">
                          <a:effectLst/>
                        </a:rPr>
                        <a:t>Admin_id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identification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636e95883774caecb0cb35a5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597024809"/>
                  </a:ext>
                </a:extLst>
              </a:tr>
              <a:tr h="675132">
                <a:tc>
                  <a:txBody>
                    <a:bodyPr/>
                    <a:lstStyle/>
                    <a:p>
                      <a:pPr algn="just">
                        <a:lnSpc>
                          <a:spcPct val="106000"/>
                        </a:lnSpc>
                        <a:spcAft>
                          <a:spcPts val="800"/>
                        </a:spcAft>
                      </a:pPr>
                      <a:r>
                        <a:rPr lang="en-US" sz="1200" kern="100">
                          <a:effectLst/>
                        </a:rPr>
                        <a:t>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Name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Amaan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82898379"/>
                  </a:ext>
                </a:extLst>
              </a:tr>
              <a:tr h="675132">
                <a:tc>
                  <a:txBody>
                    <a:bodyPr/>
                    <a:lstStyle/>
                    <a:p>
                      <a:pPr algn="just">
                        <a:lnSpc>
                          <a:spcPct val="106000"/>
                        </a:lnSpc>
                        <a:spcAft>
                          <a:spcPts val="800"/>
                        </a:spcAft>
                      </a:pPr>
                      <a:r>
                        <a:rPr lang="en-US"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Unique,not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Email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u="sng" kern="100">
                          <a:effectLst/>
                          <a:hlinkClick r:id="rId2"/>
                        </a:rPr>
                        <a:t>amaan@gmail.com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956103036"/>
                  </a:ext>
                </a:extLst>
              </a:tr>
              <a:tr h="675132">
                <a:tc>
                  <a:txBody>
                    <a:bodyPr/>
                    <a:lstStyle/>
                    <a:p>
                      <a:pPr algn="just">
                        <a:lnSpc>
                          <a:spcPct val="106000"/>
                        </a:lnSpc>
                        <a:spcAft>
                          <a:spcPts val="800"/>
                        </a:spcAft>
                      </a:pPr>
                      <a:r>
                        <a:rPr lang="en-US" sz="1200" kern="100">
                          <a:effectLst/>
                        </a:rPr>
                        <a:t>phone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String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a:effectLst/>
                        </a:rPr>
                        <a:t>Phone number of the user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c>
                  <a:txBody>
                    <a:bodyPr/>
                    <a:lstStyle/>
                    <a:p>
                      <a:pPr algn="just">
                        <a:lnSpc>
                          <a:spcPct val="106000"/>
                        </a:lnSpc>
                        <a:spcAft>
                          <a:spcPts val="800"/>
                        </a:spcAft>
                      </a:pPr>
                      <a:r>
                        <a:rPr lang="en-US" sz="1200" kern="100" dirty="0">
                          <a:effectLst/>
                        </a:rPr>
                        <a:t>8986969786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784310560"/>
                  </a:ext>
                </a:extLst>
              </a:tr>
            </a:tbl>
          </a:graphicData>
        </a:graphic>
      </p:graphicFrame>
    </p:spTree>
    <p:extLst>
      <p:ext uri="{BB962C8B-B14F-4D97-AF65-F5344CB8AC3E}">
        <p14:creationId xmlns:p14="http://schemas.microsoft.com/office/powerpoint/2010/main" val="3520581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B9C74-534C-5D71-7DAC-1294DDD0B1CB}"/>
              </a:ext>
            </a:extLst>
          </p:cNvPr>
          <p:cNvSpPr txBox="1"/>
          <p:nvPr/>
        </p:nvSpPr>
        <p:spPr>
          <a:xfrm>
            <a:off x="714081" y="328395"/>
            <a:ext cx="6103854" cy="465320"/>
          </a:xfrm>
          <a:prstGeom prst="rect">
            <a:avLst/>
          </a:prstGeom>
          <a:noFill/>
        </p:spPr>
        <p:txBody>
          <a:bodyPr wrap="square">
            <a:spAutoFit/>
          </a:bodyPr>
          <a:lstStyle/>
          <a:p>
            <a:pPr fontAlgn="base">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Coding Standards:</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A4B18-B4D6-03BE-6B71-5B345F073F53}"/>
              </a:ext>
            </a:extLst>
          </p:cNvPr>
          <p:cNvSpPr txBox="1"/>
          <p:nvPr/>
        </p:nvSpPr>
        <p:spPr>
          <a:xfrm>
            <a:off x="918410" y="1008329"/>
            <a:ext cx="7372149"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U</a:t>
            </a:r>
            <a:r>
              <a:rPr lang="en-US" kern="0" dirty="0">
                <a:effectLst/>
                <a:latin typeface="Times New Roman" panose="02020603050405020304" pitchFamily="18" charset="0"/>
                <a:ea typeface="Calibri" panose="020F0502020204030204" pitchFamily="34" charset="0"/>
              </a:rPr>
              <a:t>se descriptive names for variables, functions, classes, and methods.</a:t>
            </a:r>
            <a:endParaRPr lang="en-IN" sz="2000" dirty="0"/>
          </a:p>
        </p:txBody>
      </p:sp>
      <p:sp>
        <p:nvSpPr>
          <p:cNvPr id="6" name="TextBox 5">
            <a:extLst>
              <a:ext uri="{FF2B5EF4-FFF2-40B4-BE49-F238E27FC236}">
                <a16:creationId xmlns:a16="http://schemas.microsoft.com/office/drawing/2014/main" id="{DC3735EE-54E7-A846-0FBE-AFBB3CC6D698}"/>
              </a:ext>
            </a:extLst>
          </p:cNvPr>
          <p:cNvSpPr txBox="1"/>
          <p:nvPr/>
        </p:nvSpPr>
        <p:spPr>
          <a:xfrm>
            <a:off x="934050" y="2446162"/>
            <a:ext cx="8941470"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Us</a:t>
            </a:r>
            <a:r>
              <a:rPr lang="en-US" kern="0" dirty="0">
                <a:effectLst/>
                <a:latin typeface="Times New Roman" panose="02020603050405020304" pitchFamily="18" charset="0"/>
                <a:ea typeface="Calibri" panose="020F0502020204030204" pitchFamily="34" charset="0"/>
              </a:rPr>
              <a:t>e camelCase for variable names and </a:t>
            </a:r>
            <a:r>
              <a:rPr lang="en-US" kern="0" dirty="0" err="1">
                <a:effectLst/>
                <a:latin typeface="Times New Roman" panose="02020603050405020304" pitchFamily="18" charset="0"/>
                <a:ea typeface="Calibri" panose="020F0502020204030204" pitchFamily="34" charset="0"/>
              </a:rPr>
              <a:t>lowerCamelCase</a:t>
            </a:r>
            <a:r>
              <a:rPr lang="en-US" kern="0" dirty="0">
                <a:effectLst/>
                <a:latin typeface="Times New Roman" panose="02020603050405020304" pitchFamily="18" charset="0"/>
                <a:ea typeface="Calibri" panose="020F0502020204030204" pitchFamily="34" charset="0"/>
              </a:rPr>
              <a:t> for method and function names.</a:t>
            </a:r>
            <a:endParaRPr lang="en-IN" dirty="0"/>
          </a:p>
        </p:txBody>
      </p:sp>
      <p:sp>
        <p:nvSpPr>
          <p:cNvPr id="8" name="TextBox 7">
            <a:extLst>
              <a:ext uri="{FF2B5EF4-FFF2-40B4-BE49-F238E27FC236}">
                <a16:creationId xmlns:a16="http://schemas.microsoft.com/office/drawing/2014/main" id="{72304AEE-8A31-2CA8-FFAD-7A7A9880D80B}"/>
              </a:ext>
            </a:extLst>
          </p:cNvPr>
          <p:cNvSpPr txBox="1"/>
          <p:nvPr/>
        </p:nvSpPr>
        <p:spPr>
          <a:xfrm>
            <a:off x="918410" y="1466571"/>
            <a:ext cx="8606590" cy="403059"/>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dirty="0">
                <a:effectLst/>
                <a:latin typeface="Times New Roman" panose="02020603050405020304" pitchFamily="18" charset="0"/>
                <a:ea typeface="Calibri" panose="020F0502020204030204" pitchFamily="34" charset="0"/>
                <a:cs typeface="Times New Roman" panose="02020603050405020304" pitchFamily="18" charset="0"/>
              </a:rPr>
              <a:t>ganize your files logically, typically following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Flutter’project</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structure.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0D2F64E-579E-1340-2EAA-4F33E09992BE}"/>
              </a:ext>
            </a:extLst>
          </p:cNvPr>
          <p:cNvSpPr txBox="1"/>
          <p:nvPr/>
        </p:nvSpPr>
        <p:spPr>
          <a:xfrm>
            <a:off x="918410" y="2958362"/>
            <a:ext cx="7265470" cy="403059"/>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Follow the Dart formatter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dartfmt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 code formatting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4391C0E-CAA1-52DD-41DE-D5FA9C4B4EA7}"/>
              </a:ext>
            </a:extLst>
          </p:cNvPr>
          <p:cNvSpPr txBox="1"/>
          <p:nvPr/>
        </p:nvSpPr>
        <p:spPr>
          <a:xfrm>
            <a:off x="918410" y="3473255"/>
            <a:ext cx="8850430" cy="400110"/>
          </a:xfrm>
          <a:prstGeom prst="rect">
            <a:avLst/>
          </a:prstGeom>
          <a:noFill/>
        </p:spPr>
        <p:txBody>
          <a:bodyPr wrap="square">
            <a:spAutoFit/>
          </a:bodyPr>
          <a:lstStyle/>
          <a:p>
            <a:pPr marL="285750" indent="-285750">
              <a:buFont typeface="Arial" panose="020B0604020202020204" pitchFamily="34" charset="0"/>
              <a:buChar char="•"/>
            </a:pPr>
            <a:r>
              <a:rPr lang="en-US" sz="2000" kern="0" dirty="0">
                <a:effectLst/>
                <a:latin typeface="Times New Roman" panose="02020603050405020304" pitchFamily="18" charset="0"/>
                <a:ea typeface="Calibri" panose="020F0502020204030204" pitchFamily="34" charset="0"/>
              </a:rPr>
              <a:t> Pr</a:t>
            </a:r>
            <a:r>
              <a:rPr lang="en-US" sz="1600" kern="0" dirty="0">
                <a:effectLst/>
                <a:latin typeface="Times New Roman" panose="02020603050405020304" pitchFamily="18" charset="0"/>
                <a:ea typeface="Calibri" panose="020F0502020204030204" pitchFamily="34" charset="0"/>
              </a:rPr>
              <a:t>ovide</a:t>
            </a:r>
            <a:r>
              <a:rPr lang="en-US" kern="0" dirty="0">
                <a:effectLst/>
                <a:latin typeface="Times New Roman" panose="02020603050405020304" pitchFamily="18" charset="0"/>
                <a:ea typeface="Calibri" panose="020F0502020204030204" pitchFamily="34" charset="0"/>
              </a:rPr>
              <a:t> comments to explain complex algorithms or clarify the intent of the code</a:t>
            </a:r>
            <a:r>
              <a:rPr lang="en-US" sz="1600" kern="0" dirty="0">
                <a:effectLst/>
                <a:latin typeface="Times New Roman" panose="02020603050405020304" pitchFamily="18" charset="0"/>
                <a:ea typeface="Calibri" panose="020F0502020204030204" pitchFamily="34" charset="0"/>
              </a:rPr>
              <a:t>.</a:t>
            </a:r>
            <a:endParaRPr lang="en-IN" sz="2000" dirty="0"/>
          </a:p>
        </p:txBody>
      </p:sp>
      <p:sp>
        <p:nvSpPr>
          <p:cNvPr id="14" name="TextBox 13">
            <a:extLst>
              <a:ext uri="{FF2B5EF4-FFF2-40B4-BE49-F238E27FC236}">
                <a16:creationId xmlns:a16="http://schemas.microsoft.com/office/drawing/2014/main" id="{878374E6-F577-AE09-1B99-C97D83355C27}"/>
              </a:ext>
            </a:extLst>
          </p:cNvPr>
          <p:cNvSpPr txBox="1"/>
          <p:nvPr/>
        </p:nvSpPr>
        <p:spPr>
          <a:xfrm>
            <a:off x="934050" y="1954231"/>
            <a:ext cx="8606590" cy="39773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Sep</a:t>
            </a:r>
            <a:r>
              <a:rPr lang="en-US" dirty="0">
                <a:effectLst/>
                <a:latin typeface="Times New Roman" panose="02020603050405020304" pitchFamily="18" charset="0"/>
                <a:ea typeface="Calibri" panose="020F0502020204030204" pitchFamily="34" charset="0"/>
                <a:cs typeface="Times New Roman" panose="02020603050405020304" pitchFamily="18" charset="0"/>
              </a:rPr>
              <a:t>arate UI components, business logic, and data models into different directories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2327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4C702A-4B82-1776-6E71-B0E40543EA87}"/>
              </a:ext>
            </a:extLst>
          </p:cNvPr>
          <p:cNvSpPr txBox="1"/>
          <p:nvPr/>
        </p:nvSpPr>
        <p:spPr>
          <a:xfrm>
            <a:off x="318253" y="91440"/>
            <a:ext cx="6099242" cy="504049"/>
          </a:xfrm>
          <a:prstGeom prst="rect">
            <a:avLst/>
          </a:prstGeom>
          <a:noFill/>
        </p:spPr>
        <p:txBody>
          <a:bodyPr wrap="square">
            <a:spAutoFit/>
          </a:bodyPr>
          <a:lstStyle/>
          <a:p>
            <a:pPr>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Project Charter</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3530578-9BE2-A8E3-6E31-CA2929B83442}"/>
              </a:ext>
            </a:extLst>
          </p:cNvPr>
          <p:cNvGraphicFramePr>
            <a:graphicFrameLocks noGrp="1"/>
          </p:cNvGraphicFramePr>
          <p:nvPr>
            <p:extLst>
              <p:ext uri="{D42A27DB-BD31-4B8C-83A1-F6EECF244321}">
                <p14:modId xmlns:p14="http://schemas.microsoft.com/office/powerpoint/2010/main" val="3159308083"/>
              </p:ext>
            </p:extLst>
          </p:nvPr>
        </p:nvGraphicFramePr>
        <p:xfrm>
          <a:off x="467822" y="715345"/>
          <a:ext cx="6253018" cy="2567623"/>
        </p:xfrm>
        <a:graphic>
          <a:graphicData uri="http://schemas.openxmlformats.org/drawingml/2006/table">
            <a:tbl>
              <a:tblPr firstRow="1" bandRow="1">
                <a:tableStyleId>{5C22544A-7EE6-4342-B048-85BDC9FD1C3A}</a:tableStyleId>
              </a:tblPr>
              <a:tblGrid>
                <a:gridCol w="3126509">
                  <a:extLst>
                    <a:ext uri="{9D8B030D-6E8A-4147-A177-3AD203B41FA5}">
                      <a16:colId xmlns:a16="http://schemas.microsoft.com/office/drawing/2014/main" val="15330218"/>
                    </a:ext>
                  </a:extLst>
                </a:gridCol>
                <a:gridCol w="3126509">
                  <a:extLst>
                    <a:ext uri="{9D8B030D-6E8A-4147-A177-3AD203B41FA5}">
                      <a16:colId xmlns:a16="http://schemas.microsoft.com/office/drawing/2014/main" val="3165091356"/>
                    </a:ext>
                  </a:extLst>
                </a:gridCol>
              </a:tblGrid>
              <a:tr h="272980">
                <a:tc>
                  <a:txBody>
                    <a:bodyPr/>
                    <a:lstStyle/>
                    <a:p>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nSpc>
                          <a:spcPct val="106000"/>
                        </a:lnSpc>
                        <a:spcAft>
                          <a:spcPts val="800"/>
                        </a:spcAft>
                      </a:pP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 Project Information</a:t>
                      </a:r>
                      <a:r>
                        <a:rPr lang="en-IN" sz="1800" kern="10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81672364"/>
                  </a:ext>
                </a:extLst>
              </a:tr>
              <a:tr h="27298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Project Name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ber</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Clone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2041411995"/>
                  </a:ext>
                </a:extLst>
              </a:tr>
              <a:tr h="27298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Project Champion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gn="just">
                        <a:lnSpc>
                          <a:spcPct val="106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Aman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puthawala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Uzef</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Saiyed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3208"/>
                  </a:ext>
                </a:extLst>
              </a:tr>
              <a:tr h="497997">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Project Sponsor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LJ Institute of Computer Application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422553510"/>
                  </a:ext>
                </a:extLst>
              </a:tr>
              <a:tr h="27298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Project Manager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Prof. Rita Gokani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3395136649"/>
                  </a:ext>
                </a:extLst>
              </a:tr>
              <a:tr h="272980">
                <a:tc>
                  <a:txBody>
                    <a:bodyPr/>
                    <a:lstStyle/>
                    <a:p>
                      <a:pPr marL="69215">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Stakeholders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algn="just">
                        <a:lnSpc>
                          <a:spcPct val="106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Admin, Rider, Driver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3676830"/>
                  </a:ext>
                </a:extLst>
              </a:tr>
              <a:tr h="27298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Expected Start 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30/12/2023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4217542613"/>
                  </a:ext>
                </a:extLst>
              </a:tr>
              <a:tr h="272980">
                <a:tc>
                  <a:txBody>
                    <a:bodyPr/>
                    <a:lstStyle/>
                    <a:p>
                      <a:pPr marL="69215">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Expected Completion 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tc>
                  <a:txBody>
                    <a:bodyPr/>
                    <a:lstStyle/>
                    <a:p>
                      <a:pPr marL="6731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16/4/2024</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48260" marT="7620" marB="0"/>
                </a:tc>
                <a:extLst>
                  <a:ext uri="{0D108BD9-81ED-4DB2-BD59-A6C34878D82A}">
                    <a16:rowId xmlns:a16="http://schemas.microsoft.com/office/drawing/2014/main" val="1965099534"/>
                  </a:ext>
                </a:extLst>
              </a:tr>
            </a:tbl>
          </a:graphicData>
        </a:graphic>
      </p:graphicFrame>
      <p:graphicFrame>
        <p:nvGraphicFramePr>
          <p:cNvPr id="5" name="Table 4">
            <a:extLst>
              <a:ext uri="{FF2B5EF4-FFF2-40B4-BE49-F238E27FC236}">
                <a16:creationId xmlns:a16="http://schemas.microsoft.com/office/drawing/2014/main" id="{70139849-569C-43AA-A8C9-5F3779AF3AA8}"/>
              </a:ext>
            </a:extLst>
          </p:cNvPr>
          <p:cNvGraphicFramePr>
            <a:graphicFrameLocks noGrp="1"/>
          </p:cNvGraphicFramePr>
          <p:nvPr>
            <p:extLst>
              <p:ext uri="{D42A27DB-BD31-4B8C-83A1-F6EECF244321}">
                <p14:modId xmlns:p14="http://schemas.microsoft.com/office/powerpoint/2010/main" val="542005220"/>
              </p:ext>
            </p:extLst>
          </p:nvPr>
        </p:nvGraphicFramePr>
        <p:xfrm>
          <a:off x="431276" y="3575033"/>
          <a:ext cx="7897384" cy="2194551"/>
        </p:xfrm>
        <a:graphic>
          <a:graphicData uri="http://schemas.openxmlformats.org/drawingml/2006/table">
            <a:tbl>
              <a:tblPr firstRow="1" bandRow="1">
                <a:tableStyleId>{5C22544A-7EE6-4342-B048-85BDC9FD1C3A}</a:tableStyleId>
              </a:tblPr>
              <a:tblGrid>
                <a:gridCol w="1397805">
                  <a:extLst>
                    <a:ext uri="{9D8B030D-6E8A-4147-A177-3AD203B41FA5}">
                      <a16:colId xmlns:a16="http://schemas.microsoft.com/office/drawing/2014/main" val="3670113031"/>
                    </a:ext>
                  </a:extLst>
                </a:gridCol>
                <a:gridCol w="6499579">
                  <a:extLst>
                    <a:ext uri="{9D8B030D-6E8A-4147-A177-3AD203B41FA5}">
                      <a16:colId xmlns:a16="http://schemas.microsoft.com/office/drawing/2014/main" val="2407756122"/>
                    </a:ext>
                  </a:extLst>
                </a:gridCol>
              </a:tblGrid>
              <a:tr h="352443">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marL="957580">
                        <a:lnSpc>
                          <a:spcPct val="106000"/>
                        </a:lnSpc>
                        <a:spcBef>
                          <a:spcPts val="500"/>
                        </a:spcBef>
                        <a:spcAft>
                          <a:spcPts val="80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Details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698192978"/>
                  </a:ext>
                </a:extLst>
              </a:tr>
              <a:tr h="546227">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Mission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We continuously innovate to be the best transportation app for our customers.</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937733342"/>
                  </a:ext>
                </a:extLst>
              </a:tr>
              <a:tr h="546227">
                <a:tc>
                  <a:txBody>
                    <a:bodyPr/>
                    <a:lstStyle/>
                    <a:p>
                      <a:pPr marL="254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Vision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gn="just">
                        <a:lnSpc>
                          <a:spcPct val="106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To contribute towards the success of our clients, to help them to achieve their goals.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404688"/>
                  </a:ext>
                </a:extLst>
              </a:tr>
              <a:tr h="35244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Scope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To the particular transportation site’s scope</a:t>
                      </a:r>
                      <a:endParaRPr lang="en-IN" sz="18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884550177"/>
                  </a:ext>
                </a:extLst>
              </a:tr>
              <a:tr h="35244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30/12/2023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192540659"/>
                  </a:ext>
                </a:extLst>
              </a:tr>
            </a:tbl>
          </a:graphicData>
        </a:graphic>
      </p:graphicFrame>
    </p:spTree>
    <p:extLst>
      <p:ext uri="{BB962C8B-B14F-4D97-AF65-F5344CB8AC3E}">
        <p14:creationId xmlns:p14="http://schemas.microsoft.com/office/powerpoint/2010/main" val="2673658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AC5F4F-F076-2E89-09CC-04B4CC25F8F9}"/>
              </a:ext>
            </a:extLst>
          </p:cNvPr>
          <p:cNvGraphicFramePr>
            <a:graphicFrameLocks noGrp="1"/>
          </p:cNvGraphicFramePr>
          <p:nvPr>
            <p:extLst>
              <p:ext uri="{D42A27DB-BD31-4B8C-83A1-F6EECF244321}">
                <p14:modId xmlns:p14="http://schemas.microsoft.com/office/powerpoint/2010/main" val="241053876"/>
              </p:ext>
            </p:extLst>
          </p:nvPr>
        </p:nvGraphicFramePr>
        <p:xfrm>
          <a:off x="446516" y="463877"/>
          <a:ext cx="8194564" cy="2965123"/>
        </p:xfrm>
        <a:graphic>
          <a:graphicData uri="http://schemas.openxmlformats.org/drawingml/2006/table">
            <a:tbl>
              <a:tblPr firstRow="1" bandRow="1">
                <a:tableStyleId>{5C22544A-7EE6-4342-B048-85BDC9FD1C3A}</a:tableStyleId>
              </a:tblPr>
              <a:tblGrid>
                <a:gridCol w="1450405">
                  <a:extLst>
                    <a:ext uri="{9D8B030D-6E8A-4147-A177-3AD203B41FA5}">
                      <a16:colId xmlns:a16="http://schemas.microsoft.com/office/drawing/2014/main" val="3670113031"/>
                    </a:ext>
                  </a:extLst>
                </a:gridCol>
                <a:gridCol w="6744159">
                  <a:extLst>
                    <a:ext uri="{9D8B030D-6E8A-4147-A177-3AD203B41FA5}">
                      <a16:colId xmlns:a16="http://schemas.microsoft.com/office/drawing/2014/main" val="2407756122"/>
                    </a:ext>
                  </a:extLst>
                </a:gridCol>
              </a:tblGrid>
              <a:tr h="486113">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marL="957580">
                        <a:lnSpc>
                          <a:spcPct val="106000"/>
                        </a:lnSpc>
                        <a:spcBef>
                          <a:spcPts val="500"/>
                        </a:spcBef>
                        <a:spcAft>
                          <a:spcPts val="800"/>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Details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698192978"/>
                  </a:ext>
                </a:extLst>
              </a:tr>
              <a:tr h="753392">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Mission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We continuously innovate to be the best transportation app for our customers.</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2937733342"/>
                  </a:ext>
                </a:extLst>
              </a:tr>
              <a:tr h="753392">
                <a:tc>
                  <a:txBody>
                    <a:bodyPr/>
                    <a:lstStyle/>
                    <a:p>
                      <a:pPr marL="2540">
                        <a:lnSpc>
                          <a:spcPct val="106000"/>
                        </a:lnSpc>
                        <a:spcBef>
                          <a:spcPts val="50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Vision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gn="just">
                        <a:lnSpc>
                          <a:spcPct val="106000"/>
                        </a:lnSpc>
                        <a:spcAft>
                          <a:spcPts val="8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To contribute towards the success of our clients, to help them to achieve their goals.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8404688"/>
                  </a:ext>
                </a:extLst>
              </a:tr>
              <a:tr h="48611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Scope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US" sz="1800" kern="1200" dirty="0">
                          <a:solidFill>
                            <a:schemeClr val="dk1"/>
                          </a:solidFill>
                          <a:effectLst/>
                          <a:latin typeface="+mn-lt"/>
                          <a:ea typeface="+mn-ea"/>
                          <a:cs typeface="+mn-cs"/>
                        </a:rPr>
                        <a:t>To the particular transportation site’s scope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884550177"/>
                  </a:ext>
                </a:extLst>
              </a:tr>
              <a:tr h="486113">
                <a:tc>
                  <a:txBody>
                    <a:bodyPr/>
                    <a:lstStyle/>
                    <a:p>
                      <a:pPr marL="2540">
                        <a:lnSpc>
                          <a:spcPct val="106000"/>
                        </a:lnSpc>
                        <a:spcBef>
                          <a:spcPts val="50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Date </a:t>
                      </a:r>
                      <a:endParaRPr lang="en-IN" sz="18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tc>
                  <a:txBody>
                    <a:bodyPr/>
                    <a:lstStyle/>
                    <a:p>
                      <a:pPr>
                        <a:lnSpc>
                          <a:spcPct val="106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30/12/2023 </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7310" marR="28575" marT="6985" marB="0"/>
                </a:tc>
                <a:extLst>
                  <a:ext uri="{0D108BD9-81ED-4DB2-BD59-A6C34878D82A}">
                    <a16:rowId xmlns:a16="http://schemas.microsoft.com/office/drawing/2014/main" val="192540659"/>
                  </a:ext>
                </a:extLst>
              </a:tr>
            </a:tbl>
          </a:graphicData>
        </a:graphic>
      </p:graphicFrame>
    </p:spTree>
    <p:extLst>
      <p:ext uri="{BB962C8B-B14F-4D97-AF65-F5344CB8AC3E}">
        <p14:creationId xmlns:p14="http://schemas.microsoft.com/office/powerpoint/2010/main" val="3594611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901698-6F02-3DCE-2092-D74D82D4156E}"/>
              </a:ext>
            </a:extLst>
          </p:cNvPr>
          <p:cNvSpPr txBox="1"/>
          <p:nvPr/>
        </p:nvSpPr>
        <p:spPr>
          <a:xfrm>
            <a:off x="987458" y="101121"/>
            <a:ext cx="6103856" cy="504049"/>
          </a:xfrm>
          <a:prstGeom prst="rect">
            <a:avLst/>
          </a:prstGeom>
          <a:noFill/>
        </p:spPr>
        <p:txBody>
          <a:bodyPr wrap="square">
            <a:spAutoFit/>
          </a:bodyPr>
          <a:lstStyle/>
          <a:p>
            <a:pPr lvl="1">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Roadmap/Schedule</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D84F5B7-4632-3A3A-BFB9-088B0AA12941}"/>
              </a:ext>
            </a:extLst>
          </p:cNvPr>
          <p:cNvSpPr>
            <a:spLocks noChangeArrowheads="1"/>
          </p:cNvSpPr>
          <p:nvPr/>
        </p:nvSpPr>
        <p:spPr bwMode="auto">
          <a:xfrm>
            <a:off x="0" y="-894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A690FE02-E143-7B72-3541-A8E21A21C036}"/>
              </a:ext>
            </a:extLst>
          </p:cNvPr>
          <p:cNvGraphicFramePr>
            <a:graphicFrameLocks noChangeAspect="1"/>
          </p:cNvGraphicFramePr>
          <p:nvPr>
            <p:extLst>
              <p:ext uri="{D42A27DB-BD31-4B8C-83A1-F6EECF244321}">
                <p14:modId xmlns:p14="http://schemas.microsoft.com/office/powerpoint/2010/main" val="1691271460"/>
              </p:ext>
            </p:extLst>
          </p:nvPr>
        </p:nvGraphicFramePr>
        <p:xfrm>
          <a:off x="2379663" y="642938"/>
          <a:ext cx="5476875" cy="6113462"/>
        </p:xfrm>
        <a:graphic>
          <a:graphicData uri="http://schemas.openxmlformats.org/presentationml/2006/ole">
            <mc:AlternateContent xmlns:mc="http://schemas.openxmlformats.org/markup-compatibility/2006">
              <mc:Choice xmlns:v="urn:schemas-microsoft-com:vml" Requires="v">
                <p:oleObj name="Worksheet" r:id="rId2" imgW="6453963" imgH="6956981" progId="Excel.Sheet.12">
                  <p:embed/>
                </p:oleObj>
              </mc:Choice>
              <mc:Fallback>
                <p:oleObj name="Worksheet" r:id="rId2" imgW="6453963" imgH="6956981" progId="Excel.Sheet.12">
                  <p:embed/>
                  <p:pic>
                    <p:nvPicPr>
                      <p:cNvPr id="0" name="Object 1"/>
                      <p:cNvPicPr>
                        <a:picLocks noChangeAspect="1" noChangeArrowheads="1"/>
                      </p:cNvPicPr>
                      <p:nvPr/>
                    </p:nvPicPr>
                    <p:blipFill>
                      <a:blip r:embed="rId3"/>
                      <a:srcRect/>
                      <a:stretch>
                        <a:fillRect/>
                      </a:stretch>
                    </p:blipFill>
                    <p:spPr bwMode="auto">
                      <a:xfrm>
                        <a:off x="2379663" y="642938"/>
                        <a:ext cx="5476875" cy="6113462"/>
                      </a:xfrm>
                      <a:prstGeom prst="rect">
                        <a:avLst/>
                      </a:prstGeom>
                      <a:noFill/>
                    </p:spPr>
                  </p:pic>
                </p:oleObj>
              </mc:Fallback>
            </mc:AlternateContent>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310F25D-6D02-736F-8783-7D117349A76E}"/>
                  </a:ext>
                </a:extLst>
              </p14:cNvPr>
              <p14:cNvContentPartPr/>
              <p14:nvPr/>
            </p14:nvContentPartPr>
            <p14:xfrm>
              <a:off x="3685785" y="2085915"/>
              <a:ext cx="360" cy="360"/>
            </p14:xfrm>
          </p:contentPart>
        </mc:Choice>
        <mc:Fallback xmlns="">
          <p:pic>
            <p:nvPicPr>
              <p:cNvPr id="7" name="Ink 6">
                <a:extLst>
                  <a:ext uri="{FF2B5EF4-FFF2-40B4-BE49-F238E27FC236}">
                    <a16:creationId xmlns:a16="http://schemas.microsoft.com/office/drawing/2014/main" id="{9310F25D-6D02-736F-8783-7D117349A76E}"/>
                  </a:ext>
                </a:extLst>
              </p:cNvPr>
              <p:cNvPicPr/>
              <p:nvPr/>
            </p:nvPicPr>
            <p:blipFill>
              <a:blip r:embed="rId6"/>
              <a:stretch>
                <a:fillRect/>
              </a:stretch>
            </p:blipFill>
            <p:spPr>
              <a:xfrm>
                <a:off x="3676785" y="2031915"/>
                <a:ext cx="18000" cy="108000"/>
              </a:xfrm>
              <a:prstGeom prst="rect">
                <a:avLst/>
              </a:prstGeom>
            </p:spPr>
          </p:pic>
        </mc:Fallback>
      </mc:AlternateContent>
    </p:spTree>
    <p:extLst>
      <p:ext uri="{BB962C8B-B14F-4D97-AF65-F5344CB8AC3E}">
        <p14:creationId xmlns:p14="http://schemas.microsoft.com/office/powerpoint/2010/main" val="79978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F3407-EF31-FD5C-E481-64C4B8182879}"/>
              </a:ext>
            </a:extLst>
          </p:cNvPr>
          <p:cNvSpPr txBox="1"/>
          <p:nvPr/>
        </p:nvSpPr>
        <p:spPr>
          <a:xfrm>
            <a:off x="0" y="-35171"/>
            <a:ext cx="6103856" cy="504049"/>
          </a:xfrm>
          <a:prstGeom prst="rect">
            <a:avLst/>
          </a:prstGeom>
          <a:noFill/>
        </p:spPr>
        <p:txBody>
          <a:bodyPr wrap="square">
            <a:spAutoFit/>
          </a:bodyPr>
          <a:lstStyle/>
          <a:p>
            <a:pPr lvl="1">
              <a:lnSpc>
                <a:spcPct val="120000"/>
              </a:lnSpc>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Project Plan</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AA576C1-0C58-4F72-B5D9-E9EA9E9E622D}"/>
              </a:ext>
            </a:extLst>
          </p:cNvPr>
          <p:cNvGraphicFramePr>
            <a:graphicFrameLocks noGrp="1"/>
          </p:cNvGraphicFramePr>
          <p:nvPr>
            <p:extLst>
              <p:ext uri="{D42A27DB-BD31-4B8C-83A1-F6EECF244321}">
                <p14:modId xmlns:p14="http://schemas.microsoft.com/office/powerpoint/2010/main" val="2553144372"/>
              </p:ext>
            </p:extLst>
          </p:nvPr>
        </p:nvGraphicFramePr>
        <p:xfrm>
          <a:off x="1425678" y="589936"/>
          <a:ext cx="6464152" cy="5690216"/>
        </p:xfrm>
        <a:graphic>
          <a:graphicData uri="http://schemas.openxmlformats.org/drawingml/2006/table">
            <a:tbl>
              <a:tblPr firstRow="1" firstCol="1" bandRow="1">
                <a:tableStyleId>{5C22544A-7EE6-4342-B048-85BDC9FD1C3A}</a:tableStyleId>
              </a:tblPr>
              <a:tblGrid>
                <a:gridCol w="2672309">
                  <a:extLst>
                    <a:ext uri="{9D8B030D-6E8A-4147-A177-3AD203B41FA5}">
                      <a16:colId xmlns:a16="http://schemas.microsoft.com/office/drawing/2014/main" val="4137269469"/>
                    </a:ext>
                  </a:extLst>
                </a:gridCol>
                <a:gridCol w="929444">
                  <a:extLst>
                    <a:ext uri="{9D8B030D-6E8A-4147-A177-3AD203B41FA5}">
                      <a16:colId xmlns:a16="http://schemas.microsoft.com/office/drawing/2014/main" val="3011188371"/>
                    </a:ext>
                  </a:extLst>
                </a:gridCol>
                <a:gridCol w="928788">
                  <a:extLst>
                    <a:ext uri="{9D8B030D-6E8A-4147-A177-3AD203B41FA5}">
                      <a16:colId xmlns:a16="http://schemas.microsoft.com/office/drawing/2014/main" val="911163403"/>
                    </a:ext>
                  </a:extLst>
                </a:gridCol>
                <a:gridCol w="929444">
                  <a:extLst>
                    <a:ext uri="{9D8B030D-6E8A-4147-A177-3AD203B41FA5}">
                      <a16:colId xmlns:a16="http://schemas.microsoft.com/office/drawing/2014/main" val="1965522253"/>
                    </a:ext>
                  </a:extLst>
                </a:gridCol>
                <a:gridCol w="1004167">
                  <a:extLst>
                    <a:ext uri="{9D8B030D-6E8A-4147-A177-3AD203B41FA5}">
                      <a16:colId xmlns:a16="http://schemas.microsoft.com/office/drawing/2014/main" val="1489342714"/>
                    </a:ext>
                  </a:extLst>
                </a:gridCol>
              </a:tblGrid>
              <a:tr h="203222">
                <a:tc>
                  <a:txBody>
                    <a:bodyPr/>
                    <a:lstStyle/>
                    <a:p>
                      <a:pPr algn="ctr">
                        <a:lnSpc>
                          <a:spcPct val="106000"/>
                        </a:lnSpc>
                        <a:spcAft>
                          <a:spcPts val="0"/>
                        </a:spcAft>
                      </a:pPr>
                      <a:r>
                        <a:rPr lang="en-US" sz="1200" dirty="0">
                          <a:effectLst/>
                          <a:latin typeface="Times New Roman" panose="02020603050405020304" pitchFamily="18" charset="0"/>
                          <a:cs typeface="Times New Roman" panose="02020603050405020304" pitchFamily="18" charset="0"/>
                        </a:rPr>
                        <a:t>Task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Duration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Start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Finish</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Status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735115553"/>
                  </a:ext>
                </a:extLst>
              </a:tr>
              <a:tr h="20322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Sprint#1: Project Structure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15d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30/12/2023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4077565179"/>
                  </a:ext>
                </a:extLst>
              </a:tr>
              <a:tr h="20322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UI Designing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11d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30/12/2023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58579782"/>
                  </a:ext>
                </a:extLst>
              </a:tr>
              <a:tr h="20322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Firebase Management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556717853"/>
                  </a:ext>
                </a:extLst>
              </a:tr>
              <a:tr h="20322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Sprint#2: Registration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5d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14/01/2024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18/01/2024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2053867103"/>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Rider Registration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16/01/2024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945351147"/>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Driver Registration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17/01/2024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231123999"/>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Sprint#3: Login and Logout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6d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617464301"/>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Rider Login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20/01/2024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853275571"/>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Driver Login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2007588732"/>
                  </a:ext>
                </a:extLst>
              </a:tr>
              <a:tr h="20322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Admin Login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109835596"/>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Sprint#4: Map Approval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07/02/2024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497474698"/>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Map setup</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07/02/2024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622845586"/>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Sprint#5: Ride Booking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167996348"/>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Request for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194704014"/>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Notification for Accept or reject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916115076"/>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Show driver and rider details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4176540954"/>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Start ride &amp; End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2672755898"/>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Sprint#6: Payment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034772415"/>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Amount paid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23/02/2024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731078145"/>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Confirm amount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194193084"/>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Sprint#7: Total Earnings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26/02/2024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27/02/2024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555399871"/>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Sprint#8: Trips Page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097277601"/>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Total Trips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01/03/2024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880396593"/>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Check Trips History(Driver)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02/03/2024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04/03/2024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841530897"/>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Check Trips History(Rider)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05/03/2024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3818070049"/>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Sprint#8: Profile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4259971096"/>
                  </a:ext>
                </a:extLst>
              </a:tr>
              <a:tr h="20322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Driver Profile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11" marR="25111" marT="0" marB="0"/>
                </a:tc>
                <a:extLst>
                  <a:ext uri="{0D108BD9-81ED-4DB2-BD59-A6C34878D82A}">
                    <a16:rowId xmlns:a16="http://schemas.microsoft.com/office/drawing/2014/main" val="1229462306"/>
                  </a:ext>
                </a:extLst>
              </a:tr>
            </a:tbl>
          </a:graphicData>
        </a:graphic>
      </p:graphicFrame>
    </p:spTree>
    <p:extLst>
      <p:ext uri="{BB962C8B-B14F-4D97-AF65-F5344CB8AC3E}">
        <p14:creationId xmlns:p14="http://schemas.microsoft.com/office/powerpoint/2010/main" val="23025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DE48C-7F1F-0D81-CBFC-533930A9A5FD}"/>
              </a:ext>
            </a:extLst>
          </p:cNvPr>
          <p:cNvSpPr txBox="1"/>
          <p:nvPr/>
        </p:nvSpPr>
        <p:spPr>
          <a:xfrm>
            <a:off x="0" y="0"/>
            <a:ext cx="6103856"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User Story</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952DCED-2961-A73D-A63F-2258EA7DCF96}"/>
              </a:ext>
            </a:extLst>
          </p:cNvPr>
          <p:cNvGraphicFramePr>
            <a:graphicFrameLocks noGrp="1"/>
          </p:cNvGraphicFramePr>
          <p:nvPr>
            <p:extLst>
              <p:ext uri="{D42A27DB-BD31-4B8C-83A1-F6EECF244321}">
                <p14:modId xmlns:p14="http://schemas.microsoft.com/office/powerpoint/2010/main" val="1070937890"/>
              </p:ext>
            </p:extLst>
          </p:nvPr>
        </p:nvGraphicFramePr>
        <p:xfrm>
          <a:off x="1477839" y="600477"/>
          <a:ext cx="6741930" cy="5657045"/>
        </p:xfrm>
        <a:graphic>
          <a:graphicData uri="http://schemas.openxmlformats.org/drawingml/2006/table">
            <a:tbl>
              <a:tblPr firstRow="1" firstCol="1" lastRow="1" lastCol="1" bandRow="1" bandCol="1">
                <a:tableStyleId>{5C22544A-7EE6-4342-B048-85BDC9FD1C3A}</a:tableStyleId>
              </a:tblPr>
              <a:tblGrid>
                <a:gridCol w="1684309">
                  <a:extLst>
                    <a:ext uri="{9D8B030D-6E8A-4147-A177-3AD203B41FA5}">
                      <a16:colId xmlns:a16="http://schemas.microsoft.com/office/drawing/2014/main" val="2690075062"/>
                    </a:ext>
                  </a:extLst>
                </a:gridCol>
                <a:gridCol w="1548142">
                  <a:extLst>
                    <a:ext uri="{9D8B030D-6E8A-4147-A177-3AD203B41FA5}">
                      <a16:colId xmlns:a16="http://schemas.microsoft.com/office/drawing/2014/main" val="3805886189"/>
                    </a:ext>
                  </a:extLst>
                </a:gridCol>
                <a:gridCol w="1711139">
                  <a:extLst>
                    <a:ext uri="{9D8B030D-6E8A-4147-A177-3AD203B41FA5}">
                      <a16:colId xmlns:a16="http://schemas.microsoft.com/office/drawing/2014/main" val="760758919"/>
                    </a:ext>
                  </a:extLst>
                </a:gridCol>
                <a:gridCol w="1798340">
                  <a:extLst>
                    <a:ext uri="{9D8B030D-6E8A-4147-A177-3AD203B41FA5}">
                      <a16:colId xmlns:a16="http://schemas.microsoft.com/office/drawing/2014/main" val="1752992078"/>
                    </a:ext>
                  </a:extLst>
                </a:gridCol>
              </a:tblGrid>
              <a:tr h="728780">
                <a:tc>
                  <a:txBody>
                    <a:bodyPr/>
                    <a:lstStyle/>
                    <a:p>
                      <a:pPr marL="65405" algn="ctr">
                        <a:lnSpc>
                          <a:spcPts val="1460"/>
                        </a:lnSpc>
                      </a:pPr>
                      <a:r>
                        <a:rPr lang="en-US" sz="1100" kern="100" dirty="0">
                          <a:effectLst/>
                        </a:rPr>
                        <a:t>User Story ID</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ctr">
                        <a:lnSpc>
                          <a:spcPts val="1460"/>
                        </a:lnSpc>
                      </a:pPr>
                      <a:r>
                        <a:rPr lang="en-US" sz="1100" kern="100">
                          <a:effectLst/>
                        </a:rPr>
                        <a:t>As a (type of user)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marR="321945" algn="ctr">
                        <a:lnSpc>
                          <a:spcPct val="107000"/>
                        </a:lnSpc>
                        <a:spcAft>
                          <a:spcPts val="0"/>
                        </a:spcAft>
                      </a:pPr>
                      <a:r>
                        <a:rPr lang="en-US" sz="1100" kern="100">
                          <a:effectLst/>
                        </a:rPr>
                        <a:t>I want to (perform some task)</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42875" algn="ctr">
                        <a:lnSpc>
                          <a:spcPct val="107000"/>
                        </a:lnSpc>
                        <a:spcAft>
                          <a:spcPts val="0"/>
                        </a:spcAft>
                      </a:pPr>
                      <a:r>
                        <a:rPr lang="en-US" sz="1100" kern="100">
                          <a:effectLst/>
                        </a:rPr>
                        <a:t>So that I can (achieve some goal)</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913959516"/>
                  </a:ext>
                </a:extLst>
              </a:tr>
              <a:tr h="525742">
                <a:tc>
                  <a:txBody>
                    <a:bodyPr/>
                    <a:lstStyle/>
                    <a:p>
                      <a:pPr marL="65405" algn="just">
                        <a:lnSpc>
                          <a:spcPts val="1460"/>
                        </a:lnSpc>
                      </a:pPr>
                      <a:r>
                        <a:rPr lang="en-US" sz="1100" kern="100" dirty="0">
                          <a:effectLst/>
                        </a:rPr>
                        <a:t>1</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a:effectLst/>
                        </a:rPr>
                        <a:t>Manage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250825" algn="just">
                        <a:lnSpc>
                          <a:spcPct val="107000"/>
                        </a:lnSpc>
                        <a:spcAft>
                          <a:spcPts val="0"/>
                        </a:spcAft>
                      </a:pPr>
                      <a:r>
                        <a:rPr lang="en-US" sz="1100" kern="100">
                          <a:effectLst/>
                        </a:rPr>
                        <a:t>Block and Un-block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133821222"/>
                  </a:ext>
                </a:extLst>
              </a:tr>
              <a:tr h="528124">
                <a:tc>
                  <a:txBody>
                    <a:bodyPr/>
                    <a:lstStyle/>
                    <a:p>
                      <a:pPr marL="65405" algn="just">
                        <a:lnSpc>
                          <a:spcPts val="1460"/>
                        </a:lnSpc>
                      </a:pPr>
                      <a:r>
                        <a:rPr lang="en-US" sz="1100" kern="100" dirty="0">
                          <a:effectLst/>
                        </a:rPr>
                        <a:t>2</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Manage Driver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51130" algn="just">
                        <a:lnSpc>
                          <a:spcPct val="107000"/>
                        </a:lnSpc>
                        <a:spcAft>
                          <a:spcPts val="0"/>
                        </a:spcAft>
                      </a:pPr>
                      <a:r>
                        <a:rPr lang="en-US" sz="1100" kern="100">
                          <a:effectLst/>
                        </a:rPr>
                        <a:t>Block and Un-block Driver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509794222"/>
                  </a:ext>
                </a:extLst>
              </a:tr>
              <a:tr h="543213">
                <a:tc>
                  <a:txBody>
                    <a:bodyPr/>
                    <a:lstStyle/>
                    <a:p>
                      <a:pPr marL="65405" algn="just">
                        <a:lnSpc>
                          <a:spcPct val="107000"/>
                        </a:lnSpc>
                      </a:pPr>
                      <a:r>
                        <a:rPr lang="en-US" sz="1100" kern="100" dirty="0">
                          <a:effectLst/>
                        </a:rPr>
                        <a:t>3</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ct val="107000"/>
                        </a:lnSpc>
                      </a:pPr>
                      <a:r>
                        <a:rPr lang="en-US" sz="1100" kern="100" dirty="0">
                          <a:effectLst/>
                        </a:rPr>
                        <a:t>Admin</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ct val="107000"/>
                        </a:lnSpc>
                      </a:pPr>
                      <a:r>
                        <a:rPr lang="en-US" sz="1100" kern="100" dirty="0">
                          <a:effectLst/>
                        </a:rPr>
                        <a:t>Manage Trips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298450" algn="just">
                        <a:lnSpc>
                          <a:spcPct val="107000"/>
                        </a:lnSpc>
                        <a:spcAft>
                          <a:spcPts val="0"/>
                        </a:spcAft>
                      </a:pPr>
                      <a:r>
                        <a:rPr lang="en-US" sz="1100" kern="100" dirty="0">
                          <a:effectLst/>
                        </a:rPr>
                        <a:t>View Trip details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1366686433"/>
                  </a:ext>
                </a:extLst>
              </a:tr>
              <a:tr h="770843">
                <a:tc>
                  <a:txBody>
                    <a:bodyPr/>
                    <a:lstStyle/>
                    <a:p>
                      <a:pPr marL="65405" algn="just">
                        <a:lnSpc>
                          <a:spcPts val="1460"/>
                        </a:lnSpc>
                      </a:pPr>
                      <a:r>
                        <a:rPr lang="en-US" sz="1100" kern="100">
                          <a:effectLst/>
                        </a:rPr>
                        <a:t>4</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Driver </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a:effectLst/>
                        </a:rPr>
                        <a:t>Ride request</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Accept the request or reject request</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3442424692"/>
                  </a:ext>
                </a:extLst>
              </a:tr>
              <a:tr h="707607">
                <a:tc>
                  <a:txBody>
                    <a:bodyPr/>
                    <a:lstStyle/>
                    <a:p>
                      <a:pPr marL="65405" algn="just">
                        <a:lnSpc>
                          <a:spcPts val="1460"/>
                        </a:lnSpc>
                      </a:pPr>
                      <a:r>
                        <a:rPr lang="en-US" sz="1100" kern="100">
                          <a:effectLst/>
                        </a:rPr>
                        <a:t>5</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Driver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Earnings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algn="just">
                        <a:lnSpc>
                          <a:spcPts val="1365"/>
                        </a:lnSpc>
                        <a:spcBef>
                          <a:spcPts val="5"/>
                        </a:spcBef>
                        <a:spcAft>
                          <a:spcPts val="0"/>
                        </a:spcAft>
                      </a:pPr>
                      <a:r>
                        <a:rPr lang="en-US" sz="1100" kern="100" dirty="0">
                          <a:effectLst/>
                        </a:rPr>
                        <a:t>Check total earnings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3344008829"/>
                  </a:ext>
                </a:extLst>
              </a:tr>
              <a:tr h="818491">
                <a:tc>
                  <a:txBody>
                    <a:bodyPr/>
                    <a:lstStyle/>
                    <a:p>
                      <a:pPr marL="65405" algn="just">
                        <a:lnSpc>
                          <a:spcPts val="1460"/>
                        </a:lnSpc>
                      </a:pPr>
                      <a:r>
                        <a:rPr lang="en-US" sz="1100" kern="100">
                          <a:effectLst/>
                        </a:rPr>
                        <a:t>6</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a:effectLst/>
                        </a:rPr>
                        <a:t>Driver / Rider</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algn="just">
                        <a:lnSpc>
                          <a:spcPts val="1460"/>
                        </a:lnSpc>
                      </a:pPr>
                      <a:r>
                        <a:rPr lang="en-US" sz="1100" kern="100" dirty="0">
                          <a:effectLst/>
                        </a:rPr>
                        <a:t>  Trips</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R="82550" algn="just">
                        <a:lnSpc>
                          <a:spcPct val="107000"/>
                        </a:lnSpc>
                      </a:pPr>
                      <a:r>
                        <a:rPr lang="en-US" sz="1100" kern="100" dirty="0">
                          <a:effectLst/>
                        </a:rPr>
                        <a:t>  Check trips history</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1307191"/>
                  </a:ext>
                </a:extLst>
              </a:tr>
              <a:tr h="525742">
                <a:tc>
                  <a:txBody>
                    <a:bodyPr/>
                    <a:lstStyle/>
                    <a:p>
                      <a:pPr marL="65405" algn="just">
                        <a:lnSpc>
                          <a:spcPts val="1460"/>
                        </a:lnSpc>
                      </a:pPr>
                      <a:r>
                        <a:rPr lang="en-US" sz="1100" kern="100">
                          <a:effectLst/>
                        </a:rPr>
                        <a:t>7</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Rider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Ride booking</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marR="164465" algn="just">
                        <a:lnSpc>
                          <a:spcPct val="107000"/>
                        </a:lnSpc>
                        <a:spcAft>
                          <a:spcPts val="0"/>
                        </a:spcAft>
                      </a:pPr>
                      <a:r>
                        <a:rPr lang="en-US" sz="1100" kern="100" dirty="0">
                          <a:effectLst/>
                        </a:rPr>
                        <a:t>Request for ride booking</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056493470"/>
                  </a:ext>
                </a:extLst>
              </a:tr>
              <a:tr h="508503">
                <a:tc>
                  <a:txBody>
                    <a:bodyPr/>
                    <a:lstStyle/>
                    <a:p>
                      <a:pPr marL="65405" algn="just">
                        <a:lnSpc>
                          <a:spcPts val="1460"/>
                        </a:lnSpc>
                      </a:pPr>
                      <a:r>
                        <a:rPr lang="en-US" sz="1100" kern="100">
                          <a:effectLst/>
                        </a:rPr>
                        <a:t>8</a:t>
                      </a:r>
                      <a:endParaRPr lang="en-IN" sz="1000" kern="10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4770" algn="just">
                        <a:lnSpc>
                          <a:spcPts val="1460"/>
                        </a:lnSpc>
                      </a:pPr>
                      <a:r>
                        <a:rPr lang="en-US" sz="1100" kern="100" dirty="0">
                          <a:effectLst/>
                        </a:rPr>
                        <a:t>Rider</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945" algn="just">
                        <a:lnSpc>
                          <a:spcPts val="1460"/>
                        </a:lnSpc>
                      </a:pPr>
                      <a:r>
                        <a:rPr lang="en-US" sz="1100" kern="100" dirty="0">
                          <a:effectLst/>
                        </a:rPr>
                        <a:t>Payment</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tc>
                  <a:txBody>
                    <a:bodyPr/>
                    <a:lstStyle/>
                    <a:p>
                      <a:pPr marL="67310" algn="just">
                        <a:lnSpc>
                          <a:spcPts val="1460"/>
                        </a:lnSpc>
                      </a:pPr>
                      <a:r>
                        <a:rPr lang="en-US" sz="1100" kern="100" dirty="0">
                          <a:effectLst/>
                        </a:rPr>
                        <a:t>Payment of the ride</a:t>
                      </a:r>
                      <a:endParaRPr lang="en-IN" sz="1000" kern="100" dirty="0">
                        <a:effectLst/>
                        <a:latin typeface="Calibri" panose="020F0502020204030204" pitchFamily="34" charset="0"/>
                        <a:ea typeface="Calibri" panose="020F0502020204030204" pitchFamily="34" charset="0"/>
                        <a:cs typeface="Shruti" panose="020B0502040204020203" pitchFamily="34" charset="0"/>
                      </a:endParaRPr>
                    </a:p>
                  </a:txBody>
                  <a:tcPr marL="0" marR="0" marT="0" marB="0"/>
                </a:tc>
                <a:extLst>
                  <a:ext uri="{0D108BD9-81ED-4DB2-BD59-A6C34878D82A}">
                    <a16:rowId xmlns:a16="http://schemas.microsoft.com/office/drawing/2014/main" val="2564748773"/>
                  </a:ext>
                </a:extLst>
              </a:tr>
            </a:tbl>
          </a:graphicData>
        </a:graphic>
      </p:graphicFrame>
    </p:spTree>
    <p:extLst>
      <p:ext uri="{BB962C8B-B14F-4D97-AF65-F5344CB8AC3E}">
        <p14:creationId xmlns:p14="http://schemas.microsoft.com/office/powerpoint/2010/main" val="1239243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4D326-8382-8199-9FAD-B31E02EEA24B}"/>
              </a:ext>
            </a:extLst>
          </p:cNvPr>
          <p:cNvSpPr txBox="1"/>
          <p:nvPr/>
        </p:nvSpPr>
        <p:spPr>
          <a:xfrm>
            <a:off x="-295128" y="0"/>
            <a:ext cx="6103856" cy="435376"/>
          </a:xfrm>
          <a:prstGeom prst="rect">
            <a:avLst/>
          </a:prstGeom>
          <a:noFill/>
        </p:spPr>
        <p:txBody>
          <a:bodyPr wrap="square">
            <a:spAutoFit/>
          </a:bodyPr>
          <a:lstStyle/>
          <a:p>
            <a:pPr lvl="1">
              <a:lnSpc>
                <a:spcPct val="120000"/>
              </a:lnSpc>
              <a:spcBef>
                <a:spcPts val="500"/>
              </a:spcBef>
              <a:spcAft>
                <a:spcPts val="105"/>
              </a:spcAft>
            </a:pPr>
            <a:r>
              <a:rPr lang="en-IN" sz="20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Release Plan</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14CA744-6C5F-4D1D-961F-1635D4C3D8A8}"/>
              </a:ext>
            </a:extLst>
          </p:cNvPr>
          <p:cNvGraphicFramePr>
            <a:graphicFrameLocks noGrp="1"/>
          </p:cNvGraphicFramePr>
          <p:nvPr>
            <p:extLst>
              <p:ext uri="{D42A27DB-BD31-4B8C-83A1-F6EECF244321}">
                <p14:modId xmlns:p14="http://schemas.microsoft.com/office/powerpoint/2010/main" val="3330908479"/>
              </p:ext>
            </p:extLst>
          </p:nvPr>
        </p:nvGraphicFramePr>
        <p:xfrm>
          <a:off x="1485144" y="656255"/>
          <a:ext cx="6606805" cy="6000182"/>
        </p:xfrm>
        <a:graphic>
          <a:graphicData uri="http://schemas.openxmlformats.org/drawingml/2006/table">
            <a:tbl>
              <a:tblPr firstRow="1" firstCol="1" bandRow="1">
                <a:tableStyleId>{5C22544A-7EE6-4342-B048-85BDC9FD1C3A}</a:tableStyleId>
              </a:tblPr>
              <a:tblGrid>
                <a:gridCol w="2307252">
                  <a:extLst>
                    <a:ext uri="{9D8B030D-6E8A-4147-A177-3AD203B41FA5}">
                      <a16:colId xmlns:a16="http://schemas.microsoft.com/office/drawing/2014/main" val="3365988781"/>
                    </a:ext>
                  </a:extLst>
                </a:gridCol>
                <a:gridCol w="435480">
                  <a:extLst>
                    <a:ext uri="{9D8B030D-6E8A-4147-A177-3AD203B41FA5}">
                      <a16:colId xmlns:a16="http://schemas.microsoft.com/office/drawing/2014/main" val="1688785325"/>
                    </a:ext>
                  </a:extLst>
                </a:gridCol>
                <a:gridCol w="1016596">
                  <a:extLst>
                    <a:ext uri="{9D8B030D-6E8A-4147-A177-3AD203B41FA5}">
                      <a16:colId xmlns:a16="http://schemas.microsoft.com/office/drawing/2014/main" val="3575864371"/>
                    </a:ext>
                  </a:extLst>
                </a:gridCol>
                <a:gridCol w="952028">
                  <a:extLst>
                    <a:ext uri="{9D8B030D-6E8A-4147-A177-3AD203B41FA5}">
                      <a16:colId xmlns:a16="http://schemas.microsoft.com/office/drawing/2014/main" val="836309637"/>
                    </a:ext>
                  </a:extLst>
                </a:gridCol>
                <a:gridCol w="865937">
                  <a:extLst>
                    <a:ext uri="{9D8B030D-6E8A-4147-A177-3AD203B41FA5}">
                      <a16:colId xmlns:a16="http://schemas.microsoft.com/office/drawing/2014/main" val="2425637985"/>
                    </a:ext>
                  </a:extLst>
                </a:gridCol>
                <a:gridCol w="1029512">
                  <a:extLst>
                    <a:ext uri="{9D8B030D-6E8A-4147-A177-3AD203B41FA5}">
                      <a16:colId xmlns:a16="http://schemas.microsoft.com/office/drawing/2014/main" val="978115456"/>
                    </a:ext>
                  </a:extLst>
                </a:gridCol>
              </a:tblGrid>
              <a:tr h="426316">
                <a:tc>
                  <a:txBody>
                    <a:bodyPr/>
                    <a:lstStyle/>
                    <a:p>
                      <a:pPr algn="ctr">
                        <a:lnSpc>
                          <a:spcPct val="106000"/>
                        </a:lnSpc>
                        <a:spcAft>
                          <a:spcPts val="0"/>
                        </a:spcAft>
                      </a:pPr>
                      <a:r>
                        <a:rPr lang="en-US" sz="1200" dirty="0">
                          <a:effectLst/>
                          <a:latin typeface="Times New Roman" panose="02020603050405020304" pitchFamily="18" charset="0"/>
                          <a:cs typeface="Times New Roman" panose="02020603050405020304" pitchFamily="18" charset="0"/>
                        </a:rPr>
                        <a:t>Task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Duration</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Start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Finish</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Status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ctr">
                        <a:lnSpc>
                          <a:spcPct val="106000"/>
                        </a:lnSpc>
                        <a:spcAft>
                          <a:spcPts val="0"/>
                        </a:spcAft>
                      </a:pPr>
                      <a:r>
                        <a:rPr lang="en-US" sz="1200">
                          <a:effectLst/>
                          <a:latin typeface="Times New Roman" panose="02020603050405020304" pitchFamily="18" charset="0"/>
                          <a:cs typeface="Times New Roman" panose="02020603050405020304" pitchFamily="18" charset="0"/>
                        </a:rPr>
                        <a:t>Release Date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114722602"/>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Sprint#1: Project Structure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15d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30/12/2023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4255025972"/>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UI Designing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11d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30/12/2023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304822627"/>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Firebase Management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474157789"/>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Sprint#2: Registration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5d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465597447"/>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Rider Registration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16/01/2024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16/01/2024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564812535"/>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Sprint#3: Login and Logout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17/01/2024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65843033"/>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Rider Login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6d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412544227"/>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Driver Login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20/01/2024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20/01/2024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3294025774"/>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Admin Login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94773964"/>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Sprint#4: Map Setup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23/01/2024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049481413"/>
                  </a:ext>
                </a:extLst>
              </a:tr>
              <a:tr h="205902">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Map setup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14d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25/01/2024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07/02/2024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Completed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07/02/2024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891382844"/>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Sprint#5: Ride Booking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25/01/2024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07/02/2024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07/02/2024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3528898793"/>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Request for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21/02/2024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751982335"/>
                  </a:ext>
                </a:extLst>
              </a:tr>
              <a:tr h="426316">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Notification for Accept or reject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11/02/2024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824112024"/>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Show driver and rider details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14/02/2024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14/02/2024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077531218"/>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Start ride &amp; End ride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18/02/2024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672925520"/>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Sprint#6: Payment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19/02/2024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21/02/2024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21/02/2024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853766949"/>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Amount paid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25/02/2024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93856032"/>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Confirm amount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22/02/2024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23/02/2024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23/02/2024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3680902124"/>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Sprint#7: Total Earnings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24/02/2024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25/02/2024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25/02/2024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332685803"/>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Sprint#8: Trips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26/02/2024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27/02/2024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27/02/2024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4200601769"/>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Total Trips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08/03/2024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4248683311"/>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Check Trips History(Driver)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28/02/2024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01/03/2024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01/03/2024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3104741723"/>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Check Trips History(Rider)</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3d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02/03/2024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04/03/2024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04/03/2024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3661281193"/>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Sprint#8: Profile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4d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05/03/2024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08/03/2024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08/03/2024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155781628"/>
                  </a:ext>
                </a:extLst>
              </a:tr>
              <a:tr h="205902">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Driver Profile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2d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09/03/2024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10/03/2024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a:effectLst/>
                          <a:latin typeface="Times New Roman" panose="02020603050405020304" pitchFamily="18" charset="0"/>
                          <a:cs typeface="Times New Roman" panose="02020603050405020304" pitchFamily="18" charset="0"/>
                        </a:rPr>
                        <a:t>Completed</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tc>
                  <a:txBody>
                    <a:bodyPr/>
                    <a:lstStyle/>
                    <a:p>
                      <a:pPr algn="l">
                        <a:lnSpc>
                          <a:spcPct val="106000"/>
                        </a:lnSpc>
                        <a:spcAft>
                          <a:spcPts val="0"/>
                        </a:spcAft>
                      </a:pPr>
                      <a:r>
                        <a:rPr lang="en-US" sz="1200" dirty="0">
                          <a:effectLst/>
                          <a:latin typeface="Times New Roman" panose="02020603050405020304" pitchFamily="18" charset="0"/>
                          <a:cs typeface="Times New Roman" panose="02020603050405020304" pitchFamily="18" charset="0"/>
                        </a:rPr>
                        <a:t>10/03/2024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089" marR="25089" marT="0" marB="0"/>
                </a:tc>
                <a:extLst>
                  <a:ext uri="{0D108BD9-81ED-4DB2-BD59-A6C34878D82A}">
                    <a16:rowId xmlns:a16="http://schemas.microsoft.com/office/drawing/2014/main" val="2741869823"/>
                  </a:ext>
                </a:extLst>
              </a:tr>
            </a:tbl>
          </a:graphicData>
        </a:graphic>
      </p:graphicFrame>
    </p:spTree>
    <p:extLst>
      <p:ext uri="{BB962C8B-B14F-4D97-AF65-F5344CB8AC3E}">
        <p14:creationId xmlns:p14="http://schemas.microsoft.com/office/powerpoint/2010/main" val="2029273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12031-E0C5-7940-571A-C41C9CD35610}"/>
              </a:ext>
            </a:extLst>
          </p:cNvPr>
          <p:cNvSpPr txBox="1"/>
          <p:nvPr/>
        </p:nvSpPr>
        <p:spPr>
          <a:xfrm>
            <a:off x="-153726" y="-55843"/>
            <a:ext cx="6103856"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Agile Sprint Backlog</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512AB3B-346A-4D00-8954-92C6B1FD7805}"/>
              </a:ext>
            </a:extLst>
          </p:cNvPr>
          <p:cNvGraphicFramePr>
            <a:graphicFrameLocks noGrp="1"/>
          </p:cNvGraphicFramePr>
          <p:nvPr>
            <p:extLst>
              <p:ext uri="{D42A27DB-BD31-4B8C-83A1-F6EECF244321}">
                <p14:modId xmlns:p14="http://schemas.microsoft.com/office/powerpoint/2010/main" val="477245692"/>
              </p:ext>
            </p:extLst>
          </p:nvPr>
        </p:nvGraphicFramePr>
        <p:xfrm>
          <a:off x="1660756" y="615355"/>
          <a:ext cx="6332869" cy="5274564"/>
        </p:xfrm>
        <a:graphic>
          <a:graphicData uri="http://schemas.openxmlformats.org/drawingml/2006/table">
            <a:tbl>
              <a:tblPr firstRow="1" firstCol="1" lastRow="1" lastCol="1" bandRow="1" bandCol="1">
                <a:tableStyleId>{5C22544A-7EE6-4342-B048-85BDC9FD1C3A}</a:tableStyleId>
              </a:tblPr>
              <a:tblGrid>
                <a:gridCol w="2509413">
                  <a:extLst>
                    <a:ext uri="{9D8B030D-6E8A-4147-A177-3AD203B41FA5}">
                      <a16:colId xmlns:a16="http://schemas.microsoft.com/office/drawing/2014/main" val="2546370914"/>
                    </a:ext>
                  </a:extLst>
                </a:gridCol>
                <a:gridCol w="647568">
                  <a:extLst>
                    <a:ext uri="{9D8B030D-6E8A-4147-A177-3AD203B41FA5}">
                      <a16:colId xmlns:a16="http://schemas.microsoft.com/office/drawing/2014/main" val="2961330858"/>
                    </a:ext>
                  </a:extLst>
                </a:gridCol>
                <a:gridCol w="594744">
                  <a:extLst>
                    <a:ext uri="{9D8B030D-6E8A-4147-A177-3AD203B41FA5}">
                      <a16:colId xmlns:a16="http://schemas.microsoft.com/office/drawing/2014/main" val="2916760373"/>
                    </a:ext>
                  </a:extLst>
                </a:gridCol>
                <a:gridCol w="831470">
                  <a:extLst>
                    <a:ext uri="{9D8B030D-6E8A-4147-A177-3AD203B41FA5}">
                      <a16:colId xmlns:a16="http://schemas.microsoft.com/office/drawing/2014/main" val="3587686543"/>
                    </a:ext>
                  </a:extLst>
                </a:gridCol>
                <a:gridCol w="924724">
                  <a:extLst>
                    <a:ext uri="{9D8B030D-6E8A-4147-A177-3AD203B41FA5}">
                      <a16:colId xmlns:a16="http://schemas.microsoft.com/office/drawing/2014/main" val="232562318"/>
                    </a:ext>
                  </a:extLst>
                </a:gridCol>
                <a:gridCol w="824950">
                  <a:extLst>
                    <a:ext uri="{9D8B030D-6E8A-4147-A177-3AD203B41FA5}">
                      <a16:colId xmlns:a16="http://schemas.microsoft.com/office/drawing/2014/main" val="2805466716"/>
                    </a:ext>
                  </a:extLst>
                </a:gridCol>
              </a:tblGrid>
              <a:tr h="271835">
                <a:tc>
                  <a:txBody>
                    <a:bodyPr/>
                    <a:lstStyle/>
                    <a:p>
                      <a:pPr marL="65405" algn="ctr">
                        <a:lnSpc>
                          <a:spcPts val="1600"/>
                        </a:lnSpc>
                        <a:spcAft>
                          <a:spcPts val="0"/>
                        </a:spcAft>
                      </a:pPr>
                      <a:r>
                        <a:rPr lang="en-US" sz="1200" kern="100" dirty="0">
                          <a:effectLst/>
                          <a:latin typeface="Times New Roman" panose="02020603050405020304" pitchFamily="18" charset="0"/>
                          <a:cs typeface="Times New Roman" panose="02020603050405020304" pitchFamily="18" charset="0"/>
                        </a:rPr>
                        <a:t>Task Name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gn="ctr">
                        <a:lnSpc>
                          <a:spcPts val="1600"/>
                        </a:lnSpc>
                        <a:spcAft>
                          <a:spcPts val="0"/>
                        </a:spcAft>
                      </a:pPr>
                      <a:r>
                        <a:rPr lang="en-US" sz="1200" kern="100">
                          <a:effectLst/>
                          <a:latin typeface="Times New Roman" panose="02020603050405020304" pitchFamily="18" charset="0"/>
                          <a:cs typeface="Times New Roman" panose="02020603050405020304" pitchFamily="18" charset="0"/>
                        </a:rPr>
                        <a:t>Story</a:t>
                      </a:r>
                      <a:endParaRPr lang="en-IN" sz="1200" kern="100">
                        <a:effectLst/>
                        <a:latin typeface="Times New Roman" panose="02020603050405020304" pitchFamily="18" charset="0"/>
                        <a:cs typeface="Times New Roman" panose="02020603050405020304" pitchFamily="18" charset="0"/>
                      </a:endParaRPr>
                    </a:p>
                    <a:p>
                      <a:pPr>
                        <a:lnSpc>
                          <a:spcPct val="106000"/>
                        </a:lnSpc>
                        <a:spcAft>
                          <a:spcPts val="800"/>
                        </a:spcAft>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marR="92075" algn="ctr">
                        <a:lnSpc>
                          <a:spcPct val="107000"/>
                        </a:lnSpc>
                        <a:spcAft>
                          <a:spcPts val="0"/>
                        </a:spcAft>
                      </a:pPr>
                      <a:r>
                        <a:rPr lang="en-US" sz="1200" kern="100">
                          <a:effectLst/>
                          <a:latin typeface="Times New Roman" panose="02020603050405020304" pitchFamily="18" charset="0"/>
                          <a:cs typeface="Times New Roman" panose="02020603050405020304" pitchFamily="18" charset="0"/>
                        </a:rPr>
                        <a:t>Sprint Ready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gn="ctr">
                        <a:lnSpc>
                          <a:spcPts val="1600"/>
                        </a:lnSpc>
                        <a:spcAft>
                          <a:spcPts val="0"/>
                        </a:spcAft>
                      </a:pPr>
                      <a:r>
                        <a:rPr lang="en-US" sz="1200" kern="100">
                          <a:effectLst/>
                          <a:latin typeface="Times New Roman" panose="02020603050405020304" pitchFamily="18" charset="0"/>
                          <a:cs typeface="Times New Roman" panose="02020603050405020304" pitchFamily="18" charset="0"/>
                        </a:rPr>
                        <a:t>Priority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gn="ctr">
                        <a:lnSpc>
                          <a:spcPts val="1600"/>
                        </a:lnSpc>
                        <a:spcAft>
                          <a:spcPts val="0"/>
                        </a:spcAft>
                      </a:pPr>
                      <a:r>
                        <a:rPr lang="en-US" sz="1200" kern="100">
                          <a:effectLst/>
                          <a:latin typeface="Times New Roman" panose="02020603050405020304" pitchFamily="18" charset="0"/>
                          <a:cs typeface="Times New Roman" panose="02020603050405020304" pitchFamily="18" charset="0"/>
                        </a:rPr>
                        <a:t>Status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marR="254000" algn="ctr">
                        <a:lnSpc>
                          <a:spcPct val="107000"/>
                        </a:lnSpc>
                        <a:spcAft>
                          <a:spcPts val="0"/>
                        </a:spcAft>
                      </a:pPr>
                      <a:r>
                        <a:rPr lang="en-US" sz="1200" kern="100">
                          <a:effectLst/>
                          <a:latin typeface="Times New Roman" panose="02020603050405020304" pitchFamily="18" charset="0"/>
                          <a:cs typeface="Times New Roman" panose="02020603050405020304" pitchFamily="18" charset="0"/>
                        </a:rPr>
                        <a:t>Story Point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70921331"/>
                  </a:ext>
                </a:extLst>
              </a:tr>
              <a:tr h="138831">
                <a:tc>
                  <a:txBody>
                    <a:bodyPr/>
                    <a:lstStyle/>
                    <a:p>
                      <a:pPr marL="65405">
                        <a:lnSpc>
                          <a:spcPts val="1550"/>
                        </a:lnSpc>
                        <a:spcAft>
                          <a:spcPts val="0"/>
                        </a:spcAft>
                      </a:pPr>
                      <a:r>
                        <a:rPr lang="en-US" sz="1200" kern="100" dirty="0">
                          <a:effectLst/>
                          <a:latin typeface="Times New Roman" panose="02020603050405020304" pitchFamily="18" charset="0"/>
                          <a:cs typeface="Times New Roman" panose="02020603050405020304" pitchFamily="18" charset="0"/>
                        </a:rPr>
                        <a:t>Sprint#1: Project Structure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50"/>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50"/>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50"/>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50"/>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50"/>
                        </a:lnSpc>
                        <a:spcAft>
                          <a:spcPts val="0"/>
                        </a:spcAft>
                      </a:pPr>
                      <a:r>
                        <a:rPr lang="en-US"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30604847"/>
                  </a:ext>
                </a:extLst>
              </a:tr>
              <a:tr h="138831">
                <a:tc>
                  <a:txBody>
                    <a:bodyPr/>
                    <a:lstStyle/>
                    <a:p>
                      <a:pPr marL="65405">
                        <a:lnSpc>
                          <a:spcPts val="1565"/>
                        </a:lnSpc>
                        <a:spcAft>
                          <a:spcPts val="0"/>
                        </a:spcAft>
                      </a:pPr>
                      <a:r>
                        <a:rPr lang="en-US" sz="1200" kern="100" dirty="0">
                          <a:effectLst/>
                          <a:latin typeface="Times New Roman" panose="02020603050405020304" pitchFamily="18" charset="0"/>
                          <a:cs typeface="Times New Roman" panose="02020603050405020304" pitchFamily="18" charset="0"/>
                        </a:rPr>
                        <a:t>UI Designing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spcAft>
                          <a:spcPts val="0"/>
                        </a:spcAft>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58904237"/>
                  </a:ext>
                </a:extLst>
              </a:tr>
              <a:tr h="138831">
                <a:tc>
                  <a:txBody>
                    <a:bodyPr/>
                    <a:lstStyle/>
                    <a:p>
                      <a:pPr marL="65405">
                        <a:lnSpc>
                          <a:spcPts val="1565"/>
                        </a:lnSpc>
                        <a:spcAft>
                          <a:spcPts val="0"/>
                        </a:spcAft>
                      </a:pPr>
                      <a:r>
                        <a:rPr lang="en-US" sz="1200" kern="100" dirty="0">
                          <a:effectLst/>
                          <a:latin typeface="Times New Roman" panose="02020603050405020304" pitchFamily="18" charset="0"/>
                          <a:cs typeface="Times New Roman" panose="02020603050405020304" pitchFamily="18" charset="0"/>
                        </a:rPr>
                        <a:t>Firebase Management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spcAft>
                          <a:spcPts val="0"/>
                        </a:spcAft>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12831163"/>
                  </a:ext>
                </a:extLst>
              </a:tr>
              <a:tr h="138831">
                <a:tc>
                  <a:txBody>
                    <a:bodyPr/>
                    <a:lstStyle/>
                    <a:p>
                      <a:pPr marL="65405">
                        <a:lnSpc>
                          <a:spcPts val="1565"/>
                        </a:lnSpc>
                        <a:spcAft>
                          <a:spcPts val="0"/>
                        </a:spcAft>
                      </a:pPr>
                      <a:r>
                        <a:rPr lang="en-US" sz="1200" kern="100" dirty="0">
                          <a:effectLst/>
                          <a:latin typeface="Times New Roman" panose="02020603050405020304" pitchFamily="18" charset="0"/>
                          <a:cs typeface="Times New Roman" panose="02020603050405020304" pitchFamily="18" charset="0"/>
                        </a:rPr>
                        <a:t>Sprint#2: Registration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spcAft>
                          <a:spcPts val="0"/>
                        </a:spcAft>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56556745"/>
                  </a:ext>
                </a:extLst>
              </a:tr>
              <a:tr h="138831">
                <a:tc>
                  <a:txBody>
                    <a:bodyPr/>
                    <a:lstStyle/>
                    <a:p>
                      <a:pPr marL="65405">
                        <a:lnSpc>
                          <a:spcPts val="1565"/>
                        </a:lnSpc>
                        <a:spcAft>
                          <a:spcPts val="0"/>
                        </a:spcAft>
                      </a:pPr>
                      <a:r>
                        <a:rPr lang="en-US" sz="1200" kern="100" dirty="0">
                          <a:effectLst/>
                          <a:latin typeface="Times New Roman" panose="02020603050405020304" pitchFamily="18" charset="0"/>
                          <a:cs typeface="Times New Roman" panose="02020603050405020304" pitchFamily="18" charset="0"/>
                        </a:rPr>
                        <a:t>Rider Registration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5"/>
                        </a:lnSpc>
                        <a:spcAft>
                          <a:spcPts val="0"/>
                        </a:spcAft>
                      </a:pPr>
                      <a:r>
                        <a:rPr lang="en-US" sz="1200" kern="100">
                          <a:effectLst/>
                          <a:latin typeface="Times New Roman" panose="02020603050405020304" pitchFamily="18" charset="0"/>
                          <a:cs typeface="Times New Roman" panose="02020603050405020304" pitchFamily="18" charset="0"/>
                        </a:rPr>
                        <a:t>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9934049"/>
                  </a:ext>
                </a:extLst>
              </a:tr>
              <a:tr h="138831">
                <a:tc>
                  <a:txBody>
                    <a:bodyPr/>
                    <a:lstStyle/>
                    <a:p>
                      <a:pPr marL="6540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Sprint#3: Login and Logout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20508900"/>
                  </a:ext>
                </a:extLst>
              </a:tr>
              <a:tr h="138831">
                <a:tc>
                  <a:txBody>
                    <a:bodyPr/>
                    <a:lstStyle/>
                    <a:p>
                      <a:pPr marL="6540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Rider Login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37755854"/>
                  </a:ext>
                </a:extLst>
              </a:tr>
              <a:tr h="138831">
                <a:tc>
                  <a:txBody>
                    <a:bodyPr/>
                    <a:lstStyle/>
                    <a:p>
                      <a:pPr marL="6540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Driver Login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05413915"/>
                  </a:ext>
                </a:extLst>
              </a:tr>
              <a:tr h="138831">
                <a:tc>
                  <a:txBody>
                    <a:bodyPr/>
                    <a:lstStyle/>
                    <a:p>
                      <a:pPr marL="65405">
                        <a:lnSpc>
                          <a:spcPts val="1600"/>
                        </a:lnSpc>
                        <a:spcAft>
                          <a:spcPts val="0"/>
                        </a:spcAft>
                      </a:pPr>
                      <a:r>
                        <a:rPr lang="en-US" sz="1200" kern="100" dirty="0">
                          <a:effectLst/>
                          <a:latin typeface="Times New Roman" panose="02020603050405020304" pitchFamily="18" charset="0"/>
                          <a:cs typeface="Times New Roman" panose="02020603050405020304" pitchFamily="18" charset="0"/>
                        </a:rPr>
                        <a:t>Admin Login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326944249"/>
                  </a:ext>
                </a:extLst>
              </a:tr>
              <a:tr h="138831">
                <a:tc>
                  <a:txBody>
                    <a:bodyPr/>
                    <a:lstStyle/>
                    <a:p>
                      <a:pPr marL="6540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Sprint#4: Map Setup</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6786660"/>
                  </a:ext>
                </a:extLst>
              </a:tr>
              <a:tr h="138831">
                <a:tc>
                  <a:txBody>
                    <a:bodyPr/>
                    <a:lstStyle/>
                    <a:p>
                      <a:pPr marL="65405" marR="831215">
                        <a:lnSpc>
                          <a:spcPts val="1610"/>
                        </a:lnSpc>
                        <a:spcBef>
                          <a:spcPts val="10"/>
                        </a:spcBef>
                        <a:spcAft>
                          <a:spcPts val="0"/>
                        </a:spcAft>
                      </a:pPr>
                      <a:r>
                        <a:rPr lang="en-US" sz="1200" kern="100" dirty="0">
                          <a:effectLst/>
                          <a:latin typeface="Times New Roman" panose="02020603050405020304" pitchFamily="18" charset="0"/>
                          <a:cs typeface="Times New Roman" panose="02020603050405020304" pitchFamily="18" charset="0"/>
                        </a:rPr>
                        <a:t>Map setup</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45221592"/>
                  </a:ext>
                </a:extLst>
              </a:tr>
              <a:tr h="138831">
                <a:tc>
                  <a:txBody>
                    <a:bodyPr/>
                    <a:lstStyle/>
                    <a:p>
                      <a:pPr marL="65405">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Sprint#5: Ride Booking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Yes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Yes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High</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Completed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60"/>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70937834"/>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Request for ride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997532903"/>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Notification for Accept or reject ride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70687174"/>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Show driver and rider details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39381777"/>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Start ride &amp; End ride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8447491"/>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Sprint#6: Payment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75742878"/>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Amount paid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62950304"/>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Confirm amount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65951519"/>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Sprint#7: Total Earnings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46435685"/>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Sprint#8: Trips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6824657"/>
                  </a:ext>
                </a:extLst>
              </a:tr>
              <a:tr h="138831">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Total Trips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33199690"/>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Check Trips History(Driver)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10604417"/>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Check Trips History(Rider)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High</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18426744"/>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Sprint#8: Profile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0084408"/>
                  </a:ext>
                </a:extLst>
              </a:tr>
              <a:tr h="138831">
                <a:tc>
                  <a:txBody>
                    <a:bodyPr/>
                    <a:lstStyle/>
                    <a:p>
                      <a:pPr marL="65405">
                        <a:lnSpc>
                          <a:spcPts val="1600"/>
                        </a:lnSpc>
                        <a:spcAft>
                          <a:spcPts val="0"/>
                        </a:spcAft>
                      </a:pPr>
                      <a:r>
                        <a:rPr lang="en-US" sz="1200" kern="100">
                          <a:effectLst/>
                          <a:latin typeface="Times New Roman" panose="02020603050405020304" pitchFamily="18" charset="0"/>
                          <a:cs typeface="Times New Roman" panose="02020603050405020304" pitchFamily="18" charset="0"/>
                        </a:rPr>
                        <a:t>Driver Profile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5405">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8580">
                        <a:lnSpc>
                          <a:spcPts val="1575"/>
                        </a:lnSpc>
                        <a:spcAft>
                          <a:spcPts val="0"/>
                        </a:spcAft>
                      </a:pPr>
                      <a:r>
                        <a:rPr lang="en-US" sz="1200" kern="100">
                          <a:effectLst/>
                          <a:latin typeface="Times New Roman" panose="02020603050405020304" pitchFamily="18" charset="0"/>
                          <a:cs typeface="Times New Roman" panose="02020603050405020304" pitchFamily="18" charset="0"/>
                        </a:rPr>
                        <a:t>Yes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215">
                        <a:lnSpc>
                          <a:spcPts val="1575"/>
                        </a:lnSpc>
                        <a:spcAft>
                          <a:spcPts val="0"/>
                        </a:spcAft>
                      </a:pPr>
                      <a:r>
                        <a:rPr lang="en-US" sz="1200" kern="100">
                          <a:effectLst/>
                          <a:latin typeface="Times New Roman" panose="02020603050405020304" pitchFamily="18" charset="0"/>
                          <a:cs typeface="Times New Roman" panose="02020603050405020304" pitchFamily="18" charset="0"/>
                        </a:rPr>
                        <a:t>Medium</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69850">
                        <a:lnSpc>
                          <a:spcPts val="1575"/>
                        </a:lnSpc>
                        <a:spcAft>
                          <a:spcPts val="0"/>
                        </a:spcAft>
                      </a:pPr>
                      <a:r>
                        <a:rPr lang="en-US" sz="1200" kern="100">
                          <a:effectLst/>
                          <a:latin typeface="Times New Roman" panose="02020603050405020304" pitchFamily="18" charset="0"/>
                          <a:cs typeface="Times New Roman" panose="02020603050405020304" pitchFamily="18" charset="0"/>
                        </a:rPr>
                        <a:t>Completed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70485">
                        <a:lnSpc>
                          <a:spcPts val="1575"/>
                        </a:lnSpc>
                        <a:spcAft>
                          <a:spcPts val="0"/>
                        </a:spcAft>
                      </a:pPr>
                      <a:r>
                        <a:rPr lang="en-US" sz="1200" kern="100" dirty="0">
                          <a:effectLst/>
                          <a:latin typeface="Times New Roman" panose="02020603050405020304" pitchFamily="18" charset="0"/>
                          <a:cs typeface="Times New Roman" panose="02020603050405020304" pitchFamily="18" charset="0"/>
                        </a:rPr>
                        <a:t>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52967888"/>
                  </a:ext>
                </a:extLst>
              </a:tr>
            </a:tbl>
          </a:graphicData>
        </a:graphic>
      </p:graphicFrame>
    </p:spTree>
    <p:extLst>
      <p:ext uri="{BB962C8B-B14F-4D97-AF65-F5344CB8AC3E}">
        <p14:creationId xmlns:p14="http://schemas.microsoft.com/office/powerpoint/2010/main" val="331947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0C4EC-055E-B787-0F80-54A3E77B0AF7}"/>
              </a:ext>
            </a:extLst>
          </p:cNvPr>
          <p:cNvSpPr txBox="1"/>
          <p:nvPr/>
        </p:nvSpPr>
        <p:spPr>
          <a:xfrm>
            <a:off x="616999" y="432459"/>
            <a:ext cx="8855475" cy="1855764"/>
          </a:xfrm>
          <a:prstGeom prst="rect">
            <a:avLst/>
          </a:prstGeom>
          <a:noFill/>
        </p:spPr>
        <p:txBody>
          <a:bodyPr wrap="square">
            <a:spAutoFit/>
          </a:bodyPr>
          <a:lstStyle/>
          <a:p>
            <a:pPr lvl="1">
              <a:lnSpc>
                <a:spcPct val="150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compared to existing transportation apps they are not made in single language,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Uber app uses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Node js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 a backend language and the mobile app (Frontend) is made in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React Native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for Data Storage uber using various databases. </a:t>
            </a: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 for this we developed this Uber Clone app in a single language (Dart) and for data storage we use Firebase which provides an easy developing solution.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521A321-CDED-3EA7-BFD8-2C3C2C9E6CD6}"/>
              </a:ext>
            </a:extLst>
          </p:cNvPr>
          <p:cNvSpPr txBox="1"/>
          <p:nvPr/>
        </p:nvSpPr>
        <p:spPr>
          <a:xfrm>
            <a:off x="528222" y="110937"/>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Need for the New System:</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A86E386C-4582-5FC0-46B3-D199B6B0013D}"/>
              </a:ext>
            </a:extLst>
          </p:cNvPr>
          <p:cNvSpPr txBox="1"/>
          <p:nvPr/>
        </p:nvSpPr>
        <p:spPr>
          <a:xfrm>
            <a:off x="528222" y="2625574"/>
            <a:ext cx="6098958" cy="587148"/>
          </a:xfrm>
          <a:prstGeom prst="rect">
            <a:avLst/>
          </a:prstGeom>
          <a:noFill/>
        </p:spPr>
        <p:txBody>
          <a:bodyPr wrap="square">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Objective of the New System:</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8C2AA10-86F9-ADAF-A541-5EBCE6221CE8}"/>
              </a:ext>
            </a:extLst>
          </p:cNvPr>
          <p:cNvSpPr txBox="1"/>
          <p:nvPr/>
        </p:nvSpPr>
        <p:spPr>
          <a:xfrm>
            <a:off x="616999" y="3248233"/>
            <a:ext cx="8962008" cy="2919197"/>
          </a:xfrm>
          <a:prstGeom prst="rect">
            <a:avLst/>
          </a:prstGeom>
          <a:noFill/>
        </p:spPr>
        <p:txBody>
          <a:bodyPr wrap="square">
            <a:spAutoFit/>
          </a:bodyPr>
          <a:lstStyle/>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objective of the new system for the Uber Clone Application, typically revolves around enhancing the existing functionalities, addressing rider needs more effectively. Here some common objectives for a new system:</a:t>
            </a:r>
          </a:p>
          <a:p>
            <a:pPr marL="342900" lvl="0" indent="-342900">
              <a:lnSpc>
                <a:spcPct val="107000"/>
              </a:lnSpc>
              <a:spcAft>
                <a:spcPts val="800"/>
              </a:spcAft>
              <a:buSzPts val="1400"/>
              <a:buFont typeface="Symbol" panose="05050102010706020507" pitchFamily="18" charset="2"/>
              <a:buChar char=""/>
            </a:pP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Rider Experience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SzPts val="1400"/>
              <a:buFont typeface="Symbol" panose="05050102010706020507" pitchFamily="18" charset="2"/>
              <a:buChar char=""/>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Reliability and Performance</a:t>
            </a: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p>
          <a:p>
            <a:pPr lvl="0">
              <a:lnSpc>
                <a:spcPct val="107000"/>
              </a:lnSpc>
              <a:buSzPts val="1400"/>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Localization and Personalization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lvl="0">
              <a:lnSpc>
                <a:spcPct val="107000"/>
              </a:lnSpc>
              <a:buSzPts val="1400"/>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Integration: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5255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EF4BB7D-E0CF-3985-1557-2656A2D931F8}"/>
              </a:ext>
            </a:extLst>
          </p:cNvPr>
          <p:cNvGraphicFramePr/>
          <p:nvPr>
            <p:extLst>
              <p:ext uri="{D42A27DB-BD31-4B8C-83A1-F6EECF244321}">
                <p14:modId xmlns:p14="http://schemas.microsoft.com/office/powerpoint/2010/main" val="3861233322"/>
              </p:ext>
            </p:extLst>
          </p:nvPr>
        </p:nvGraphicFramePr>
        <p:xfrm>
          <a:off x="1055803" y="1102937"/>
          <a:ext cx="9265370" cy="50999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8752A5F-17E7-0611-5E26-05E2CBF316A7}"/>
              </a:ext>
            </a:extLst>
          </p:cNvPr>
          <p:cNvSpPr txBox="1"/>
          <p:nvPr/>
        </p:nvSpPr>
        <p:spPr>
          <a:xfrm>
            <a:off x="-87198" y="151114"/>
            <a:ext cx="4612064" cy="504049"/>
          </a:xfrm>
          <a:prstGeom prst="rect">
            <a:avLst/>
          </a:prstGeom>
          <a:noFill/>
        </p:spPr>
        <p:txBody>
          <a:bodyPr wrap="square">
            <a:spAutoFit/>
          </a:bodyPr>
          <a:lstStyle/>
          <a:p>
            <a:pPr lvl="1">
              <a:lnSpc>
                <a:spcPct val="120000"/>
              </a:lnSpc>
              <a:spcBef>
                <a:spcPts val="500"/>
              </a:spcBef>
              <a:spcAft>
                <a:spcPts val="105"/>
              </a:spcAft>
            </a:pPr>
            <a:r>
              <a:rPr lang="en-IN" sz="24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Earned-value and burn chart</a:t>
            </a:r>
            <a:endParaRPr lang="en-IN" sz="24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465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6BE10-1341-18BF-3F19-64F810F6D57F}"/>
              </a:ext>
            </a:extLst>
          </p:cNvPr>
          <p:cNvSpPr txBox="1"/>
          <p:nvPr/>
        </p:nvSpPr>
        <p:spPr>
          <a:xfrm>
            <a:off x="497264" y="69857"/>
            <a:ext cx="6103856" cy="461665"/>
          </a:xfrm>
          <a:prstGeom prst="rect">
            <a:avLst/>
          </a:prstGeom>
          <a:noFill/>
        </p:spPr>
        <p:txBody>
          <a:bodyPr wrap="square">
            <a:spAutoFit/>
          </a:bodyPr>
          <a:lstStyle/>
          <a:p>
            <a:r>
              <a:rPr lang="en-IN" sz="2400" b="1" kern="0"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rPr>
              <a:t>Proposed Enhancement:</a:t>
            </a:r>
            <a:endParaRPr lang="en-IN" sz="2400" b="1" dirty="0">
              <a:solidFill>
                <a:schemeClr val="tx1">
                  <a:lumMod val="95000"/>
                </a:schemeClr>
              </a:solidFill>
            </a:endParaRPr>
          </a:p>
        </p:txBody>
      </p:sp>
      <p:sp>
        <p:nvSpPr>
          <p:cNvPr id="4" name="TextBox 3">
            <a:extLst>
              <a:ext uri="{FF2B5EF4-FFF2-40B4-BE49-F238E27FC236}">
                <a16:creationId xmlns:a16="http://schemas.microsoft.com/office/drawing/2014/main" id="{47E40E88-2F96-6FC3-5F27-C1C4E8D19C44}"/>
              </a:ext>
            </a:extLst>
          </p:cNvPr>
          <p:cNvSpPr txBox="1"/>
          <p:nvPr/>
        </p:nvSpPr>
        <p:spPr>
          <a:xfrm>
            <a:off x="815340" y="818712"/>
            <a:ext cx="9110980" cy="215225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rider waiting time is greater than 15min then auto cut the accepted driver and show the nearest one.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Localization and Personalization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Incorporate localization features a to support multiple languages.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Multiple options for ride payment.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805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8C465-F2DD-13B6-1A35-58F251795293}"/>
              </a:ext>
            </a:extLst>
          </p:cNvPr>
          <p:cNvSpPr txBox="1"/>
          <p:nvPr/>
        </p:nvSpPr>
        <p:spPr>
          <a:xfrm>
            <a:off x="195607" y="145374"/>
            <a:ext cx="6103856" cy="669542"/>
          </a:xfrm>
          <a:prstGeom prst="rect">
            <a:avLst/>
          </a:prstGeom>
          <a:noFill/>
        </p:spPr>
        <p:txBody>
          <a:bodyPr wrap="square">
            <a:spAutoFit/>
          </a:bodyPr>
          <a:lstStyle/>
          <a:p>
            <a:pPr marL="457200">
              <a:lnSpc>
                <a:spcPct val="150000"/>
              </a:lnSpc>
              <a:spcAft>
                <a:spcPts val="800"/>
              </a:spcAft>
            </a:pPr>
            <a:r>
              <a:rPr lang="en-IN" sz="28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8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EC100E-F743-012F-0B27-5657DD316CF7}"/>
              </a:ext>
            </a:extLst>
          </p:cNvPr>
          <p:cNvSpPr txBox="1"/>
          <p:nvPr/>
        </p:nvSpPr>
        <p:spPr>
          <a:xfrm>
            <a:off x="904240" y="1056640"/>
            <a:ext cx="8798560" cy="3041345"/>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Uber clone app represents the next generation of ride-sharing platforms, combining convenience, reliability, and safety in one seamless package..</a:t>
            </a:r>
          </a:p>
          <a:p>
            <a:pPr lvl="0">
              <a:lnSpc>
                <a:spcPct val="107000"/>
              </a:lnSpc>
              <a:tabLst>
                <a:tab pos="1165860" algn="l"/>
              </a:tabLs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are confident that our app will not only meet but exceed the expectations of users, driving sustainable growth and success in the dynamic transportation industry.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16586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this platform we developed, we are hoping to manage the time wasting in travelling and waiting time, avoid misunderstanding provide easy data flow customer pleasure and less hard work we believe that we have accomplished our goals and satisfied with the code we developed.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3875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D3E83-E5BF-E843-F444-5DAFE61A34D4}"/>
              </a:ext>
            </a:extLst>
          </p:cNvPr>
          <p:cNvSpPr txBox="1"/>
          <p:nvPr/>
        </p:nvSpPr>
        <p:spPr>
          <a:xfrm>
            <a:off x="129619" y="-15446"/>
            <a:ext cx="6103856" cy="669542"/>
          </a:xfrm>
          <a:prstGeom prst="rect">
            <a:avLst/>
          </a:prstGeom>
          <a:noFill/>
        </p:spPr>
        <p:txBody>
          <a:bodyPr wrap="square">
            <a:spAutoFit/>
          </a:bodyPr>
          <a:lstStyle/>
          <a:p>
            <a:pPr marL="457200">
              <a:lnSpc>
                <a:spcPct val="150000"/>
              </a:lnSpc>
              <a:spcAft>
                <a:spcPts val="800"/>
              </a:spcAft>
            </a:pPr>
            <a:r>
              <a:rPr lang="en-IN" sz="2800" b="1" dirty="0">
                <a:ln>
                  <a:noFill/>
                </a:ln>
                <a:solidFill>
                  <a:schemeClr val="tx1">
                    <a:lumMod val="95000"/>
                  </a:schemeClr>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IN" sz="2800" b="1"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7FF5CB-A581-8BCD-6857-2B04E3D8942A}"/>
              </a:ext>
            </a:extLst>
          </p:cNvPr>
          <p:cNvSpPr txBox="1"/>
          <p:nvPr/>
        </p:nvSpPr>
        <p:spPr>
          <a:xfrm>
            <a:off x="499915" y="833531"/>
            <a:ext cx="6103856" cy="504625"/>
          </a:xfrm>
          <a:prstGeom prst="rect">
            <a:avLst/>
          </a:prstGeom>
          <a:noFill/>
        </p:spPr>
        <p:txBody>
          <a:bodyPr wrap="square">
            <a:spAutoFit/>
          </a:bodyPr>
          <a:lstStyle/>
          <a:p>
            <a:pPr marL="457200">
              <a:lnSpc>
                <a:spcPct val="150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Site References:</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06E365B-F0EC-B761-E171-6063D4E6FC00}"/>
              </a:ext>
            </a:extLst>
          </p:cNvPr>
          <p:cNvSpPr txBox="1"/>
          <p:nvPr/>
        </p:nvSpPr>
        <p:spPr>
          <a:xfrm>
            <a:off x="1050925" y="1517591"/>
            <a:ext cx="6469146" cy="2607765"/>
          </a:xfrm>
          <a:prstGeom prst="rect">
            <a:avLst/>
          </a:prstGeom>
          <a:noFill/>
        </p:spPr>
        <p:txBody>
          <a:bodyPr wrap="square">
            <a:spAutoFit/>
          </a:bodyPr>
          <a:lstStyle/>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https://docs.flutter.dev/get-started/install</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https://app.diagrams.net/</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https://console.firebase.google.com/</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spcAft>
                <a:spcPts val="800"/>
              </a:spcAft>
              <a:buFont typeface="Symbol" panose="05050102010706020507" pitchFamily="18" charset="2"/>
              <a:buChar char=""/>
            </a:pPr>
            <a:r>
              <a:rPr lang="en-IN" sz="2000" u="sng" dirty="0">
                <a:ln>
                  <a:noFill/>
                </a:ln>
                <a:solidFill>
                  <a:schemeClr val="tx1">
                    <a:lumMod val="95000"/>
                  </a:schemeClr>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https://www.geeksforgeeks.org/flutter-tutorial/</a:t>
            </a:r>
            <a:endParaRPr lang="en-IN" sz="2000"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3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4B327-0B8B-24BE-FF9D-7FF964F6DFDA}"/>
              </a:ext>
            </a:extLst>
          </p:cNvPr>
          <p:cNvSpPr txBox="1"/>
          <p:nvPr/>
        </p:nvSpPr>
        <p:spPr>
          <a:xfrm>
            <a:off x="608120" y="965760"/>
            <a:ext cx="9068539" cy="3240952"/>
          </a:xfrm>
          <a:prstGeom prst="rect">
            <a:avLst/>
          </a:prstGeom>
          <a:noFill/>
        </p:spPr>
        <p:txBody>
          <a:bodyPr wrap="square">
            <a:spAutoFit/>
          </a:bodyPr>
          <a:lstStyle/>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cutting-edge solution crafted to revolutionize the way people commute within cities.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is designed to offer riders a seamless and convenient transportation experience, mirroring the interface and efficiency of the original Uber app. Whether you are a rider in need of a reliable mode of transport or a driver seeking flexible earning opportunities.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Our Uber Clone Application implements the core principles of accessibility and efficiency. With just of few taps on your smartphone, rider can effortlessly request rides, track their journey in real-time, and reach the destination with convenience.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For drivers, our platform offers a interface for managing trips, optimizing routes, and maximizing earnings.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F599B30-6F0F-EB80-1800-8E1EA2D85221}"/>
              </a:ext>
            </a:extLst>
          </p:cNvPr>
          <p:cNvSpPr txBox="1"/>
          <p:nvPr/>
        </p:nvSpPr>
        <p:spPr>
          <a:xfrm>
            <a:off x="608121" y="368390"/>
            <a:ext cx="6098958" cy="483017"/>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Problem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US"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233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8E3B7-7B65-6B73-3B61-131BF4453AE2}"/>
              </a:ext>
            </a:extLst>
          </p:cNvPr>
          <p:cNvSpPr txBox="1"/>
          <p:nvPr/>
        </p:nvSpPr>
        <p:spPr>
          <a:xfrm>
            <a:off x="794552" y="1018228"/>
            <a:ext cx="6098958" cy="422167"/>
          </a:xfrm>
          <a:prstGeom prst="rect">
            <a:avLst/>
          </a:prstGeom>
          <a:noFill/>
        </p:spPr>
        <p:txBody>
          <a:bodyPr wrap="square">
            <a:spAutoFit/>
          </a:bodyPr>
          <a:lstStyle/>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594AA53-E7CA-2631-7AE9-4A1CDEBDAAD8}"/>
              </a:ext>
            </a:extLst>
          </p:cNvPr>
          <p:cNvSpPr txBox="1"/>
          <p:nvPr/>
        </p:nvSpPr>
        <p:spPr>
          <a:xfrm>
            <a:off x="634754" y="468559"/>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Core Components: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106A90-2A1F-9E92-4A3B-CE8C30B00E0E}"/>
              </a:ext>
            </a:extLst>
          </p:cNvPr>
          <p:cNvSpPr txBox="1"/>
          <p:nvPr/>
        </p:nvSpPr>
        <p:spPr>
          <a:xfrm>
            <a:off x="794552" y="2022788"/>
            <a:ext cx="6098958" cy="338554"/>
          </a:xfrm>
          <a:prstGeom prst="rect">
            <a:avLst/>
          </a:prstGeom>
          <a:noFill/>
        </p:spPr>
        <p:txBody>
          <a:bodyPr wrap="square">
            <a:spAutoFit/>
          </a:bodyPr>
          <a:lstStyle/>
          <a:p>
            <a:pPr marL="342900" lvl="0" indent="-342900">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09AB92E5-2C6A-D4A8-DF02-3329FF58740E}"/>
              </a:ext>
            </a:extLst>
          </p:cNvPr>
          <p:cNvSpPr txBox="1"/>
          <p:nvPr/>
        </p:nvSpPr>
        <p:spPr>
          <a:xfrm>
            <a:off x="794552" y="1541151"/>
            <a:ext cx="6098958" cy="338554"/>
          </a:xfrm>
          <a:prstGeom prst="rect">
            <a:avLst/>
          </a:prstGeom>
          <a:noFill/>
        </p:spPr>
        <p:txBody>
          <a:bodyPr wrap="square">
            <a:spAutoFit/>
          </a:bodyPr>
          <a:lstStyle/>
          <a:p>
            <a:pPr marL="342900" lvl="0" indent="-342900">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Driver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3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BC0E8-889B-3440-B87A-BA48E2778B5F}"/>
              </a:ext>
            </a:extLst>
          </p:cNvPr>
          <p:cNvSpPr txBox="1"/>
          <p:nvPr/>
        </p:nvSpPr>
        <p:spPr>
          <a:xfrm>
            <a:off x="501587" y="985715"/>
            <a:ext cx="7914443" cy="990656"/>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Assumptions:</a:t>
            </a:r>
          </a:p>
          <a:p>
            <a:pPr lvl="0">
              <a:lnSpc>
                <a:spcPct val="107000"/>
              </a:lnSpc>
              <a:buClr>
                <a:srgbClr val="000000"/>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rider should have basic knowledge of English language.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000000"/>
              </a:buClr>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E77EA99-FF2F-D0C6-C2D5-285BEA753837}"/>
              </a:ext>
            </a:extLst>
          </p:cNvPr>
          <p:cNvSpPr txBox="1"/>
          <p:nvPr/>
        </p:nvSpPr>
        <p:spPr>
          <a:xfrm>
            <a:off x="430567" y="314230"/>
            <a:ext cx="6098958" cy="587148"/>
          </a:xfrm>
          <a:prstGeom prst="rect">
            <a:avLst/>
          </a:prstGeom>
          <a:noFill/>
        </p:spPr>
        <p:txBody>
          <a:bodyPr wrap="square">
            <a:spAutoFit/>
          </a:bodyPr>
          <a:lstStyle/>
          <a:p>
            <a:pPr>
              <a:lnSpc>
                <a:spcPct val="150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Assumptions and Constraints: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C8D89C8-CC2E-744B-8F61-D5D16C9C0D5E}"/>
              </a:ext>
            </a:extLst>
          </p:cNvPr>
          <p:cNvSpPr txBox="1"/>
          <p:nvPr/>
        </p:nvSpPr>
        <p:spPr>
          <a:xfrm>
            <a:off x="430567" y="1923751"/>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 Availability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433421-4E25-1013-020D-77747610EAAB}"/>
              </a:ext>
            </a:extLst>
          </p:cNvPr>
          <p:cNvSpPr txBox="1"/>
          <p:nvPr/>
        </p:nvSpPr>
        <p:spPr>
          <a:xfrm>
            <a:off x="430567" y="2430379"/>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Driver Availability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ABD65D2-0F16-A9CD-326B-E1C8993871FB}"/>
              </a:ext>
            </a:extLst>
          </p:cNvPr>
          <p:cNvSpPr txBox="1"/>
          <p:nvPr/>
        </p:nvSpPr>
        <p:spPr>
          <a:xfrm>
            <a:off x="430567" y="2863549"/>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Payment Processing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4417114-53B8-6C2F-EAFC-A7CA8558020E}"/>
              </a:ext>
            </a:extLst>
          </p:cNvPr>
          <p:cNvSpPr txBox="1"/>
          <p:nvPr/>
        </p:nvSpPr>
        <p:spPr>
          <a:xfrm>
            <a:off x="430567" y="3351426"/>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Location Accuracy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E8235A1-A8E8-CDF9-6F79-77DC2B70FE55}"/>
              </a:ext>
            </a:extLst>
          </p:cNvPr>
          <p:cNvSpPr txBox="1"/>
          <p:nvPr/>
        </p:nvSpPr>
        <p:spPr>
          <a:xfrm>
            <a:off x="430567" y="4112536"/>
            <a:ext cx="8944252" cy="403059"/>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Constraints: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F10E217-1B7A-220F-6D5E-A36F8F2E68B5}"/>
              </a:ext>
            </a:extLst>
          </p:cNvPr>
          <p:cNvSpPr txBox="1"/>
          <p:nvPr/>
        </p:nvSpPr>
        <p:spPr>
          <a:xfrm>
            <a:off x="430567" y="4583836"/>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Technology Stack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C2DFA20-CE11-1244-9B53-331AAC6CED6B}"/>
              </a:ext>
            </a:extLst>
          </p:cNvPr>
          <p:cNvSpPr txBox="1"/>
          <p:nvPr/>
        </p:nvSpPr>
        <p:spPr>
          <a:xfrm>
            <a:off x="430567" y="4976445"/>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Security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0A79D9-C16E-F873-90D3-A865CBCDC7B1}"/>
              </a:ext>
            </a:extLst>
          </p:cNvPr>
          <p:cNvSpPr txBox="1"/>
          <p:nvPr/>
        </p:nvSpPr>
        <p:spPr>
          <a:xfrm>
            <a:off x="430567" y="5395325"/>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latin typeface="Times New Roman" panose="02020603050405020304" pitchFamily="18" charset="0"/>
                <a:ea typeface="Calibri" panose="020F0502020204030204" pitchFamily="34" charset="0"/>
                <a:cs typeface="Times New Roman" panose="02020603050405020304" pitchFamily="18" charset="0"/>
              </a:rPr>
              <a:t>Scalability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45CA5DD-BF6D-571D-CDA9-7A359DF8E52D}"/>
              </a:ext>
            </a:extLst>
          </p:cNvPr>
          <p:cNvSpPr txBox="1"/>
          <p:nvPr/>
        </p:nvSpPr>
        <p:spPr>
          <a:xfrm>
            <a:off x="430567" y="5791221"/>
            <a:ext cx="6098958" cy="422167"/>
          </a:xfrm>
          <a:prstGeom prst="rect">
            <a:avLst/>
          </a:prstGeom>
          <a:noFill/>
        </p:spPr>
        <p:txBody>
          <a:bodyPr wrap="square">
            <a:spAutoFit/>
          </a:bodyPr>
          <a:lstStyle/>
          <a:p>
            <a:pPr marL="1257300" lvl="2"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Rider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Behaivor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997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95F84-F812-2E0A-18C7-7AC4C41D817E}"/>
              </a:ext>
            </a:extLst>
          </p:cNvPr>
          <p:cNvSpPr txBox="1"/>
          <p:nvPr/>
        </p:nvSpPr>
        <p:spPr>
          <a:xfrm>
            <a:off x="782530" y="875615"/>
            <a:ext cx="5723045" cy="2410725"/>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Convenience</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Accessibility</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Safety</a:t>
            </a:r>
          </a:p>
          <a:p>
            <a:pPr marL="800100" lvl="1" indent="-342900">
              <a:lnSpc>
                <a:spcPct val="106000"/>
              </a:lnSpc>
              <a:spcAft>
                <a:spcPts val="800"/>
              </a:spcAft>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Cost-Effectiveness</a:t>
            </a:r>
          </a:p>
          <a:p>
            <a:pPr>
              <a:lnSpc>
                <a:spcPct val="106000"/>
              </a:lnSpc>
              <a:spcAft>
                <a:spcPts val="8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0840588-8896-9CCF-5F82-5CB1400D4CA2}"/>
              </a:ext>
            </a:extLst>
          </p:cNvPr>
          <p:cNvSpPr txBox="1"/>
          <p:nvPr/>
        </p:nvSpPr>
        <p:spPr>
          <a:xfrm>
            <a:off x="680714" y="318700"/>
            <a:ext cx="6098958" cy="461665"/>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Advantages and Limitations: </a:t>
            </a:r>
            <a:endParaRPr lang="en-IN" sz="2400" b="1" dirty="0"/>
          </a:p>
        </p:txBody>
      </p:sp>
      <p:sp>
        <p:nvSpPr>
          <p:cNvPr id="2" name="TextBox 1">
            <a:extLst>
              <a:ext uri="{FF2B5EF4-FFF2-40B4-BE49-F238E27FC236}">
                <a16:creationId xmlns:a16="http://schemas.microsoft.com/office/drawing/2014/main" id="{D9E9D211-D20D-F786-C206-3610AA90CEBD}"/>
              </a:ext>
            </a:extLst>
          </p:cNvPr>
          <p:cNvSpPr txBox="1"/>
          <p:nvPr/>
        </p:nvSpPr>
        <p:spPr>
          <a:xfrm>
            <a:off x="782530" y="3207058"/>
            <a:ext cx="6098958" cy="2387705"/>
          </a:xfrm>
          <a:prstGeom prst="rect">
            <a:avLst/>
          </a:prstGeom>
          <a:noFill/>
        </p:spPr>
        <p:txBody>
          <a:bodyPr wrap="square">
            <a:spAutoFit/>
          </a:bodyPr>
          <a:lstStyle/>
          <a:p>
            <a:pPr>
              <a:lnSpc>
                <a:spcPct val="106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742950" lvl="1" indent="-285750">
              <a:lnSpc>
                <a:spcPct val="106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Dependences on Technology</a:t>
            </a:r>
          </a:p>
          <a:p>
            <a:pPr marL="742950" lvl="1" indent="-28575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Regulatory Challenges</a:t>
            </a:r>
          </a:p>
          <a:p>
            <a:pPr marL="742950" lvl="1" indent="-285750">
              <a:lnSpc>
                <a:spcPct val="106000"/>
              </a:lnSpc>
              <a:spcAft>
                <a:spcPts val="800"/>
              </a:spcAft>
              <a:buFont typeface="Arial" panose="020B0604020202020204" pitchFamily="34" charset="0"/>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Driver </a:t>
            </a:r>
            <a:r>
              <a:rPr lang="en-US" b="1" dirty="0" err="1">
                <a:latin typeface="Times New Roman" panose="02020603050405020304" pitchFamily="18" charset="0"/>
                <a:ea typeface="Calibri" panose="020F0502020204030204" pitchFamily="34" charset="0"/>
                <a:cs typeface="Times New Roman" panose="02020603050405020304" pitchFamily="18" charset="0"/>
              </a:rPr>
              <a:t>Availablity</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6000"/>
              </a:lnSpc>
              <a:spcAft>
                <a:spcPts val="8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Custome</a:t>
            </a:r>
            <a:r>
              <a:rPr lang="en-US" b="1" dirty="0">
                <a:latin typeface="Times New Roman" panose="02020603050405020304" pitchFamily="18" charset="0"/>
                <a:ea typeface="Calibri" panose="020F0502020204030204" pitchFamily="34" charset="0"/>
                <a:cs typeface="Times New Roman" panose="02020603050405020304" pitchFamily="18" charset="0"/>
              </a:rPr>
              <a:t>r Support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8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62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0F6E3-3050-5E71-2315-EB8555451075}"/>
              </a:ext>
            </a:extLst>
          </p:cNvPr>
          <p:cNvSpPr txBox="1"/>
          <p:nvPr/>
        </p:nvSpPr>
        <p:spPr>
          <a:xfrm>
            <a:off x="763480" y="1092250"/>
            <a:ext cx="6525086" cy="3247299"/>
          </a:xfrm>
          <a:prstGeom prst="rect">
            <a:avLst/>
          </a:prstGeom>
          <a:noFill/>
        </p:spPr>
        <p:txBody>
          <a:bodyPr wrap="square">
            <a:spAutoFit/>
          </a:bodyPr>
          <a:lstStyle/>
          <a:p>
            <a:pPr>
              <a:lnSpc>
                <a:spcPct val="106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Hardware Requirement:</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Development Requirement: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Minimum requirement is 8GB RAM, Windows machine, Android Studio / VS Code.</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6000"/>
              </a:lnSpc>
              <a:spcAft>
                <a:spcPts val="800"/>
              </a:spcAft>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Application Requirement: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Minimum requirement is 4GB RAM, Android 10, Internet Connection.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Software Requirement: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 require following software: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Code Editor: Visual Studio Code / Android Studio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Diagram Editor: draw.io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Database: Firebase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Browser: Chrome, Microsoft edge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08977B-6167-FD5D-F2EC-57084C5BF5C1}"/>
              </a:ext>
            </a:extLst>
          </p:cNvPr>
          <p:cNvSpPr txBox="1"/>
          <p:nvPr/>
        </p:nvSpPr>
        <p:spPr>
          <a:xfrm>
            <a:off x="315158" y="495520"/>
            <a:ext cx="6098958" cy="490199"/>
          </a:xfrm>
          <a:prstGeom prst="rect">
            <a:avLst/>
          </a:prstGeom>
          <a:noFill/>
        </p:spPr>
        <p:txBody>
          <a:bodyPr wrap="square">
            <a:spAutoFit/>
          </a:bodyPr>
          <a:lstStyle/>
          <a:p>
            <a:pPr>
              <a:lnSpc>
                <a:spcPct val="115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Requirement Determination:</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1267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571</TotalTime>
  <Words>2646</Words>
  <Application>Microsoft Office PowerPoint</Application>
  <PresentationFormat>Widescreen</PresentationFormat>
  <Paragraphs>864</Paragraphs>
  <Slides>43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Symbol</vt:lpstr>
      <vt:lpstr>Times New Roman</vt:lpstr>
      <vt:lpstr>Trebuchet MS</vt:lpstr>
      <vt:lpstr>Wingdings</vt:lpstr>
      <vt:lpstr>Wingdings 3</vt:lpstr>
      <vt:lpstr>Facet</vt:lpstr>
      <vt:lpstr>Worksheet</vt:lpstr>
      <vt:lpstr>                                                             Uber Clone                   Developed By:      Aman Altaf Bhai Puthawala                          195180686032    Mohammed Uzaif Zakirmiya Saiyed         195180686039                                                                                       Group No:                  MCM_10_33      Under the Guidance of:            Prof. Rita Gokani                    Submitted To: -                    L.J. Institute of Computer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Uber Clone     Group No:       MCM_10_33                                                                  Under the guidance of:                                                                             Prof. Rita Gokani       Developed By: -                                     Aman Altaf Ahmed Puthawala                           195180686032   Mohammed Uzaif Zakirmiya Saiyed   195180686039       Submitted To: -                 L.J. Institute of Computer Applications</dc:title>
  <dc:creator>ujef saiyed</dc:creator>
  <cp:lastModifiedBy>ujef saiyed</cp:lastModifiedBy>
  <cp:revision>37</cp:revision>
  <dcterms:created xsi:type="dcterms:W3CDTF">2024-03-15T04:27:12Z</dcterms:created>
  <dcterms:modified xsi:type="dcterms:W3CDTF">2024-04-15T10:52:47Z</dcterms:modified>
</cp:coreProperties>
</file>