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2"/>
  </p:notesMasterIdLst>
  <p:sldIdLst>
    <p:sldId id="257" r:id="rId2"/>
    <p:sldId id="467" r:id="rId3"/>
    <p:sldId id="263" r:id="rId4"/>
    <p:sldId id="259" r:id="rId5"/>
    <p:sldId id="447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460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453" r:id="rId61"/>
    <p:sldId id="454" r:id="rId62"/>
    <p:sldId id="314" r:id="rId63"/>
    <p:sldId id="315" r:id="rId64"/>
    <p:sldId id="316" r:id="rId65"/>
    <p:sldId id="317" r:id="rId66"/>
    <p:sldId id="318" r:id="rId67"/>
    <p:sldId id="452" r:id="rId68"/>
    <p:sldId id="462" r:id="rId69"/>
    <p:sldId id="461" r:id="rId70"/>
    <p:sldId id="468" r:id="rId71"/>
    <p:sldId id="469" r:id="rId72"/>
    <p:sldId id="470" r:id="rId73"/>
    <p:sldId id="471" r:id="rId74"/>
    <p:sldId id="319" r:id="rId75"/>
    <p:sldId id="320" r:id="rId76"/>
    <p:sldId id="321" r:id="rId77"/>
    <p:sldId id="322" r:id="rId78"/>
    <p:sldId id="323" r:id="rId79"/>
    <p:sldId id="324" r:id="rId80"/>
    <p:sldId id="325" r:id="rId81"/>
    <p:sldId id="326" r:id="rId82"/>
    <p:sldId id="327" r:id="rId83"/>
    <p:sldId id="328" r:id="rId84"/>
    <p:sldId id="329" r:id="rId85"/>
    <p:sldId id="330" r:id="rId86"/>
    <p:sldId id="331" r:id="rId87"/>
    <p:sldId id="332" r:id="rId88"/>
    <p:sldId id="333" r:id="rId89"/>
    <p:sldId id="334" r:id="rId90"/>
    <p:sldId id="335" r:id="rId91"/>
    <p:sldId id="336" r:id="rId92"/>
    <p:sldId id="337" r:id="rId93"/>
    <p:sldId id="338" r:id="rId94"/>
    <p:sldId id="339" r:id="rId95"/>
    <p:sldId id="340" r:id="rId96"/>
    <p:sldId id="341" r:id="rId97"/>
    <p:sldId id="342" r:id="rId98"/>
    <p:sldId id="343" r:id="rId99"/>
    <p:sldId id="344" r:id="rId100"/>
    <p:sldId id="345" r:id="rId101"/>
    <p:sldId id="346" r:id="rId102"/>
    <p:sldId id="347" r:id="rId103"/>
    <p:sldId id="348" r:id="rId104"/>
    <p:sldId id="349" r:id="rId105"/>
    <p:sldId id="350" r:id="rId106"/>
    <p:sldId id="351" r:id="rId107"/>
    <p:sldId id="352" r:id="rId108"/>
    <p:sldId id="353" r:id="rId109"/>
    <p:sldId id="354" r:id="rId110"/>
    <p:sldId id="355" r:id="rId111"/>
    <p:sldId id="356" r:id="rId112"/>
    <p:sldId id="357" r:id="rId113"/>
    <p:sldId id="358" r:id="rId114"/>
    <p:sldId id="359" r:id="rId115"/>
    <p:sldId id="360" r:id="rId116"/>
    <p:sldId id="361" r:id="rId117"/>
    <p:sldId id="362" r:id="rId118"/>
    <p:sldId id="363" r:id="rId119"/>
    <p:sldId id="364" r:id="rId120"/>
    <p:sldId id="365" r:id="rId121"/>
    <p:sldId id="366" r:id="rId122"/>
    <p:sldId id="367" r:id="rId123"/>
    <p:sldId id="368" r:id="rId124"/>
    <p:sldId id="369" r:id="rId125"/>
    <p:sldId id="370" r:id="rId126"/>
    <p:sldId id="371" r:id="rId127"/>
    <p:sldId id="372" r:id="rId128"/>
    <p:sldId id="373" r:id="rId129"/>
    <p:sldId id="374" r:id="rId130"/>
    <p:sldId id="375" r:id="rId131"/>
    <p:sldId id="376" r:id="rId132"/>
    <p:sldId id="378" r:id="rId133"/>
    <p:sldId id="379" r:id="rId134"/>
    <p:sldId id="381" r:id="rId135"/>
    <p:sldId id="464" r:id="rId136"/>
    <p:sldId id="465" r:id="rId137"/>
    <p:sldId id="382" r:id="rId138"/>
    <p:sldId id="383" r:id="rId139"/>
    <p:sldId id="384" r:id="rId140"/>
    <p:sldId id="386" r:id="rId141"/>
    <p:sldId id="387" r:id="rId142"/>
    <p:sldId id="388" r:id="rId143"/>
    <p:sldId id="389" r:id="rId144"/>
    <p:sldId id="390" r:id="rId145"/>
    <p:sldId id="392" r:id="rId146"/>
    <p:sldId id="393" r:id="rId147"/>
    <p:sldId id="395" r:id="rId148"/>
    <p:sldId id="396" r:id="rId149"/>
    <p:sldId id="398" r:id="rId150"/>
    <p:sldId id="399" r:id="rId151"/>
    <p:sldId id="401" r:id="rId152"/>
    <p:sldId id="402" r:id="rId153"/>
    <p:sldId id="403" r:id="rId154"/>
    <p:sldId id="405" r:id="rId155"/>
    <p:sldId id="406" r:id="rId156"/>
    <p:sldId id="408" r:id="rId157"/>
    <p:sldId id="409" r:id="rId158"/>
    <p:sldId id="411" r:id="rId159"/>
    <p:sldId id="412" r:id="rId160"/>
    <p:sldId id="414" r:id="rId161"/>
    <p:sldId id="416" r:id="rId162"/>
    <p:sldId id="417" r:id="rId163"/>
    <p:sldId id="418" r:id="rId164"/>
    <p:sldId id="420" r:id="rId165"/>
    <p:sldId id="421" r:id="rId166"/>
    <p:sldId id="422" r:id="rId167"/>
    <p:sldId id="423" r:id="rId168"/>
    <p:sldId id="424" r:id="rId169"/>
    <p:sldId id="425" r:id="rId170"/>
    <p:sldId id="426" r:id="rId171"/>
    <p:sldId id="427" r:id="rId172"/>
    <p:sldId id="428" r:id="rId173"/>
    <p:sldId id="429" r:id="rId174"/>
    <p:sldId id="430" r:id="rId175"/>
    <p:sldId id="431" r:id="rId176"/>
    <p:sldId id="432" r:id="rId177"/>
    <p:sldId id="433" r:id="rId178"/>
    <p:sldId id="434" r:id="rId179"/>
    <p:sldId id="435" r:id="rId180"/>
    <p:sldId id="436" r:id="rId181"/>
    <p:sldId id="437" r:id="rId182"/>
    <p:sldId id="438" r:id="rId183"/>
    <p:sldId id="439" r:id="rId184"/>
    <p:sldId id="440" r:id="rId185"/>
    <p:sldId id="441" r:id="rId186"/>
    <p:sldId id="442" r:id="rId187"/>
    <p:sldId id="443" r:id="rId188"/>
    <p:sldId id="444" r:id="rId189"/>
    <p:sldId id="445" r:id="rId190"/>
    <p:sldId id="455" r:id="rId191"/>
    <p:sldId id="456" r:id="rId192"/>
    <p:sldId id="457" r:id="rId193"/>
    <p:sldId id="458" r:id="rId194"/>
    <p:sldId id="446" r:id="rId195"/>
    <p:sldId id="448" r:id="rId196"/>
    <p:sldId id="449" r:id="rId197"/>
    <p:sldId id="451" r:id="rId198"/>
    <p:sldId id="450" r:id="rId199"/>
    <p:sldId id="463" r:id="rId200"/>
    <p:sldId id="459" r:id="rId20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553AAA-8B96-48A6-AEAA-9057CD4B4984}">
          <p14:sldIdLst>
            <p14:sldId id="257"/>
            <p14:sldId id="467"/>
          </p14:sldIdLst>
        </p14:section>
        <p14:section name="Introduction" id="{D81AE830-F4BE-4BA8-81FA-8AA16B9649C1}">
          <p14:sldIdLst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460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  <p14:sldId id="453"/>
            <p14:sldId id="454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  <p14:sldId id="452"/>
            <p14:sldId id="462"/>
            <p14:sldId id="461"/>
          </p14:sldIdLst>
        </p14:section>
        <p14:section name="CMake" id="{07CA6DA2-1053-4ACD-87C3-F7EDAF5814FE}">
          <p14:sldIdLst>
            <p14:sldId id="468"/>
            <p14:sldId id="469"/>
            <p14:sldId id="470"/>
            <p14:sldId id="471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1"/>
            <p14:sldId id="464"/>
            <p14:sldId id="465"/>
            <p14:sldId id="382"/>
            <p14:sldId id="383"/>
            <p14:sldId id="384"/>
            <p14:sldId id="386"/>
            <p14:sldId id="387"/>
            <p14:sldId id="388"/>
            <p14:sldId id="389"/>
            <p14:sldId id="390"/>
            <p14:sldId id="392"/>
            <p14:sldId id="393"/>
            <p14:sldId id="395"/>
            <p14:sldId id="396"/>
            <p14:sldId id="398"/>
            <p14:sldId id="399"/>
            <p14:sldId id="401"/>
            <p14:sldId id="402"/>
            <p14:sldId id="403"/>
            <p14:sldId id="405"/>
            <p14:sldId id="406"/>
            <p14:sldId id="408"/>
            <p14:sldId id="409"/>
            <p14:sldId id="411"/>
            <p14:sldId id="412"/>
            <p14:sldId id="414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55"/>
            <p14:sldId id="456"/>
            <p14:sldId id="457"/>
            <p14:sldId id="458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  <p14:sldId id="463"/>
            <p14:sldId id="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theme" Target="theme/theme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tableStyles" Target="tableStyle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204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notesMaster" Target="notesMasters/notesMaster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2021-02-22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86CEE-8CD7-4E00-9519-9947DFF1CB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244-F4EC-482D-9BBC-58F107091CFF}" type="datetime1">
              <a:rPr lang="en-US" smtClean="0"/>
              <a:t>2021-02-22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70B-029F-4ED6-9001-D4AD7908B153}" type="datetime1">
              <a:rPr lang="en-US" smtClean="0"/>
              <a:t>2021-02-22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ACFE-ADE8-4DC5-A3B0-C39E486B4B93}" type="datetime1">
              <a:rPr lang="en-US" smtClean="0"/>
              <a:t>2021-02-22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EB4F-AC1D-4EFB-8016-F205EB6E6747}" type="datetime1">
              <a:rPr lang="en-US" smtClean="0"/>
              <a:t>2021-02-22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0ED-2300-4050-B0E3-33AB33E3AAB4}" type="datetime1">
              <a:rPr lang="en-US" smtClean="0"/>
              <a:t>2021-02-22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60-3FF1-4549-B4B1-BE4A0B6B4D90}" type="datetime1">
              <a:rPr lang="en-US" smtClean="0"/>
              <a:t>2021-02-22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D1E9-2460-462A-90A5-F2E317F80C4A}" type="datetime1">
              <a:rPr lang="en-US" smtClean="0"/>
              <a:t>2021-02-22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1D4A-1C98-47BC-A409-7EB85472B925}" type="datetime1">
              <a:rPr lang="en-US" smtClean="0"/>
              <a:t>2021-02-22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480-7D42-493E-BD9D-CC3EFCEBCFBF}" type="datetime1">
              <a:rPr lang="en-US" smtClean="0"/>
              <a:t>2021-02-22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C176-A5A2-4ECC-965E-7D597F7CD996}" type="datetime1">
              <a:rPr lang="en-US" smtClean="0"/>
              <a:t>2021-02-22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4794-33A1-4EE3-B772-FED14B1D4169}" type="datetime1">
              <a:rPr lang="en-US" smtClean="0"/>
              <a:t>2021-02-22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FC76-3DC1-42F2-8CA9-9587A1FB4DE0}" type="datetime1">
              <a:rPr lang="en-US" smtClean="0"/>
              <a:t>2021-02-22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CPlusPlus/UsingCLibraries" TargetMode="External"/><Relationship Id="rId4" Type="http://schemas.openxmlformats.org/officeDocument/2006/relationships/hyperlink" Target="https://github.com/gjbex/training-material/tree/master/CPlusPlus/Boost" TargetMode="Externa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://isocpp.github.io/CppCoreGuidelines/CppCoreGuidelines#ma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socpp.org/wiki/faq" TargetMode="External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plusplus/cpp_overview.htm" TargetMode="External"/><Relationship Id="rId2" Type="http://schemas.openxmlformats.org/officeDocument/2006/relationships/hyperlink" Target="http://www.cplusplus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P40p4L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cplusplus/cpp_overview.htm" TargetMode="External"/><Relationship Id="rId3" Type="http://schemas.openxmlformats.org/officeDocument/2006/relationships/hyperlink" Target="https://software.intel.com/en-us/c-compilers" TargetMode="External"/><Relationship Id="rId7" Type="http://schemas.openxmlformats.org/officeDocument/2006/relationships/hyperlink" Target="http://wandbox.org/" TargetMode="External"/><Relationship Id="rId12" Type="http://schemas.openxmlformats.org/officeDocument/2006/relationships/hyperlink" Target="https://www.eclipse.org/ide/" TargetMode="External"/><Relationship Id="rId2" Type="http://schemas.openxmlformats.org/officeDocument/2006/relationships/hyperlink" Target="https://gcc.gnu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gvassilev/cling" TargetMode="External"/><Relationship Id="rId11" Type="http://schemas.openxmlformats.org/officeDocument/2006/relationships/hyperlink" Target="https://www.jetbrains.com/clion/" TargetMode="External"/><Relationship Id="rId5" Type="http://schemas.openxmlformats.org/officeDocument/2006/relationships/hyperlink" Target="https://godbolt.org/" TargetMode="External"/><Relationship Id="rId10" Type="http://schemas.openxmlformats.org/officeDocument/2006/relationships/hyperlink" Target="http://cppcheck.sourceforge.net/" TargetMode="External"/><Relationship Id="rId4" Type="http://schemas.openxmlformats.org/officeDocument/2006/relationships/hyperlink" Target="https://clang.llvm.org/" TargetMode="External"/><Relationship Id="rId9" Type="http://schemas.openxmlformats.org/officeDocument/2006/relationships/hyperlink" Target="https://www.codechef.com/ide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Basics" TargetMode="Externa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Templates" TargetMode="Externa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for scientific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441AE-5200-4BFA-A8F5-12C89683891A}"/>
              </a:ext>
            </a:extLst>
          </p:cNvPr>
          <p:cNvSpPr txBox="1"/>
          <p:nvPr/>
        </p:nvSpPr>
        <p:spPr>
          <a:xfrm>
            <a:off x="160442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(Almost) minimal C++ program: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Compile &amp; link</a:t>
            </a:r>
          </a:p>
          <a:p>
            <a:endParaRPr lang="en-US" dirty="0"/>
          </a:p>
          <a:p>
            <a:r>
              <a:rPr lang="en-US" dirty="0"/>
              <a:t>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684995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14  -Wall  -g  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Container templates, i.e., writing your own generic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&amp; regular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https://github.com/gjbex/Scientific-C-plus-plus/tree/master/source-code/Regexes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Strings: sequences of characters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{"hello"};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("o")) != string::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world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World!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06330"/>
            <a:ext cx="3188793" cy="646331"/>
            <a:chOff x="6184490" y="365126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365126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>
                  <a:solidFill>
                    <a:schemeClr val="bg2"/>
                  </a:solidFill>
                </a:rPr>
                <a:t>found at 7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Beautiful World!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::string versus C-style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C-style string</a:t>
            </a:r>
          </a:p>
          <a:p>
            <a:pPr lvl="1"/>
            <a:r>
              <a:rPr lang="en-US" dirty="0"/>
              <a:t>array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/>
              <a:t>r</a:t>
            </a:r>
          </a:p>
          <a:p>
            <a:pPr lvl="1"/>
            <a:r>
              <a:rPr lang="en-US" dirty="0"/>
              <a:t>last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functions declared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Useful for calling C functions</a:t>
            </a:r>
          </a:p>
          <a:p>
            <a:r>
              <a:rPr lang="en-US" dirty="0"/>
              <a:t>Conversion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::string </a:t>
            </a:r>
            <a:r>
              <a:rPr lang="en-US" dirty="0">
                <a:sym typeface="Symbol" panose="05050102010706020507" pitchFamily="18" charset="2"/>
              </a:rPr>
              <a:t></a:t>
            </a:r>
            <a:r>
              <a:rPr lang="en-US" dirty="0"/>
              <a:t> C-style: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::string: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/>
              <a:t> constructor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set of strings</a:t>
            </a:r>
          </a:p>
          <a:p>
            <a:r>
              <a:rPr lang="en-US" dirty="0"/>
              <a:t>Language can be</a:t>
            </a:r>
          </a:p>
          <a:p>
            <a:pPr lvl="1"/>
            <a:r>
              <a:rPr lang="en-US" dirty="0"/>
              <a:t>Finite</a:t>
            </a:r>
          </a:p>
          <a:p>
            <a:pPr lvl="1"/>
            <a:r>
              <a:rPr lang="en-US" dirty="0"/>
              <a:t>Infinite</a:t>
            </a:r>
          </a:p>
          <a:p>
            <a:pPr lvl="2"/>
            <a:r>
              <a:rPr lang="en-US" dirty="0"/>
              <a:t>Remember, set of all strings is infinite, countable</a:t>
            </a:r>
          </a:p>
          <a:p>
            <a:r>
              <a:rPr lang="en-US" dirty="0"/>
              <a:t>Chomsky hierarchy</a:t>
            </a:r>
          </a:p>
          <a:p>
            <a:pPr lvl="1"/>
            <a:r>
              <a:rPr lang="en-US" dirty="0"/>
              <a:t>regular languages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context-free languages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context-sensitive languages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recursively enumerable languages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Python regular expressions can express more than regular languages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expressive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cs typeface="Courier New" pitchFamily="49" charset="0"/>
              </a:rPr>
              <a:t>Never</a:t>
            </a:r>
            <a:r>
              <a:rPr lang="en-US" dirty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>
                <a:cs typeface="Courier New" pitchFamily="49" charset="0"/>
              </a:rPr>
              <a:t>HTML &amp; XML are </a:t>
            </a:r>
            <a:r>
              <a:rPr lang="en-US" i="1" dirty="0">
                <a:cs typeface="Courier New" pitchFamily="49" charset="0"/>
              </a:rPr>
              <a:t>context-free</a:t>
            </a:r>
            <a:r>
              <a:rPr lang="en-US" dirty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>
                <a:cs typeface="Courier New" pitchFamily="49" charset="0"/>
              </a:rPr>
              <a:t>Even if you think you can, </a:t>
            </a:r>
            <a:r>
              <a:rPr lang="en-US" i="1" dirty="0">
                <a:cs typeface="Courier New" pitchFamily="49" charset="0"/>
              </a:rPr>
              <a:t>don't</a:t>
            </a:r>
            <a:r>
              <a:rPr lang="en-US" dirty="0">
                <a:cs typeface="Courier New" pitchFamily="49" charset="0"/>
              </a:rPr>
              <a:t>, there be dragons</a:t>
            </a:r>
          </a:p>
          <a:p>
            <a:r>
              <a:rPr lang="en-US" dirty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>
                <a:cs typeface="Courier New" pitchFamily="49" charset="0"/>
              </a:rPr>
              <a:t>No: English is a little bit context-sensitive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DNA: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r>
              <a:rPr lang="en-US" dirty="0"/>
              <a:t>DNA containing AAT: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followed by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 =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AAT or TAT: 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Belgian phone number:</a:t>
            </a:r>
            <a:br>
              <a:rPr lang="en-US" dirty="0"/>
            </a:br>
            <a:r>
              <a:rPr lang="en-US" dirty="0"/>
              <a:t>                       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All strings, including empty string: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>
                <a:cs typeface="Courier New" pitchFamily="49" charset="0"/>
              </a:rPr>
              <a:t>= any 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grouped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use this in</a:t>
            </a:r>
          </a:p>
          <a:p>
            <a:r>
              <a:rPr lang="en-US" sz="2400" dirty="0"/>
              <a:t>practice!!!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Similar to brackets in math expressions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Characters that have to be escaped</a:t>
            </a:r>
          </a:p>
          <a:p>
            <a:pPr lvl="1"/>
            <a:r>
              <a:rPr lang="en-US" dirty="0"/>
              <a:t>tab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new line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carriage return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/>
              <a:t>\     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/>
              <a:t>brackets              :  </a:t>
            </a:r>
            <a:r>
              <a:rPr lang="en-US" spc="-150" dirty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operators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/>
              <a:t>.  (dot)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>
                <a:cs typeface="Courier New" pitchFamily="49" charset="0"/>
              </a:rPr>
              <a:t>All other characters literal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character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/>
              <a:t>                =  </a:t>
            </a:r>
            <a:r>
              <a:rPr lang="en-US" dirty="0"/>
              <a:t>{'x'}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/>
              <a:t>=  {'x', 'y', 'z'}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/>
              <a:t>     =  {c | 'x'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/>
              <a:t>=  {any} \ {'x', 'y',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{any} \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{any} \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/>
              <a:t>=  {' ', '\t', '\f', '\r', '\n', '\v'}         (white space)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/>
              <a:t>             =  {any} \ {' ', '\t', '\f', '\r', '\n',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declarations of (standard) libraries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function definition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Statements in function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>
                  <a:solidFill>
                    <a:srgbClr val="C00000"/>
                  </a:solidFill>
                </a:rPr>
                <a:t> function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required for I/O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program's exit code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>
              <a:cs typeface="Courier New" pitchFamily="49" charset="0"/>
            </a:endParaRPr>
          </a:p>
          <a:p>
            <a:pPr marL="342900" lvl="2" indent="-342900"/>
            <a:r>
              <a:rPr lang="en-US" dirty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 =  exactly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cs typeface="Courier New" pitchFamily="49" charset="0"/>
              </a:rPr>
              <a:t>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                              where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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=  minimum zero,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      = 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= 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        = 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vs. non-greedy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    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Use non-greedy operator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shortest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match semantics (i.e., non-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greedy) applied to </a:t>
            </a: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>
                <a:cs typeface="Courier New" pitchFamily="49" charset="0"/>
              </a:rPr>
              <a:t>Alternative: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&lt;[^&gt;]+&gt;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match start tag in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name="a-&gt;b"&gt;15&lt;/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>
                <a:solidFill>
                  <a:srgbClr val="92D050"/>
                </a:solidFill>
              </a:rPr>
              <a:t>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a parser for context free language, or,</a:t>
            </a:r>
            <a:br>
              <a:rPr lang="en-US" sz="2800" dirty="0"/>
            </a:br>
            <a:r>
              <a:rPr lang="en-US" sz="2800" dirty="0"/>
              <a:t>better still, use Python's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/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contain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/>
              <a:t>: pain</a:t>
            </a:r>
          </a:p>
          <a:p>
            <a:pPr lvl="1"/>
            <a:r>
              <a:rPr lang="en-US" dirty="0">
                <a:cs typeface="Courier New" pitchFamily="49" charset="0"/>
              </a:rPr>
              <a:t>regular expression: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cs typeface="Courier New" pitchFamily="49" charset="0"/>
              </a:rPr>
              <a:t>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\w+)?@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\w+)+"</a:t>
            </a:r>
          </a:p>
          <a:p>
            <a:r>
              <a:rPr lang="en-US" dirty="0">
                <a:cs typeface="Courier New" pitchFamily="49" charset="0"/>
              </a:rPr>
              <a:t>Raw strings: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>
                <a:cs typeface="Courier New" pitchFamily="49" charset="0"/>
              </a:rPr>
              <a:t>raw 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occurrence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Getting matched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/>
              <a:t>Capturing brackets: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capturing brackets also group, but lots of machinery</a:t>
            </a:r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string for replacement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/>
              <a:t>: first capture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/>
              <a:t>: second capture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/>
              <a:t>: complete match</a:t>
            </a:r>
          </a:p>
          <a:p>
            <a:pPr lvl="1"/>
            <a:r>
              <a:rPr lang="en-US" dirty="0"/>
              <a:t>literal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{R"(([^ ,])+)"};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'1.5', '2.3', 'alpha'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matches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{R"((\w+))"};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&lt;string,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expr);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string 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counter[word]++;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/>
              <a:t> is address of matched substring,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Match was capturing,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are</a:t>
            </a:r>
          </a:p>
          <a:p>
            <a:pPr lvl="1"/>
            <a:r>
              <a:rPr lang="en-US" dirty="0"/>
              <a:t>powerful</a:t>
            </a:r>
          </a:p>
          <a:p>
            <a:pPr lvl="1"/>
            <a:r>
              <a:rPr lang="en-US" dirty="0"/>
              <a:t>somewhat slow</a:t>
            </a:r>
          </a:p>
          <a:p>
            <a:r>
              <a:rPr lang="en-US" dirty="0"/>
              <a:t>Two functions</a:t>
            </a:r>
          </a:p>
          <a:p>
            <a:pPr lvl="1"/>
            <a:r>
              <a:rPr lang="en-US" dirty="0" err="1"/>
              <a:t>regex_search</a:t>
            </a:r>
            <a:r>
              <a:rPr lang="en-US" dirty="0"/>
              <a:t>: works on streams </a:t>
            </a:r>
            <a:r>
              <a:rPr lang="en-US" dirty="0">
                <a:sym typeface="Symbol" panose="05050102010706020507" pitchFamily="18" charset="2"/>
              </a:rPr>
              <a:t> more versatile</a:t>
            </a:r>
            <a:endParaRPr lang="en-US" dirty="0"/>
          </a:p>
          <a:p>
            <a:pPr lvl="1"/>
            <a:r>
              <a:rPr lang="en-US" dirty="0" err="1"/>
              <a:t>regex_match</a:t>
            </a:r>
            <a:r>
              <a:rPr lang="en-US" dirty="0"/>
              <a:t>: works on strings only </a:t>
            </a:r>
            <a:r>
              <a:rPr lang="en-US" dirty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case insensitive: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</a:t>
            </a:r>
            <a:r>
              <a:rPr lang="en-US" sz="2400" dirty="0"/>
              <a:t>use judiciously</a:t>
            </a:r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/>
              <a:t>String implementation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name conflicts</a:t>
            </a:r>
          </a:p>
          <a:p>
            <a:pPr lvl="1"/>
            <a:r>
              <a:rPr lang="en-US" dirty="0"/>
              <a:t>functions/variables with same name in multiple contexts</a:t>
            </a:r>
          </a:p>
          <a:p>
            <a:r>
              <a:rPr lang="en-US" dirty="0"/>
              <a:t>E.g., standard library in namespace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cs typeface="Courier New" panose="02070309020205020404" pitchFamily="49" charset="0"/>
              </a:rPr>
              <a:t>, …</a:t>
            </a:r>
          </a:p>
          <a:p>
            <a:r>
              <a:rPr lang="en-US" dirty="0"/>
              <a:t>Either</a:t>
            </a:r>
          </a:p>
          <a:p>
            <a:pPr lvl="1"/>
            <a:r>
              <a:rPr lang="en-US" dirty="0"/>
              <a:t>prefix with namespace,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or</a:t>
            </a:r>
          </a:p>
          <a:p>
            <a:pPr lvl="1"/>
            <a:r>
              <a:rPr lang="en-US" dirty="0"/>
              <a:t>use namespace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35117" y="4986915"/>
            <a:ext cx="7412455" cy="480122"/>
            <a:chOff x="-2622814" y="3913434"/>
            <a:chExt cx="7412455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assumed in slides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622814" y="4112712"/>
              <a:ext cx="248516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https://github.com/gjbex/Scientific-C-plus-plus/tree/master/source-code/IoStreams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sequence of characters to typed object(s)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std::cout &lt;&lt; "n=" &lt;&lt; 15 &lt;&lt; ":" &lt;&lt; 12.3 &lt;&lt; std::endl;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</a:t>
              </a: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>
                  <a:latin typeface="Courier New" pitchFamily="49" charset="0"/>
                  <a:cs typeface="Courier New" pitchFamily="49" charset="0"/>
                </a:rPr>
                <a:t>double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Output streams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: standard output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: standard error</a:t>
            </a:r>
          </a:p>
          <a:p>
            <a:pPr lvl="1"/>
            <a:r>
              <a:rPr lang="en-US" dirty="0"/>
              <a:t>"put to"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Cross platform end-of-line: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Input stream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: standard input</a:t>
            </a:r>
          </a:p>
          <a:p>
            <a:pPr lvl="1"/>
            <a:r>
              <a:rPr lang="en-US" dirty="0"/>
              <a:t>"get from"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/>
              <a:t>skips initial whitespace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default separator: whitespace</a:t>
            </a:r>
          </a:p>
          <a:p>
            <a:pPr lvl="1"/>
            <a:r>
              <a:rPr lang="en-US" dirty="0"/>
              <a:t>read entire line, including end-of-line: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/>
              <a:t> is 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 evaluates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if ready for reading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Explicit check end-of-file: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sum +=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Floating point formats: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precision (number digits),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defaultfloat &lt;&lt; PI &lt;&lt; endl;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3677" y="36135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13677" y="4090633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3.141593e+00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3677" y="4574805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3.142</a:t>
            </a: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Formatting: width and fill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cout.fill('0');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cout.fill(orig_fill);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00123</a:t>
            </a: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6103258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(!ifs)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 &gt;&gt; data;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ifs.close();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0150" y="4840258"/>
            <a:ext cx="6103260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ofstream ofs("data.txt");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(!ofs)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 &lt;&lt;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ofs.close();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820930" y="2875005"/>
            <a:ext cx="1979221" cy="1480750"/>
            <a:chOff x="6820930" y="2883243"/>
            <a:chExt cx="1979221" cy="1480750"/>
          </a:xfrm>
        </p:grpSpPr>
        <p:grpSp>
          <p:nvGrpSpPr>
            <p:cNvPr id="7" name="Group 6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dirty="0"/>
                  <a:t>close file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11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97629" y="5037098"/>
            <a:ext cx="1979221" cy="1480750"/>
            <a:chOff x="6820930" y="2883243"/>
            <a:chExt cx="1979221" cy="1480750"/>
          </a:xfrm>
        </p:grpSpPr>
        <p:grpSp>
          <p:nvGrpSpPr>
            <p:cNvPr id="15" name="Group 14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i="1" dirty="0"/>
                  <a:t>close</a:t>
                </a:r>
                <a:r>
                  <a:rPr lang="en-US" dirty="0"/>
                  <a:t> file!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  <a:endCxn id="16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from/writing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stringstream str(line);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item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char sep;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((sep = str.get()) != -1)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9,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https://github.com/gjbex/Scientific-C-plus-plus/tree/master/source-code/Containers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structures are key to good programming</a:t>
            </a:r>
          </a:p>
          <a:p>
            <a:pPr lvl="1"/>
            <a:r>
              <a:rPr lang="en-US" dirty="0"/>
              <a:t>implementation conceptually close to model</a:t>
            </a:r>
          </a:p>
          <a:p>
            <a:pPr lvl="1"/>
            <a:r>
              <a:rPr lang="en-US" dirty="0"/>
              <a:t>fewer lines of code = less bugs</a:t>
            </a:r>
          </a:p>
          <a:p>
            <a:pPr lvl="1"/>
            <a:r>
              <a:rPr lang="en-US" dirty="0"/>
              <a:t>better performance</a:t>
            </a:r>
          </a:p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C++: STL (Standard Template Library)</a:t>
            </a:r>
          </a:p>
          <a:p>
            <a:pPr lvl="1"/>
            <a:r>
              <a:rPr lang="en-US" dirty="0"/>
              <a:t>Python: core language, standard library</a:t>
            </a:r>
          </a:p>
          <a:p>
            <a:pPr lvl="1"/>
            <a:r>
              <a:rPr lang="en-US" dirty="0"/>
              <a:t>Java: standard library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to terminal,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>
                  <a:solidFill>
                    <a:srgbClr val="C00000"/>
                  </a:solidFill>
                </a:rPr>
                <a:t>,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/>
              <a:t>: string constant, i.e., text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15136" y="3165633"/>
            <a:ext cx="2329045" cy="1163127"/>
            <a:chOff x="2115136" y="3165633"/>
            <a:chExt cx="2329045" cy="1163127"/>
          </a:xfrm>
        </p:grpSpPr>
        <p:grpSp>
          <p:nvGrpSpPr>
            <p:cNvPr id="30" name="Group 29"/>
            <p:cNvGrpSpPr/>
            <p:nvPr/>
          </p:nvGrpSpPr>
          <p:grpSpPr>
            <a:xfrm>
              <a:off x="2115136" y="3188012"/>
              <a:ext cx="2329045" cy="1140748"/>
              <a:chOff x="1030021" y="2944201"/>
              <a:chExt cx="2329045" cy="114074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030021" y="3684839"/>
                <a:ext cx="232904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"send to"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operator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159044" y="2944201"/>
                <a:ext cx="251811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>
                <a:stCxn id="31" idx="0"/>
                <a:endCxn id="32" idx="2"/>
              </p:cNvCxnSpPr>
              <p:nvPr/>
            </p:nvCxnSpPr>
            <p:spPr>
              <a:xfrm flipH="1" flipV="1">
                <a:off x="1284950" y="3225045"/>
                <a:ext cx="909594" cy="45979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/>
            <p:cNvSpPr/>
            <p:nvPr/>
          </p:nvSpPr>
          <p:spPr>
            <a:xfrm>
              <a:off x="3730852" y="3165633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31" idx="0"/>
              <a:endCxn id="42" idx="2"/>
            </p:cNvCxnSpPr>
            <p:nvPr/>
          </p:nvCxnSpPr>
          <p:spPr>
            <a:xfrm flipV="1">
              <a:off x="3279659" y="3446477"/>
              <a:ext cx="577099" cy="4821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 zoo…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data structures</a:t>
            </a:r>
          </a:p>
          <a:p>
            <a:pPr lvl="1"/>
            <a:r>
              <a:rPr lang="en-US" dirty="0"/>
              <a:t>specific properties</a:t>
            </a:r>
          </a:p>
          <a:p>
            <a:pPr lvl="1"/>
            <a:r>
              <a:rPr lang="en-US" dirty="0"/>
              <a:t>specific applications</a:t>
            </a:r>
          </a:p>
          <a:p>
            <a:pPr lvl="1"/>
            <a:r>
              <a:rPr lang="en-US" dirty="0"/>
              <a:t>relationship to algorithms!</a:t>
            </a:r>
          </a:p>
          <a:p>
            <a:r>
              <a:rPr lang="en-US" dirty="0"/>
              <a:t>Important to have an overview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Programming language independent</a:t>
            </a:r>
          </a:p>
          <a:p>
            <a:pPr lvl="1"/>
            <a:r>
              <a:rPr lang="en-US" dirty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use in models?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choose for algorithm?</a:t>
            </a:r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set of values, e.g.,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= {true, false}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= {-2147483648, - 2147483647, …, -1, 0, 1..., 2147483647}</a:t>
            </a:r>
          </a:p>
          <a:p>
            <a:r>
              <a:rPr lang="en-US" dirty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|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|</a:t>
            </a:r>
          </a:p>
          <a:p>
            <a:r>
              <a:rPr lang="en-US" dirty="0"/>
              <a:t>Property: </a:t>
            </a:r>
          </a:p>
          <a:p>
            <a:r>
              <a:rPr lang="en-US" dirty="0">
                <a:sym typeface="Symbol" panose="05050102010706020507" pitchFamily="18" charset="2"/>
              </a:rPr>
              <a:t>Power set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boolean</a:t>
            </a:r>
            <a:r>
              <a:rPr lang="en-US" dirty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>
                <a:sym typeface="Symbol" panose="05050102010706020507" pitchFamily="18" charset="2"/>
              </a:rPr>
              <a:t>Set of all sequences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boolean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 = {, true, false, </a:t>
            </a:r>
            <a:r>
              <a:rPr lang="en-US" dirty="0" err="1">
                <a:sym typeface="Symbol" panose="05050102010706020507" pitchFamily="18" charset="2"/>
              </a:rPr>
              <a:t>truetrue</a:t>
            </a:r>
            <a:r>
              <a:rPr lang="en-US" dirty="0">
                <a:sym typeface="Symbol" panose="05050102010706020507" pitchFamily="18" charset="2"/>
              </a:rPr>
              <a:t>, true 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 true,…}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{ , 0, 1, …, 0 0, 0 1, …, 0 0 0, 0 0 1, …}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857006"/>
              </p:ext>
            </p:extLst>
          </p:nvPr>
        </p:nvGraphicFramePr>
        <p:xfrm>
          <a:off x="2472334" y="3409591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41400" imgH="215640" progId="Equation.3">
                  <p:embed/>
                </p:oleObj>
              </mc:Choice>
              <mc:Fallback>
                <p:oleObj name="Equation" r:id="rId3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72334" y="3409591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08795" y="4353937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68995" y="5992821"/>
            <a:ext cx="142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sz="2400" baseline="30000" dirty="0">
                <a:sym typeface="Symbol" panose="05050102010706020507" pitchFamily="18" charset="2"/>
              </a:rPr>
              <a:t>*</a:t>
            </a:r>
            <a:r>
              <a:rPr lang="en-US" sz="2400" dirty="0">
                <a:sym typeface="Symbol" panose="05050102010706020507" pitchFamily="18" charset="2"/>
              </a:rPr>
              <a:t>| = 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core language</a:t>
            </a:r>
          </a:p>
          <a:p>
            <a:pPr lvl="1"/>
            <a:r>
              <a:rPr lang="en-US" dirty="0"/>
              <a:t>standard libraries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tuple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set</a:t>
            </a:r>
          </a:p>
          <a:p>
            <a:pPr lvl="1"/>
            <a:r>
              <a:rPr lang="en-US" dirty="0"/>
              <a:t>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409400" imgH="203040" progId="Equation.3">
                    <p:embed/>
                  </p:oleObj>
                </mc:Choice>
                <mc:Fallback>
                  <p:oleObj name="Equation" r:id="rId2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133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4;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  <p:sp>
        <p:nvSpPr>
          <p:cNvPr id="5" name="TextBox 4"/>
          <p:cNvSpPr txBox="1"/>
          <p:nvPr/>
        </p:nvSpPr>
        <p:spPr>
          <a:xfrm rot="19700132">
            <a:off x="3059723" y="3130154"/>
            <a:ext cx="4091505" cy="76944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Avoid if possible!</a:t>
            </a:r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Size is known at compile time.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9093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&lt;array&gt;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4&gt; a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element: 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element*element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269848777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Support for mathematical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/>
              <a:t>functions: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/>
              <a:t>, …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 example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628650" y="4401777"/>
            <a:ext cx="7886700" cy="1775186"/>
          </a:xfrm>
        </p:spPr>
        <p:txBody>
          <a:bodyPr/>
          <a:lstStyle/>
          <a:p>
            <a:r>
              <a:rPr lang="en-US" dirty="0"/>
              <a:t>range for loop</a:t>
            </a:r>
          </a:p>
          <a:p>
            <a:pPr lvl="1"/>
            <a:r>
              <a:rPr lang="en-US" dirty="0"/>
              <a:t>iterates over all values in container</a:t>
            </a:r>
          </a:p>
          <a:p>
            <a:pPr lvl="1"/>
            <a:r>
              <a:rPr lang="en-US" dirty="0"/>
              <a:t>variable type = data type in container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when value won’t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61638"/>
            <a:ext cx="6979848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data = {3.5, 7.3, 9.1};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3.0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auto&amp; value: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64195" y="2093453"/>
            <a:ext cx="3089189" cy="855693"/>
            <a:chOff x="5629634" y="2531611"/>
            <a:chExt cx="3089189" cy="855693"/>
          </a:xfrm>
        </p:grpSpPr>
        <p:sp>
          <p:nvSpPr>
            <p:cNvPr id="9" name="TextBox 8"/>
            <p:cNvSpPr txBox="1"/>
            <p:nvPr/>
          </p:nvSpPr>
          <p:spPr>
            <a:xfrm>
              <a:off x="6768917" y="2531611"/>
              <a:ext cx="19499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valarray</a:t>
              </a:r>
              <a:r>
                <a:rPr lang="en-US" dirty="0"/>
                <a:t> keeps</a:t>
              </a:r>
              <a:br>
                <a:rPr lang="en-US" dirty="0"/>
              </a:br>
              <a:r>
                <a:rPr lang="en-US" dirty="0"/>
                <a:t>track of size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629634" y="2854777"/>
              <a:ext cx="1139283" cy="5325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96497" y="2871599"/>
            <a:ext cx="5156887" cy="646331"/>
            <a:chOff x="4134134" y="2531611"/>
            <a:chExt cx="4769097" cy="646331"/>
          </a:xfrm>
        </p:grpSpPr>
        <p:sp>
          <p:nvSpPr>
            <p:cNvPr id="21" name="TextBox 20"/>
            <p:cNvSpPr txBox="1"/>
            <p:nvPr/>
          </p:nvSpPr>
          <p:spPr>
            <a:xfrm>
              <a:off x="6768916" y="2531611"/>
              <a:ext cx="21343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overloaded arithmetic operators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4134134" y="2854777"/>
              <a:ext cx="2634782" cy="775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/>
          <p:nvPr/>
        </p:nvCxnSpPr>
        <p:spPr>
          <a:xfrm flipV="1">
            <a:off x="826718" y="3688915"/>
            <a:ext cx="219205" cy="77661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 bldLvl="2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993192" cy="777007"/>
            <a:chOff x="6307280" y="2566553"/>
            <a:chExt cx="3990923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19040" imgH="203040" progId="Equation.3">
                    <p:embed/>
                  </p:oleObj>
                </mc:Choice>
                <mc:Fallback>
                  <p:oleObj name="Equation" r:id="rId2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99092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1-dimensional array-like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139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56154" y="2322613"/>
            <a:ext cx="3677265" cy="1678681"/>
            <a:chOff x="3156154" y="2322613"/>
            <a:chExt cx="3677265" cy="1678681"/>
          </a:xfrm>
        </p:grpSpPr>
        <p:grpSp>
          <p:nvGrpSpPr>
            <p:cNvPr id="6" name="Group 5"/>
            <p:cNvGrpSpPr/>
            <p:nvPr/>
          </p:nvGrpSpPr>
          <p:grpSpPr>
            <a:xfrm>
              <a:off x="3156154" y="2322613"/>
              <a:ext cx="3677265" cy="1678681"/>
              <a:chOff x="2044622" y="2944201"/>
              <a:chExt cx="3677265" cy="167868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578636" y="4222772"/>
                <a:ext cx="3143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argument passed at runtime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044622" y="2944201"/>
                <a:ext cx="751500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7" idx="0"/>
                <a:endCxn id="8" idx="2"/>
              </p:cNvCxnSpPr>
              <p:nvPr/>
            </p:nvCxnSpPr>
            <p:spPr>
              <a:xfrm flipH="1" flipV="1">
                <a:off x="2420372" y="3225045"/>
                <a:ext cx="1729890" cy="99772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3177942" y="2818795"/>
              <a:ext cx="512226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7" idx="0"/>
              <a:endCxn id="13" idx="2"/>
            </p:cNvCxnSpPr>
            <p:nvPr/>
          </p:nvCxnSpPr>
          <p:spPr>
            <a:xfrm flipH="1" flipV="1">
              <a:off x="3434055" y="3099639"/>
              <a:ext cx="1827739" cy="5015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>
                  <a:solidFill>
                    <a:srgbClr val="C00000"/>
                  </a:solidFill>
                </a:rPr>
                <a:t>st</a:t>
              </a:r>
              <a:r>
                <a:rPr lang="en-US" sz="2000" dirty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Assigned when</a:t>
            </a:r>
          </a:p>
          <a:p>
            <a:r>
              <a:rPr lang="en-US" dirty="0"/>
              <a:t>program starts</a:t>
            </a:r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140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141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3416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item: 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576640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vector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true if container empty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number of items in container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maximum capacity of container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/>
              <a:t>accessing element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range checked, safer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/>
              <a:t>accessing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not ranged checked, faster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first/last element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/>
              <a:t>add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at end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/>
              <a:t>insert an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before position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/>
              <a:t> iterator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insert/update: N/A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N/A</a:t>
            </a:r>
          </a:p>
          <a:p>
            <a:pPr lvl="1"/>
            <a:r>
              <a:rPr lang="en-US" dirty="0"/>
              <a:t>element type: any combination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180800" imgH="228600" progId="Equation.3">
                    <p:embed/>
                  </p:oleObj>
                </mc:Choice>
                <mc:Fallback>
                  <p:oleObj name="Equation" r:id="rId2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144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Name:</a:t>
              </a:r>
              <a:br>
                <a:rPr lang="en-US" sz="1200" dirty="0"/>
              </a:br>
              <a:r>
                <a:rPr lang="en-US" sz="1200" dirty="0"/>
                <a:t>     </a:t>
              </a:r>
              <a:r>
                <a:rPr lang="en-US" sz="1200" dirty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/>
                <a:t>Destination:</a:t>
              </a:r>
              <a:br>
                <a:rPr lang="en-US" sz="1200" dirty="0"/>
              </a:br>
              <a:r>
                <a:rPr lang="en-US" sz="1200" dirty="0"/>
                <a:t>    </a:t>
              </a:r>
              <a:r>
                <a:rPr lang="en-US" sz="1200" dirty="0">
                  <a:latin typeface="Edwardian Script ITC" panose="030303020407070D0804" pitchFamily="66" charset="0"/>
                </a:rPr>
                <a:t>London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std::tie(mass, charge)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mass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charge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tuple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insert/update: O(n)</a:t>
            </a:r>
          </a:p>
          <a:p>
            <a:pPr lvl="1"/>
            <a:r>
              <a:rPr lang="en-US" dirty="0"/>
              <a:t>retrieval: O(n)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prepend/append/pop/</a:t>
            </a:r>
            <a:r>
              <a:rPr lang="en-US" dirty="0" err="1"/>
              <a:t>unshift</a:t>
            </a:r>
            <a:r>
              <a:rPr lang="en-US" dirty="0"/>
              <a:t>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operations: concatenation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457951" y="3296518"/>
            <a:ext cx="1206743" cy="782600"/>
            <a:chOff x="6457951" y="3296518"/>
            <a:chExt cx="1206743" cy="782600"/>
          </a:xfrm>
        </p:grpSpPr>
        <p:sp>
          <p:nvSpPr>
            <p:cNvPr id="6" name="TextBox 5"/>
            <p:cNvSpPr txBox="1"/>
            <p:nvPr/>
          </p:nvSpPr>
          <p:spPr>
            <a:xfrm>
              <a:off x="6457951" y="3296518"/>
              <a:ext cx="63850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895" r="-1754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list;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list)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iterator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insert/remove: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elements are unique in set</a:t>
            </a:r>
          </a:p>
          <a:p>
            <a:pPr lvl="1"/>
            <a:r>
              <a:rPr lang="en-US" dirty="0"/>
              <a:t>operations: union, intersection, …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112450" y="3306586"/>
            <a:ext cx="1166159" cy="744979"/>
            <a:chOff x="6112450" y="3306586"/>
            <a:chExt cx="1166159" cy="744979"/>
          </a:xfrm>
        </p:grpSpPr>
        <p:sp>
          <p:nvSpPr>
            <p:cNvPr id="6" name="TextBox 5"/>
            <p:cNvSpPr txBox="1"/>
            <p:nvPr/>
          </p:nvSpPr>
          <p:spPr>
            <a:xfrm>
              <a:off x="6112450" y="3306586"/>
              <a:ext cx="67851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i="1" dirty="0"/>
                    <a:t>s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3711" t="-28261" r="-8247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5746177" y="5258955"/>
            <a:ext cx="892756" cy="1287318"/>
            <a:chOff x="5268191" y="5258955"/>
            <a:chExt cx="892756" cy="1287318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 for values in memory (RAM)</a:t>
            </a:r>
          </a:p>
          <a:p>
            <a:r>
              <a:rPr lang="en-US" dirty="0"/>
              <a:t>Names start with letter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can contain digits</a:t>
            </a:r>
          </a:p>
          <a:p>
            <a:r>
              <a:rPr lang="en-US" dirty="0"/>
              <a:t>Value can change during run</a:t>
            </a:r>
          </a:p>
          <a:p>
            <a:r>
              <a:rPr lang="en-US" dirty="0"/>
              <a:t>Must be declared,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key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key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value</a:t>
            </a:r>
          </a:p>
          <a:p>
            <a:pPr lvl="1"/>
            <a:r>
              <a:rPr lang="en-US" dirty="0"/>
              <a:t>keys are unique in dictionary</a:t>
            </a:r>
          </a:p>
          <a:p>
            <a:pPr lvl="1"/>
            <a:r>
              <a:rPr lang="en-US" dirty="0"/>
              <a:t>operations: union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surjective function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101209" y="2628405"/>
            <a:ext cx="1955712" cy="728405"/>
            <a:chOff x="5342225" y="3241911"/>
            <a:chExt cx="1955712" cy="728405"/>
          </a:xfrm>
        </p:grpSpPr>
        <p:sp>
          <p:nvSpPr>
            <p:cNvPr id="6" name="TextBox 5"/>
            <p:cNvSpPr txBox="1"/>
            <p:nvPr/>
          </p:nvSpPr>
          <p:spPr>
            <a:xfrm>
              <a:off x="5342225" y="3241911"/>
              <a:ext cx="93968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map </a:t>
              </a:r>
              <a:r>
                <a:rPr lang="en-US" sz="2100" i="1" dirty="0">
                  <a:latin typeface="Palatino Linotype" panose="02040502050505030304" pitchFamily="18" charset="0"/>
                </a:rPr>
                <a:t>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273" r="-181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4883147" y="4723818"/>
            <a:ext cx="3881949" cy="1763801"/>
            <a:chOff x="4883147" y="4723818"/>
            <a:chExt cx="3881949" cy="1763801"/>
          </a:xfrm>
        </p:grpSpPr>
        <p:grpSp>
          <p:nvGrpSpPr>
            <p:cNvPr id="51" name="Group 50"/>
            <p:cNvGrpSpPr/>
            <p:nvPr/>
          </p:nvGrpSpPr>
          <p:grpSpPr>
            <a:xfrm>
              <a:off x="5597075" y="5200301"/>
              <a:ext cx="2587335" cy="1287318"/>
              <a:chOff x="5268191" y="5258955"/>
              <a:chExt cx="2587335" cy="1287318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268191" y="5258955"/>
                <a:ext cx="892756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911473" y="5258955"/>
                <a:ext cx="944053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667054" y="538422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463894" y="598913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823249" y="6148822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486650" y="5610378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192241" y="6155893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>
                <a:stCxn id="12" idx="5"/>
                <a:endCxn id="15" idx="1"/>
              </p:cNvCxnSpPr>
              <p:nvPr/>
            </p:nvCxnSpPr>
            <p:spPr>
              <a:xfrm>
                <a:off x="5738007" y="5455179"/>
                <a:ext cx="1760817" cy="1673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3" idx="6"/>
                <a:endCxn id="15" idx="3"/>
              </p:cNvCxnSpPr>
              <p:nvPr/>
            </p:nvCxnSpPr>
            <p:spPr>
              <a:xfrm flipV="1">
                <a:off x="5547021" y="5681331"/>
                <a:ext cx="1951803" cy="3493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14" idx="6"/>
                <a:endCxn id="16" idx="2"/>
              </p:cNvCxnSpPr>
              <p:nvPr/>
            </p:nvCxnSpPr>
            <p:spPr>
              <a:xfrm>
                <a:off x="5906376" y="6190386"/>
                <a:ext cx="1285865" cy="70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keys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291" t="-2222" r="-105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values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4206" r="-186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0" grpId="0" uiExpand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574851" y="5599134"/>
            <a:ext cx="550151" cy="686544"/>
            <a:chOff x="3248890" y="5148406"/>
            <a:chExt cx="550151" cy="686544"/>
          </a:xfrm>
        </p:grpSpPr>
        <p:sp>
          <p:nvSpPr>
            <p:cNvPr id="8" name="TextBox 7"/>
            <p:cNvSpPr txBox="1"/>
            <p:nvPr/>
          </p:nvSpPr>
          <p:spPr>
            <a:xfrm>
              <a:off x="3248890" y="5465618"/>
              <a:ext cx="55015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pair</a:t>
              </a: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3523966" y="5148406"/>
              <a:ext cx="83246" cy="31721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versus 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elements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/>
              <a:t>elements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keys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  <a:p>
            <a:pPr lvl="1"/>
            <a:r>
              <a:rPr lang="en-US" dirty="0"/>
              <a:t>keys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Contiguous vs. non-contiguous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stored contiguously in memory allows </a:t>
            </a:r>
            <a:r>
              <a:rPr lang="en-US" dirty="0" err="1"/>
              <a:t>prefetch</a:t>
            </a:r>
            <a:endParaRPr lang="en-US" dirty="0"/>
          </a:p>
          <a:p>
            <a:pPr lvl="1"/>
            <a:r>
              <a:rPr lang="en-US" dirty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/>
              <a:t>Data types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Many codes are</a:t>
            </a:r>
            <a:br>
              <a:rPr lang="en-US" sz="2400" dirty="0"/>
            </a:br>
            <a:r>
              <a:rPr lang="en-US" sz="2400" dirty="0"/>
              <a:t>memory bound!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these for memory-intensive algorithms,</a:t>
            </a:r>
            <a:br>
              <a:rPr lang="en-US" sz="2800" dirty="0"/>
            </a:br>
            <a:r>
              <a:rPr lang="en-US" sz="2800" i="1" dirty="0"/>
              <a:t>never</a:t>
            </a:r>
            <a:r>
              <a:rPr lang="en-US" sz="2800" dirty="0"/>
              <a:t> list/queue/…</a:t>
            </a:r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Specialized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standard libraries</a:t>
            </a:r>
          </a:p>
          <a:p>
            <a:pPr lvl="1"/>
            <a:r>
              <a:rPr lang="en-US" dirty="0"/>
              <a:t>third-party libraries</a:t>
            </a:r>
          </a:p>
          <a:p>
            <a:r>
              <a:rPr lang="en-US" dirty="0"/>
              <a:t>Often implemented on top of basic data structures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stack</a:t>
            </a:r>
          </a:p>
          <a:p>
            <a:pPr lvl="1"/>
            <a:r>
              <a:rPr lang="en-US" dirty="0"/>
              <a:t>queue, priority queue</a:t>
            </a:r>
          </a:p>
          <a:p>
            <a:pPr lvl="1"/>
            <a:r>
              <a:rPr lang="en-US" dirty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top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push/peek/pull: O(1)</a:t>
            </a:r>
          </a:p>
          <a:p>
            <a:pPr lvl="1"/>
            <a:r>
              <a:rPr lang="en-US" dirty="0"/>
              <a:t>element type: homogenous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309392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First in, last out</a:t>
            </a:r>
          </a:p>
        </p:txBody>
      </p: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6457950" y="3296518"/>
            <a:ext cx="1239444" cy="782600"/>
            <a:chOff x="6457950" y="3296518"/>
            <a:chExt cx="1239444" cy="782600"/>
          </a:xfrm>
        </p:grpSpPr>
        <p:sp>
          <p:nvSpPr>
            <p:cNvPr id="9" name="TextBox 8"/>
            <p:cNvSpPr txBox="1"/>
            <p:nvPr/>
          </p:nvSpPr>
          <p:spPr>
            <a:xfrm>
              <a:off x="6457950" y="3296518"/>
              <a:ext cx="90293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stack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167" r="-8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front to pop and back to push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push/front/pop: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First in, first out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457950" y="3296518"/>
            <a:ext cx="1281825" cy="733385"/>
            <a:chOff x="6457950" y="3296518"/>
            <a:chExt cx="1281825" cy="733385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6311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front to pop, push inserts in order</a:t>
            </a:r>
          </a:p>
          <a:p>
            <a:pPr lvl="1"/>
            <a:r>
              <a:rPr lang="en-US" dirty="0"/>
              <a:t>ordered according to priority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front: O(1), pop/push: O(log n)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159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!!!!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94696" y="3296518"/>
            <a:ext cx="1933543" cy="733385"/>
            <a:chOff x="6094696" y="3296518"/>
            <a:chExt cx="1933543" cy="733385"/>
          </a:xfrm>
        </p:grpSpPr>
        <p:sp>
          <p:nvSpPr>
            <p:cNvPr id="31" name="TextBox 30"/>
            <p:cNvSpPr txBox="1"/>
            <p:nvPr/>
          </p:nvSpPr>
          <p:spPr>
            <a:xfrm>
              <a:off x="6094696" y="3296518"/>
              <a:ext cx="193354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priority 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: character,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::string: </a:t>
            </a:r>
            <a:r>
              <a:rPr lang="en-US" dirty="0">
                <a:cs typeface="Courier New" panose="02070309020205020404" pitchFamily="49" charset="0"/>
              </a:rPr>
              <a:t>character sequence,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integer number,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: single precision floating point number,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/>
              <a:t>4 byte representation</a:t>
            </a:r>
          </a:p>
          <a:p>
            <a:pPr lvl="1"/>
            <a:r>
              <a:rPr lang="en-US" dirty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38</a:t>
            </a:r>
            <a:r>
              <a:rPr lang="en-US" dirty="0"/>
              <a:t>, 10</a:t>
            </a:r>
            <a:r>
              <a:rPr lang="en-US" baseline="30000" dirty="0"/>
              <a:t>38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double precision floating point number</a:t>
            </a:r>
          </a:p>
          <a:p>
            <a:pPr lvl="1"/>
            <a:r>
              <a:rPr lang="en-US" dirty="0"/>
              <a:t>8 byte representation</a:t>
            </a:r>
          </a:p>
          <a:p>
            <a:pPr lvl="1"/>
            <a:r>
              <a:rPr lang="en-US" dirty="0"/>
              <a:t>15 significant digits 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-308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308</a:t>
            </a:r>
            <a:r>
              <a:rPr lang="en-US" dirty="0"/>
              <a:t>, 1e</a:t>
            </a:r>
            <a:r>
              <a:rPr lang="en-US" baseline="30000" dirty="0"/>
              <a:t>308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Boolean value, i.e.,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represents relationships (= edges) between</a:t>
            </a:r>
            <a:br>
              <a:rPr lang="en-US" dirty="0"/>
            </a:br>
            <a:r>
              <a:rPr lang="en-US" dirty="0"/>
              <a:t>objects (= vertices)</a:t>
            </a:r>
          </a:p>
          <a:p>
            <a:pPr lvl="1"/>
            <a:r>
              <a:rPr lang="en-US" dirty="0"/>
              <a:t>ordered (directed graph or digraph),</a:t>
            </a:r>
            <a:br>
              <a:rPr lang="en-US" dirty="0"/>
            </a:br>
            <a:r>
              <a:rPr lang="en-US" dirty="0"/>
              <a:t>unordered (undirected graph)</a:t>
            </a:r>
          </a:p>
          <a:p>
            <a:pPr lvl="1"/>
            <a:r>
              <a:rPr lang="en-US" dirty="0"/>
              <a:t>number of vertices can vary</a:t>
            </a:r>
          </a:p>
          <a:p>
            <a:pPr lvl="1"/>
            <a:r>
              <a:rPr lang="en-US" dirty="0"/>
              <a:t>number of edges can vary</a:t>
            </a:r>
          </a:p>
          <a:p>
            <a:pPr lvl="1"/>
            <a:r>
              <a:rPr lang="en-US" dirty="0"/>
              <a:t>edges can have associate info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Implementations</a:t>
            </a:r>
          </a:p>
          <a:p>
            <a:pPr lvl="1"/>
            <a:r>
              <a:rPr lang="en-US" dirty="0"/>
              <a:t>e.g., as adjacency list</a:t>
            </a:r>
          </a:p>
          <a:p>
            <a:pPr lvl="1"/>
            <a:r>
              <a:rPr lang="en-US" dirty="0"/>
              <a:t>Boost library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160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893710" y="4063555"/>
            <a:ext cx="1239250" cy="884260"/>
            <a:chOff x="6263805" y="4078304"/>
            <a:chExt cx="1239250" cy="884260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883430" y="4078304"/>
              <a:ext cx="356809" cy="51492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1239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vertex type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088695"/>
            <a:ext cx="1529458" cy="873869"/>
            <a:chOff x="6263805" y="4088695"/>
            <a:chExt cx="1529458" cy="873869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839950" y="4088695"/>
              <a:ext cx="188584" cy="5045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1529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 info type</a:t>
              </a:r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7634671F-E4BB-4607-B5AD-11CCCA43B550}"/>
              </a:ext>
            </a:extLst>
          </p:cNvPr>
          <p:cNvGrpSpPr/>
          <p:nvPr/>
        </p:nvGrpSpPr>
        <p:grpSpPr>
          <a:xfrm>
            <a:off x="6313340" y="3296518"/>
            <a:ext cx="1812740" cy="729767"/>
            <a:chOff x="6313340" y="3296518"/>
            <a:chExt cx="1812740" cy="729767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0630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graph </a:t>
              </a:r>
              <a:r>
                <a:rPr lang="en-US" sz="2100" i="1" dirty="0">
                  <a:latin typeface="Palatino Linotype" panose="02040502050505030304" pitchFamily="18" charset="0"/>
                </a:rPr>
                <a:t>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6313340" y="3749286"/>
                  <a:ext cx="18127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3340" y="3749286"/>
                  <a:ext cx="181274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347" b="-26667"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6952533" y="4026285"/>
            <a:ext cx="734175" cy="1258580"/>
            <a:chOff x="6370276" y="3703984"/>
            <a:chExt cx="734175" cy="1258580"/>
          </a:xfrm>
        </p:grpSpPr>
        <p:cxnSp>
          <p:nvCxnSpPr>
            <p:cNvPr id="41" name="Straight Arrow Connector 40"/>
            <p:cNvCxnSpPr>
              <a:stCxn id="42" idx="0"/>
              <a:endCxn id="4" idx="2"/>
            </p:cNvCxnSpPr>
            <p:nvPr/>
          </p:nvCxnSpPr>
          <p:spPr>
            <a:xfrm flipH="1" flipV="1">
              <a:off x="6637453" y="3703984"/>
              <a:ext cx="99911" cy="8892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370276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special graph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Directed Acyclic Graph (DAG)</a:t>
            </a:r>
          </a:p>
          <a:p>
            <a:pPr lvl="1"/>
            <a:r>
              <a:rPr lang="en-US" dirty="0"/>
              <a:t>directed graph contains no cycles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Tree</a:t>
            </a:r>
          </a:p>
          <a:p>
            <a:pPr lvl="1"/>
            <a:r>
              <a:rPr lang="en-US" dirty="0"/>
              <a:t>for every pair of vertices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and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r>
              <a:rPr lang="en-US" dirty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to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Max-flow: maximum flow rate between source and destination in graph weighted with capacities</a:t>
            </a:r>
          </a:p>
          <a:p>
            <a:r>
              <a:rPr lang="en-US" dirty="0"/>
              <a:t>Shortest path: find shortest path between source and destination in graph weighted with distances</a:t>
            </a:r>
          </a:p>
          <a:p>
            <a:r>
              <a:rPr lang="en-US" dirty="0"/>
              <a:t>Topological sort: linear order on vertices of digraph such that "precedes" relation is respected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162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d, a, e, b, c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topological sort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 d, b, c, 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arrays (discussed in chapter 12.6)</a:t>
            </a:r>
          </a:p>
          <a:p>
            <a:r>
              <a:rPr lang="en-US" dirty="0"/>
              <a:t>tuple (discussed in chapter 11.3)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stack</a:t>
            </a:r>
          </a:p>
          <a:p>
            <a:r>
              <a:rPr lang="en-US" dirty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10,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https://github.com/gjbex/Scientific-C-plus-plus/tree/master/source-code/Algorithms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-1.3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0.6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5.9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1.2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3.5</a:t>
                </a: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/>
              <a:t> contains address of element (pointer): value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constant iterator</a:t>
            </a:r>
          </a:p>
          <a:p>
            <a:pPr lvl="1"/>
            <a:r>
              <a:rPr lang="en-US" dirty="0"/>
              <a:t>elements will not be modified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/>
              <a:t>elements can be modified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/>
              <a:t> iterators</a:t>
            </a:r>
            <a:br>
              <a:rPr lang="en-US" sz="2400" dirty="0"/>
            </a:br>
            <a:r>
              <a:rPr lang="en-US" sz="2400" dirty="0"/>
              <a:t>whenever possible</a:t>
            </a:r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data structure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order relation on mass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Sort on mass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p1,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Predicate find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[]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Can use Boyer-Moore algorithm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container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Two containers (aka zip)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v3;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[=] (double x, double y) { return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>
                <a:cs typeface="Courier New" panose="02070309020205020404" pitchFamily="49" charset="0"/>
              </a:rPr>
              <a:t>,</a:t>
            </a:r>
            <a:br>
              <a:rPr lang="en-US" sz="2400" dirty="0"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</a:rPr>
              <a:t>    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&amp; math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/>
              <a:t> (and),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/>
              <a:t> (or),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/>
              <a:t> (not)</a:t>
            </a:r>
          </a:p>
          <a:p>
            <a:r>
              <a:rPr lang="en-US" dirty="0"/>
              <a:t>Comparison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(???)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>
                <a:cs typeface="Courier New" panose="02070309020205020404" pitchFamily="49" charset="0"/>
              </a:rPr>
              <a:t>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/>
              <a:t>: check predicate on collection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/>
              <a:t>: find position where sequences differ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/>
              <a:t>: check equality of sequences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: copy, move sequence to other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/>
              <a:t>: remove elements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/>
              <a:t>: random shuffle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many more, even more in C++17!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stream iterators</a:t>
            </a:r>
          </a:p>
          <a:p>
            <a:pPr lvl="1"/>
            <a:r>
              <a:rPr lang="en-US" dirty="0"/>
              <a:t>discussion of iterator types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extra examples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Chapter 12,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https://github.com/gjbex/Scientific-C-plus-plus/tree/master/source-code/Numerics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3"/>
              </a:rPr>
              <a:t>https://github.com/gjbex/Scientific-C-plus-plus/tree/master/source-code/Armadillo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4"/>
              </a:rPr>
              <a:t>https://github.com/gjbex/Scientific-C-plus-plus/tree/master/source-code/Boost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5"/>
              </a:rPr>
              <a:t>https://github.com/gjbex/Scientific-C-plus-plus/tree/master/source-code/UsingCLibraries</a:t>
            </a:r>
            <a:r>
              <a:rPr lang="en-US" sz="1600" dirty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numbers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complex&lt;double&gt; c(-0.62772, - 0.42193);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y = -1.8; y &lt; 1.8; y += 0.001)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while (abs(z) &lt; 2.0 &amp;&amp; n++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(Overloaded) math functions</a:t>
              </a: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More efficient: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limits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Integer: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/>
              <a:t>minimum: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/>
              <a:t>Floating point: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/>
              <a:t>smallest number &gt; 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/>
              <a:t>1 &lt; 1 + </a:t>
            </a:r>
            <a:r>
              <a:rPr lang="en-US" dirty="0">
                <a:sym typeface="Symbol" panose="05050102010706020507" pitchFamily="18" charset="2"/>
              </a:rPr>
              <a:t>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/>
              <a:t>significant digits, base 10: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&lt;double&gt;::digits10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>
                <a:cs typeface="Courier New" panose="02070309020205020404" pitchFamily="49" charset="0"/>
              </a:rPr>
              <a:t>: true if not 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>
                <a:cs typeface="Courier New" panose="02070309020205020404" pitchFamily="49" charset="0"/>
              </a:rPr>
              <a:t>infinity, or </a:t>
            </a:r>
            <a:r>
              <a:rPr lang="en-US" dirty="0" err="1">
                <a:cs typeface="Courier New" panose="02070309020205020404" pitchFamily="49" charset="0"/>
              </a:rPr>
              <a:t>NaN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values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429414"/>
              </p:ext>
            </p:extLst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2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int8_t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int16_t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int32_t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int64_t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-32768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-2147483648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-9223372036854775808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32767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2147483647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9223372036854775807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176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10</a:t>
            </a:r>
            <a:r>
              <a:rPr lang="en-US" baseline="30000" dirty="0"/>
              <a:t>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/>
              <a:t>10</a:t>
            </a:r>
            <a:r>
              <a:rPr lang="en-US" baseline="30000" dirty="0"/>
              <a:t>19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digits10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1.176e-38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1.190e+4932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epsilon()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1.192e-07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2.221e-16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1.084e-19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3.403e+38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1.798e+308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3.362e-4932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performance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precision?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Possible, but at high cost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development</a:t>
            </a:r>
          </a:p>
          <a:p>
            <a:r>
              <a:rPr lang="en-US" dirty="0"/>
              <a:t>Consider other algorithms first</a:t>
            </a:r>
          </a:p>
          <a:p>
            <a:r>
              <a:rPr lang="en-US" dirty="0"/>
              <a:t>Libraries for arbitrary precision arithmetic</a:t>
            </a:r>
          </a:p>
          <a:p>
            <a:pPr lvl="1"/>
            <a:r>
              <a:rPr lang="en-US" dirty="0"/>
              <a:t>GMP: for integers</a:t>
            </a:r>
          </a:p>
          <a:p>
            <a:pPr lvl="1"/>
            <a:r>
              <a:rPr lang="en-US" dirty="0"/>
              <a:t>MPFR: for floating point numbers</a:t>
            </a:r>
          </a:p>
          <a:p>
            <a:pPr lvl="1"/>
            <a:r>
              <a:rPr lang="en-US" dirty="0"/>
              <a:t>MPC: for complex floating point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Engine: generates random number sequence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/>
              <a:t>: non-deterministic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/>
              <a:t>: </a:t>
            </a:r>
            <a:r>
              <a:rPr lang="en-US" dirty="0" err="1"/>
              <a:t>Mersenne</a:t>
            </a:r>
            <a:r>
              <a:rPr lang="en-US" dirty="0"/>
              <a:t> twister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Distributions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random number from actual distribution using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shortcuts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Syntactic sugar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+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</a:t>
            </a:r>
            <a:r>
              <a:rPr lang="en-US" dirty="0"/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+=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–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a*x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*= a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= n + 1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n++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 = n – 1</a:t>
            </a:r>
            <a:r>
              <a:rPr lang="en-US" dirty="0">
                <a:sym typeface="Symbol" panose="05050102010706020507" pitchFamily="18" charset="2"/>
              </a:rPr>
              <a:t> 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n--</a:t>
            </a:r>
          </a:p>
          <a:p>
            <a:r>
              <a:rPr lang="en-US" dirty="0">
                <a:sym typeface="Symbol" panose="05050102010706020507" pitchFamily="18" charset="2"/>
              </a:rPr>
              <a:t>Post-increment/decrement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Pre-increment/decrement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6" y="4718591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n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1265" y="5940852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31782" y="5211034"/>
            <a:ext cx="1298959" cy="338554"/>
            <a:chOff x="6409603" y="4128799"/>
            <a:chExt cx="1298959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8 6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31782" y="6433295"/>
            <a:ext cx="1298959" cy="338554"/>
            <a:chOff x="6409603" y="4128799"/>
            <a:chExt cx="1298959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9 6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068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7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dev;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engine);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distributions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/>
              <a:t> binds by value, i.e., copies, unless wrapped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2.0),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Without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/>
              <a:t>, both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/>
              <a:t> produce same numbers!</a:t>
            </a:r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purely header files</a:t>
            </a:r>
          </a:p>
          <a:p>
            <a:pPr lvl="2"/>
            <a:r>
              <a:rPr lang="en-US" dirty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uses BLAS/</a:t>
            </a:r>
            <a:r>
              <a:rPr lang="en-US" dirty="0" err="1"/>
              <a:t>Lapack</a:t>
            </a:r>
            <a:endParaRPr lang="en-US" dirty="0"/>
          </a:p>
          <a:p>
            <a:pPr lvl="2"/>
            <a:r>
              <a:rPr lang="en-US" dirty="0"/>
              <a:t>quite convenient</a:t>
            </a:r>
          </a:p>
          <a:p>
            <a:pPr lvl="2"/>
            <a:r>
              <a:rPr lang="en-US" dirty="0"/>
              <a:t>good performance</a:t>
            </a:r>
          </a:p>
          <a:p>
            <a:pPr lvl="2"/>
            <a:r>
              <a:rPr lang="en-US" dirty="0"/>
              <a:t>no distributed algorithms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Here: a flavor of Armadillo</a:t>
            </a:r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Vectors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Matrices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dense: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sparse: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Cubes (3D arrays)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scalar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/>
              <a:t> is arbitrary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shortcuts: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initialization</a:t>
            </a:r>
          </a:p>
          <a:p>
            <a:endParaRPr lang="en-US" dirty="0"/>
          </a:p>
          <a:p>
            <a:r>
              <a:rPr lang="en-US" dirty="0"/>
              <a:t>Generated vectors</a:t>
            </a:r>
          </a:p>
          <a:p>
            <a:endParaRPr lang="en-US" dirty="0"/>
          </a:p>
          <a:p>
            <a:r>
              <a:rPr lang="en-US" dirty="0"/>
              <a:t>Generated matrices</a:t>
            </a:r>
          </a:p>
          <a:p>
            <a:endParaRPr lang="en-US" dirty="0"/>
          </a:p>
          <a:p>
            <a:r>
              <a:rPr lang="en-US" dirty="0"/>
              <a:t>Generated vector/matrices/cubes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&gt;(-1.0, 1.0, 501);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 resemblance</a:t>
            </a:r>
            <a:br>
              <a:rPr lang="en-US" dirty="0"/>
            </a:br>
            <a:r>
              <a:rPr lang="en-US" dirty="0"/>
              <a:t>to MATLAB, </a:t>
            </a:r>
            <a:r>
              <a:rPr lang="en-US" dirty="0" err="1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arithmetic/functions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{7.3, 9.1};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(2.0*A + B)*x;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scalar-matrix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matrix-vector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matrix-matrix 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Operator overloading for</a:t>
            </a:r>
            <a:br>
              <a:rPr lang="en-US" sz="2400" dirty="0"/>
            </a:br>
            <a:r>
              <a:rPr lang="en-US" sz="2400" dirty="0"/>
              <a:t>convenient mathematical</a:t>
            </a:r>
            <a:br>
              <a:rPr lang="en-US" sz="2400" dirty="0"/>
            </a:br>
            <a:r>
              <a:rPr lang="en-US" sz="2400" dirty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other math functions: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access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Note: elements stored</a:t>
            </a:r>
            <a:br>
              <a:rPr lang="en-US" sz="2400" dirty="0"/>
            </a:br>
            <a:r>
              <a:rPr lang="en-US" sz="2400" dirty="0"/>
              <a:t>           column wise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decomposition methods, e.g., SVD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 transpose: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/>
              <a:t>Matrix inverse: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(U, s, V, A);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(U*S)*V.t();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ODEs with Boost::</a:t>
            </a:r>
            <a:r>
              <a:rPr lang="en-US" dirty="0" err="1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&lt;boost/numeric/odeint.hpp&gt;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array&lt;double, 3&gt;;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steps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345145"/>
            <a:ext cx="8377698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'\t' &lt;&lt; x[2]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4361081"/>
            <a:ext cx="8377698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sigma = 10.0;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R = 28.0;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b = 8.0/3.0;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_1, _2, _3, sigma, R, b);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{ 10.0, 1.0, 1.0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673220" y="4529216"/>
            <a:ext cx="2259282" cy="829366"/>
            <a:chOff x="745587" y="6181518"/>
            <a:chExt cx="2259282" cy="82936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59126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bind</a:t>
              </a:r>
              <a:r>
                <a:rPr lang="en-US" dirty="0"/>
                <a:t> to</a:t>
              </a:r>
              <a:br>
                <a:rPr lang="en-US" dirty="0"/>
              </a:br>
              <a:r>
                <a:rPr lang="en-US" dirty="0"/>
                <a:t>set parameters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745587" y="6504684"/>
              <a:ext cx="668013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is case sensitive</a:t>
            </a:r>
          </a:p>
          <a:p>
            <a:pPr lvl="1"/>
            <a:r>
              <a:rPr lang="en-US" dirty="0"/>
              <a:t>language keywords</a:t>
            </a:r>
          </a:p>
          <a:p>
            <a:pPr lvl="1"/>
            <a:r>
              <a:rPr lang="en-US" dirty="0"/>
              <a:t>variable, function, class names</a:t>
            </a:r>
          </a:p>
          <a:p>
            <a:r>
              <a:rPr lang="en-US" dirty="0"/>
              <a:t>Statements end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line comment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 comment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comment.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Scientific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Large collection of algorithms for scientific computing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minimizing functions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linear algebra</a:t>
            </a:r>
          </a:p>
          <a:p>
            <a:pPr lvl="1"/>
            <a:r>
              <a:rPr lang="en-US" dirty="0"/>
              <a:t>solvers for ordinary differential equations</a:t>
            </a:r>
          </a:p>
          <a:p>
            <a:pPr lvl="1"/>
            <a:r>
              <a:rPr lang="en-US" dirty="0"/>
              <a:t>Fourier transforms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However, C library, not C++</a:t>
            </a:r>
          </a:p>
          <a:p>
            <a:pPr lvl="1"/>
            <a:r>
              <a:rPr lang="en-US" dirty="0"/>
              <a:t>some tinkering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 with GSL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243550"/>
            <a:ext cx="6694365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gsl_errno.h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double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54206" y="2395184"/>
            <a:ext cx="3475319" cy="829366"/>
            <a:chOff x="745588" y="6181518"/>
            <a:chExt cx="3475319" cy="829366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280730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signature expected</a:t>
              </a:r>
            </a:p>
            <a:p>
              <a:r>
                <a:rPr lang="en-US" dirty="0">
                  <a:cs typeface="Courier New" panose="02070309020205020404" pitchFamily="49" charset="0"/>
                </a:rPr>
                <a:t>by minimizer</a:t>
              </a: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745588" y="6504684"/>
              <a:ext cx="668012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28650" y="4328463"/>
            <a:ext cx="6694365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x, void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&lt;double*&gt;(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b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c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(a*x + b)*x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9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minimizer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to minimize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Minimizer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5138" y="2282563"/>
            <a:ext cx="8706339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[] {1.0, -1.0, 1.0};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gsl_function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.function = 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61811" y="2815354"/>
            <a:ext cx="5058387" cy="646331"/>
            <a:chOff x="1004243" y="6040848"/>
            <a:chExt cx="5058387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1413600" y="6040848"/>
              <a:ext cx="46490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should be</a:t>
              </a:r>
              <a:br>
                <a:rPr lang="en-US" dirty="0"/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 (*) 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double, void*)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1004243" y="6203099"/>
              <a:ext cx="409357" cy="16091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75138" y="4335189"/>
            <a:ext cx="8706339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gsl_min_fminimizer_alloc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gsl_min_fminimizer_brent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gsl_min_fminimizer_set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&amp;F,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GSL_EINVAL)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"###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["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          &lt;&lt; "]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doesn't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contain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a minimum"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::exit(GSL_EINVAL);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minimum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7508" y="2365712"/>
            <a:ext cx="775286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{0};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gsl_min_fminimizer_iterate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gsl_min_fminimizer_x_lower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gsl_min_fminimizer_x_upper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gsl_min_test_interval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1e-6, 0.0);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GSL_CONTINUE &amp;&amp;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nr_iters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508" y="5435660"/>
            <a:ext cx="775286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GSL_SUCCESS)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gsl_min_fminimizer_x_minimum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44514" y="2642822"/>
            <a:ext cx="1519006" cy="1494468"/>
            <a:chOff x="1413600" y="6181518"/>
            <a:chExt cx="1519006" cy="1494468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1519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absolute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2173103" y="6550850"/>
              <a:ext cx="203659" cy="11251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486650" y="3165000"/>
            <a:ext cx="1412694" cy="972290"/>
            <a:chOff x="1413600" y="6181518"/>
            <a:chExt cx="1412694" cy="972290"/>
          </a:xfrm>
        </p:grpSpPr>
        <p:sp>
          <p:nvSpPr>
            <p:cNvPr id="11" name="TextBox 10"/>
            <p:cNvSpPr txBox="1"/>
            <p:nvPr/>
          </p:nvSpPr>
          <p:spPr>
            <a:xfrm>
              <a:off x="1413600" y="6181518"/>
              <a:ext cx="1412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relative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1969444" y="6550850"/>
              <a:ext cx="150503" cy="6029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Value arrays, see section on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Linear algebra with Armadillo</a:t>
            </a:r>
          </a:p>
          <a:p>
            <a:pPr lvl="1"/>
            <a:r>
              <a:rPr lang="en-US" dirty="0"/>
              <a:t>ODEs with Boost</a:t>
            </a:r>
          </a:p>
          <a:p>
            <a:pPr lvl="1"/>
            <a:r>
              <a:rPr lang="en-US" dirty="0"/>
              <a:t>Mixing C and C++ code, using GSL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C++: nice for scientific computing</a:t>
            </a:r>
          </a:p>
          <a:p>
            <a:pPr lvl="1"/>
            <a:r>
              <a:rPr lang="en-US" dirty="0"/>
              <a:t>modern programming language</a:t>
            </a:r>
          </a:p>
          <a:p>
            <a:pPr lvl="1"/>
            <a:r>
              <a:rPr lang="en-US" dirty="0"/>
              <a:t>good standard library</a:t>
            </a:r>
          </a:p>
          <a:p>
            <a:pPr lvl="1"/>
            <a:r>
              <a:rPr lang="en-US" dirty="0"/>
              <a:t>data processing relatively easy</a:t>
            </a:r>
          </a:p>
          <a:p>
            <a:r>
              <a:rPr lang="en-US" dirty="0"/>
              <a:t>However, much more to learn</a:t>
            </a:r>
          </a:p>
          <a:p>
            <a:pPr lvl="1"/>
            <a:r>
              <a:rPr lang="en-US" dirty="0"/>
              <a:t>this is but a starting point!</a:t>
            </a:r>
          </a:p>
          <a:p>
            <a:pPr lvl="1"/>
            <a:r>
              <a:rPr lang="en-US" dirty="0"/>
              <a:t>performance issues can be non-trivial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Concurrency: for scientific code use</a:t>
            </a:r>
          </a:p>
          <a:p>
            <a:pPr lvl="1"/>
            <a:r>
              <a:rPr lang="en-US" dirty="0" err="1"/>
              <a:t>OpenMP</a:t>
            </a:r>
            <a:endParaRPr lang="en-US" dirty="0"/>
          </a:p>
          <a:p>
            <a:pPr lvl="1"/>
            <a:r>
              <a:rPr lang="en-US" dirty="0"/>
              <a:t>TBB (Threading Building Blocks</a:t>
            </a:r>
          </a:p>
          <a:p>
            <a:r>
              <a:rPr lang="en-US" dirty="0"/>
              <a:t>Create your own containers/data structures</a:t>
            </a:r>
          </a:p>
          <a:p>
            <a:r>
              <a:rPr lang="en-US" dirty="0"/>
              <a:t>Good object oriented design</a:t>
            </a:r>
          </a:p>
          <a:p>
            <a:pPr lvl="1"/>
            <a:r>
              <a:rPr lang="en-US" dirty="0"/>
              <a:t>for large software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i="1" dirty="0"/>
              <a:t>A tour of C++</a:t>
            </a:r>
            <a:r>
              <a:rPr lang="en-BE" i="1" dirty="0"/>
              <a:t>, 2</a:t>
            </a:r>
            <a:r>
              <a:rPr lang="en-GB" i="1" baseline="30000" dirty="0"/>
              <a:t>n</a:t>
            </a:r>
            <a:r>
              <a:rPr lang="en-BE" i="1" baseline="30000" dirty="0"/>
              <a:t>d</a:t>
            </a:r>
            <a:r>
              <a:rPr lang="en-BE" i="1" dirty="0"/>
              <a:t> </a:t>
            </a:r>
            <a:r>
              <a:rPr lang="en-GB" i="1" dirty="0"/>
              <a:t>e</a:t>
            </a:r>
            <a:r>
              <a:rPr lang="en-BE" i="1" dirty="0"/>
              <a:t>d</a:t>
            </a:r>
            <a:r>
              <a:rPr lang="en-GB" i="1" dirty="0" err="1"/>
              <a:t>i</a:t>
            </a:r>
            <a:r>
              <a:rPr lang="en-BE" i="1" dirty="0" err="1"/>
              <a:t>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Addison-Wesley, 201</a:t>
            </a:r>
            <a:r>
              <a:rPr lang="en-BE" dirty="0"/>
              <a:t>8</a:t>
            </a:r>
            <a:endParaRPr lang="en-US" dirty="0"/>
          </a:p>
          <a:p>
            <a:r>
              <a:rPr lang="en-US" i="1" dirty="0"/>
              <a:t>The C++ programming language, 4</a:t>
            </a:r>
            <a:r>
              <a:rPr lang="en-US" i="1" baseline="30000" dirty="0"/>
              <a:t>th</a:t>
            </a:r>
            <a:r>
              <a:rPr lang="en-US" i="1" dirty="0"/>
              <a:t> edition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Pearson Education, 2013</a:t>
            </a:r>
          </a:p>
          <a:p>
            <a:r>
              <a:rPr lang="en-US" i="1" dirty="0"/>
              <a:t>Effective modern C++</a:t>
            </a:r>
            <a:br>
              <a:rPr lang="en-US" dirty="0"/>
            </a:br>
            <a:r>
              <a:rPr lang="en-US" dirty="0"/>
              <a:t>Scott Meyers</a:t>
            </a:r>
            <a:br>
              <a:rPr lang="en-US" dirty="0"/>
            </a:br>
            <a:r>
              <a:rPr lang="en-US" dirty="0"/>
              <a:t>O'Reilly Media, 2015</a:t>
            </a:r>
          </a:p>
          <a:p>
            <a:r>
              <a:rPr lang="en-US" i="1" dirty="0">
                <a:hlinkClick r:id="rId2"/>
              </a:rPr>
              <a:t>C++ core guidelines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r>
              <a:rPr lang="en-US" dirty="0"/>
              <a:t>, Herb Sutter</a:t>
            </a:r>
            <a:endParaRPr lang="en-BE" dirty="0"/>
          </a:p>
          <a:p>
            <a:r>
              <a:rPr lang="en-BE" dirty="0">
                <a:hlinkClick r:id="rId3"/>
              </a:rPr>
              <a:t>G</a:t>
            </a:r>
            <a:r>
              <a:rPr lang="en-GB" dirty="0">
                <a:hlinkClick r:id="rId3"/>
              </a:rPr>
              <a:t>o</a:t>
            </a:r>
            <a:r>
              <a:rPr lang="en-BE" dirty="0">
                <a:hlinkClick r:id="rId3"/>
              </a:rPr>
              <a:t>o</a:t>
            </a:r>
            <a:r>
              <a:rPr lang="en-GB" dirty="0">
                <a:hlinkClick r:id="rId3"/>
              </a:rPr>
              <a:t>g</a:t>
            </a:r>
            <a:r>
              <a:rPr lang="en-BE" dirty="0">
                <a:hlinkClick r:id="rId3"/>
              </a:rPr>
              <a:t>l</a:t>
            </a:r>
            <a:r>
              <a:rPr lang="en-GB" dirty="0">
                <a:hlinkClick r:id="rId3"/>
              </a:rPr>
              <a:t>e</a:t>
            </a:r>
            <a:r>
              <a:rPr lang="en-BE" dirty="0">
                <a:hlinkClick r:id="rId3"/>
              </a:rPr>
              <a:t> </a:t>
            </a:r>
            <a:r>
              <a:rPr lang="en-GB" dirty="0">
                <a:hlinkClick r:id="rId3"/>
              </a:rPr>
              <a:t>C</a:t>
            </a:r>
            <a:r>
              <a:rPr lang="en-BE" dirty="0">
                <a:hlinkClick r:id="rId3"/>
              </a:rPr>
              <a:t>++ St</a:t>
            </a:r>
            <a:r>
              <a:rPr lang="en-GB" dirty="0">
                <a:hlinkClick r:id="rId3"/>
              </a:rPr>
              <a:t>y</a:t>
            </a:r>
            <a:r>
              <a:rPr lang="en-BE" dirty="0">
                <a:hlinkClick r:id="rId3"/>
              </a:rPr>
              <a:t>l</a:t>
            </a:r>
            <a:r>
              <a:rPr lang="en-GB" dirty="0">
                <a:hlinkClick r:id="rId3"/>
              </a:rPr>
              <a:t>e</a:t>
            </a:r>
            <a:r>
              <a:rPr lang="en-BE" dirty="0">
                <a:hlinkClick r:id="rId3"/>
              </a:rPr>
              <a:t> </a:t>
            </a:r>
            <a:r>
              <a:rPr lang="en-GB" dirty="0">
                <a:hlinkClick r:id="rId3"/>
              </a:rPr>
              <a:t>G</a:t>
            </a:r>
            <a:r>
              <a:rPr lang="en-BE" dirty="0">
                <a:hlinkClick r:id="rId3"/>
              </a:rPr>
              <a:t>u</a:t>
            </a:r>
            <a:r>
              <a:rPr lang="en-GB" dirty="0" err="1">
                <a:hlinkClick r:id="rId3"/>
              </a:rPr>
              <a:t>i</a:t>
            </a:r>
            <a:r>
              <a:rPr lang="en-BE" dirty="0">
                <a:hlinkClick r:id="rId3"/>
              </a:rPr>
              <a:t>d</a:t>
            </a:r>
            <a:r>
              <a:rPr lang="en-GB" dirty="0">
                <a:hlinkClick r:id="rId3"/>
              </a:rPr>
              <a:t>e</a:t>
            </a:r>
            <a:endParaRPr lang="en-US" dirty="0"/>
          </a:p>
          <a:p>
            <a:r>
              <a:rPr lang="en-US" i="1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  <a:p>
            <a:r>
              <a:rPr lang="en-US" dirty="0">
                <a:hlinkClick r:id="rId4"/>
              </a:rPr>
              <a:t>https://isocpp.org/wiki/faq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learning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http://www.cplusplus.com/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sz="2000" dirty="0">
                <a:hlinkClick r:id="rId3"/>
              </a:rPr>
              <a:t>https://www.tutorialspoint.com/cplusplus/cpp_overview.htm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01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27" y="4941168"/>
            <a:ext cx="36829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hlinkClick r:id="rId2"/>
              </a:rPr>
              <a:t>http://bit.ly/2P40p4L</a:t>
            </a:r>
            <a:r>
              <a:rPr lang="en-BE" sz="3000" dirty="0"/>
              <a:t> </a:t>
            </a:r>
            <a:endParaRPr lang="en-US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825E9-F790-48D6-A2C6-1A5A7B576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8" y="1592795"/>
            <a:ext cx="3069785" cy="30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data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/>
              <a:t> contains coordinates in 2D, compute distance from origin, write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data.txt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out.txt</a:t>
                </a:r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Compilers</a:t>
            </a:r>
          </a:p>
          <a:p>
            <a:pPr lvl="1"/>
            <a:r>
              <a:rPr lang="en-US" dirty="0"/>
              <a:t>GCC g++ </a:t>
            </a:r>
            <a:r>
              <a:rPr lang="en-US" sz="1800" dirty="0"/>
              <a:t>(</a:t>
            </a:r>
            <a:r>
              <a:rPr lang="en-US" sz="1800" dirty="0">
                <a:hlinkClick r:id="rId2"/>
              </a:rPr>
              <a:t>https://gcc.gnu.org/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Intel </a:t>
            </a:r>
            <a:r>
              <a:rPr lang="en-US" dirty="0" err="1"/>
              <a:t>icpc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3"/>
              </a:rPr>
              <a:t>https://software.intel.com/en-us/c-compilers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clang</a:t>
            </a:r>
            <a:r>
              <a:rPr lang="en-BE" dirty="0"/>
              <a:t>++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4"/>
              </a:rPr>
              <a:t>https://clang.llvm.org/</a:t>
            </a:r>
            <a:r>
              <a:rPr lang="en-US" sz="1800" dirty="0"/>
              <a:t>)</a:t>
            </a:r>
            <a:endParaRPr lang="en-BE" sz="1800" dirty="0"/>
          </a:p>
          <a:p>
            <a:pPr lvl="1"/>
            <a:r>
              <a:rPr lang="en-BE" dirty="0"/>
              <a:t>Compiler Explorer (</a:t>
            </a:r>
            <a:r>
              <a:rPr lang="en-GB" sz="1800" dirty="0">
                <a:hlinkClick r:id="rId5"/>
              </a:rPr>
              <a:t>https://godbolt.org/</a:t>
            </a:r>
            <a:r>
              <a:rPr lang="en-BE" dirty="0"/>
              <a:t>)</a:t>
            </a:r>
            <a:endParaRPr lang="en-US" dirty="0"/>
          </a:p>
          <a:p>
            <a:r>
              <a:rPr lang="en-US" dirty="0"/>
              <a:t>Interpreter</a:t>
            </a:r>
          </a:p>
          <a:p>
            <a:pPr lvl="1"/>
            <a:r>
              <a:rPr lang="en-US" dirty="0"/>
              <a:t>Cling </a:t>
            </a:r>
            <a:r>
              <a:rPr lang="en-US" sz="1800" dirty="0"/>
              <a:t>(</a:t>
            </a:r>
            <a:r>
              <a:rPr lang="en-US" sz="1800" dirty="0">
                <a:hlinkClick r:id="rId6"/>
              </a:rPr>
              <a:t>https://github.com/vgvassilev/cling</a:t>
            </a:r>
            <a:r>
              <a:rPr lang="en-US" sz="1800" dirty="0"/>
              <a:t>)</a:t>
            </a:r>
          </a:p>
          <a:p>
            <a:r>
              <a:rPr lang="en-US" dirty="0"/>
              <a:t>Online compilers</a:t>
            </a:r>
          </a:p>
          <a:p>
            <a:pPr lvl="1"/>
            <a:r>
              <a:rPr lang="en-US" dirty="0" err="1"/>
              <a:t>Wandbox</a:t>
            </a:r>
            <a:r>
              <a:rPr lang="en-US" dirty="0"/>
              <a:t> </a:t>
            </a:r>
            <a:r>
              <a:rPr lang="en-US" sz="1900" dirty="0"/>
              <a:t>(</a:t>
            </a:r>
            <a:r>
              <a:rPr lang="en-US" sz="1900" dirty="0">
                <a:hlinkClick r:id="rId7"/>
              </a:rPr>
              <a:t>http://wandbox.org/</a:t>
            </a:r>
            <a:r>
              <a:rPr lang="en-US" sz="1900" dirty="0"/>
              <a:t>)</a:t>
            </a:r>
          </a:p>
          <a:p>
            <a:pPr lvl="1"/>
            <a:r>
              <a:rPr lang="en-US" dirty="0" err="1"/>
              <a:t>Tutorialspoint</a:t>
            </a:r>
            <a:r>
              <a:rPr lang="en-US" sz="1900" dirty="0"/>
              <a:t> (</a:t>
            </a:r>
            <a:r>
              <a:rPr lang="en-US" sz="1900" dirty="0">
                <a:hlinkClick r:id="rId8"/>
              </a:rPr>
              <a:t>https://www.tutorialspoint.com/cplusplus/cpp_overview.htm</a:t>
            </a:r>
            <a:r>
              <a:rPr lang="en-US" sz="1900" dirty="0"/>
              <a:t>)</a:t>
            </a:r>
          </a:p>
          <a:p>
            <a:pPr lvl="1"/>
            <a:r>
              <a:rPr lang="en-US" sz="2300" dirty="0" err="1"/>
              <a:t>CodeChef</a:t>
            </a:r>
            <a:r>
              <a:rPr lang="en-US" sz="1900" dirty="0"/>
              <a:t> (</a:t>
            </a:r>
            <a:r>
              <a:rPr lang="en-US" sz="1900" dirty="0">
                <a:hlinkClick r:id="rId9"/>
              </a:rPr>
              <a:t>https://www.codechef.com/ide</a:t>
            </a:r>
            <a:r>
              <a:rPr lang="en-US" sz="1900" dirty="0"/>
              <a:t>)</a:t>
            </a:r>
          </a:p>
          <a:p>
            <a:r>
              <a:rPr lang="en-US" dirty="0"/>
              <a:t>Static code checkers</a:t>
            </a:r>
          </a:p>
          <a:p>
            <a:pPr lvl="1"/>
            <a:r>
              <a:rPr lang="en-US" dirty="0" err="1"/>
              <a:t>Cppcheck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0"/>
              </a:rPr>
              <a:t>http://cppcheck.sourceforge.net/</a:t>
            </a:r>
            <a:r>
              <a:rPr lang="en-US" sz="1800" dirty="0"/>
              <a:t>)</a:t>
            </a:r>
            <a:endParaRPr lang="en-US" dirty="0"/>
          </a:p>
          <a:p>
            <a:r>
              <a:rPr lang="en-US" dirty="0"/>
              <a:t>IDEs</a:t>
            </a:r>
          </a:p>
          <a:p>
            <a:pPr lvl="1"/>
            <a:r>
              <a:rPr lang="en-US" dirty="0" err="1"/>
              <a:t>CLion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1"/>
              </a:rPr>
              <a:t>https://www.jetbrains.com/clion/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Eclipse </a:t>
            </a:r>
            <a:r>
              <a:rPr lang="en-US" sz="1800" dirty="0"/>
              <a:t>(</a:t>
            </a:r>
            <a:r>
              <a:rPr lang="en-US" sz="1800" dirty="0">
                <a:hlinkClick r:id="rId12"/>
              </a:rPr>
              <a:t>https://www.eclipse.org/ide/</a:t>
            </a:r>
            <a:r>
              <a:rPr lang="en-US" sz="180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signature = declaration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local</a:t>
            </a:r>
            <a:br>
              <a:rPr lang="en-US" dirty="0"/>
            </a:br>
            <a:r>
              <a:rPr lang="en-US" dirty="0"/>
              <a:t>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645820"/>
            <a:ext cx="4503791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1729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6660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4648003"/>
            <a:ext cx="7886700" cy="1528959"/>
          </a:xfrm>
        </p:spPr>
        <p:txBody>
          <a:bodyPr/>
          <a:lstStyle/>
          <a:p>
            <a:r>
              <a:rPr lang="en-US" dirty="0"/>
              <a:t>Function arguments assigned at function call</a:t>
            </a:r>
          </a:p>
          <a:p>
            <a:r>
              <a:rPr lang="en-US" dirty="0" err="1"/>
              <a:t>Cfr</a:t>
            </a:r>
            <a:r>
              <a:rPr lang="en-US" dirty="0"/>
              <a:t>. mathematical functions</a:t>
            </a:r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 versus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8958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value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reference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r>
              <a:rPr lang="en-US" dirty="0"/>
              <a:t> </a:t>
            </a:r>
            <a:r>
              <a:rPr lang="en-US" i="1" dirty="0"/>
              <a:t>and</a:t>
            </a:r>
            <a:r>
              <a:rPr lang="en-US" dirty="0"/>
              <a:t>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0603" y="2344450"/>
            <a:ext cx="3043086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*=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n = n - 1;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30560" y="2344450"/>
            <a:ext cx="4098208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75998" y="3851468"/>
            <a:ext cx="2178008" cy="1109964"/>
            <a:chOff x="2116300" y="3027889"/>
            <a:chExt cx="2178008" cy="1109964"/>
          </a:xfrm>
        </p:grpSpPr>
        <p:sp>
          <p:nvSpPr>
            <p:cNvPr id="9" name="TextBox 8"/>
            <p:cNvSpPr txBox="1"/>
            <p:nvPr/>
          </p:nvSpPr>
          <p:spPr>
            <a:xfrm>
              <a:off x="2275008" y="3737743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890381" cy="4537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28122" y="3089332"/>
            <a:ext cx="1030961" cy="338554"/>
            <a:chOff x="6409603" y="4128799"/>
            <a:chExt cx="1030961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328177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177048" y="3319478"/>
            <a:ext cx="871531" cy="338554"/>
            <a:chOff x="6821207" y="4128799"/>
            <a:chExt cx="871531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580351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5 3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821207" y="4298076"/>
              <a:ext cx="227826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5" grpId="0" uiExpand="1" animBg="1"/>
      <p:bldP spid="7" grpId="0" uiExpan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with same name but at least one distinct argument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However: generic programming, see later</a:t>
            </a:r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can call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720" imgH="609480" progId="Equation.3">
                  <p:embed/>
                </p:oleObj>
              </mc:Choice>
              <mc:Fallback>
                <p:oleObj name="Equation" r:id="rId2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in, results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</a:t>
            </a:r>
          </a:p>
          <a:p>
            <a:pPr lvl="1"/>
            <a:r>
              <a:rPr lang="en-US" dirty="0"/>
              <a:t>standard input: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 (via keyboard, I/O redirection)</a:t>
            </a:r>
          </a:p>
          <a:p>
            <a:pPr lvl="1"/>
            <a:r>
              <a:rPr lang="en-US" dirty="0"/>
              <a:t>files (see later)</a:t>
            </a:r>
          </a:p>
          <a:p>
            <a:r>
              <a:rPr lang="en-US" dirty="0"/>
              <a:t>Writing to</a:t>
            </a:r>
          </a:p>
          <a:p>
            <a:pPr lvl="1"/>
            <a:r>
              <a:rPr lang="en-US" dirty="0"/>
              <a:t>standard output: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standard error: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operator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cs typeface="Courier New" panose="02070309020205020404" pitchFamily="49" charset="0"/>
              </a:rPr>
              <a:t> on success,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i.e., return value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call to string representation, and write to standard output, write end-of-line to standard output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Linux/</a:t>
            </a:r>
            <a:r>
              <a:rPr lang="en-US" dirty="0" err="1"/>
              <a:t>MacOS</a:t>
            </a:r>
            <a:r>
              <a:rPr lang="en-US" dirty="0"/>
              <a:t> X,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 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Windows).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Greatest common divisor (GCD)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Repetition 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(x !=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to while</a:t>
            </a:r>
          </a:p>
          <a:p>
            <a:r>
              <a:rPr lang="en-US" dirty="0">
                <a:cs typeface="Courier New" panose="02070309020205020404" pitchFamily="49" charset="0"/>
              </a:rPr>
              <a:t>Less frequently  used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 if (y &lt; x)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while (x !=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one or more times</a:t>
            </a:r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/>
              <a:t>Can be chained</a:t>
            </a:r>
          </a:p>
          <a:p>
            <a:r>
              <a:rPr lang="en-US" dirty="0"/>
              <a:t>Conditional</a:t>
            </a:r>
            <a:br>
              <a:rPr lang="en-US" dirty="0"/>
            </a:br>
            <a:r>
              <a:rPr lang="en-US" dirty="0"/>
              <a:t>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(x &gt;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2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Initialization once, before first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dirty="0"/>
              <a:t>Condition check before each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n</a:t>
            </a:r>
          </a:p>
          <a:p>
            <a:pPr lvl="1"/>
            <a:r>
              <a:rPr lang="en-US" dirty="0"/>
              <a:t>if true, body executed</a:t>
            </a:r>
          </a:p>
          <a:p>
            <a:pPr lvl="1"/>
            <a:r>
              <a:rPr lang="en-US" dirty="0"/>
              <a:t>index modified after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r>
              <a:rPr lang="en-US" dirty="0"/>
              <a:t>Repetition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113974"/>
            <a:chOff x="5468585" y="4012192"/>
            <a:chExt cx="3575505" cy="1113974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44149" y="4135303"/>
              <a:ext cx="3399941" cy="990863"/>
              <a:chOff x="-1181188" y="2386758"/>
              <a:chExt cx="3399941" cy="99086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669735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81188" y="2386758"/>
                <a:ext cx="800665" cy="63692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3" name="Object 32"/>
          <p:cNvGraphicFramePr>
            <a:graphicFrameLocks noChangeAspect="1"/>
          </p:cNvGraphicFramePr>
          <p:nvPr/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3160" imgH="431640" progId="Equation.3">
                  <p:embed/>
                </p:oleObj>
              </mc:Choice>
              <mc:Fallback>
                <p:oleObj name="Equation" r:id="rId2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&amp; continue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Interrupt repetition statement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Interrupt current iteration, start next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276893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(name == "quit")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"Hi " &lt;&lt; 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"Bye"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668606" y="3177047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701778" y="48282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(line[0] == '#') continue;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sum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(line);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"sum = " &lt;&lt; sum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V="1">
            <a:off x="5668606" y="5473269"/>
            <a:ext cx="918626" cy="326419"/>
            <a:chOff x="5555226" y="3569110"/>
            <a:chExt cx="918626" cy="326419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457950" y="3578942"/>
              <a:ext cx="0" cy="30487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55226" y="3883816"/>
              <a:ext cx="918626" cy="11713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Blocks: one or more statements</a:t>
            </a:r>
          </a:p>
          <a:p>
            <a:r>
              <a:rPr lang="en-US" dirty="0"/>
              <a:t>Enclosed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/>
              <a:t>Defines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1022" y="3511132"/>
            <a:ext cx="3839762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95009" y="4522680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095009" y="5003622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095009" y="5459291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095009" y="5818127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4281033" y="3018456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do this:</a:t>
            </a:r>
            <a:br>
              <a:rPr lang="en-US" sz="2400" dirty="0"/>
            </a:br>
            <a:r>
              <a:rPr lang="en-US" sz="2400" dirty="0"/>
              <a:t>confusing!</a:t>
            </a:r>
          </a:p>
        </p:txBody>
      </p: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Contiguous data storage in memory, fixed size</a:t>
            </a:r>
          </a:p>
          <a:p>
            <a:r>
              <a:rPr lang="en-US" dirty="0"/>
              <a:t>Homogeneous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880517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1.0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2.0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3.0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4.0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v[0]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v[1]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v[2]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v[3]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v[4]</a:t>
                </a:r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0-based</a:t>
            </a:r>
          </a:p>
          <a:p>
            <a:r>
              <a:rPr lang="en-US" sz="2400" dirty="0"/>
              <a:t>indexing!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Alternative(?): 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n = 5;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value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/>
                <a:t> 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array values in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/>
                <a:t> </a:t>
              </a:r>
              <a:br>
                <a:rPr lang="en-US" sz="2000" dirty="0"/>
              </a:br>
              <a:r>
                <a:rPr lang="en-US" sz="2000" dirty="0"/>
                <a:t>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https://github.com/gjbex/Scientific-C-plus-plus/tree/master/source-code/UserDefinedTypes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>
                <a:cs typeface="Courier New" panose="02070309020205020404" pitchFamily="49" charset="0"/>
              </a:rPr>
              <a:t>More portable integers: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Real numbers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/>
              <a:t>Vectors, matrices</a:t>
            </a:r>
          </a:p>
          <a:p>
            <a:pPr lvl="1"/>
            <a:r>
              <a:rPr lang="en-US" dirty="0"/>
              <a:t>arrays, better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68963" y="6081066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Mathematical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38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95290" y="2461638"/>
            <a:ext cx="1377300" cy="1176087"/>
            <a:chOff x="7700796" y="2646270"/>
            <a:chExt cx="1377300" cy="1176087"/>
          </a:xfrm>
        </p:grpSpPr>
        <p:sp>
          <p:nvSpPr>
            <p:cNvPr id="5" name="Right Brace 4"/>
            <p:cNvSpPr/>
            <p:nvPr/>
          </p:nvSpPr>
          <p:spPr>
            <a:xfrm>
              <a:off x="8015416" y="3212757"/>
              <a:ext cx="74141" cy="6096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00796" y="2646270"/>
              <a:ext cx="137730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cstdint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Elbow Connector 7"/>
            <p:cNvCxnSpPr>
              <a:stCxn id="6" idx="2"/>
              <a:endCxn id="5" idx="1"/>
            </p:cNvCxnSpPr>
            <p:nvPr/>
          </p:nvCxnSpPr>
          <p:spPr>
            <a:xfrm rot="5400000">
              <a:off x="7988525" y="3116635"/>
              <a:ext cx="501955" cy="299889"/>
            </a:xfrm>
            <a:prstGeom prst="bentConnector4">
              <a:avLst>
                <a:gd name="adj1" fmla="val 19639"/>
                <a:gd name="adj2" fmla="val 4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tuples</a:t>
            </a:r>
          </a:p>
          <a:p>
            <a:r>
              <a:rPr lang="en-US" dirty="0"/>
              <a:t>Define new type, specify name, members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Members can have distinct types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charge;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Industrial strength programming language</a:t>
            </a:r>
          </a:p>
          <a:p>
            <a:r>
              <a:rPr lang="en-US" dirty="0"/>
              <a:t>General purpose</a:t>
            </a:r>
          </a:p>
          <a:p>
            <a:r>
              <a:rPr lang="en-US" dirty="0"/>
              <a:t>Feature rich</a:t>
            </a:r>
          </a:p>
          <a:p>
            <a:pPr lvl="1"/>
            <a:r>
              <a:rPr lang="en-US" dirty="0"/>
              <a:t>object oriented</a:t>
            </a:r>
          </a:p>
          <a:p>
            <a:pPr lvl="1"/>
            <a:r>
              <a:rPr lang="en-US" dirty="0"/>
              <a:t>functional features</a:t>
            </a:r>
          </a:p>
          <a:p>
            <a:r>
              <a:rPr lang="en-US" dirty="0"/>
              <a:t>Good standard library</a:t>
            </a:r>
          </a:p>
          <a:p>
            <a:r>
              <a:rPr lang="en-US" dirty="0"/>
              <a:t>Excellent performance…</a:t>
            </a:r>
          </a:p>
          <a:p>
            <a:pPr lvl="1"/>
            <a:r>
              <a:rPr lang="en-US" dirty="0"/>
              <a:t>when used well</a:t>
            </a:r>
          </a:p>
          <a:p>
            <a:r>
              <a:rPr lang="en-US" dirty="0"/>
              <a:t>However…</a:t>
            </a:r>
          </a:p>
          <a:p>
            <a:pPr lvl="1"/>
            <a:r>
              <a:rPr lang="en-US" dirty="0"/>
              <a:t>not that easy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86958" y="4062405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and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he has a perfect language is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p2 =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3.0,  // x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0.5   // mass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1     // charge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600466" y="3057832"/>
            <a:ext cx="3955601" cy="863379"/>
            <a:chOff x="2949675" y="3126656"/>
            <a:chExt cx="3955601" cy="863379"/>
          </a:xfrm>
        </p:grpSpPr>
        <p:grpSp>
          <p:nvGrpSpPr>
            <p:cNvPr id="9" name="Group 8"/>
            <p:cNvGrpSpPr/>
            <p:nvPr/>
          </p:nvGrpSpPr>
          <p:grpSpPr>
            <a:xfrm>
              <a:off x="3178258" y="3236220"/>
              <a:ext cx="3727018" cy="400110"/>
              <a:chOff x="-650906" y="3441725"/>
              <a:chExt cx="372701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50906" y="3641780"/>
                <a:ext cx="850484" cy="108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5" y="3126656"/>
              <a:ext cx="119783" cy="86337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structures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by value copies, </a:t>
            </a:r>
            <a:r>
              <a:rPr lang="en-US" i="1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what you want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+</a:t>
            </a:r>
            <a:br>
              <a:rPr lang="nn-NO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    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95061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p, double dx, double dy, double dz)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p.z += dz;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versus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of structures/classes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good fit for modelling</a:t>
            </a:r>
          </a:p>
          <a:p>
            <a:r>
              <a:rPr lang="en-US" dirty="0"/>
              <a:t>Structures</a:t>
            </a:r>
          </a:p>
          <a:p>
            <a:pPr lvl="1"/>
            <a:r>
              <a:rPr lang="en-US" dirty="0"/>
              <a:t>Members/methods are public by default</a:t>
            </a:r>
          </a:p>
          <a:p>
            <a:pPr lvl="2"/>
            <a:r>
              <a:rPr lang="en-US" dirty="0"/>
              <a:t>members can be modified inadvertently</a:t>
            </a:r>
          </a:p>
          <a:p>
            <a:r>
              <a:rPr lang="en-US" dirty="0"/>
              <a:t>Classes</a:t>
            </a:r>
          </a:p>
          <a:p>
            <a:pPr lvl="1"/>
            <a:r>
              <a:rPr lang="en-US" dirty="0"/>
              <a:t>Members/methods are private by default</a:t>
            </a:r>
          </a:p>
          <a:p>
            <a:pPr lvl="2"/>
            <a:r>
              <a:rPr lang="en-US" dirty="0"/>
              <a:t>inspectors/</a:t>
            </a:r>
            <a:r>
              <a:rPr lang="en-US" dirty="0" err="1"/>
              <a:t>mutators</a:t>
            </a:r>
            <a:r>
              <a:rPr lang="en-US" dirty="0"/>
              <a:t> are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private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only be accessed (read/write) from within class</a:t>
            </a:r>
          </a:p>
          <a:p>
            <a:r>
              <a:rPr lang="en-US" dirty="0"/>
              <a:t>Can also be public</a:t>
            </a:r>
          </a:p>
          <a:p>
            <a:r>
              <a:rPr lang="en-US" dirty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x_, y_, z_;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called on instance</a:t>
            </a:r>
          </a:p>
          <a:p>
            <a:r>
              <a:rPr lang="en-US" dirty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x_;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mass_;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definition for inspector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declaration of  </a:t>
              </a:r>
              <a:r>
                <a:rPr lang="en-US" sz="2000" dirty="0" err="1"/>
                <a:t>mutator</a:t>
              </a:r>
              <a:r>
                <a:rPr lang="en-US" sz="2000" dirty="0"/>
                <a:t>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z_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Creates new instance</a:t>
            </a:r>
          </a:p>
          <a:p>
            <a:r>
              <a:rPr lang="en-US" dirty="0"/>
              <a:t>Can also be private (factories, 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double mass,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x_ {x}, y_ {y}, z_ {z},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mass_ {mass}, charge_ {charge}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243145" y="2944842"/>
            <a:ext cx="2801177" cy="1072246"/>
            <a:chOff x="-242459" y="3441725"/>
            <a:chExt cx="2801177" cy="10722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-242459" y="3841835"/>
              <a:ext cx="1621607" cy="672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Constructor(s)</a:t>
            </a:r>
          </a:p>
          <a:p>
            <a:pPr lvl="1"/>
            <a:r>
              <a:rPr lang="en-US" dirty="0"/>
              <a:t>creates new object (instance) of class</a:t>
            </a:r>
          </a:p>
          <a:p>
            <a:r>
              <a:rPr lang="en-US" dirty="0"/>
              <a:t>Inspectors</a:t>
            </a:r>
          </a:p>
          <a:p>
            <a:pPr lvl="1"/>
            <a:r>
              <a:rPr lang="en-US" dirty="0"/>
              <a:t>retrieve state information of object</a:t>
            </a:r>
          </a:p>
          <a:p>
            <a:pPr lvl="1"/>
            <a:r>
              <a:rPr lang="en-US" dirty="0"/>
              <a:t>doesn't change state of object</a:t>
            </a:r>
          </a:p>
          <a:p>
            <a:r>
              <a:rPr lang="en-US" dirty="0" err="1"/>
              <a:t>Mutators</a:t>
            </a:r>
            <a:endParaRPr lang="en-US" dirty="0"/>
          </a:p>
          <a:p>
            <a:pPr lvl="1"/>
            <a:r>
              <a:rPr lang="en-US" dirty="0"/>
              <a:t>changes state of object</a:t>
            </a:r>
          </a:p>
          <a:p>
            <a:r>
              <a:rPr lang="en-US" dirty="0"/>
              <a:t>Destructor</a:t>
            </a:r>
          </a:p>
          <a:p>
            <a:pPr lvl="1"/>
            <a:r>
              <a:rPr lang="en-US" dirty="0"/>
              <a:t>releases resources acquired by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trivial, in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inspector, …,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constructor</a:t>
            </a:r>
          </a:p>
          <a:p>
            <a:r>
              <a:rPr lang="en-US" dirty="0"/>
              <a:t>Otherwise, outside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x_ 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y_ 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z_ 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class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Constructing a new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object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inspectors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p(0.3, 0.5, 0.7, 1.0, -1);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/>
              <a:t>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{p1.dist(p2)};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Could use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but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is</a:t>
            </a:r>
            <a:br>
              <a:rPr lang="en-US" dirty="0"/>
            </a:br>
            <a:r>
              <a:rPr lang="en-US" dirty="0"/>
              <a:t>better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57951" y="2336906"/>
            <a:ext cx="2057399" cy="911392"/>
            <a:chOff x="-609727" y="3501842"/>
            <a:chExt cx="2057399" cy="911392"/>
          </a:xfrm>
        </p:grpSpPr>
        <p:sp>
          <p:nvSpPr>
            <p:cNvPr id="11" name="TextBox 10"/>
            <p:cNvSpPr txBox="1"/>
            <p:nvPr/>
          </p:nvSpPr>
          <p:spPr>
            <a:xfrm>
              <a:off x="91423" y="3501842"/>
              <a:ext cx="135624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09727" y="3855785"/>
              <a:ext cx="701150" cy="557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30428" y="1997140"/>
            <a:ext cx="2795751" cy="1261462"/>
            <a:chOff x="-1268595" y="3501842"/>
            <a:chExt cx="2795751" cy="1261462"/>
          </a:xfrm>
        </p:grpSpPr>
        <p:sp>
          <p:nvSpPr>
            <p:cNvPr id="14" name="TextBox 13"/>
            <p:cNvSpPr txBox="1"/>
            <p:nvPr/>
          </p:nvSpPr>
          <p:spPr>
            <a:xfrm>
              <a:off x="91423" y="3501842"/>
              <a:ext cx="1435733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other</a:t>
              </a:r>
              <a:r>
                <a:rPr lang="en-US" sz="2000" dirty="0"/>
                <a:t>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-1268595" y="3855785"/>
              <a:ext cx="1360018" cy="907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8" grpId="0" animBg="1"/>
      <p:bldP spid="9" grpId="0" uiExpan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  <a:p>
            <a:pPr lvl="1"/>
            <a:r>
              <a:rPr lang="en-US" dirty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subset of C++ most useful for scientific computation</a:t>
            </a:r>
          </a:p>
          <a:p>
            <a:pPr lvl="2"/>
            <a:r>
              <a:rPr lang="en-US" dirty="0"/>
              <a:t>data structures</a:t>
            </a:r>
          </a:p>
          <a:p>
            <a:pPr lvl="2"/>
            <a:r>
              <a:rPr lang="en-US" dirty="0" err="1"/>
              <a:t>numerics</a:t>
            </a:r>
            <a:endParaRPr lang="en-US" dirty="0"/>
          </a:p>
          <a:p>
            <a:pPr lvl="2"/>
            <a:r>
              <a:rPr lang="en-US" dirty="0"/>
              <a:t>data processing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This is not a training to teach you how to program!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07877" y="4947138"/>
            <a:ext cx="4321908" cy="1409213"/>
            <a:chOff x="4407877" y="4947138"/>
            <a:chExt cx="4321908" cy="1409213"/>
          </a:xfrm>
        </p:grpSpPr>
        <p:sp>
          <p:nvSpPr>
            <p:cNvPr id="6" name="Rounded Rectangle 5"/>
            <p:cNvSpPr/>
            <p:nvPr/>
          </p:nvSpPr>
          <p:spPr>
            <a:xfrm>
              <a:off x="4407877" y="4947138"/>
              <a:ext cx="4321908" cy="1409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510728" y="5056553"/>
              <a:ext cx="4161717" cy="1188508"/>
              <a:chOff x="4510728" y="5056553"/>
              <a:chExt cx="4161717" cy="118850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10728" y="5056553"/>
                <a:ext cx="4161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Within C++, there is a much smaller and</a:t>
                </a:r>
              </a:p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cleaner language struggling to get out.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57950" y="5875729"/>
                <a:ext cx="209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— Bjarne </a:t>
                </a:r>
                <a:r>
                  <a:rPr lang="en-US" dirty="0" err="1">
                    <a:solidFill>
                      <a:srgbClr val="0070C0"/>
                    </a:solidFill>
                  </a:rPr>
                  <a:t>Stroustrup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function </a:t>
            </a:r>
            <a:r>
              <a:rPr lang="en-US" dirty="0" err="1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functions</a:t>
            </a:r>
          </a:p>
          <a:p>
            <a:pPr lvl="1"/>
            <a:r>
              <a:rPr lang="en-US" dirty="0"/>
              <a:t>improve code quality, easier to understand</a:t>
            </a:r>
          </a:p>
          <a:p>
            <a:pPr lvl="1"/>
            <a:r>
              <a:rPr lang="en-US" dirty="0"/>
              <a:t>but calls may have performance impact</a:t>
            </a:r>
          </a:p>
          <a:p>
            <a:r>
              <a:rPr lang="en-US" dirty="0"/>
              <a:t>Solution: inline</a:t>
            </a:r>
          </a:p>
          <a:p>
            <a:pPr lvl="1"/>
            <a:r>
              <a:rPr lang="en-US" dirty="0"/>
              <a:t>explicitly declared: inline keyword (advise to compiler)</a:t>
            </a:r>
          </a:p>
          <a:p>
            <a:pPr lvl="1"/>
            <a:r>
              <a:rPr lang="en-US" dirty="0"/>
              <a:t>automatically by compiler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charge: positive, neutral, negative</a:t>
            </a:r>
          </a:p>
          <a:p>
            <a:pPr lvl="1"/>
            <a:r>
              <a:rPr lang="en-US" dirty="0"/>
              <a:t>color: magenta, cyan, yellow, black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switch 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-1;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  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enum</a:t>
              </a:r>
              <a:r>
                <a:rPr lang="en-US" sz="2000" dirty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only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scalar types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/>
              <a:t>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'+':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/>
              <a:t> data type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::variant</a:t>
            </a:r>
            <a:r>
              <a:rPr lang="en-US" dirty="0"/>
              <a:t> (C++17) instead</a:t>
            </a:r>
          </a:p>
          <a:p>
            <a:pPr lvl="1"/>
            <a:r>
              <a:rPr lang="en-US" dirty="0"/>
              <a:t>not so relevant for scientific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compilation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files</a:t>
            </a:r>
          </a:p>
          <a:p>
            <a:pPr lvl="1"/>
            <a:r>
              <a:rPr lang="en-US" dirty="0"/>
              <a:t>difficult to maintain</a:t>
            </a:r>
          </a:p>
          <a:p>
            <a:pPr lvl="1"/>
            <a:r>
              <a:rPr lang="en-US" dirty="0"/>
              <a:t>discourage reuse</a:t>
            </a:r>
          </a:p>
          <a:p>
            <a:r>
              <a:rPr lang="en-US" dirty="0"/>
              <a:t>Small files</a:t>
            </a:r>
          </a:p>
          <a:p>
            <a:pPr lvl="1"/>
            <a:r>
              <a:rPr lang="en-US" dirty="0"/>
              <a:t>files have single concern</a:t>
            </a:r>
          </a:p>
          <a:p>
            <a:pPr lvl="1"/>
            <a:r>
              <a:rPr lang="en-US" dirty="0"/>
              <a:t>can be compiled separately</a:t>
            </a:r>
          </a:p>
          <a:p>
            <a:r>
              <a:rPr lang="en-US" dirty="0"/>
              <a:t>Header files </a:t>
            </a:r>
            <a:r>
              <a:rPr lang="en-US" dirty="0"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declarations</a:t>
            </a:r>
          </a:p>
          <a:p>
            <a:pPr lvl="1"/>
            <a:r>
              <a:rPr lang="en-US" dirty="0"/>
              <a:t>very short definitions (one liners)</a:t>
            </a:r>
          </a:p>
          <a:p>
            <a:pPr lvl="1"/>
            <a:r>
              <a:rPr lang="en-US" dirty="0"/>
              <a:t>(typically) used from various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/>
              <a:t> files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declaration: header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z_;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 double z,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z_ {z},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z() const { return z_;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{ return x*x; 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x_ 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y_ 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z_ 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sqrt(sqr(x_ 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sqr(y_ 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sqr(z_ - other.z()));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58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processes,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/>
              <a:t>called  by compiler</a:t>
            </a:r>
          </a:p>
          <a:p>
            <a:endParaRPr lang="en-US" dirty="0"/>
          </a:p>
          <a:p>
            <a:r>
              <a:rPr lang="en-US" dirty="0"/>
              <a:t>Compilation</a:t>
            </a:r>
          </a:p>
          <a:p>
            <a:pPr lvl="1"/>
            <a:r>
              <a:rPr lang="en-US" dirty="0"/>
              <a:t>create object file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Linking</a:t>
            </a:r>
          </a:p>
          <a:p>
            <a:pPr lvl="1"/>
            <a:r>
              <a:rPr lang="en-US" dirty="0"/>
              <a:t>create executable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59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</a:t>
                </a:r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particles.exe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created by Bjarne </a:t>
            </a:r>
            <a:r>
              <a:rPr lang="en-US" dirty="0" err="1"/>
              <a:t>Stroustrup</a:t>
            </a:r>
            <a:r>
              <a:rPr lang="en-US" dirty="0"/>
              <a:t> in 1983</a:t>
            </a:r>
          </a:p>
          <a:p>
            <a:r>
              <a:rPr lang="en-US" dirty="0"/>
              <a:t>Many changes over the years</a:t>
            </a:r>
          </a:p>
          <a:p>
            <a:pPr lvl="1"/>
            <a:r>
              <a:rPr lang="en-US" dirty="0"/>
              <a:t>C++98 (coming of age: ISO standardization)</a:t>
            </a:r>
          </a:p>
          <a:p>
            <a:pPr lvl="1"/>
            <a:r>
              <a:rPr lang="en-US" dirty="0"/>
              <a:t>C++11 (gets easier to use)</a:t>
            </a:r>
          </a:p>
          <a:p>
            <a:pPr lvl="1"/>
            <a:r>
              <a:rPr lang="en-US" dirty="0"/>
              <a:t>C++14</a:t>
            </a:r>
          </a:p>
          <a:p>
            <a:pPr lvl="1"/>
            <a:r>
              <a:rPr lang="en-US" dirty="0"/>
              <a:t>C++17</a:t>
            </a:r>
          </a:p>
          <a:p>
            <a:r>
              <a:rPr lang="en-US" dirty="0"/>
              <a:t>Here, mostly C++11, some C++14 + some STL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9288" y="4906091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6</a:t>
            </a:fld>
            <a:endParaRPr lang="en-US"/>
          </a:p>
        </p:txBody>
      </p:sp>
      <p:pic>
        <p:nvPicPr>
          <p:cNvPr id="14338" name="Picture 2" descr="https://upload.wikimedia.org/wikipedia/commons/d/da/BjarneStroustr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749" y="4937898"/>
            <a:ext cx="2256069" cy="169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"programming language"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file</a:t>
            </a:r>
            <a:r>
              <a:rPr lang="en-US" dirty="0"/>
              <a:t>: </a:t>
            </a:r>
            <a:r>
              <a:rPr lang="en-US" dirty="0" err="1"/>
              <a:t>nclude</a:t>
            </a:r>
            <a:r>
              <a:rPr lang="en-US" dirty="0"/>
              <a:t> file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/>
              <a:t>: define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/>
              <a:t>: assign value to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if defined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unless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4233" y="4419640"/>
            <a:ext cx="6672417" cy="2062103"/>
            <a:chOff x="814233" y="3752747"/>
            <a:chExt cx="6672417" cy="2062103"/>
          </a:xfrm>
        </p:grpSpPr>
        <p:sp>
          <p:nvSpPr>
            <p:cNvPr id="6" name="TextBox 5"/>
            <p:cNvSpPr txBox="1"/>
            <p:nvPr/>
          </p:nvSpPr>
          <p:spPr>
            <a:xfrm>
              <a:off x="814233" y="3752747"/>
              <a:ext cx="6672417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#ifndef PARTICLE_H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#define PARTICLE_H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#endif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2242" y="3752747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35277" y="4826238"/>
            <a:ext cx="5299587" cy="1440419"/>
            <a:chOff x="2143432" y="4413230"/>
            <a:chExt cx="5299587" cy="1440419"/>
          </a:xfrm>
        </p:grpSpPr>
        <p:grpSp>
          <p:nvGrpSpPr>
            <p:cNvPr id="8" name="Group 7"/>
            <p:cNvGrpSpPr/>
            <p:nvPr/>
          </p:nvGrpSpPr>
          <p:grpSpPr>
            <a:xfrm>
              <a:off x="3293810" y="4413230"/>
              <a:ext cx="4149209" cy="1022073"/>
              <a:chOff x="421569" y="2783994"/>
              <a:chExt cx="4149209" cy="102207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1" y="2790404"/>
                <a:ext cx="2822057" cy="10156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include guard: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ensures class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declaration</a:t>
                </a:r>
              </a:p>
              <a:p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included only one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 flipV="1">
                <a:off x="421569" y="2783994"/>
                <a:ext cx="1327152" cy="5142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>
              <a:stCxn id="9" idx="1"/>
            </p:cNvCxnSpPr>
            <p:nvPr/>
          </p:nvCxnSpPr>
          <p:spPr>
            <a:xfrm flipH="1">
              <a:off x="2143432" y="4927472"/>
              <a:ext cx="2477530" cy="9261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831144" y="6223130"/>
            <a:ext cx="354109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</a:rPr>
              <a:t>Always</a:t>
            </a:r>
            <a:r>
              <a:rPr lang="en-US" sz="2400" dirty="0">
                <a:solidFill>
                  <a:srgbClr val="C00000"/>
                </a:solidFill>
              </a:rPr>
              <a:t> use include guards!</a:t>
            </a:r>
          </a:p>
        </p:txBody>
      </p:sp>
    </p:spTree>
    <p:extLst>
      <p:ext uri="{BB962C8B-B14F-4D97-AF65-F5344CB8AC3E}">
        <p14:creationId xmlns:p14="http://schemas.microsoft.com/office/powerpoint/2010/main" val="36835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substitution in source code</a:t>
            </a:r>
          </a:p>
          <a:p>
            <a:pPr lvl="1"/>
            <a:r>
              <a:rPr lang="en-US" dirty="0"/>
              <a:t>constants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macros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3635" y="2664014"/>
            <a:ext cx="3318419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NR_DIM 3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coords[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NR_DIM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11101" y="2664014"/>
            <a:ext cx="5196931" cy="1077218"/>
            <a:chOff x="3711101" y="2664014"/>
            <a:chExt cx="5196931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4489337" y="2664014"/>
              <a:ext cx="4418695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coords[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711101" y="3202623"/>
              <a:ext cx="668593" cy="464941"/>
              <a:chOff x="3905503" y="3217415"/>
              <a:chExt cx="668593" cy="46494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63635" y="4249796"/>
            <a:ext cx="3374373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vars[2*n];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x(i) vars[(i)]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y(i) vars[(i) + n]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 = sqrt(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+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754951" y="4249796"/>
            <a:ext cx="5153081" cy="2062103"/>
            <a:chOff x="3754951" y="4249796"/>
            <a:chExt cx="5153081" cy="2062103"/>
          </a:xfrm>
        </p:grpSpPr>
        <p:sp>
          <p:nvSpPr>
            <p:cNvPr id="10" name="TextBox 9"/>
            <p:cNvSpPr txBox="1"/>
            <p:nvPr/>
          </p:nvSpPr>
          <p:spPr>
            <a:xfrm>
              <a:off x="4540488" y="4249796"/>
              <a:ext cx="4367544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vars[2*n];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 = sqrt(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754951" y="5139621"/>
              <a:ext cx="668593" cy="464941"/>
              <a:chOff x="3905503" y="3217415"/>
              <a:chExt cx="668593" cy="464941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2655713" y="6138858"/>
            <a:ext cx="2867067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Do </a:t>
            </a:r>
            <a:r>
              <a:rPr lang="en-US" sz="3200" i="1" dirty="0">
                <a:solidFill>
                  <a:srgbClr val="C00000"/>
                </a:solidFill>
              </a:rPr>
              <a:t>not</a:t>
            </a:r>
            <a:r>
              <a:rPr lang="en-US" sz="3200" dirty="0">
                <a:solidFill>
                  <a:srgbClr val="C00000"/>
                </a:solidFill>
              </a:rPr>
              <a:t> overuse!</a:t>
            </a:r>
          </a:p>
        </p:txBody>
      </p:sp>
    </p:spTree>
    <p:extLst>
      <p:ext uri="{BB962C8B-B14F-4D97-AF65-F5344CB8AC3E}">
        <p14:creationId xmlns:p14="http://schemas.microsoft.com/office/powerpoint/2010/main" val="13276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9" grpId="0" animBg="1"/>
      <p:bldP spid="1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63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CXXFLAGS = -std=c++14  -O2  -g  -Wall  -Wextra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LDLIBS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 -o $@  $^  $(LDLIBS)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017342" y="2250869"/>
            <a:ext cx="2498008" cy="400110"/>
            <a:chOff x="1178036" y="2790404"/>
            <a:chExt cx="2498008" cy="400110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178036" y="2887319"/>
              <a:ext cx="570686" cy="1031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46638" y="2501295"/>
            <a:ext cx="6068712" cy="695718"/>
            <a:chOff x="-2392668" y="2494796"/>
            <a:chExt cx="6068712" cy="695718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392668" y="2494796"/>
              <a:ext cx="4141390" cy="4956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738551" y="3903618"/>
            <a:ext cx="1776799" cy="411136"/>
            <a:chOff x="1899245" y="2798113"/>
            <a:chExt cx="1776799" cy="411136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899245" y="2798113"/>
              <a:ext cx="862814" cy="2110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382885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Recipe</a:t>
            </a:r>
          </a:p>
          <a:p>
            <a:pPr lvl="1"/>
            <a:r>
              <a:rPr lang="en-US" dirty="0"/>
              <a:t>target: what to make</a:t>
            </a:r>
          </a:p>
          <a:p>
            <a:pPr lvl="1"/>
            <a:r>
              <a:rPr lang="en-US" dirty="0"/>
              <a:t>dependency: what artifacts are required</a:t>
            </a:r>
          </a:p>
          <a:p>
            <a:pPr lvl="1"/>
            <a:r>
              <a:rPr lang="en-US" dirty="0"/>
              <a:t>action: how to do it</a:t>
            </a:r>
          </a:p>
          <a:p>
            <a:r>
              <a:rPr lang="en-US" dirty="0"/>
              <a:t>E.g., how to create object files?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-stc=c++14 -O2 -g -Wall  -c  -o particle.o  particle.cpp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Default 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-O2 -g -Wall -stc=c++14  -o particles.exe \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particle.o main.o  -lm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all: particles.exe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executable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dependencies on header files can be non-trivial</a:t>
            </a:r>
          </a:p>
          <a:p>
            <a:pPr lvl="1"/>
            <a:r>
              <a:rPr lang="en-US" dirty="0"/>
              <a:t>weird errors</a:t>
            </a:r>
          </a:p>
          <a:p>
            <a:r>
              <a:rPr lang="en-US" dirty="0"/>
              <a:t>Can be tracked automatically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3271462"/>
            <a:ext cx="7413381" cy="2554545"/>
            <a:chOff x="628650" y="1825625"/>
            <a:chExt cx="6672417" cy="2554545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825625"/>
              <a:ext cx="6672417" cy="25545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CPPFLAGS = -MMD  -MP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$(CPPFLAGS)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-include $(wildcard *.d)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$(wildcard *.d)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0370" y="3683397"/>
            <a:ext cx="5211639" cy="535046"/>
            <a:chOff x="3540370" y="3245740"/>
            <a:chExt cx="5211639" cy="535046"/>
          </a:xfrm>
        </p:grpSpPr>
        <p:grpSp>
          <p:nvGrpSpPr>
            <p:cNvPr id="8" name="Group 7"/>
            <p:cNvGrpSpPr/>
            <p:nvPr/>
          </p:nvGrpSpPr>
          <p:grpSpPr>
            <a:xfrm>
              <a:off x="5478586" y="3245740"/>
              <a:ext cx="3273423" cy="535046"/>
              <a:chOff x="1221722" y="2790404"/>
              <a:chExt cx="3273423" cy="5350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2" y="2790404"/>
                <a:ext cx="2746423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create dependency files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1221722" y="2990459"/>
                <a:ext cx="527000" cy="3349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 flipV="1">
              <a:off x="3540370" y="3245741"/>
              <a:ext cx="2465216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954585" y="4768521"/>
            <a:ext cx="4797424" cy="400110"/>
            <a:chOff x="-302278" y="2790404"/>
            <a:chExt cx="4797424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274642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include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302278" y="2925340"/>
              <a:ext cx="2051000" cy="651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17477" y="5778100"/>
            <a:ext cx="3734531" cy="572429"/>
            <a:chOff x="878943" y="2618085"/>
            <a:chExt cx="3734531" cy="572429"/>
          </a:xfrm>
        </p:grpSpPr>
        <p:sp>
          <p:nvSpPr>
            <p:cNvPr id="22" name="TextBox 21"/>
            <p:cNvSpPr txBox="1"/>
            <p:nvPr/>
          </p:nvSpPr>
          <p:spPr>
            <a:xfrm>
              <a:off x="1748721" y="2790404"/>
              <a:ext cx="2864753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878943" y="2618085"/>
              <a:ext cx="869778" cy="372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76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your own make files</a:t>
            </a:r>
          </a:p>
          <a:p>
            <a:pPr lvl="1"/>
            <a:r>
              <a:rPr lang="en-US" dirty="0"/>
              <a:t>tedious</a:t>
            </a:r>
          </a:p>
          <a:p>
            <a:pPr lvl="1"/>
            <a:r>
              <a:rPr lang="en-US" dirty="0"/>
              <a:t>error prone</a:t>
            </a:r>
          </a:p>
          <a:p>
            <a:pPr lvl="1"/>
            <a:r>
              <a:rPr lang="en-US" dirty="0"/>
              <a:t>okay for small projects</a:t>
            </a:r>
          </a:p>
          <a:p>
            <a:r>
              <a:rPr lang="en-US" dirty="0"/>
              <a:t>Better: use </a:t>
            </a:r>
            <a:r>
              <a:rPr lang="en-US" dirty="0" err="1"/>
              <a:t>autotools</a:t>
            </a:r>
            <a:endParaRPr lang="en-US" dirty="0"/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configure.ac</a:t>
            </a:r>
            <a:r>
              <a:rPr lang="en-US" dirty="0"/>
              <a:t> for project</a:t>
            </a:r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Makefile.am</a:t>
            </a:r>
            <a:r>
              <a:rPr lang="en-US" dirty="0"/>
              <a:t> per directory</a:t>
            </a:r>
          </a:p>
          <a:p>
            <a:r>
              <a:rPr lang="en-US" dirty="0"/>
              <a:t>Better still: consider </a:t>
            </a:r>
            <a:r>
              <a:rPr lang="en-US" dirty="0" err="1"/>
              <a:t>CMake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make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25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6406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  <a:r>
              <a:rPr lang="en-BE" dirty="0"/>
              <a:t>L</a:t>
            </a:r>
            <a:r>
              <a:rPr lang="en-GB" dirty="0" err="1"/>
              <a:t>i</a:t>
            </a:r>
            <a:r>
              <a:rPr lang="en-BE" dirty="0"/>
              <a:t>s</a:t>
            </a:r>
            <a:r>
              <a:rPr lang="en-GB" dirty="0"/>
              <a:t>t</a:t>
            </a:r>
            <a:r>
              <a:rPr lang="en-BE" dirty="0"/>
              <a:t>s.</a:t>
            </a:r>
            <a:r>
              <a:rPr lang="en-GB" dirty="0"/>
              <a:t>t</a:t>
            </a:r>
            <a:r>
              <a:rPr lang="en-BE" dirty="0"/>
              <a:t>x</a:t>
            </a:r>
            <a:r>
              <a:rPr lang="en-GB" dirty="0"/>
              <a:t>t</a:t>
            </a:r>
            <a:r>
              <a:rPr lang="en-US" dirty="0"/>
              <a:t>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046988"/>
            <a:chOff x="628650" y="1825625"/>
            <a:chExt cx="6672417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0469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cmake_minimum_required(VERSION 3.0)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project(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LANGUAGES CXX)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set(CMAKE_CXX_STANDARD 14)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set(CMAKE_CXX_STARDARD_REQUIRED YES)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set(CMAKE_CXX_EXTENSIONS NO)</a:t>
              </a: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-Wall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–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x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 -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-g)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add_executable(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.exe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.cpp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n.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07855" y="1825625"/>
              <a:ext cx="157927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sts.txt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98142" y="742475"/>
            <a:ext cx="4152910" cy="1060565"/>
            <a:chOff x="431340" y="2790404"/>
            <a:chExt cx="4152910" cy="1060565"/>
          </a:xfrm>
        </p:grpSpPr>
        <p:sp>
          <p:nvSpPr>
            <p:cNvPr id="8" name="TextBox 7"/>
            <p:cNvSpPr txBox="1"/>
            <p:nvPr/>
          </p:nvSpPr>
          <p:spPr>
            <a:xfrm>
              <a:off x="1748721" y="2790404"/>
              <a:ext cx="283552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u</a:t>
              </a:r>
              <a:r>
                <a:rPr lang="en-GB" sz="2000" dirty="0"/>
                <a:t>m</a:t>
              </a:r>
              <a:r>
                <a:rPr lang="en-BE" sz="2000" dirty="0"/>
                <a:t> C</a:t>
              </a:r>
              <a:r>
                <a:rPr lang="en-GB" sz="2000" dirty="0"/>
                <a:t>m</a:t>
              </a:r>
              <a:r>
                <a:rPr lang="en-BE" sz="2000" dirty="0"/>
                <a:t>a</a:t>
              </a:r>
              <a:r>
                <a:rPr lang="en-GB" sz="2000" dirty="0"/>
                <a:t>k</a:t>
              </a:r>
              <a:r>
                <a:rPr lang="en-BE" sz="2000" dirty="0"/>
                <a:t>e </a:t>
              </a:r>
              <a:r>
                <a:rPr lang="en-GB" sz="2000" dirty="0"/>
                <a:t>v</a:t>
              </a:r>
              <a:r>
                <a:rPr lang="en-BE" sz="2000" dirty="0"/>
                <a:t>e</a:t>
              </a:r>
              <a:r>
                <a:rPr lang="en-GB" sz="2000" dirty="0"/>
                <a:t>r</a:t>
              </a:r>
              <a:r>
                <a:rPr lang="en-BE" sz="2000" dirty="0"/>
                <a:t>s</a:t>
              </a:r>
              <a:r>
                <a:rPr lang="en-GB" sz="2000" dirty="0" err="1"/>
                <a:t>i</a:t>
              </a:r>
              <a:r>
                <a:rPr lang="en-BE" sz="2000" dirty="0"/>
                <a:t>o</a:t>
              </a:r>
              <a:r>
                <a:rPr lang="en-GB" sz="2000" dirty="0"/>
                <a:t>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cxnSpLocks/>
              <a:stCxn id="8" idx="1"/>
            </p:cNvCxnSpPr>
            <p:nvPr/>
          </p:nvCxnSpPr>
          <p:spPr>
            <a:xfrm flipH="1">
              <a:off x="431340" y="2990459"/>
              <a:ext cx="1317381" cy="8605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588028" y="3740781"/>
            <a:ext cx="2473827" cy="853577"/>
            <a:chOff x="1202217" y="2336937"/>
            <a:chExt cx="2473827" cy="853577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cxnSpLocks/>
              <a:stCxn id="12" idx="1"/>
            </p:cNvCxnSpPr>
            <p:nvPr/>
          </p:nvCxnSpPr>
          <p:spPr>
            <a:xfrm flipH="1" flipV="1">
              <a:off x="1202217" y="2336937"/>
              <a:ext cx="546505" cy="6535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92866" y="2595359"/>
            <a:ext cx="5474440" cy="643599"/>
            <a:chOff x="-2146440" y="2546915"/>
            <a:chExt cx="5474440" cy="643599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57927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j</a:t>
              </a:r>
              <a:r>
                <a:rPr lang="en-BE" sz="2000" dirty="0"/>
                <a:t>e</a:t>
              </a:r>
              <a:r>
                <a:rPr lang="en-GB" sz="2000" dirty="0"/>
                <a:t>c</a:t>
              </a:r>
              <a:r>
                <a:rPr lang="en-BE" sz="2000" dirty="0"/>
                <a:t>t </a:t>
              </a:r>
              <a:r>
                <a:rPr lang="en-GB" sz="2000" dirty="0"/>
                <a:t>n</a:t>
              </a:r>
              <a:r>
                <a:rPr lang="en-BE" sz="2000" dirty="0"/>
                <a:t>a</a:t>
              </a:r>
              <a:r>
                <a:rPr lang="en-GB" sz="2000" dirty="0"/>
                <a:t>m</a:t>
              </a:r>
              <a:r>
                <a:rPr lang="en-BE" sz="2000" dirty="0"/>
                <a:t>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cxnSpLocks/>
              <a:stCxn id="17" idx="1"/>
            </p:cNvCxnSpPr>
            <p:nvPr/>
          </p:nvCxnSpPr>
          <p:spPr>
            <a:xfrm flipH="1" flipV="1">
              <a:off x="-2146440" y="2546915"/>
              <a:ext cx="3895162" cy="4435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491464" y="4394304"/>
            <a:ext cx="1419516" cy="1220178"/>
            <a:chOff x="2762059" y="1989071"/>
            <a:chExt cx="1419516" cy="1220178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141951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b</a:t>
              </a:r>
              <a:r>
                <a:rPr lang="en-GB" sz="2000" dirty="0"/>
                <a:t>u</a:t>
              </a:r>
              <a:r>
                <a:rPr lang="en-BE" sz="2000" dirty="0" err="1"/>
                <a:t>i</a:t>
              </a:r>
              <a:r>
                <a:rPr lang="en-GB" sz="2000" dirty="0"/>
                <a:t>l</a:t>
              </a:r>
              <a:r>
                <a:rPr lang="en-BE" sz="2000" dirty="0"/>
                <a:t>d </a:t>
              </a:r>
              <a:r>
                <a:rPr lang="en-GB" sz="2000" dirty="0"/>
                <a:t>t</a:t>
              </a:r>
              <a:r>
                <a:rPr lang="en-BE" sz="2000" dirty="0"/>
                <a:t>a</a:t>
              </a:r>
              <a:r>
                <a:rPr lang="en-GB" sz="2000" dirty="0"/>
                <a:t>r</a:t>
              </a:r>
              <a:r>
                <a:rPr lang="en-BE" sz="2000" dirty="0"/>
                <a:t>g</a:t>
              </a:r>
              <a:r>
                <a:rPr lang="en-GB" sz="2000" dirty="0"/>
                <a:t>e</a:t>
              </a:r>
              <a:r>
                <a:rPr lang="en-BE" sz="2000" dirty="0"/>
                <a:t>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cxnSpLocks/>
              <a:stCxn id="21" idx="0"/>
            </p:cNvCxnSpPr>
            <p:nvPr/>
          </p:nvCxnSpPr>
          <p:spPr>
            <a:xfrm flipV="1">
              <a:off x="3471817" y="1989071"/>
              <a:ext cx="583923" cy="8200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798142" y="2046596"/>
            <a:ext cx="4152910" cy="707886"/>
            <a:chOff x="-11398" y="2829624"/>
            <a:chExt cx="4152910" cy="7078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579278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g</a:t>
              </a:r>
              <a:r>
                <a:rPr lang="en-BE" sz="2000" dirty="0"/>
                <a:t>r</a:t>
              </a:r>
              <a:r>
                <a:rPr lang="en-GB" sz="2000" dirty="0"/>
                <a:t>a</a:t>
              </a:r>
              <a:r>
                <a:rPr lang="en-BE" sz="2000" dirty="0"/>
                <a:t>m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g </a:t>
              </a:r>
              <a:r>
                <a:rPr lang="en-GB" sz="2000" dirty="0"/>
                <a:t>l</a:t>
              </a:r>
              <a:r>
                <a:rPr lang="en-BE" sz="2000" dirty="0"/>
                <a:t>a</a:t>
              </a:r>
              <a:r>
                <a:rPr lang="en-GB" sz="2000" dirty="0"/>
                <a:t>n</a:t>
              </a:r>
              <a:r>
                <a:rPr lang="en-BE" sz="2000" dirty="0"/>
                <a:t>g</a:t>
              </a:r>
              <a:r>
                <a:rPr lang="en-GB" sz="2000" dirty="0"/>
                <a:t>u</a:t>
              </a:r>
              <a:r>
                <a:rPr lang="en-BE" sz="2000" dirty="0"/>
                <a:t>a</a:t>
              </a:r>
              <a:r>
                <a:rPr lang="en-GB" sz="2000" dirty="0"/>
                <a:t>g</a:t>
              </a:r>
              <a:r>
                <a:rPr lang="en-BE" sz="2000" dirty="0"/>
                <a:t>e(s)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cxnSpLocks/>
              <a:stCxn id="26" idx="1"/>
            </p:cNvCxnSpPr>
            <p:nvPr/>
          </p:nvCxnSpPr>
          <p:spPr>
            <a:xfrm flipH="1">
              <a:off x="-11398" y="3183567"/>
              <a:ext cx="2573632" cy="79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754E5B1-BD8A-4717-88CF-63AA28AED985}"/>
              </a:ext>
            </a:extLst>
          </p:cNvPr>
          <p:cNvGrpSpPr/>
          <p:nvPr/>
        </p:nvGrpSpPr>
        <p:grpSpPr>
          <a:xfrm>
            <a:off x="5150840" y="2862896"/>
            <a:ext cx="3911015" cy="1141790"/>
            <a:chOff x="5150840" y="2904578"/>
            <a:chExt cx="3911015" cy="1141790"/>
          </a:xfrm>
        </p:grpSpPr>
        <p:grpSp>
          <p:nvGrpSpPr>
            <p:cNvPr id="30" name="Group 29"/>
            <p:cNvGrpSpPr/>
            <p:nvPr/>
          </p:nvGrpSpPr>
          <p:grpSpPr>
            <a:xfrm>
              <a:off x="5278060" y="3238958"/>
              <a:ext cx="3783795" cy="807410"/>
              <a:chOff x="59310" y="2594039"/>
              <a:chExt cx="3783795" cy="943471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562234" y="2829624"/>
                <a:ext cx="1280871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BE" sz="2000" dirty="0"/>
                  <a:t>l</a:t>
                </a:r>
                <a:r>
                  <a:rPr lang="en-GB" sz="2000" dirty="0"/>
                  <a:t>a</a:t>
                </a:r>
                <a:r>
                  <a:rPr lang="en-BE" sz="2000" dirty="0"/>
                  <a:t>n</a:t>
                </a:r>
                <a:r>
                  <a:rPr lang="en-GB" sz="2000" dirty="0"/>
                  <a:t>g</a:t>
                </a:r>
                <a:r>
                  <a:rPr lang="en-BE" sz="2000" dirty="0"/>
                  <a:t>u</a:t>
                </a:r>
                <a:r>
                  <a:rPr lang="en-GB" sz="2000" dirty="0"/>
                  <a:t>a</a:t>
                </a:r>
                <a:r>
                  <a:rPr lang="en-BE" sz="2000" dirty="0"/>
                  <a:t>g</a:t>
                </a:r>
                <a:r>
                  <a:rPr lang="en-GB" sz="2000" dirty="0"/>
                  <a:t>e</a:t>
                </a:r>
                <a:r>
                  <a:rPr lang="en-BE" sz="2000" dirty="0"/>
                  <a:t> </a:t>
                </a:r>
                <a:r>
                  <a:rPr lang="en-GB" sz="2000" dirty="0"/>
                  <a:t>p</a:t>
                </a:r>
                <a:r>
                  <a:rPr lang="en-BE" sz="2000" dirty="0"/>
                  <a:t>r</a:t>
                </a:r>
                <a:r>
                  <a:rPr lang="en-GB" sz="2000" dirty="0"/>
                  <a:t>o</a:t>
                </a:r>
                <a:r>
                  <a:rPr lang="en-BE" sz="2000" dirty="0"/>
                  <a:t>p</a:t>
                </a:r>
                <a:r>
                  <a:rPr lang="en-GB" sz="2000" dirty="0"/>
                  <a:t>e</a:t>
                </a:r>
                <a:r>
                  <a:rPr lang="en-BE" sz="2000" dirty="0"/>
                  <a:t>r</a:t>
                </a:r>
                <a:r>
                  <a:rPr lang="en-GB" sz="2000" dirty="0"/>
                  <a:t>t</a:t>
                </a:r>
                <a:r>
                  <a:rPr lang="en-BE" sz="2000" dirty="0" err="1"/>
                  <a:t>i</a:t>
                </a:r>
                <a:r>
                  <a:rPr lang="en-GB" sz="2000" dirty="0"/>
                  <a:t>e</a:t>
                </a:r>
                <a:r>
                  <a:rPr lang="en-BE" sz="2000" dirty="0"/>
                  <a:t>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2" name="Straight Arrow Connector 31"/>
              <p:cNvCxnSpPr>
                <a:cxnSpLocks/>
                <a:stCxn id="31" idx="1"/>
              </p:cNvCxnSpPr>
              <p:nvPr/>
            </p:nvCxnSpPr>
            <p:spPr>
              <a:xfrm flipH="1" flipV="1">
                <a:off x="59310" y="2594039"/>
                <a:ext cx="2502924" cy="61220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ED5A949E-F95C-4672-92C6-B64B3BA2111B}"/>
                </a:ext>
              </a:extLst>
            </p:cNvPr>
            <p:cNvSpPr/>
            <p:nvPr/>
          </p:nvSpPr>
          <p:spPr>
            <a:xfrm>
              <a:off x="5150840" y="2904578"/>
              <a:ext cx="127220" cy="707886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83A580-025D-4FD7-9C69-1657176DFDFD}"/>
              </a:ext>
            </a:extLst>
          </p:cNvPr>
          <p:cNvGrpSpPr/>
          <p:nvPr/>
        </p:nvGrpSpPr>
        <p:grpSpPr>
          <a:xfrm>
            <a:off x="4693032" y="4404228"/>
            <a:ext cx="2374383" cy="989183"/>
            <a:chOff x="5102242" y="3241264"/>
            <a:chExt cx="2374383" cy="98918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2889D15-DE35-4360-B7A7-1B787A5DC7BD}"/>
                </a:ext>
              </a:extLst>
            </p:cNvPr>
            <p:cNvGrpSpPr/>
            <p:nvPr/>
          </p:nvGrpSpPr>
          <p:grpSpPr>
            <a:xfrm>
              <a:off x="5261313" y="3439402"/>
              <a:ext cx="2215312" cy="791045"/>
              <a:chOff x="42563" y="2828261"/>
              <a:chExt cx="2215312" cy="924349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0D94E88-15EF-4724-AE5D-4778E32EB747}"/>
                  </a:ext>
                </a:extLst>
              </p:cNvPr>
              <p:cNvSpPr txBox="1"/>
              <p:nvPr/>
            </p:nvSpPr>
            <p:spPr>
              <a:xfrm>
                <a:off x="530641" y="2925434"/>
                <a:ext cx="1727234" cy="8271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s</a:t>
                </a:r>
                <a:r>
                  <a:rPr lang="en-BE" sz="2000" dirty="0"/>
                  <a:t>o</a:t>
                </a:r>
                <a:r>
                  <a:rPr lang="en-GB" sz="2000" dirty="0"/>
                  <a:t>u</a:t>
                </a:r>
                <a:r>
                  <a:rPr lang="en-BE" sz="2000" dirty="0"/>
                  <a:t>r</a:t>
                </a:r>
                <a:r>
                  <a:rPr lang="en-GB" sz="2000" dirty="0"/>
                  <a:t>c</a:t>
                </a:r>
                <a:r>
                  <a:rPr lang="en-BE" sz="2000" dirty="0"/>
                  <a:t>e </a:t>
                </a:r>
                <a:r>
                  <a:rPr lang="en-GB" sz="2000" dirty="0"/>
                  <a:t>d</a:t>
                </a:r>
                <a:r>
                  <a:rPr lang="en-BE" sz="2000" dirty="0"/>
                  <a:t>e</a:t>
                </a:r>
                <a:r>
                  <a:rPr lang="en-GB" sz="2000" dirty="0"/>
                  <a:t>p</a:t>
                </a:r>
                <a:r>
                  <a:rPr lang="en-BE" sz="2000" dirty="0"/>
                  <a:t>e</a:t>
                </a:r>
                <a:r>
                  <a:rPr lang="en-GB" sz="2000" dirty="0"/>
                  <a:t>n</a:t>
                </a:r>
                <a:r>
                  <a:rPr lang="en-BE" sz="2000" dirty="0"/>
                  <a:t>d</a:t>
                </a:r>
                <a:r>
                  <a:rPr lang="en-GB" sz="2000" dirty="0"/>
                  <a:t>e</a:t>
                </a:r>
                <a:r>
                  <a:rPr lang="en-BE" sz="2000" dirty="0"/>
                  <a:t>n</a:t>
                </a:r>
                <a:r>
                  <a:rPr lang="en-GB" sz="2000" dirty="0"/>
                  <a:t>c</a:t>
                </a:r>
                <a:r>
                  <a:rPr lang="en-BE" sz="2000" dirty="0" err="1"/>
                  <a:t>ies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9AD842C1-0291-46C2-9BF3-08C08F23CB95}"/>
                  </a:ext>
                </a:extLst>
              </p:cNvPr>
              <p:cNvCxnSpPr>
                <a:cxnSpLocks/>
                <a:stCxn id="44" idx="1"/>
              </p:cNvCxnSpPr>
              <p:nvPr/>
            </p:nvCxnSpPr>
            <p:spPr>
              <a:xfrm flipH="1" flipV="1">
                <a:off x="42563" y="2828261"/>
                <a:ext cx="488078" cy="5107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7E47BDC3-AE65-473F-A642-EAFF19A8761F}"/>
                </a:ext>
              </a:extLst>
            </p:cNvPr>
            <p:cNvSpPr/>
            <p:nvPr/>
          </p:nvSpPr>
          <p:spPr>
            <a:xfrm>
              <a:off x="5102242" y="3241264"/>
              <a:ext cx="70707" cy="40011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</p:spTree>
    <p:extLst>
      <p:ext uri="{BB962C8B-B14F-4D97-AF65-F5344CB8AC3E}">
        <p14:creationId xmlns:p14="http://schemas.microsoft.com/office/powerpoint/2010/main" val="43485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BE" dirty="0"/>
              <a:t>Create, go to b</a:t>
            </a:r>
            <a:r>
              <a:rPr lang="en-US" dirty="0" err="1"/>
              <a:t>uild</a:t>
            </a:r>
            <a:r>
              <a:rPr lang="en-BE" dirty="0"/>
              <a:t> directory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r>
              <a:rPr lang="en-BE" dirty="0"/>
              <a:t>Generate build</a:t>
            </a:r>
            <a:r>
              <a:rPr lang="en-US" dirty="0"/>
              <a:t> </a:t>
            </a:r>
            <a:r>
              <a:rPr lang="en-BE" dirty="0"/>
              <a:t>files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r>
              <a:rPr lang="en-BE" dirty="0" err="1"/>
              <a:t>Builid</a:t>
            </a:r>
            <a:r>
              <a:rPr lang="en-BE" dirty="0"/>
              <a:t> software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2" y="4089171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1" y="6162269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982849-869D-45E3-A669-B3A6F0ADCC9B}"/>
              </a:ext>
            </a:extLst>
          </p:cNvPr>
          <p:cNvSpPr txBox="1"/>
          <p:nvPr/>
        </p:nvSpPr>
        <p:spPr>
          <a:xfrm>
            <a:off x="1445341" y="2201111"/>
            <a:ext cx="377071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build;  cd build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63FB82-1076-47E4-B89E-63C6670093CF}"/>
              </a:ext>
            </a:extLst>
          </p:cNvPr>
          <p:cNvSpPr txBox="1"/>
          <p:nvPr/>
        </p:nvSpPr>
        <p:spPr>
          <a:xfrm>
            <a:off x="1445342" y="3117118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32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animBg="1"/>
      <p:bldP spid="7" grpId="0" animBg="1"/>
      <p:bldP spid="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6918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  <a:endParaRPr lang="en-US" sz="1600" dirty="0">
              <a:hlinkClick r:id="rId2"/>
            </a:endParaRP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for preconditions</a:t>
            </a:r>
          </a:p>
          <a:p>
            <a:pPr lvl="1"/>
            <a:r>
              <a:rPr lang="en-US" dirty="0"/>
              <a:t>valid arguments for functions?</a:t>
            </a:r>
          </a:p>
          <a:p>
            <a:r>
              <a:rPr lang="en-US" dirty="0"/>
              <a:t>Invariants</a:t>
            </a:r>
          </a:p>
          <a:p>
            <a:pPr lvl="1"/>
            <a:r>
              <a:rPr lang="en-US" dirty="0"/>
              <a:t>valid state of object?</a:t>
            </a:r>
          </a:p>
          <a:p>
            <a:r>
              <a:rPr lang="en-US" dirty="0"/>
              <a:t>Check for runtime problems</a:t>
            </a:r>
          </a:p>
          <a:p>
            <a:pPr lvl="1"/>
            <a:r>
              <a:rPr lang="en-US" dirty="0"/>
              <a:t>e.g., opening files</a:t>
            </a:r>
          </a:p>
          <a:p>
            <a:r>
              <a:rPr lang="en-US" dirty="0"/>
              <a:t>Signal problems</a:t>
            </a:r>
          </a:p>
          <a:p>
            <a:pPr lvl="1"/>
            <a:r>
              <a:rPr lang="en-US" dirty="0"/>
              <a:t>don't fail silently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Throw exceptions!</a:t>
            </a:r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exception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returns control</a:t>
              </a:r>
              <a:br>
                <a:rPr lang="en-US" sz="2000" dirty="0"/>
              </a:br>
              <a:r>
                <a:rPr lang="en-US" sz="2000" dirty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exception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/>
              <a:t>Multiple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/>
              <a:t> phrase are possible</a:t>
            </a:r>
          </a:p>
          <a:p>
            <a:r>
              <a:rPr lang="en-US" dirty="0"/>
              <a:t>Exception can be </a:t>
            </a:r>
            <a:r>
              <a:rPr lang="en-US" dirty="0" err="1"/>
              <a:t>rethrown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cout &lt;&lt; fac(n)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(invalid_argument e)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cerr &lt;&lt; "# error: " 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exit(1);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only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/>
              <a:t> exception caught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error handling is hard</a:t>
            </a:r>
          </a:p>
          <a:p>
            <a:pPr lvl="1"/>
            <a:r>
              <a:rPr lang="en-US" dirty="0"/>
              <a:t>handle error at right level</a:t>
            </a:r>
          </a:p>
          <a:p>
            <a:pPr lvl="1"/>
            <a:r>
              <a:rPr lang="en-US" dirty="0"/>
              <a:t>convey maximal information to user</a:t>
            </a:r>
          </a:p>
          <a:p>
            <a:r>
              <a:rPr lang="en-US" dirty="0"/>
              <a:t>Increases size of code base considerably</a:t>
            </a:r>
          </a:p>
          <a:p>
            <a:r>
              <a:rPr lang="en-US" dirty="0"/>
              <a:t>Think of corner cases</a:t>
            </a:r>
          </a:p>
          <a:p>
            <a:r>
              <a:rPr lang="en-US" dirty="0"/>
              <a:t>Requires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 it right, or not at all!</a:t>
            </a:r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/>
              <a:t>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to convey exit status to shell</a:t>
            </a:r>
          </a:p>
          <a:p>
            <a:pPr lvl="1"/>
            <a:r>
              <a:rPr lang="en-US" dirty="0"/>
              <a:t>0: success</a:t>
            </a:r>
          </a:p>
          <a:p>
            <a:pPr lvl="1"/>
            <a:r>
              <a:rPr lang="en-US" dirty="0"/>
              <a:t>1-127: failure</a:t>
            </a:r>
          </a:p>
          <a:p>
            <a:r>
              <a:rPr lang="en-US" dirty="0"/>
              <a:t>Non-zero exit status</a:t>
            </a:r>
          </a:p>
          <a:p>
            <a:pPr lvl="1"/>
            <a:r>
              <a:rPr lang="en-US" dirty="0"/>
              <a:t>pick value per error condition, allows shell to do error handling</a:t>
            </a:r>
          </a:p>
          <a:p>
            <a:pPr lvl="1"/>
            <a:r>
              <a:rPr lang="en-US" dirty="0"/>
              <a:t>e.g., 1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missing argument, 2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 type,</a:t>
            </a:r>
            <a:br>
              <a:rPr lang="en-US" dirty="0"/>
            </a:br>
            <a:r>
              <a:rPr lang="en-US" dirty="0"/>
              <a:t>         3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syntax: form, grammar</a:t>
            </a:r>
          </a:p>
          <a:p>
            <a:pPr lvl="1"/>
            <a:r>
              <a:rPr lang="en-US" dirty="0"/>
              <a:t>correct:</a:t>
            </a:r>
            <a:br>
              <a:rPr lang="en-US" dirty="0"/>
            </a:br>
            <a:r>
              <a:rPr lang="en-US" i="1" dirty="0"/>
              <a:t>The dog is barking.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barking.</a:t>
            </a:r>
          </a:p>
          <a:p>
            <a:r>
              <a:rPr lang="en-US" dirty="0"/>
              <a:t>semantics: meaning, interpretation</a:t>
            </a:r>
          </a:p>
          <a:p>
            <a:pPr lvl="1"/>
            <a:r>
              <a:rPr lang="en-US" dirty="0"/>
              <a:t>correct:</a:t>
            </a:r>
            <a:br>
              <a:rPr lang="nl-BE" dirty="0"/>
            </a:br>
            <a:r>
              <a:rPr lang="nl-BE" i="1" dirty="0"/>
              <a:t>The dog </a:t>
            </a:r>
            <a:r>
              <a:rPr lang="nl-BE" i="1" dirty="0" err="1"/>
              <a:t>barked</a:t>
            </a:r>
            <a:r>
              <a:rPr lang="nl-BE" i="1" dirty="0"/>
              <a:t>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Except in fairy tales!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defining your own namespaces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exit status for using in 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https://github.com/gjbex/Scientific-C-plus-plus/tree/master/source-code/Classes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class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1690689"/>
            <a:ext cx="6961853" cy="3046988"/>
            <a:chOff x="628650" y="1690689"/>
            <a:chExt cx="6961853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StaticParticle&amp;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Particles with velocity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v_x_, v_y_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, _mass;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v_x_ {v_x}, v_y_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_mass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red</a:t>
            </a:r>
            <a:r>
              <a:rPr lang="en-US" sz="2400" dirty="0"/>
              <a:t> = new</a:t>
            </a:r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Copy/paste? Bad idea!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 to maintain</a:t>
            </a:r>
          </a:p>
          <a:p>
            <a:pPr lvl="1"/>
            <a:r>
              <a:rPr lang="en-US" dirty="0"/>
              <a:t>bug fixing in many versions</a:t>
            </a:r>
          </a:p>
          <a:p>
            <a:pPr lvl="1"/>
            <a:r>
              <a:rPr lang="en-US" dirty="0"/>
              <a:t>new functionality might break older code</a:t>
            </a:r>
          </a:p>
          <a:p>
            <a:r>
              <a:rPr lang="en-US" dirty="0"/>
              <a:t>Better: extend through inheritance</a:t>
            </a:r>
          </a:p>
          <a:p>
            <a:pPr lvl="1"/>
            <a:r>
              <a:rPr lang="en-US" dirty="0"/>
              <a:t>child can do what parent can</a:t>
            </a:r>
          </a:p>
          <a:p>
            <a:pPr lvl="1"/>
            <a:r>
              <a:rPr lang="en-US" dirty="0"/>
              <a:t>child can override parents behavior</a:t>
            </a:r>
          </a:p>
          <a:p>
            <a:pPr lvl="1"/>
            <a:r>
              <a:rPr lang="en-US" dirty="0"/>
              <a:t>child can do more than parent can</a:t>
            </a:r>
          </a:p>
          <a:p>
            <a:r>
              <a:rPr lang="en-US" dirty="0"/>
              <a:t>Terminology</a:t>
            </a:r>
          </a:p>
          <a:p>
            <a:pPr lvl="1"/>
            <a:r>
              <a:rPr lang="en-US" dirty="0"/>
              <a:t>parent class = base class</a:t>
            </a:r>
          </a:p>
          <a:p>
            <a:pPr lvl="1"/>
            <a:r>
              <a:rPr lang="en-US" dirty="0"/>
              <a:t>child class = derived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 from class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85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v_x_, v_y_;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StaticParticle(x, y, mass),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v_x_ {v_x}, v_y_ {v_y};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caveat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86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x_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v_x_*delta_t;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v_y_*delta_t;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Problem: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_y</a:t>
            </a:r>
            <a:r>
              <a:rPr lang="en-US" sz="2400" dirty="0"/>
              <a:t> are private</a:t>
            </a:r>
            <a:br>
              <a:rPr lang="en-US" sz="2400" dirty="0"/>
            </a:br>
            <a:r>
              <a:rPr lang="en-US" sz="2400" dirty="0"/>
              <a:t>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/>
              <a:t>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fr-FR" sz="1600" dirty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can be accessed</a:t>
              </a:r>
              <a:br>
                <a:rPr lang="en-US" sz="2000" dirty="0"/>
              </a:br>
              <a:r>
                <a:rPr lang="en-US" sz="2000" dirty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  <a:p>
            <a:pPr lvl="1"/>
            <a:r>
              <a:rPr lang="en-US" dirty="0"/>
              <a:t>attributes: read/modify</a:t>
            </a:r>
          </a:p>
          <a:p>
            <a:pPr lvl="1"/>
            <a:r>
              <a:rPr lang="en-US" dirty="0"/>
              <a:t>methods: call</a:t>
            </a:r>
          </a:p>
          <a:p>
            <a:r>
              <a:rPr lang="en-US" dirty="0"/>
              <a:t>Levels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: only class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: only class and descendants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Be as paranoid as possible!</a:t>
            </a:r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child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p_s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p2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p1.dist(p_s)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p1.dist(p2)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calling inherited</a:t>
              </a:r>
              <a:br>
                <a:rPr lang="en-US" sz="2000" dirty="0"/>
              </a:br>
              <a:r>
                <a:rPr lang="en-US" sz="2000" dirty="0"/>
                <a:t>method from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/>
                <a:t>,</a:t>
              </a:r>
              <a:br>
                <a:rPr lang="en-US" sz="2000" dirty="0"/>
              </a:br>
              <a:r>
                <a:rPr lang="en-US" sz="2000" dirty="0"/>
                <a:t>not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overloading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"static_particle.h"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static_cast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&gt;(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type cast,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/>
                <a:t> is also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language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GB" sz="1600" dirty="0">
                <a:hlinkClick r:id="rId2"/>
              </a:rPr>
              <a:t>https://github.com/gjbex/Scientific-C-plus-plus/tree/master/source-code/Basics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  <a:p>
            <a:pPr lvl="1"/>
            <a:r>
              <a:rPr lang="en-US" dirty="0"/>
              <a:t>virtual functions</a:t>
            </a:r>
          </a:p>
          <a:p>
            <a:r>
              <a:rPr lang="en-US" dirty="0"/>
              <a:t>Multiple inheritance/class hierarchy</a:t>
            </a:r>
          </a:p>
          <a:p>
            <a:r>
              <a:rPr lang="en-US" dirty="0"/>
              <a:t>Copy </a:t>
            </a:r>
            <a:r>
              <a:rPr lang="en-US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https://github.com/gjbex/Scientific-C-plus-plus/tree/master/source-code/Templates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templates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(double&amp; x, double&amp;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…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C00000"/>
                  </a:solidFill>
                </a:rPr>
                <a:t>???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247463"/>
            <a:ext cx="6500197" cy="1967852"/>
            <a:chOff x="1060808" y="4080315"/>
            <a:chExt cx="6500197" cy="1967852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template&lt;typename T&gt; void swap_val(T&amp; v1, T&amp;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auto tmp [v1];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Variadic</a:t>
            </a:r>
            <a:r>
              <a:rPr lang="en-US" dirty="0"/>
              <a:t> templates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function with arbitrary number of arguments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head + sum(tail...);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 case:</a:t>
              </a:r>
              <a:br>
                <a:rPr lang="en-US" dirty="0"/>
              </a:br>
              <a:r>
                <a:rPr lang="en-US" dirty="0"/>
                <a:t>no arguments</a:t>
              </a: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24317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tail recursion:</a:t>
              </a:r>
              <a:br>
                <a:rPr lang="en-US" dirty="0"/>
              </a:br>
              <a:r>
                <a:rPr lang="en-US" dirty="0"/>
                <a:t>first element +</a:t>
              </a:r>
              <a:br>
                <a:rPr lang="en-US" dirty="0"/>
              </a:br>
              <a:r>
                <a:rPr lang="en-US" dirty="0"/>
                <a:t>function on tail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Function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/>
              <a:t> overloaded</a:t>
            </a:r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new name for type</a:t>
            </a:r>
          </a:p>
          <a:p>
            <a:pPr lvl="1"/>
            <a:r>
              <a:rPr lang="en-US" dirty="0"/>
              <a:t>more compact</a:t>
            </a:r>
          </a:p>
          <a:p>
            <a:pPr lvl="1"/>
            <a:r>
              <a:rPr lang="en-US" dirty="0"/>
              <a:t>easier to understand/maintain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t = 0.0; t &lt;=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"," &lt;&lt; f(t)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Function as argument of 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What if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>
                <a:solidFill>
                  <a:srgbClr val="C00000"/>
                </a:solidFill>
              </a:rPr>
              <a:t>, how to use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to create "family" of function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constexpr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pendulum(0.5);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currying with bind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function arguments to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lambda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Anonymous function created at runtime: closures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 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0.01, 1.0);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capture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br>
                  <a:rPr lang="en-US" dirty="0"/>
                </a:br>
                <a:r>
                  <a:rPr lang="en-US" dirty="0"/>
                  <a:t>by value</a:t>
                </a: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/>
              <a:t>: by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dirty="0"/>
              <a:t>:    capture nothing</a:t>
            </a:r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Templates: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for</a:t>
            </a:r>
          </a:p>
          <a:p>
            <a:pPr lvl="1"/>
            <a:r>
              <a:rPr lang="en-US" dirty="0"/>
              <a:t>generic programming</a:t>
            </a:r>
          </a:p>
          <a:p>
            <a:pPr lvl="1"/>
            <a:r>
              <a:rPr lang="en-US" dirty="0"/>
              <a:t>expressing concepts</a:t>
            </a:r>
          </a:p>
          <a:p>
            <a:r>
              <a:rPr lang="en-US" dirty="0"/>
              <a:t>Duck typing</a:t>
            </a:r>
          </a:p>
          <a:p>
            <a:r>
              <a:rPr lang="en-US" dirty="0"/>
              <a:t>Caveats</a:t>
            </a:r>
          </a:p>
          <a:p>
            <a:pPr lvl="1"/>
            <a:r>
              <a:rPr lang="en-US" dirty="0"/>
              <a:t>errors are caught late during compilation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15341</Words>
  <Application>Microsoft Office PowerPoint</Application>
  <PresentationFormat>On-screen Show (4:3)</PresentationFormat>
  <Paragraphs>2905</Paragraphs>
  <Slides>200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200</vt:i4>
      </vt:variant>
    </vt:vector>
  </HeadingPairs>
  <TitlesOfParts>
    <vt:vector size="211" baseType="lpstr">
      <vt:lpstr>Arial</vt:lpstr>
      <vt:lpstr>Calibri</vt:lpstr>
      <vt:lpstr>Calibri Light</vt:lpstr>
      <vt:lpstr>Cambria Math</vt:lpstr>
      <vt:lpstr>Courier New</vt:lpstr>
      <vt:lpstr>Edwardian Script ITC</vt:lpstr>
      <vt:lpstr>Informal Roman</vt:lpstr>
      <vt:lpstr>Lucida Sans</vt:lpstr>
      <vt:lpstr>Palatino Linotype</vt:lpstr>
      <vt:lpstr>Office Theme</vt:lpstr>
      <vt:lpstr>Equation</vt:lpstr>
      <vt:lpstr>C++ for scientific computing</vt:lpstr>
      <vt:lpstr>PowerPoint Presentation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Assignment shortcuts</vt:lpstr>
      <vt:lpstr>General remarks</vt:lpstr>
      <vt:lpstr>Task: data transformation</vt:lpstr>
      <vt:lpstr>Functions</vt:lpstr>
      <vt:lpstr>Function calls</vt:lpstr>
      <vt:lpstr>Call by value versus reference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&amp; continue statements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Structures versus classes</vt:lpstr>
      <vt:lpstr>Class attributes</vt:lpstr>
      <vt:lpstr>Class methods</vt:lpstr>
      <vt:lpstr>Class 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Preprocessor language</vt:lpstr>
      <vt:lpstr>Preprocessor macros</vt:lpstr>
      <vt:lpstr>Make files</vt:lpstr>
      <vt:lpstr>Make file</vt:lpstr>
      <vt:lpstr>Make rule</vt:lpstr>
      <vt:lpstr>More rules</vt:lpstr>
      <vt:lpstr>Using make</vt:lpstr>
      <vt:lpstr>Dependencies</vt:lpstr>
      <vt:lpstr>Caveats</vt:lpstr>
      <vt:lpstr>What was left out/added?</vt:lpstr>
      <vt:lpstr>CMake</vt:lpstr>
      <vt:lpstr>CMakeLists.txt file</vt:lpstr>
      <vt:lpstr>Using CMake</vt:lpstr>
      <vt:lpstr>What was left out/added?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</vt:lpstr>
      <vt:lpstr>What was left out?</vt:lpstr>
      <vt:lpstr>Templates</vt:lpstr>
      <vt:lpstr>Function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Containers</vt:lpstr>
      <vt:lpstr>Motivation</vt:lpstr>
      <vt:lpstr>It's a zoo…</vt:lpstr>
      <vt:lpstr>Notation</vt:lpstr>
      <vt:lpstr>Basic data structures</vt:lpstr>
      <vt:lpstr>Array</vt:lpstr>
      <vt:lpstr>Array examples</vt:lpstr>
      <vt:lpstr>STL array</vt:lpstr>
      <vt:lpstr>STL array examples</vt:lpstr>
      <vt:lpstr>Value array</vt:lpstr>
      <vt:lpstr>Value array example</vt:lpstr>
      <vt:lpstr>Vector</vt:lpstr>
      <vt:lpstr>Vector example I</vt:lpstr>
      <vt:lpstr>Vector example II</vt:lpstr>
      <vt:lpstr>STL Container API</vt:lpstr>
      <vt:lpstr>STL SequenceContainer API</vt:lpstr>
      <vt:lpstr>Tuple</vt:lpstr>
      <vt:lpstr>Tuple example</vt:lpstr>
      <vt:lpstr>List</vt:lpstr>
      <vt:lpstr>List examples</vt:lpstr>
      <vt:lpstr>Set</vt:lpstr>
      <vt:lpstr>Set example</vt:lpstr>
      <vt:lpstr>Map</vt:lpstr>
      <vt:lpstr>Map example</vt:lpstr>
      <vt:lpstr>Unordered versus default</vt:lpstr>
      <vt:lpstr>Contiguous vs. non-contiguous</vt:lpstr>
      <vt:lpstr>Specialized data structures</vt:lpstr>
      <vt:lpstr>Stack</vt:lpstr>
      <vt:lpstr>Stack examples</vt:lpstr>
      <vt:lpstr>Queue</vt:lpstr>
      <vt:lpstr>Queue examples</vt:lpstr>
      <vt:lpstr>Priority queue</vt:lpstr>
      <vt:lpstr>Graph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GNU Scientific Library</vt:lpstr>
      <vt:lpstr>Finding minimum with GSL</vt:lpstr>
      <vt:lpstr>Setting up minimizer</vt:lpstr>
      <vt:lpstr>Finding minimum</vt:lpstr>
      <vt:lpstr>What was left out/added?</vt:lpstr>
      <vt:lpstr>Conclusions</vt:lpstr>
      <vt:lpstr>Conclusions</vt:lpstr>
      <vt:lpstr>Additional topics</vt:lpstr>
      <vt:lpstr>Further reading</vt:lpstr>
      <vt:lpstr>Online learning resources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140</cp:revision>
  <dcterms:created xsi:type="dcterms:W3CDTF">2017-02-14T13:57:03Z</dcterms:created>
  <dcterms:modified xsi:type="dcterms:W3CDTF">2021-02-22T15:24:18Z</dcterms:modified>
</cp:coreProperties>
</file>