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2"/>
  </p:notesMasterIdLst>
  <p:sldIdLst>
    <p:sldId id="257" r:id="rId2"/>
    <p:sldId id="467" r:id="rId3"/>
    <p:sldId id="263" r:id="rId4"/>
    <p:sldId id="259" r:id="rId5"/>
    <p:sldId id="447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460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453" r:id="rId61"/>
    <p:sldId id="454" r:id="rId62"/>
    <p:sldId id="314" r:id="rId63"/>
    <p:sldId id="315" r:id="rId64"/>
    <p:sldId id="316" r:id="rId65"/>
    <p:sldId id="317" r:id="rId66"/>
    <p:sldId id="318" r:id="rId67"/>
    <p:sldId id="452" r:id="rId68"/>
    <p:sldId id="462" r:id="rId69"/>
    <p:sldId id="461" r:id="rId70"/>
    <p:sldId id="468" r:id="rId71"/>
    <p:sldId id="469" r:id="rId72"/>
    <p:sldId id="470" r:id="rId73"/>
    <p:sldId id="471" r:id="rId74"/>
    <p:sldId id="319" r:id="rId75"/>
    <p:sldId id="320" r:id="rId76"/>
    <p:sldId id="321" r:id="rId77"/>
    <p:sldId id="322" r:id="rId78"/>
    <p:sldId id="323" r:id="rId79"/>
    <p:sldId id="324" r:id="rId80"/>
    <p:sldId id="325" r:id="rId81"/>
    <p:sldId id="326" r:id="rId82"/>
    <p:sldId id="327" r:id="rId83"/>
    <p:sldId id="328" r:id="rId84"/>
    <p:sldId id="329" r:id="rId85"/>
    <p:sldId id="330" r:id="rId86"/>
    <p:sldId id="331" r:id="rId87"/>
    <p:sldId id="332" r:id="rId88"/>
    <p:sldId id="333" r:id="rId89"/>
    <p:sldId id="334" r:id="rId90"/>
    <p:sldId id="335" r:id="rId91"/>
    <p:sldId id="336" r:id="rId92"/>
    <p:sldId id="337" r:id="rId93"/>
    <p:sldId id="338" r:id="rId94"/>
    <p:sldId id="339" r:id="rId95"/>
    <p:sldId id="340" r:id="rId96"/>
    <p:sldId id="341" r:id="rId97"/>
    <p:sldId id="342" r:id="rId98"/>
    <p:sldId id="343" r:id="rId99"/>
    <p:sldId id="344" r:id="rId100"/>
    <p:sldId id="345" r:id="rId101"/>
    <p:sldId id="346" r:id="rId102"/>
    <p:sldId id="347" r:id="rId103"/>
    <p:sldId id="348" r:id="rId104"/>
    <p:sldId id="349" r:id="rId105"/>
    <p:sldId id="350" r:id="rId106"/>
    <p:sldId id="351" r:id="rId107"/>
    <p:sldId id="352" r:id="rId108"/>
    <p:sldId id="353" r:id="rId109"/>
    <p:sldId id="354" r:id="rId110"/>
    <p:sldId id="355" r:id="rId111"/>
    <p:sldId id="356" r:id="rId112"/>
    <p:sldId id="357" r:id="rId113"/>
    <p:sldId id="358" r:id="rId114"/>
    <p:sldId id="359" r:id="rId115"/>
    <p:sldId id="360" r:id="rId116"/>
    <p:sldId id="361" r:id="rId117"/>
    <p:sldId id="362" r:id="rId118"/>
    <p:sldId id="363" r:id="rId119"/>
    <p:sldId id="364" r:id="rId120"/>
    <p:sldId id="365" r:id="rId121"/>
    <p:sldId id="366" r:id="rId122"/>
    <p:sldId id="367" r:id="rId123"/>
    <p:sldId id="368" r:id="rId124"/>
    <p:sldId id="369" r:id="rId125"/>
    <p:sldId id="370" r:id="rId126"/>
    <p:sldId id="371" r:id="rId127"/>
    <p:sldId id="372" r:id="rId128"/>
    <p:sldId id="373" r:id="rId129"/>
    <p:sldId id="374" r:id="rId130"/>
    <p:sldId id="375" r:id="rId131"/>
    <p:sldId id="376" r:id="rId132"/>
    <p:sldId id="378" r:id="rId133"/>
    <p:sldId id="379" r:id="rId134"/>
    <p:sldId id="381" r:id="rId135"/>
    <p:sldId id="464" r:id="rId136"/>
    <p:sldId id="465" r:id="rId137"/>
    <p:sldId id="382" r:id="rId138"/>
    <p:sldId id="383" r:id="rId139"/>
    <p:sldId id="384" r:id="rId140"/>
    <p:sldId id="386" r:id="rId141"/>
    <p:sldId id="387" r:id="rId142"/>
    <p:sldId id="388" r:id="rId143"/>
    <p:sldId id="389" r:id="rId144"/>
    <p:sldId id="390" r:id="rId145"/>
    <p:sldId id="392" r:id="rId146"/>
    <p:sldId id="393" r:id="rId147"/>
    <p:sldId id="395" r:id="rId148"/>
    <p:sldId id="396" r:id="rId149"/>
    <p:sldId id="398" r:id="rId150"/>
    <p:sldId id="399" r:id="rId151"/>
    <p:sldId id="401" r:id="rId152"/>
    <p:sldId id="402" r:id="rId153"/>
    <p:sldId id="403" r:id="rId154"/>
    <p:sldId id="405" r:id="rId155"/>
    <p:sldId id="406" r:id="rId156"/>
    <p:sldId id="408" r:id="rId157"/>
    <p:sldId id="409" r:id="rId158"/>
    <p:sldId id="411" r:id="rId159"/>
    <p:sldId id="412" r:id="rId160"/>
    <p:sldId id="414" r:id="rId161"/>
    <p:sldId id="416" r:id="rId162"/>
    <p:sldId id="417" r:id="rId163"/>
    <p:sldId id="418" r:id="rId164"/>
    <p:sldId id="420" r:id="rId165"/>
    <p:sldId id="421" r:id="rId166"/>
    <p:sldId id="422" r:id="rId167"/>
    <p:sldId id="423" r:id="rId168"/>
    <p:sldId id="424" r:id="rId169"/>
    <p:sldId id="425" r:id="rId170"/>
    <p:sldId id="426" r:id="rId171"/>
    <p:sldId id="427" r:id="rId172"/>
    <p:sldId id="428" r:id="rId173"/>
    <p:sldId id="429" r:id="rId174"/>
    <p:sldId id="430" r:id="rId175"/>
    <p:sldId id="431" r:id="rId176"/>
    <p:sldId id="432" r:id="rId177"/>
    <p:sldId id="433" r:id="rId178"/>
    <p:sldId id="434" r:id="rId179"/>
    <p:sldId id="435" r:id="rId180"/>
    <p:sldId id="436" r:id="rId181"/>
    <p:sldId id="437" r:id="rId182"/>
    <p:sldId id="438" r:id="rId183"/>
    <p:sldId id="439" r:id="rId184"/>
    <p:sldId id="440" r:id="rId185"/>
    <p:sldId id="441" r:id="rId186"/>
    <p:sldId id="442" r:id="rId187"/>
    <p:sldId id="443" r:id="rId188"/>
    <p:sldId id="444" r:id="rId189"/>
    <p:sldId id="445" r:id="rId190"/>
    <p:sldId id="455" r:id="rId191"/>
    <p:sldId id="456" r:id="rId192"/>
    <p:sldId id="457" r:id="rId193"/>
    <p:sldId id="458" r:id="rId194"/>
    <p:sldId id="446" r:id="rId195"/>
    <p:sldId id="448" r:id="rId196"/>
    <p:sldId id="449" r:id="rId197"/>
    <p:sldId id="451" r:id="rId198"/>
    <p:sldId id="450" r:id="rId199"/>
    <p:sldId id="463" r:id="rId200"/>
    <p:sldId id="459" r:id="rId20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CMake" id="{07CA6DA2-1053-4ACD-87C3-F7EDAF5814FE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2021-02-23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2021-02-23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2021-02-23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2021-02-23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2021-02-23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2021-02-23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2021-02-23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2021-02-23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2021-02-23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2021-02-23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2021-02-23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2021-02-23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2021-02-23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ocpp.org/wiki/faq" TargetMode="Externa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eclipse.org/ide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s://www.jetbrains.com/clion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://cppcheck.sourceforge.net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((pos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("o", pos))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69938"/>
            <a:ext cx="3188793" cy="646331"/>
            <a:chOff x="6184490" y="428734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428734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Python's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/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400" imgH="215640" progId="Equation.3">
                  <p:embed/>
                </p:oleObj>
              </mc:Choice>
              <mc:Fallback>
                <p:oleObj name="Equation" r:id="rId3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09400" imgH="203040" progId="Equation.3">
                    <p:embed/>
                  </p:oleObj>
                </mc:Choice>
                <mc:Fallback>
                  <p:oleObj name="Equation" r:id="rId2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19040" imgH="203040" progId="Equation.3">
                    <p:embed/>
                  </p:oleObj>
                </mc:Choice>
                <mc:Fallback>
                  <p:oleObj name="Equation" r:id="rId2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80800" imgH="228600" progId="Equation.3">
                    <p:embed/>
                  </p:oleObj>
                </mc:Choice>
                <mc:Fallback>
                  <p:oleObj name="Equation" r:id="rId2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746177" y="5258955"/>
            <a:ext cx="892756" cy="1287318"/>
            <a:chOff x="5268191" y="5258955"/>
            <a:chExt cx="892756" cy="1287318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dictionary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01209" y="2628405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uiExpand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1e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4671F-E4BB-4607-B5AD-11CCCA43B550}"/>
              </a:ext>
            </a:extLst>
          </p:cNvPr>
          <p:cNvGrpSpPr/>
          <p:nvPr/>
        </p:nvGrpSpPr>
        <p:grpSpPr>
          <a:xfrm>
            <a:off x="6313340" y="3296518"/>
            <a:ext cx="1812740" cy="729767"/>
            <a:chOff x="6313340" y="3296518"/>
            <a:chExt cx="1812740" cy="729767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063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graph </a:t>
              </a:r>
              <a:r>
                <a:rPr lang="en-US" sz="2100" i="1" dirty="0">
                  <a:latin typeface="Palatino Linotype" panose="02040502050505030304" pitchFamily="18" charset="0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47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complex&lt;double&gt; c(-0.62772, - 0.42193);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/>
                <a:t> to</a:t>
              </a:r>
              <a:br>
                <a:rPr lang="en-US" dirty="0"/>
              </a:br>
              <a:r>
                <a:rPr lang="en-US" dirty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2</a:t>
            </a:r>
            <a:r>
              <a:rPr lang="en-GB" i="1" baseline="30000" dirty="0"/>
              <a:t>n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201</a:t>
            </a:r>
            <a:r>
              <a:rPr lang="en-BE" dirty="0"/>
              <a:t>8</a:t>
            </a:r>
            <a:endParaRPr lang="en-US" dirty="0"/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i="1" dirty="0">
                <a:hlinkClick r:id="rId2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3"/>
              </a:rPr>
              <a:t>G</a:t>
            </a:r>
            <a:r>
              <a:rPr lang="en-GB" dirty="0">
                <a:hlinkClick r:id="rId3"/>
              </a:rPr>
              <a:t>o</a:t>
            </a:r>
            <a:r>
              <a:rPr lang="en-BE" dirty="0">
                <a:hlinkClick r:id="rId3"/>
              </a:rPr>
              <a:t>o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C</a:t>
            </a:r>
            <a:r>
              <a:rPr lang="en-BE" dirty="0">
                <a:hlinkClick r:id="rId3"/>
              </a:rPr>
              <a:t>++ St</a:t>
            </a:r>
            <a:r>
              <a:rPr lang="en-GB" dirty="0">
                <a:hlinkClick r:id="rId3"/>
              </a:rPr>
              <a:t>y</a:t>
            </a:r>
            <a:r>
              <a:rPr lang="en-BE" dirty="0">
                <a:hlinkClick r:id="rId3"/>
              </a:rPr>
              <a:t>l</a:t>
            </a:r>
            <a:r>
              <a:rPr lang="en-GB" dirty="0">
                <a:hlinkClick r:id="rId3"/>
              </a:rPr>
              <a:t>e</a:t>
            </a:r>
            <a:r>
              <a:rPr lang="en-BE" dirty="0">
                <a:hlinkClick r:id="rId3"/>
              </a:rPr>
              <a:t> </a:t>
            </a:r>
            <a:r>
              <a:rPr lang="en-GB" dirty="0">
                <a:hlinkClick r:id="rId3"/>
              </a:rPr>
              <a:t>G</a:t>
            </a:r>
            <a:r>
              <a:rPr lang="en-BE" dirty="0">
                <a:hlinkClick r:id="rId3"/>
              </a:rPr>
              <a:t>u</a:t>
            </a:r>
            <a:r>
              <a:rPr lang="en-GB" dirty="0" err="1">
                <a:hlinkClick r:id="rId3"/>
              </a:rPr>
              <a:t>i</a:t>
            </a:r>
            <a:r>
              <a:rPr lang="en-BE" dirty="0">
                <a:hlinkClick r:id="rId3"/>
              </a:rPr>
              <a:t>d</a:t>
            </a:r>
            <a:r>
              <a:rPr lang="en-GB" dirty="0">
                <a:hlinkClick r:id="rId3"/>
              </a:rPr>
              <a:t>e</a:t>
            </a:r>
            <a:endParaRPr lang="en-US" dirty="0"/>
          </a:p>
          <a:p>
            <a:r>
              <a:rPr lang="en-US" i="1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  <a:p>
            <a:r>
              <a:rPr lang="en-US" dirty="0">
                <a:hlinkClick r:id="rId4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icpc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https://www.jetbrains.com/clion/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609480" progId="Equation.3">
                  <p:embed/>
                </p:oleObj>
              </mc:Choice>
              <mc:Fallback>
                <p:oleObj name="Equation" r:id="rId2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431640" progId="Equation.3">
                  <p:embed/>
                </p:oleObj>
              </mc:Choice>
              <mc:Fallback>
                <p:oleObj name="Equation" r:id="rId2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 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 (coming of age: ISO standardization)</a:t>
            </a:r>
          </a:p>
          <a:p>
            <a:pPr lvl="1"/>
            <a:r>
              <a:rPr lang="en-US" dirty="0"/>
              <a:t>C++11 (gets easier to use)</a:t>
            </a:r>
          </a:p>
          <a:p>
            <a:pPr lvl="1"/>
            <a:r>
              <a:rPr lang="en-US" dirty="0"/>
              <a:t>C++14</a:t>
            </a:r>
          </a:p>
          <a:p>
            <a:pPr lvl="1"/>
            <a:r>
              <a:rPr lang="en-US" dirty="0"/>
              <a:t>C++17</a:t>
            </a:r>
          </a:p>
          <a:p>
            <a:r>
              <a:rPr lang="en-US" dirty="0"/>
              <a:t>Here, mostly C++11, some C++14 +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4906091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6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937898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</a:t>
            </a:r>
            <a:r>
              <a:rPr lang="en-US" dirty="0" err="1"/>
              <a:t>nclude</a:t>
            </a:r>
            <a:r>
              <a:rPr lang="en-US" dirty="0"/>
              <a:t>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o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-Wall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–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x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 -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W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-g)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07855" y="1825625"/>
              <a:ext cx="157927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8142" y="742475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588028" y="3740781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92866" y="2595359"/>
            <a:ext cx="5474440" cy="643599"/>
            <a:chOff x="-2146440" y="2546915"/>
            <a:chExt cx="5474440" cy="643599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146440" y="2546915"/>
              <a:ext cx="3895162" cy="443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98142" y="2046596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911015" cy="1141790"/>
            <a:chOff x="5150840" y="2904578"/>
            <a:chExt cx="3911015" cy="114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5278060" y="3238958"/>
              <a:ext cx="3783795" cy="807410"/>
              <a:chOff x="59310" y="2594039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562234" y="2829624"/>
                <a:ext cx="1280871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59310" y="2594039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693032" y="4404228"/>
            <a:ext cx="2374383" cy="989183"/>
            <a:chOff x="5102242" y="3241264"/>
            <a:chExt cx="2374383" cy="98918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261313" y="3439402"/>
              <a:ext cx="2215312" cy="791045"/>
              <a:chOff x="42563" y="2828261"/>
              <a:chExt cx="2215312" cy="924349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530641" y="2925434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</p:cNvCxnSpPr>
              <p:nvPr/>
            </p:nvCxnSpPr>
            <p:spPr>
              <a:xfrm flipH="1" flipV="1">
                <a:off x="42563" y="2828261"/>
                <a:ext cx="488078" cy="5107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102242" y="3241264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E" dirty="0"/>
              <a:t>Create, go to b</a:t>
            </a:r>
            <a:r>
              <a:rPr lang="en-US" dirty="0" err="1"/>
              <a:t>uild</a:t>
            </a:r>
            <a:r>
              <a:rPr lang="en-BE" dirty="0"/>
              <a:t> directory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2" y="4089171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2849-869D-45E3-A669-B3A6F0ADCC9B}"/>
              </a:ext>
            </a:extLst>
          </p:cNvPr>
          <p:cNvSpPr txBox="1"/>
          <p:nvPr/>
        </p:nvSpPr>
        <p:spPr>
          <a:xfrm>
            <a:off x="1445341" y="2201111"/>
            <a:ext cx="377071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build;  cd build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2" y="3117118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7" grpId="0" animBg="1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            mass_ 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/>
              <a:t> 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auto tmp [v1];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15342</Words>
  <Application>Microsoft Office PowerPoint</Application>
  <PresentationFormat>On-screen Show (4:3)</PresentationFormat>
  <Paragraphs>2905</Paragraphs>
  <Slides>200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200</vt:i4>
      </vt:variant>
    </vt:vector>
  </HeadingPairs>
  <TitlesOfParts>
    <vt:vector size="211" baseType="lpstr">
      <vt:lpstr>Arial</vt:lpstr>
      <vt:lpstr>Calibri</vt:lpstr>
      <vt:lpstr>Calibri Light</vt:lpstr>
      <vt:lpstr>Cambria Math</vt:lpstr>
      <vt:lpstr>Courier New</vt:lpstr>
      <vt:lpstr>Edwardian Script ITC</vt:lpstr>
      <vt:lpstr>Informal Roman</vt:lpstr>
      <vt:lpstr>Lucida Sans</vt:lpstr>
      <vt:lpstr>Palatino Linotype</vt:lpstr>
      <vt:lpstr>Office Theme</vt:lpstr>
      <vt:lpstr>Equation</vt:lpstr>
      <vt:lpstr>C++ for scientific computing</vt:lpstr>
      <vt:lpstr>PowerPoint Presentation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140</cp:revision>
  <dcterms:created xsi:type="dcterms:W3CDTF">2017-02-14T13:57:03Z</dcterms:created>
  <dcterms:modified xsi:type="dcterms:W3CDTF">2021-02-23T20:09:57Z</dcterms:modified>
</cp:coreProperties>
</file>