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7"/>
  </p:notesMasterIdLst>
  <p:sldIdLst>
    <p:sldId id="257" r:id="rId2"/>
    <p:sldId id="263" r:id="rId3"/>
    <p:sldId id="259" r:id="rId4"/>
    <p:sldId id="44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46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453" r:id="rId60"/>
    <p:sldId id="454" r:id="rId61"/>
    <p:sldId id="314" r:id="rId62"/>
    <p:sldId id="315" r:id="rId63"/>
    <p:sldId id="316" r:id="rId64"/>
    <p:sldId id="317" r:id="rId65"/>
    <p:sldId id="318" r:id="rId66"/>
    <p:sldId id="452" r:id="rId67"/>
    <p:sldId id="462" r:id="rId68"/>
    <p:sldId id="461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8" r:id="rId128"/>
    <p:sldId id="379" r:id="rId129"/>
    <p:sldId id="381" r:id="rId130"/>
    <p:sldId id="464" r:id="rId131"/>
    <p:sldId id="465" r:id="rId132"/>
    <p:sldId id="382" r:id="rId133"/>
    <p:sldId id="383" r:id="rId134"/>
    <p:sldId id="384" r:id="rId135"/>
    <p:sldId id="386" r:id="rId136"/>
    <p:sldId id="387" r:id="rId137"/>
    <p:sldId id="388" r:id="rId138"/>
    <p:sldId id="389" r:id="rId139"/>
    <p:sldId id="390" r:id="rId140"/>
    <p:sldId id="392" r:id="rId141"/>
    <p:sldId id="393" r:id="rId142"/>
    <p:sldId id="395" r:id="rId143"/>
    <p:sldId id="396" r:id="rId144"/>
    <p:sldId id="398" r:id="rId145"/>
    <p:sldId id="399" r:id="rId146"/>
    <p:sldId id="401" r:id="rId147"/>
    <p:sldId id="402" r:id="rId148"/>
    <p:sldId id="403" r:id="rId149"/>
    <p:sldId id="405" r:id="rId150"/>
    <p:sldId id="406" r:id="rId151"/>
    <p:sldId id="408" r:id="rId152"/>
    <p:sldId id="409" r:id="rId153"/>
    <p:sldId id="411" r:id="rId154"/>
    <p:sldId id="412" r:id="rId155"/>
    <p:sldId id="414" r:id="rId156"/>
    <p:sldId id="416" r:id="rId157"/>
    <p:sldId id="417" r:id="rId158"/>
    <p:sldId id="418" r:id="rId159"/>
    <p:sldId id="420" r:id="rId160"/>
    <p:sldId id="421" r:id="rId161"/>
    <p:sldId id="422" r:id="rId162"/>
    <p:sldId id="423" r:id="rId163"/>
    <p:sldId id="424" r:id="rId164"/>
    <p:sldId id="425" r:id="rId165"/>
    <p:sldId id="426" r:id="rId166"/>
    <p:sldId id="427" r:id="rId167"/>
    <p:sldId id="428" r:id="rId168"/>
    <p:sldId id="429" r:id="rId169"/>
    <p:sldId id="430" r:id="rId170"/>
    <p:sldId id="431" r:id="rId171"/>
    <p:sldId id="432" r:id="rId172"/>
    <p:sldId id="433" r:id="rId173"/>
    <p:sldId id="434" r:id="rId174"/>
    <p:sldId id="435" r:id="rId175"/>
    <p:sldId id="436" r:id="rId176"/>
    <p:sldId id="437" r:id="rId177"/>
    <p:sldId id="438" r:id="rId178"/>
    <p:sldId id="439" r:id="rId179"/>
    <p:sldId id="440" r:id="rId180"/>
    <p:sldId id="441" r:id="rId181"/>
    <p:sldId id="442" r:id="rId182"/>
    <p:sldId id="443" r:id="rId183"/>
    <p:sldId id="444" r:id="rId184"/>
    <p:sldId id="445" r:id="rId185"/>
    <p:sldId id="455" r:id="rId186"/>
    <p:sldId id="456" r:id="rId187"/>
    <p:sldId id="457" r:id="rId188"/>
    <p:sldId id="458" r:id="rId189"/>
    <p:sldId id="446" r:id="rId190"/>
    <p:sldId id="448" r:id="rId191"/>
    <p:sldId id="449" r:id="rId192"/>
    <p:sldId id="451" r:id="rId193"/>
    <p:sldId id="450" r:id="rId194"/>
    <p:sldId id="463" r:id="rId195"/>
    <p:sldId id="459" r:id="rId19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slide" Target="slides/slide195.xml"/><Relationship Id="rId200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notesMaster" Target="notesMasters/notesMaster1.xml"/><Relationship Id="rId201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presProps" Target="presProps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wiki/faq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echef.com/ide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andbox.org/" TargetMode="External"/><Relationship Id="rId11" Type="http://schemas.openxmlformats.org/officeDocument/2006/relationships/hyperlink" Target="https://www.eclipse.org/ide/" TargetMode="External"/><Relationship Id="rId5" Type="http://schemas.openxmlformats.org/officeDocument/2006/relationships/hyperlink" Target="https://github.com/vgvassilev/cling" TargetMode="External"/><Relationship Id="rId10" Type="http://schemas.openxmlformats.org/officeDocument/2006/relationships/hyperlink" Target="https://www.jetbrains.com/clion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://cppcheck.sourceforge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Basic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for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contain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: pain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expression: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 representation: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+)?@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+)+"</a:t>
            </a:r>
          </a:p>
          <a:p>
            <a:r>
              <a:rPr lang="en-US" dirty="0" smtClean="0">
                <a:cs typeface="Courier New" pitchFamily="49" charset="0"/>
              </a:rPr>
              <a:t>Raw strings: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raw string representation</a:t>
            </a:r>
            <a:r>
              <a:rPr lang="en-US" dirty="0"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occurrence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matched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 smtClean="0"/>
              <a:t>Capturing brackets: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capturing brackets also group, but lots of machinery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for replacement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 smtClean="0"/>
              <a:t>: first capture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 smtClean="0"/>
              <a:t>: second capture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 smtClean="0"/>
              <a:t>: complete match</a:t>
            </a:r>
          </a:p>
          <a:p>
            <a:pPr lvl="1"/>
            <a:r>
              <a:rPr lang="en-US" dirty="0" smtClean="0"/>
              <a:t>literal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"(([^ ,])+)"};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'1.5', '2.3', 'alpha'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line;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"((\w+))"};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expr);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counter[word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 smtClean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 smtClean="0"/>
              <a:t> is address of matched substring,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Match was capturing,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are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somewhat slow</a:t>
            </a:r>
          </a:p>
          <a:p>
            <a:r>
              <a:rPr lang="en-US" dirty="0" smtClean="0"/>
              <a:t>Two functions</a:t>
            </a:r>
          </a:p>
          <a:p>
            <a:pPr lvl="1"/>
            <a:r>
              <a:rPr lang="en-US" dirty="0" err="1" smtClean="0"/>
              <a:t>regex_search</a:t>
            </a:r>
            <a:r>
              <a:rPr lang="en-US" dirty="0" smtClean="0"/>
              <a:t>: works on streams </a:t>
            </a:r>
            <a:r>
              <a:rPr lang="en-US" dirty="0" smtClean="0">
                <a:sym typeface="Symbol" panose="05050102010706020507" pitchFamily="18" charset="2"/>
              </a:rPr>
              <a:t> more versatile</a:t>
            </a:r>
            <a:endParaRPr lang="en-US" dirty="0" smtClean="0"/>
          </a:p>
          <a:p>
            <a:pPr lvl="1"/>
            <a:r>
              <a:rPr lang="en-US" dirty="0" err="1" smtClean="0"/>
              <a:t>regex_match</a:t>
            </a:r>
            <a:r>
              <a:rPr lang="en-US" dirty="0" smtClean="0"/>
              <a:t>: works on strings only </a:t>
            </a:r>
            <a:r>
              <a:rPr lang="en-US" dirty="0" smtClean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case insensitive: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 smtClean="0"/>
              <a:t>use judiciously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github.com/gjbex/training-material/tree/master/CPlusPlus/IoStreams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sequence of characters to typed object(s)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streams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: 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 smtClean="0"/>
              <a:t>: standard error</a:t>
            </a:r>
          </a:p>
          <a:p>
            <a:pPr lvl="1"/>
            <a:r>
              <a:rPr lang="en-US" dirty="0" smtClean="0"/>
              <a:t>"put to"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Cross platform end-of-line: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: standard input</a:t>
            </a:r>
          </a:p>
          <a:p>
            <a:pPr lvl="1"/>
            <a:r>
              <a:rPr lang="en-US" dirty="0" smtClean="0"/>
              <a:t>"get from"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 smtClean="0"/>
              <a:t>skips initial whitespace</a:t>
            </a:r>
            <a:r>
              <a:rPr lang="en-US" dirty="0"/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  <a:endParaRPr lang="en-US" dirty="0" smtClean="0"/>
          </a:p>
          <a:p>
            <a:pPr lvl="1"/>
            <a:r>
              <a:rPr lang="en-US" dirty="0" smtClean="0"/>
              <a:t>default separator: whitespace</a:t>
            </a:r>
          </a:p>
          <a:p>
            <a:pPr lvl="1"/>
            <a:r>
              <a:rPr lang="en-US" dirty="0" smtClean="0"/>
              <a:t>read entire line, including end-of-line: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 evaluates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ready for reading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check end-of-file: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sum +=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point formats: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</a:t>
            </a:r>
            <a:r>
              <a:rPr lang="en-US" dirty="0" smtClean="0"/>
              <a:t>precision (number digits), </a:t>
            </a:r>
            <a:r>
              <a:rPr lang="en-US" dirty="0"/>
              <a:t>e.g.,</a:t>
            </a:r>
            <a:br>
              <a:rPr lang="en-US" dirty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defaultfloat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PI 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3.141593e+00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width and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cout.fill('0');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cout.fill(orig_fill);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00123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ifs.close();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fstream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ofs.close();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open and</a:t>
                </a:r>
                <a:br>
                  <a:rPr lang="en-US" dirty="0" smtClean="0"/>
                </a:br>
                <a:r>
                  <a:rPr lang="en-US" dirty="0" smtClean="0"/>
                  <a:t>close file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open and</a:t>
                </a:r>
                <a:br>
                  <a:rPr lang="en-US" dirty="0" smtClean="0"/>
                </a:br>
                <a:r>
                  <a:rPr lang="en-US" i="1" dirty="0" smtClean="0"/>
                  <a:t>close</a:t>
                </a:r>
                <a:r>
                  <a:rPr lang="en-US" dirty="0" smtClean="0"/>
                  <a:t> file!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from/writing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str(line);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item {0.0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 &gt;&gt; item;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sep;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((sep = str.get()) != -1) {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9,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github.com/gjbex/training-material/tree/master/CPlusPlus/Containers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</a:t>
            </a:r>
            <a:r>
              <a:rPr lang="en-US" dirty="0"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 </a:t>
            </a:r>
            <a:r>
              <a:rPr lang="en-US" dirty="0" err="1" smtClean="0">
                <a:sym typeface="Symbol" panose="05050102010706020507" pitchFamily="18" charset="2"/>
              </a:rPr>
              <a:t>talse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dirty="0" err="1" smtClean="0">
                <a:sym typeface="Symbol" panose="05050102010706020507" pitchFamily="18" charset="2"/>
              </a:rPr>
              <a:t>talse</a:t>
            </a:r>
            <a:r>
              <a:rPr lang="en-US" dirty="0" smtClean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6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128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Avoid if possible!</a:t>
            </a:r>
            <a:endParaRPr lang="en-US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array</a:t>
            </a:r>
          </a:p>
          <a:p>
            <a:r>
              <a:rPr lang="en-US" dirty="0" smtClean="0"/>
              <a:t>Size is known at compile time.</a:t>
            </a:r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a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array</a:t>
            </a:r>
          </a:p>
          <a:p>
            <a:r>
              <a:rPr lang="en-US" dirty="0" smtClean="0"/>
              <a:t>Support for mathematical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 example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 smtClean="0"/>
              <a:t>range for loop</a:t>
            </a:r>
          </a:p>
          <a:p>
            <a:pPr lvl="1"/>
            <a:r>
              <a:rPr lang="en-US" dirty="0" smtClean="0"/>
              <a:t>iterates over all values in container</a:t>
            </a:r>
          </a:p>
          <a:p>
            <a:pPr lvl="1"/>
            <a:r>
              <a:rPr lang="en-US" dirty="0" smtClean="0"/>
              <a:t>variable type = data type in container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/>
              <a:t> when value won’t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{3.5, 7.3, 9.1};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 smtClean="0"/>
                <a:t> keeps</a:t>
              </a:r>
              <a:br>
                <a:rPr lang="en-US" dirty="0" smtClean="0"/>
              </a:br>
              <a:r>
                <a:rPr lang="en-US" dirty="0" smtClean="0"/>
                <a:t>track of size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overloaded arithmetic operators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1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 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true if container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number of items in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maximum capacity of container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 smtClean="0"/>
              <a:t>accessing element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range checked, safer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 smtClean="0"/>
              <a:t>accessing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not ranged checked, faster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first/last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 smtClean="0"/>
              <a:t>add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at end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 smtClean="0"/>
              <a:t>insert an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before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 combination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4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Value 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 smtClean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746177" y="4993182"/>
            <a:ext cx="1532432" cy="1553091"/>
            <a:chOff x="5746177" y="4993182"/>
            <a:chExt cx="1532432" cy="1553091"/>
          </a:xfrm>
        </p:grpSpPr>
        <p:grpSp>
          <p:nvGrpSpPr>
            <p:cNvPr id="13" name="Group 12"/>
            <p:cNvGrpSpPr/>
            <p:nvPr/>
          </p:nvGrpSpPr>
          <p:grpSpPr>
            <a:xfrm>
              <a:off x="5746177" y="5258955"/>
              <a:ext cx="892756" cy="1287318"/>
              <a:chOff x="5268191" y="5258955"/>
              <a:chExt cx="892756" cy="1287318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779077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931477" y="5601709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429248" y="5774891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519362" y="4993182"/>
                  <a:ext cx="759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⊆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362" y="4993182"/>
                  <a:ext cx="75924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000" r="-8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</a:t>
            </a:r>
          </a:p>
          <a:p>
            <a:pPr lvl="2"/>
            <a:r>
              <a:rPr lang="en-US" dirty="0" err="1" smtClean="0"/>
              <a:t>homogenious</a:t>
            </a:r>
            <a:r>
              <a:rPr lang="en-US" dirty="0" smtClean="0"/>
              <a:t> for key</a:t>
            </a:r>
          </a:p>
          <a:p>
            <a:pPr lvl="2"/>
            <a:r>
              <a:rPr lang="en-US" dirty="0" err="1" smtClean="0"/>
              <a:t>homogenious</a:t>
            </a:r>
            <a:r>
              <a:rPr lang="en-US" dirty="0" smtClean="0"/>
              <a:t> for 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342225" y="3241911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m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pair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versus 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elements not sorted</a:t>
            </a:r>
          </a:p>
          <a:p>
            <a:pPr lvl="1"/>
            <a:r>
              <a:rPr lang="en-US" dirty="0" smtClean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elements sorted (custom comparator supported)</a:t>
            </a:r>
          </a:p>
          <a:p>
            <a:pPr lvl="1"/>
            <a:r>
              <a:rPr lang="en-US" dirty="0" smtClean="0"/>
              <a:t>slower insert</a:t>
            </a:r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not </a:t>
            </a:r>
            <a:r>
              <a:rPr lang="en-US" dirty="0"/>
              <a:t>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sorted </a:t>
            </a:r>
            <a:r>
              <a:rPr lang="en-US" dirty="0"/>
              <a:t>(custom comparator supported)</a:t>
            </a:r>
          </a:p>
          <a:p>
            <a:pPr lvl="1"/>
            <a:r>
              <a:rPr lang="en-US" dirty="0"/>
              <a:t>slower insert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vs. non-contiguous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stored contiguously in memory allows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1"/>
            <a:r>
              <a:rPr lang="en-US" dirty="0" smtClean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codes are</a:t>
            </a:r>
            <a:br>
              <a:rPr lang="en-US" sz="2400" dirty="0" smtClean="0"/>
            </a:br>
            <a:r>
              <a:rPr lang="en-US" sz="2400" dirty="0" smtClean="0"/>
              <a:t>memory bound!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these for memory-intensive algorithms,</a:t>
            </a:r>
            <a:br>
              <a:rPr lang="en-US" sz="2800" dirty="0" smtClean="0"/>
            </a:br>
            <a:r>
              <a:rPr lang="en-US" sz="2800" i="1" dirty="0" smtClean="0"/>
              <a:t>never</a:t>
            </a:r>
            <a:r>
              <a:rPr lang="en-US" sz="2800" dirty="0" smtClean="0"/>
              <a:t> list/queue/…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-308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308</a:t>
            </a:r>
            <a:r>
              <a:rPr lang="en-US" dirty="0" smtClean="0"/>
              <a:t>, 1e</a:t>
            </a:r>
            <a:r>
              <a:rPr lang="en-US" baseline="30000" dirty="0" smtClean="0"/>
              <a:t>308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priority 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edges can have associate info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r>
              <a:rPr lang="en-US" dirty="0" smtClean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57950" y="3296518"/>
            <a:ext cx="10063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graph </a:t>
            </a:r>
            <a:r>
              <a:rPr lang="en-US" sz="2100" i="1" dirty="0" smtClean="0">
                <a:latin typeface="Palatino Linotype" panose="02040502050505030304" pitchFamily="18" charset="0"/>
              </a:rPr>
              <a:t>g</a:t>
            </a:r>
            <a:endParaRPr lang="en-US" sz="2100" i="1" dirty="0">
              <a:latin typeface="Palatino Linotype" panose="0204050205050503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vertex type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 info type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13340" y="3749286"/>
                <a:ext cx="1812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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340" y="3749286"/>
                <a:ext cx="1812740" cy="276999"/>
              </a:xfrm>
              <a:prstGeom prst="rect">
                <a:avLst/>
              </a:prstGeom>
              <a:blipFill>
                <a:blip r:embed="rId2"/>
                <a:stretch>
                  <a:fillRect l="-13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arrays (discussed in chapter 12.6)</a:t>
            </a:r>
          </a:p>
          <a:p>
            <a:r>
              <a:rPr lang="en-US" dirty="0" smtClean="0"/>
              <a:t>tuple (discussed in chapter 11.3)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10,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github.com/gjbex/training-material/tree/master/CPlusPlus/Algorithms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++it)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-1.3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5.9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1.2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3.5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contains address of element (pointer): value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constant iterator</a:t>
            </a:r>
          </a:p>
          <a:p>
            <a:pPr lvl="1"/>
            <a:r>
              <a:rPr lang="en-US" dirty="0" smtClean="0"/>
              <a:t>elements will not be modified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 smtClean="0"/>
              <a:t>elements can be modified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++it)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/>
              <a:t> iterators</a:t>
            </a:r>
            <a:br>
              <a:rPr lang="en-US" sz="2400" dirty="0" smtClean="0"/>
            </a:br>
            <a:r>
              <a:rPr lang="en-US" sz="2400" dirty="0" smtClean="0"/>
              <a:t>whenever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data 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order relation on mass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 on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find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 use Boyer-Moore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container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containers (aka zip)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 smtClean="0">
                <a:cs typeface="Courier New" panose="02070309020205020404" pitchFamily="49" charset="0"/>
              </a:rPr>
              <a:t>,</a:t>
            </a:r>
            <a:br>
              <a:rPr lang="en-US" sz="2400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cs typeface="Courier New" panose="02070309020205020404" pitchFamily="49" charset="0"/>
              </a:rPr>
              <a:t>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 smtClean="0"/>
              <a:t>: check predicate on collection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 smtClean="0"/>
              <a:t>: find position where sequences differ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 smtClean="0"/>
              <a:t>: check equality of sequences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: copy, move sequence to other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 smtClean="0"/>
              <a:t>: remove elements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 smtClean="0"/>
              <a:t>: random shuffle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many more, even more in C++17!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stream iterators</a:t>
            </a:r>
          </a:p>
          <a:p>
            <a:pPr lvl="1"/>
            <a:r>
              <a:rPr lang="en-US" dirty="0" smtClean="0"/>
              <a:t>discussion of iterator types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Chapter 12,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github.com/gjbex/training-material/tree/master/CPlusPlus/Numerics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github.com/gjbex/training-material/tree/master/CPlusPlus/Armadillo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github.com/gjbex/training-material/tree/master/CPlusPlus/Boost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github.com/gjbex/training-material/tree/master/CPlusPlus/UsingCLibraries</a:t>
            </a:r>
            <a:r>
              <a:rPr lang="en-US" sz="1600" dirty="0" smtClean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Syntactic sugar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</a:t>
            </a:r>
            <a:r>
              <a:rPr lang="en-US" dirty="0" smtClean="0"/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 smtClean="0">
                <a:sym typeface="Symbol" panose="05050102010706020507" pitchFamily="18" charset="2"/>
              </a:rPr>
              <a:t>  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{3}, n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-128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127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171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Engine: generates random number sequence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 smtClean="0"/>
              <a:t>: non-deterministic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ersenne</a:t>
            </a:r>
            <a:r>
              <a:rPr lang="en-US" dirty="0" smtClean="0"/>
              <a:t> twister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random number from actual distribution using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engine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 smtClean="0"/>
              <a:t> binds by value, i.e., copies, unless wrapped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 smtClean="0"/>
              <a:t>, both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 smtClean="0"/>
              <a:t> produce same numbers!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dense: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sparse: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Cubes (3D arrays)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scalar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/>
              <a:t> is arbitrary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shortcuts: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initialization</a:t>
            </a:r>
          </a:p>
          <a:p>
            <a:endParaRPr lang="en-US" dirty="0"/>
          </a:p>
          <a:p>
            <a:r>
              <a:rPr lang="en-US" dirty="0" smtClean="0"/>
              <a:t>Generated vectors</a:t>
            </a:r>
          </a:p>
          <a:p>
            <a:endParaRPr lang="en-US" dirty="0"/>
          </a:p>
          <a:p>
            <a:r>
              <a:rPr lang="en-US" dirty="0" smtClean="0"/>
              <a:t>Generated matrices</a:t>
            </a:r>
          </a:p>
          <a:p>
            <a:endParaRPr lang="en-US" dirty="0" smtClean="0"/>
          </a:p>
          <a:p>
            <a:r>
              <a:rPr lang="en-US" dirty="0" smtClean="0"/>
              <a:t>Generated vector/matrices/cubes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&gt;(-1.0, 1.0, 501);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 resemblance</a:t>
            </a:r>
            <a:br>
              <a:rPr lang="en-US" dirty="0" smtClean="0"/>
            </a:br>
            <a:r>
              <a:rPr lang="en-US" dirty="0" smtClean="0"/>
              <a:t>to MATLAB,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is case sensitive</a:t>
            </a:r>
          </a:p>
          <a:p>
            <a:pPr lvl="1"/>
            <a:r>
              <a:rPr lang="en-US" dirty="0" smtClean="0"/>
              <a:t>language keywords</a:t>
            </a:r>
          </a:p>
          <a:p>
            <a:pPr lvl="1"/>
            <a:r>
              <a:rPr lang="en-US" dirty="0" smtClean="0"/>
              <a:t>variable, function, class names</a:t>
            </a:r>
          </a:p>
          <a:p>
            <a:r>
              <a:rPr lang="en-US" dirty="0" smtClean="0"/>
              <a:t>Statements end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this is a comment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comment.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arithmetic/functions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{7.3, 9.1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(2.0*A + B)*x;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scalar-matrix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matrix-vector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matrix-matrix</a:t>
              </a:r>
              <a:r>
                <a:rPr lang="en-US" dirty="0"/>
                <a:t> </a:t>
              </a:r>
              <a:r>
                <a:rPr lang="en-US" dirty="0" smtClean="0"/>
                <a:t>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 overloading for</a:t>
            </a:r>
            <a:br>
              <a:rPr lang="en-US" sz="2400" dirty="0" smtClean="0"/>
            </a:br>
            <a:r>
              <a:rPr lang="en-US" sz="2400" dirty="0" smtClean="0"/>
              <a:t>convenient mathematical</a:t>
            </a:r>
            <a:br>
              <a:rPr lang="en-US" sz="2400" dirty="0" smtClean="0"/>
            </a:br>
            <a:r>
              <a:rPr lang="en-US" sz="2400" dirty="0" smtClean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other math functions: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elements stored</a:t>
            </a:r>
            <a:br>
              <a:rPr lang="en-US" sz="2400" dirty="0" smtClean="0"/>
            </a:br>
            <a:r>
              <a:rPr lang="en-US" sz="2400" dirty="0" smtClean="0"/>
              <a:t>           column wise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decomposition methods, e.g., SVD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Matrix transpose: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 smtClean="0"/>
              <a:t>Matrix inverse: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s, V, A);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(U*S)*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V.t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ODEs with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&lt;functional&gt;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&lt;boost/numeric/odeint.hpp&gt;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array&lt;double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steps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x[2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sigma = 10.0;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= 28.0;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b = 8.0/3.0;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{ 10.0, 1.0, 1.0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 smtClean="0"/>
                <a:t> to</a:t>
              </a:r>
              <a:br>
                <a:rPr lang="en-US" dirty="0" smtClean="0"/>
              </a:br>
              <a:r>
                <a:rPr lang="en-US" dirty="0" smtClean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Scientific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Large collection of algorithms for scientific computing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minimizing functions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solvers for ordinary differential equations</a:t>
            </a:r>
          </a:p>
          <a:p>
            <a:pPr lvl="1"/>
            <a:r>
              <a:rPr lang="en-US" dirty="0" smtClean="0"/>
              <a:t>Fourier transforms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However, C library, not C++</a:t>
            </a:r>
          </a:p>
          <a:p>
            <a:pPr lvl="1"/>
            <a:r>
              <a:rPr lang="en-US" dirty="0" smtClean="0"/>
              <a:t>some tinkering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 with GSL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signature expected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by minimizer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minimizer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minimize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Minimizer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should be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)};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exit(GSL_EINVAL);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minimum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do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x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r>
              <a:rPr lang="en-US" dirty="0"/>
              <a:t>ODEs with </a:t>
            </a:r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C++: nice for scientific computing</a:t>
            </a:r>
          </a:p>
          <a:p>
            <a:pPr lvl="1"/>
            <a:r>
              <a:rPr lang="en-US" dirty="0" smtClean="0"/>
              <a:t>modern programming language</a:t>
            </a:r>
          </a:p>
          <a:p>
            <a:pPr lvl="1"/>
            <a:r>
              <a:rPr lang="en-US" dirty="0" smtClean="0"/>
              <a:t>good standard library</a:t>
            </a:r>
          </a:p>
          <a:p>
            <a:pPr lvl="1"/>
            <a:r>
              <a:rPr lang="en-US" dirty="0" smtClean="0"/>
              <a:t>data processing relatively easy</a:t>
            </a:r>
          </a:p>
          <a:p>
            <a:r>
              <a:rPr lang="en-US" dirty="0" smtClean="0"/>
              <a:t>However, much more to learn</a:t>
            </a:r>
          </a:p>
          <a:p>
            <a:pPr lvl="1"/>
            <a:r>
              <a:rPr lang="en-US" dirty="0" smtClean="0"/>
              <a:t>this is but a starting point!</a:t>
            </a:r>
          </a:p>
          <a:p>
            <a:pPr lvl="1"/>
            <a:r>
              <a:rPr lang="en-US" dirty="0" smtClean="0"/>
              <a:t>performance issues can be non-trivial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 for scientific code use</a:t>
            </a:r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TBB (Threading Building Blocks</a:t>
            </a:r>
          </a:p>
          <a:p>
            <a:r>
              <a:rPr lang="en-US" dirty="0" smtClean="0"/>
              <a:t>Create your own containers/data structures</a:t>
            </a:r>
          </a:p>
          <a:p>
            <a:r>
              <a:rPr lang="en-US" dirty="0" smtClean="0"/>
              <a:t>Good object oriented design</a:t>
            </a:r>
          </a:p>
          <a:p>
            <a:pPr lvl="1"/>
            <a:r>
              <a:rPr lang="en-US" dirty="0" smtClean="0"/>
              <a:t>for large software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A tour of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Addison-Wesley, </a:t>
            </a:r>
            <a:r>
              <a:rPr lang="en-US" dirty="0" smtClean="0"/>
              <a:t>2014</a:t>
            </a:r>
          </a:p>
          <a:p>
            <a:r>
              <a:rPr lang="en-US" i="1" dirty="0" smtClean="0"/>
              <a:t>The C++ programming language, 4</a:t>
            </a:r>
            <a:r>
              <a:rPr lang="en-US" i="1" baseline="30000" dirty="0" smtClean="0"/>
              <a:t>th</a:t>
            </a:r>
            <a:r>
              <a:rPr lang="en-US" i="1" dirty="0" smtClean="0"/>
              <a:t> edition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Pearson Education, 2013</a:t>
            </a:r>
          </a:p>
          <a:p>
            <a:r>
              <a:rPr lang="en-US" i="1" dirty="0" smtClean="0"/>
              <a:t>Effective modern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Scott Meyers</a:t>
            </a:r>
            <a:br>
              <a:rPr lang="en-US" dirty="0" smtClean="0"/>
            </a:br>
            <a:r>
              <a:rPr lang="en-US" dirty="0" smtClean="0"/>
              <a:t>O'Reilly Media, 2015</a:t>
            </a:r>
          </a:p>
          <a:p>
            <a:r>
              <a:rPr lang="en-US" i="1" dirty="0" smtClean="0">
                <a:hlinkClick r:id="rId2"/>
              </a:rPr>
              <a:t>C++ core guidelines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>, Herb Sutter</a:t>
            </a:r>
          </a:p>
          <a:p>
            <a:r>
              <a:rPr lang="en-US" i="1" dirty="0"/>
              <a:t>Introduction to algorithms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 smtClean="0"/>
              <a:t>Leiserson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Ronald </a:t>
            </a:r>
            <a:r>
              <a:rPr lang="en-US" dirty="0"/>
              <a:t>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isocpp.org/wiki/faq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  <a:endParaRPr lang="en-US" dirty="0" smtClean="0"/>
          </a:p>
          <a:p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www.tutorialspoint.com/cplusplus/cpp_overview.htm</a:t>
            </a:r>
            <a:r>
              <a:rPr lang="en-US" sz="20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/>
              <a:t>g</a:t>
            </a:r>
            <a:r>
              <a:rPr lang="en-US" dirty="0" smtClean="0"/>
              <a:t>++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://gcc.gnu.org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icpc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software.intel.com/en-us/c-compilers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clang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4"/>
              </a:rPr>
              <a:t>https</a:t>
            </a:r>
            <a:r>
              <a:rPr lang="en-US" sz="1800" dirty="0">
                <a:hlinkClick r:id="rId4"/>
              </a:rPr>
              <a:t>://clang.llvm.org</a:t>
            </a:r>
            <a:r>
              <a:rPr lang="en-US" sz="1800" dirty="0" smtClean="0">
                <a:hlinkClick r:id="rId4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Interpreter</a:t>
            </a:r>
          </a:p>
          <a:p>
            <a:pPr lvl="1"/>
            <a:r>
              <a:rPr lang="en-US" dirty="0" smtClean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github.com/vgvassilev/cling</a:t>
            </a:r>
            <a:r>
              <a:rPr lang="en-US" sz="1800" dirty="0" smtClean="0"/>
              <a:t>)</a:t>
            </a:r>
          </a:p>
          <a:p>
            <a:r>
              <a:rPr lang="en-US" dirty="0" smtClean="0"/>
              <a:t>Online </a:t>
            </a:r>
            <a:r>
              <a:rPr lang="en-US" dirty="0"/>
              <a:t>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6"/>
              </a:rPr>
              <a:t>http://wandbox.org</a:t>
            </a:r>
            <a:r>
              <a:rPr lang="en-US" sz="1900" dirty="0" smtClean="0">
                <a:hlinkClick r:id="rId6"/>
              </a:rPr>
              <a:t>/</a:t>
            </a:r>
            <a:r>
              <a:rPr lang="en-US" sz="1900" dirty="0" smtClean="0"/>
              <a:t>)</a:t>
            </a:r>
          </a:p>
          <a:p>
            <a:pPr lvl="1"/>
            <a:r>
              <a:rPr lang="en-US" dirty="0" err="1" smtClean="0"/>
              <a:t>Tutorialspoint</a:t>
            </a:r>
            <a:r>
              <a:rPr lang="en-US" sz="1900" dirty="0" smtClean="0"/>
              <a:t> (</a:t>
            </a:r>
            <a:r>
              <a:rPr lang="en-US" sz="1900" dirty="0" smtClean="0">
                <a:hlinkClick r:id="rId7"/>
              </a:rPr>
              <a:t>https</a:t>
            </a:r>
            <a:r>
              <a:rPr lang="en-US" sz="1900" dirty="0">
                <a:hlinkClick r:id="rId7"/>
              </a:rPr>
              <a:t>://</a:t>
            </a:r>
            <a:r>
              <a:rPr lang="en-US" sz="1900" dirty="0" smtClean="0">
                <a:hlinkClick r:id="rId7"/>
              </a:rPr>
              <a:t>www.tutorialspoint.com/cplusplus/cpp_overview.htm</a:t>
            </a:r>
            <a:r>
              <a:rPr lang="en-US" sz="1900" dirty="0" smtClean="0"/>
              <a:t>)</a:t>
            </a:r>
          </a:p>
          <a:p>
            <a:pPr lvl="1"/>
            <a:r>
              <a:rPr lang="en-US" sz="2300" dirty="0" err="1" smtClean="0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</a:t>
            </a:r>
            <a:r>
              <a:rPr lang="en-US" sz="1900" dirty="0" smtClean="0">
                <a:hlinkClick r:id="rId8"/>
              </a:rPr>
              <a:t>www.codechef.com/ide</a:t>
            </a:r>
            <a:r>
              <a:rPr lang="en-US" sz="1900" dirty="0" smtClean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9"/>
              </a:rPr>
              <a:t>http://cppcheck.sourceforge.net</a:t>
            </a:r>
            <a:r>
              <a:rPr lang="en-US" sz="1800" dirty="0" smtClean="0">
                <a:hlinkClick r:id="rId9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IDEs</a:t>
            </a:r>
          </a:p>
          <a:p>
            <a:pPr lvl="1"/>
            <a:r>
              <a:rPr lang="en-US" dirty="0" err="1" smtClean="0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https://www.jetbrains.com/clion</a:t>
            </a:r>
            <a:r>
              <a:rPr lang="en-US" sz="1800" dirty="0" smtClean="0">
                <a:hlinkClick r:id="rId10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https://www.eclipse.org/ide</a:t>
            </a:r>
            <a:r>
              <a:rPr lang="en-US" sz="1800" dirty="0" smtClean="0">
                <a:hlinkClick r:id="rId11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 smtClean="0"/>
              <a:t>Function arguments assigned at function call</a:t>
            </a:r>
          </a:p>
          <a:p>
            <a:r>
              <a:rPr lang="en-US" dirty="0" err="1" smtClean="0"/>
              <a:t>Cfr</a:t>
            </a:r>
            <a:r>
              <a:rPr lang="en-US" dirty="0" smtClean="0"/>
              <a:t>.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versus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value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reference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r>
              <a:rPr lang="en-US" dirty="0" smtClean="0"/>
              <a:t> </a:t>
            </a:r>
            <a:r>
              <a:rPr lang="en-US" i="1" dirty="0" smtClean="0"/>
              <a:t>and</a:t>
            </a:r>
            <a:r>
              <a:rPr lang="en-US" dirty="0" smtClean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n = n - 1;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same name but at least one distinct argument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However: generic programming,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call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and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he has a perfect language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Initialization once, before first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 smtClean="0"/>
              <a:t>Condition check before each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 smtClean="0"/>
              <a:t>if true, body executed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ndex modified after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&amp; continue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Interrupt current iteration, start next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(line[0] ==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'#') continue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data storage in memory, fixed size</a:t>
            </a:r>
          </a:p>
          <a:p>
            <a:r>
              <a:rPr lang="en-US" dirty="0" smtClean="0"/>
              <a:t>Homogeneous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</a:t>
              </a:r>
              <a:r>
                <a:rPr lang="en-US" sz="2000" dirty="0" smtClean="0">
                  <a:solidFill>
                    <a:srgbClr val="C00000"/>
                  </a:solidFill>
                </a:rPr>
                <a:t>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v[0]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v[1]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v[2]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v[3]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v[4]</a:t>
                </a:r>
                <a:endParaRPr lang="en-US" sz="1600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0-based</a:t>
            </a:r>
          </a:p>
          <a:p>
            <a:r>
              <a:rPr lang="en-US" sz="2400" dirty="0" smtClean="0"/>
              <a:t>indexing!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Alternative(?): 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 smtClean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n = 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value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array values in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 smtClean="0"/>
                <a:t> </a:t>
              </a:r>
              <a:br>
                <a:rPr lang="en-US" sz="2000" dirty="0" smtClean="0"/>
              </a:br>
              <a:r>
                <a:rPr lang="en-US" sz="2000" dirty="0" smtClean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2, </a:t>
            </a:r>
            <a:r>
              <a:rPr lang="en-US" dirty="0"/>
              <a:t>B. </a:t>
            </a:r>
            <a:r>
              <a:rPr lang="en-US" dirty="0" err="1"/>
              <a:t>Stroustrup</a:t>
            </a:r>
            <a:r>
              <a:rPr lang="en-US" dirty="0"/>
              <a:t> "A tour of C</a:t>
            </a:r>
            <a:r>
              <a:rPr lang="en-US" dirty="0" smtClean="0"/>
              <a:t>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github.com/gjbex/training-material/tree/master/CPlusPlus/UserDefinedTypes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/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</a:t>
            </a:r>
            <a:r>
              <a:rPr lang="en-US" dirty="0" smtClean="0">
                <a:cs typeface="Courier New" panose="02070309020205020404" pitchFamily="49" charset="0"/>
              </a:rPr>
              <a:t>ore portable integers: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arrays, better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37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0.5   // mass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subset of C++ most useful for scientific computation</a:t>
            </a:r>
          </a:p>
          <a:p>
            <a:pPr lvl="2"/>
            <a:r>
              <a:rPr lang="en-US" dirty="0" smtClean="0"/>
              <a:t>data structures</a:t>
            </a:r>
          </a:p>
          <a:p>
            <a:pPr lvl="2"/>
            <a:r>
              <a:rPr lang="en-US" dirty="0" err="1" smtClean="0"/>
              <a:t>numerics</a:t>
            </a:r>
            <a:endParaRPr lang="en-US" dirty="0" smtClean="0"/>
          </a:p>
          <a:p>
            <a:pPr lvl="2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not a training to teach you how to program!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there is a much smaller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and</a:t>
                </a:r>
              </a:p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struggling to get out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 versus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of structures/classes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Structures</a:t>
            </a:r>
          </a:p>
          <a:p>
            <a:pPr lvl="1"/>
            <a:r>
              <a:rPr lang="en-US" dirty="0" smtClean="0"/>
              <a:t>Members/methods are public by default</a:t>
            </a:r>
          </a:p>
          <a:p>
            <a:pPr lvl="2"/>
            <a:r>
              <a:rPr lang="en-US" dirty="0" smtClean="0"/>
              <a:t>members can be modified inadvertently</a:t>
            </a:r>
          </a:p>
          <a:p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Members/methods are private by default</a:t>
            </a:r>
          </a:p>
          <a:p>
            <a:pPr lvl="2"/>
            <a:r>
              <a:rPr lang="en-US" dirty="0" smtClean="0"/>
              <a:t>inspectors/</a:t>
            </a:r>
            <a:r>
              <a:rPr lang="en-US" dirty="0" err="1" smtClean="0"/>
              <a:t>mutators</a:t>
            </a:r>
            <a:r>
              <a:rPr lang="en-US" dirty="0" smtClean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  <a:p>
            <a:r>
              <a:rPr lang="en-US" dirty="0" smtClean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x_, y_, z_;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mass_;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x_;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mass_;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 smtClean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x_ {x}, y_ {y}, z_ 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mass}, charge_ {charge} 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pPr lvl="1"/>
            <a:r>
              <a:rPr lang="en-US" dirty="0" smtClean="0"/>
              <a:t>creates new object (instance) of class</a:t>
            </a:r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retrieve state information of object</a:t>
            </a:r>
          </a:p>
          <a:p>
            <a:pPr lvl="1"/>
            <a:r>
              <a:rPr lang="en-US" dirty="0" smtClean="0"/>
              <a:t>doesn't change state of object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changes state of object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releases resources acquired by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trivial, in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inspector,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Otherwise, outside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x_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y_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z_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inspectors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(y_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(z_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 {p1.dist(p2)};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use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better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 smtClean="0"/>
                <a:t>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function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functions</a:t>
            </a:r>
          </a:p>
          <a:p>
            <a:pPr lvl="1"/>
            <a:r>
              <a:rPr lang="en-US" dirty="0" smtClean="0"/>
              <a:t>improve code quality, easier to understand</a:t>
            </a:r>
          </a:p>
          <a:p>
            <a:pPr lvl="1"/>
            <a:r>
              <a:rPr lang="en-US" dirty="0" smtClean="0"/>
              <a:t>but calls may have performance impact</a:t>
            </a:r>
          </a:p>
          <a:p>
            <a:r>
              <a:rPr lang="en-US" dirty="0" smtClean="0"/>
              <a:t>Solution: inline</a:t>
            </a:r>
          </a:p>
          <a:p>
            <a:pPr lvl="1"/>
            <a:r>
              <a:rPr lang="en-US" dirty="0" smtClean="0"/>
              <a:t>explicitly declared: inline keyword (advise to compiler)</a:t>
            </a:r>
          </a:p>
          <a:p>
            <a:pPr lvl="1"/>
            <a:r>
              <a:rPr lang="en-US" dirty="0" smtClean="0"/>
              <a:t>automatically by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((x_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())*(x_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(y_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())*(y_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(z_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())*(z_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age: ISO standardization)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C++17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288" y="4906091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937898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charge: positive, neutral, negative</a:t>
            </a:r>
          </a:p>
          <a:p>
            <a:pPr lvl="1"/>
            <a:r>
              <a:rPr lang="en-US" dirty="0" smtClean="0"/>
              <a:t>color: magenta, cyan, yellow, black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switch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enum</a:t>
              </a:r>
              <a:r>
                <a:rPr lang="en-US" sz="2000" dirty="0" smtClean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only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for scalar types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 smtClean="0"/>
              <a:t>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'+':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 data type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 smtClean="0"/>
              <a:t> (C++17) instead</a:t>
            </a:r>
          </a:p>
          <a:p>
            <a:pPr lvl="1"/>
            <a:r>
              <a:rPr lang="en-US" dirty="0" smtClean="0"/>
              <a:t>not so relevant for scientific 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github.com/gjbex/training-material/tree/master/CPlusPlus/Modularity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x_, y_, z_;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mass_;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x_ {x}, y_ {y}, z_ {z}, mass_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y_;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z_;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mass_;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sqrt(sqr(x_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sqr(y_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sqr(z_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return 0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processes,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 smtClean="0"/>
              <a:t>called  by compiler</a:t>
            </a:r>
          </a:p>
          <a:p>
            <a:endParaRPr lang="en-US" dirty="0" smtClean="0"/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create object file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create 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</a:t>
                </a:r>
                <a:endParaRPr lang="en-US" sz="1400" dirty="0"/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particles.exe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"programming language"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 smtClean="0"/>
              <a:t>: </a:t>
            </a:r>
            <a:r>
              <a:rPr lang="en-US" dirty="0" err="1" smtClean="0"/>
              <a:t>nclude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/>
              <a:t>: define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/>
              <a:t>: assign value to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if defined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unless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 smtClean="0">
                    <a:solidFill>
                      <a:srgbClr val="C00000"/>
                    </a:solidFill>
                  </a:rPr>
                </a:br>
                <a:r>
                  <a:rPr lang="en-US" sz="2000" dirty="0" smtClean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Always</a:t>
            </a:r>
            <a:r>
              <a:rPr lang="en-US" sz="2400" dirty="0" smtClean="0">
                <a:solidFill>
                  <a:srgbClr val="C00000"/>
                </a:solidFill>
              </a:rPr>
              <a:t> use include guards!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substitution in source code</a:t>
            </a:r>
          </a:p>
          <a:p>
            <a:pPr lvl="1"/>
            <a:r>
              <a:rPr lang="en-US" dirty="0" smtClean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macros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[(i)]</a:t>
            </a:r>
            <a:endParaRPr lang="nn-NO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 n]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Do </a:t>
            </a:r>
            <a:r>
              <a:rPr lang="en-US" sz="3200" i="1" dirty="0" smtClean="0">
                <a:solidFill>
                  <a:srgbClr val="C00000"/>
                </a:solidFill>
              </a:rPr>
              <a:t>not</a:t>
            </a:r>
            <a:r>
              <a:rPr lang="en-US" sz="3200" dirty="0" smtClean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CXXFLAGS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= -std=c++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 -O2  -g  -Wall  -Wextra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$(wildcard *.o)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target: what to make</a:t>
            </a:r>
          </a:p>
          <a:p>
            <a:pPr lvl="1"/>
            <a:r>
              <a:rPr lang="en-US" dirty="0" smtClean="0"/>
              <a:t>dependency: what artifacts are required</a:t>
            </a:r>
          </a:p>
          <a:p>
            <a:pPr lvl="1"/>
            <a:r>
              <a:rPr lang="en-US" dirty="0" smtClean="0"/>
              <a:t>action: how to do it</a:t>
            </a:r>
          </a:p>
          <a:p>
            <a:r>
              <a:rPr lang="en-US" dirty="0" smtClean="0"/>
              <a:t>E.g., how to create object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stc=c++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O2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-g -Wall  -c  -o particle.o  particle.cpp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particle.o main.o  -lm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all: particles.exe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execute targets with modified dependencies</a:t>
            </a:r>
          </a:p>
          <a:p>
            <a:pPr lvl="1"/>
            <a:r>
              <a:rPr lang="en-US" dirty="0" smtClean="0"/>
              <a:t>dependency tracking</a:t>
            </a:r>
          </a:p>
          <a:p>
            <a:pPr lvl="1"/>
            <a:r>
              <a:rPr lang="en-US" dirty="0" smtClean="0"/>
              <a:t>saves lots of time on large projects</a:t>
            </a:r>
          </a:p>
          <a:p>
            <a:r>
              <a:rPr lang="en-US" dirty="0" smtClean="0"/>
              <a:t>Clean all build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dependencies on header files can be non-trivial</a:t>
            </a:r>
          </a:p>
          <a:p>
            <a:pPr lvl="1"/>
            <a:r>
              <a:rPr lang="en-US" dirty="0" smtClean="0"/>
              <a:t>weird errors</a:t>
            </a:r>
          </a:p>
          <a:p>
            <a:r>
              <a:rPr lang="en-US" dirty="0" smtClean="0"/>
              <a:t>Can be tracked 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$(wildcard *.o)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your own make files</a:t>
            </a:r>
          </a:p>
          <a:p>
            <a:pPr lvl="1"/>
            <a:r>
              <a:rPr lang="en-US" dirty="0" smtClean="0"/>
              <a:t>tedious</a:t>
            </a:r>
          </a:p>
          <a:p>
            <a:pPr lvl="1"/>
            <a:r>
              <a:rPr lang="en-US" dirty="0" smtClean="0"/>
              <a:t>error prone</a:t>
            </a:r>
          </a:p>
          <a:p>
            <a:pPr lvl="1"/>
            <a:r>
              <a:rPr lang="en-US" dirty="0" smtClean="0"/>
              <a:t>okay for small projects</a:t>
            </a:r>
          </a:p>
          <a:p>
            <a:r>
              <a:rPr lang="en-US" dirty="0" smtClean="0"/>
              <a:t>Better: use </a:t>
            </a:r>
            <a:r>
              <a:rPr lang="en-US" dirty="0" err="1" smtClean="0"/>
              <a:t>autotools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 smtClean="0"/>
              <a:t> for project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 smtClean="0"/>
              <a:t> per directory</a:t>
            </a:r>
          </a:p>
          <a:p>
            <a:r>
              <a:rPr lang="en-US" dirty="0" smtClean="0"/>
              <a:t>Better still: consider </a:t>
            </a:r>
            <a:r>
              <a:rPr lang="en-US" dirty="0" err="1" smtClean="0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  <a:endParaRPr lang="en-US" sz="1600" dirty="0" smtClean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preconditions</a:t>
            </a:r>
          </a:p>
          <a:p>
            <a:pPr lvl="1"/>
            <a:r>
              <a:rPr lang="en-US" dirty="0" smtClean="0"/>
              <a:t>valid arguments for functions?</a:t>
            </a:r>
          </a:p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valid state of object?</a:t>
            </a:r>
          </a:p>
          <a:p>
            <a:r>
              <a:rPr lang="en-US" dirty="0" smtClean="0"/>
              <a:t>Check for runtime problems</a:t>
            </a:r>
          </a:p>
          <a:p>
            <a:pPr lvl="1"/>
            <a:r>
              <a:rPr lang="en-US" dirty="0" smtClean="0"/>
              <a:t>e.g., opening files</a:t>
            </a:r>
          </a:p>
          <a:p>
            <a:r>
              <a:rPr lang="en-US" dirty="0" smtClean="0"/>
              <a:t>Signal problems</a:t>
            </a:r>
          </a:p>
          <a:p>
            <a:pPr lvl="1"/>
            <a:r>
              <a:rPr lang="en-US" dirty="0" smtClean="0"/>
              <a:t>don't fail silently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Throw exceptions!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returns control</a:t>
              </a:r>
              <a:br>
                <a:rPr lang="en-US" sz="2000" dirty="0" smtClean="0"/>
              </a:br>
              <a:r>
                <a:rPr lang="en-US" sz="2000" dirty="0" smtClean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exception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phrase are possible</a:t>
            </a:r>
          </a:p>
          <a:p>
            <a:r>
              <a:rPr lang="en-US" dirty="0" smtClean="0"/>
              <a:t>Exception can be </a:t>
            </a:r>
            <a:r>
              <a:rPr lang="en-US" dirty="0" err="1" smtClean="0"/>
              <a:t>rethrown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 smtClean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fac(n)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cerr &lt;&lt; "# error: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exit(1);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only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 smtClean="0"/>
              <a:t> exception caught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error handling is hard</a:t>
            </a:r>
          </a:p>
          <a:p>
            <a:pPr lvl="1"/>
            <a:r>
              <a:rPr lang="en-US" dirty="0" smtClean="0"/>
              <a:t>handle error at right level</a:t>
            </a:r>
          </a:p>
          <a:p>
            <a:pPr lvl="1"/>
            <a:r>
              <a:rPr lang="en-US" dirty="0" smtClean="0"/>
              <a:t>convey maximal information to user</a:t>
            </a:r>
          </a:p>
          <a:p>
            <a:r>
              <a:rPr lang="en-US" dirty="0" smtClean="0"/>
              <a:t>Increases size of code base considerably</a:t>
            </a:r>
          </a:p>
          <a:p>
            <a:r>
              <a:rPr lang="en-US" dirty="0" smtClean="0"/>
              <a:t>Think of corner cases</a:t>
            </a:r>
          </a:p>
          <a:p>
            <a:r>
              <a:rPr lang="en-US" dirty="0" smtClean="0"/>
              <a:t>Requires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it right, or not at all!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 smtClean="0"/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convey exit status to shell</a:t>
            </a:r>
          </a:p>
          <a:p>
            <a:pPr lvl="1"/>
            <a:r>
              <a:rPr lang="en-US" dirty="0" smtClean="0"/>
              <a:t>0: success</a:t>
            </a:r>
          </a:p>
          <a:p>
            <a:pPr lvl="1"/>
            <a:r>
              <a:rPr lang="en-US" dirty="0" smtClean="0"/>
              <a:t>1-127: failure</a:t>
            </a:r>
          </a:p>
          <a:p>
            <a:r>
              <a:rPr lang="en-US" dirty="0" smtClean="0"/>
              <a:t>Non-zero exit status</a:t>
            </a:r>
          </a:p>
          <a:p>
            <a:pPr lvl="1"/>
            <a:r>
              <a:rPr lang="en-US" dirty="0" smtClean="0"/>
              <a:t>pick value per error condition, allows shell to do error handling</a:t>
            </a:r>
          </a:p>
          <a:p>
            <a:pPr lvl="1"/>
            <a:r>
              <a:rPr lang="en-US" dirty="0" smtClean="0"/>
              <a:t>e.g., 1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missing argument, 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 type,</a:t>
            </a:r>
            <a:br>
              <a:rPr lang="en-US" dirty="0" smtClean="0"/>
            </a:br>
            <a:r>
              <a:rPr lang="en-US" dirty="0" smtClean="0"/>
              <a:t>         3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defining your own namespaces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exit status for using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github.com/gjbex/training-material/tree/master/CPlusPlus/Classes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class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x_, y_, mass_;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 {x}, y_ {y}, mass_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y_;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mass_;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with velocity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x_, y_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 {x}, y_ {y},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_mass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red</a:t>
            </a:r>
            <a:r>
              <a:rPr lang="en-US" sz="2400" dirty="0" smtClean="0"/>
              <a:t> = new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Copy/paste? Bad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bug fixing in many versions</a:t>
            </a:r>
          </a:p>
          <a:p>
            <a:pPr lvl="1"/>
            <a:r>
              <a:rPr lang="en-US" dirty="0" smtClean="0"/>
              <a:t>new functionality might break older code</a:t>
            </a:r>
          </a:p>
          <a:p>
            <a:r>
              <a:rPr lang="en-US" dirty="0" smtClean="0"/>
              <a:t>Better: extend through inheritance</a:t>
            </a:r>
          </a:p>
          <a:p>
            <a:pPr lvl="1"/>
            <a:r>
              <a:rPr lang="en-US" dirty="0" smtClean="0"/>
              <a:t>child can do what parent can</a:t>
            </a:r>
          </a:p>
          <a:p>
            <a:pPr lvl="1"/>
            <a:r>
              <a:rPr lang="en-US" dirty="0" smtClean="0"/>
              <a:t>child can override parents behavior</a:t>
            </a:r>
          </a:p>
          <a:p>
            <a:pPr lvl="1"/>
            <a:r>
              <a:rPr lang="en-US" dirty="0" smtClean="0"/>
              <a:t>child can do more than parent can</a:t>
            </a:r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parent class = base class</a:t>
            </a:r>
          </a:p>
          <a:p>
            <a:pPr lvl="1"/>
            <a:r>
              <a:rPr lang="en-US" dirty="0" smtClean="0"/>
              <a:t>child class =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github.com/gjbex/training-material/tree/master/CPlusPlus/Basics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 from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v_x_, v_y_;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double v_x, double v_y,</a:t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StaticParticle(x, y, mass),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v_x_ {v_x}, v_y_ {v_y};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double v_y() const { return v_y_; 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caveat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v_y_*delta_t;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 smtClean="0"/>
              <a:t> are private</a:t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x_, y_, mass_;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can be accessed</a:t>
              </a:r>
              <a:br>
                <a:rPr lang="en-US" sz="2000" dirty="0" smtClean="0"/>
              </a:br>
              <a:r>
                <a:rPr lang="en-US" sz="2000" dirty="0" smtClean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attributes: read/modify</a:t>
            </a:r>
          </a:p>
          <a:p>
            <a:pPr lvl="1"/>
            <a:r>
              <a:rPr lang="en-US" dirty="0" smtClean="0"/>
              <a:t>methods: call</a:t>
            </a:r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: only class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 smtClean="0"/>
              <a:t>: only class and descendants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 as paranoid as possible!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child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p_s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p2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p1.dist(p_s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 &lt;&lt; endl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p1.dist(p2) &lt;&lt; endl;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calling inherited</a:t>
              </a:r>
              <a:br>
                <a:rPr lang="en-US" sz="2000" dirty="0" smtClean="0"/>
              </a:br>
              <a:r>
                <a:rPr lang="en-US" sz="2000" dirty="0" smtClean="0"/>
                <a:t>method from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 smtClean="0"/>
                <a:t>,</a:t>
              </a:r>
              <a:br>
                <a:rPr lang="en-US" sz="2000" dirty="0" smtClean="0"/>
              </a:br>
              <a:r>
                <a:rPr lang="en-US" sz="2000" dirty="0" smtClean="0"/>
                <a:t>not </a:t>
              </a: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overloading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"static_particle.h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type cast,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 smtClean="0"/>
                <a:t> is also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virtual functions</a:t>
            </a:r>
          </a:p>
          <a:p>
            <a:r>
              <a:rPr lang="en-US" dirty="0" smtClean="0"/>
              <a:t>Multiple inheritance/class hierarchy</a:t>
            </a:r>
          </a:p>
          <a:p>
            <a:r>
              <a:rPr lang="en-US" dirty="0" smtClean="0"/>
              <a:t>Copy </a:t>
            </a:r>
            <a:r>
              <a:rPr lang="en-US" smtClean="0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github.com/gjbex/training-material/tree/master/CPlusPlus/Templates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…</a:t>
                </a:r>
                <a:endParaRPr lang="en-US" sz="5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</a:rPr>
                <a:t>???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auto tmp [v1];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function with arbitrary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head + sum(tail...);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 case:</a:t>
              </a:r>
              <a:br>
                <a:rPr lang="en-US" dirty="0" smtClean="0"/>
              </a:br>
              <a:r>
                <a:rPr lang="en-US" dirty="0" smtClean="0"/>
                <a:t>no arguments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 recursion:</a:t>
              </a:r>
              <a:br>
                <a:rPr lang="en-US" dirty="0" smtClean="0"/>
              </a:br>
              <a:r>
                <a:rPr lang="en-US" dirty="0" smtClean="0"/>
                <a:t>first element +</a:t>
              </a:r>
              <a:br>
                <a:rPr lang="en-US" dirty="0" smtClean="0"/>
              </a:br>
              <a:r>
                <a:rPr lang="en-US" dirty="0" smtClean="0"/>
                <a:t>function on tail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 smtClean="0"/>
              <a:t> overloaded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new name for type</a:t>
            </a:r>
          </a:p>
          <a:p>
            <a:pPr lvl="1"/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easier to understand/maintain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(double t = 0.0; t &lt;=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as argument of 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What if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 smtClean="0">
                <a:solidFill>
                  <a:srgbClr val="C00000"/>
                </a:solidFill>
              </a:rPr>
              <a:t>, how to use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  <a:endParaRPr lang="en-US" sz="2800" i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to create "family" of function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cos(2.0*pi*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_*t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integrate(pendulum,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currying with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function arguments to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 created at runtime: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capture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by value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 smtClean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 smtClean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 smtClean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 smtClean="0"/>
              <a:t>:    capture nothing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generic programming</a:t>
            </a:r>
          </a:p>
          <a:p>
            <a:pPr lvl="1"/>
            <a:r>
              <a:rPr lang="en-US" dirty="0" smtClean="0"/>
              <a:t>expressing concepts</a:t>
            </a:r>
          </a:p>
          <a:p>
            <a:r>
              <a:rPr lang="en-US" dirty="0" smtClean="0"/>
              <a:t>Duck typing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errors are caught late during compilation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Container templates, i.e., writing your own generic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&amp;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github.com/gjbex/training-material/tree/master/CPlusPlus/Regexes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 versus C-style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C-style string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last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functions declared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Useful for calling C functions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</a:t>
            </a:r>
            <a:r>
              <a:rPr lang="en-US" dirty="0" smtClean="0">
                <a:sym typeface="Symbol" panose="05050102010706020507" pitchFamily="18" charset="2"/>
              </a:rPr>
              <a:t></a:t>
            </a:r>
            <a:r>
              <a:rPr lang="en-US" dirty="0" smtClean="0"/>
              <a:t> C-style: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::string: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11320</Words>
  <Application>Microsoft Office PowerPoint</Application>
  <PresentationFormat>On-screen Show (4:3)</PresentationFormat>
  <Paragraphs>2854</Paragraphs>
  <Slides>195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195</vt:i4>
      </vt:variant>
    </vt:vector>
  </HeadingPairs>
  <TitlesOfParts>
    <vt:vector size="208" baseType="lpstr">
      <vt:lpstr>Arial</vt:lpstr>
      <vt:lpstr>Calibri</vt:lpstr>
      <vt:lpstr>Calibri Light</vt:lpstr>
      <vt:lpstr>Cambria Math</vt:lpstr>
      <vt:lpstr>Courier New</vt:lpstr>
      <vt:lpstr>Edwardian Script ITC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128</cp:revision>
  <dcterms:created xsi:type="dcterms:W3CDTF">2017-02-14T13:57:03Z</dcterms:created>
  <dcterms:modified xsi:type="dcterms:W3CDTF">2019-02-27T22:58:36Z</dcterms:modified>
</cp:coreProperties>
</file>