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6"/>
  </p:notesMasterIdLst>
  <p:sldIdLst>
    <p:sldId id="257" r:id="rId2"/>
    <p:sldId id="467" r:id="rId3"/>
    <p:sldId id="472" r:id="rId4"/>
    <p:sldId id="263" r:id="rId5"/>
    <p:sldId id="259" r:id="rId6"/>
    <p:sldId id="447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460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453" r:id="rId62"/>
    <p:sldId id="454" r:id="rId63"/>
    <p:sldId id="314" r:id="rId64"/>
    <p:sldId id="315" r:id="rId65"/>
    <p:sldId id="316" r:id="rId66"/>
    <p:sldId id="317" r:id="rId67"/>
    <p:sldId id="318" r:id="rId68"/>
    <p:sldId id="452" r:id="rId69"/>
    <p:sldId id="462" r:id="rId70"/>
    <p:sldId id="461" r:id="rId71"/>
    <p:sldId id="468" r:id="rId72"/>
    <p:sldId id="469" r:id="rId73"/>
    <p:sldId id="470" r:id="rId74"/>
    <p:sldId id="471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  <p:sldId id="327" r:id="rId84"/>
    <p:sldId id="328" r:id="rId85"/>
    <p:sldId id="329" r:id="rId86"/>
    <p:sldId id="330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338" r:id="rId95"/>
    <p:sldId id="339" r:id="rId96"/>
    <p:sldId id="340" r:id="rId97"/>
    <p:sldId id="341" r:id="rId98"/>
    <p:sldId id="342" r:id="rId99"/>
    <p:sldId id="343" r:id="rId100"/>
    <p:sldId id="344" r:id="rId101"/>
    <p:sldId id="345" r:id="rId102"/>
    <p:sldId id="346" r:id="rId103"/>
    <p:sldId id="347" r:id="rId104"/>
    <p:sldId id="348" r:id="rId105"/>
    <p:sldId id="349" r:id="rId106"/>
    <p:sldId id="350" r:id="rId107"/>
    <p:sldId id="351" r:id="rId108"/>
    <p:sldId id="352" r:id="rId109"/>
    <p:sldId id="353" r:id="rId110"/>
    <p:sldId id="354" r:id="rId111"/>
    <p:sldId id="355" r:id="rId112"/>
    <p:sldId id="356" r:id="rId113"/>
    <p:sldId id="357" r:id="rId114"/>
    <p:sldId id="358" r:id="rId115"/>
    <p:sldId id="359" r:id="rId116"/>
    <p:sldId id="360" r:id="rId117"/>
    <p:sldId id="361" r:id="rId118"/>
    <p:sldId id="362" r:id="rId119"/>
    <p:sldId id="363" r:id="rId120"/>
    <p:sldId id="364" r:id="rId121"/>
    <p:sldId id="365" r:id="rId122"/>
    <p:sldId id="366" r:id="rId123"/>
    <p:sldId id="367" r:id="rId124"/>
    <p:sldId id="368" r:id="rId125"/>
    <p:sldId id="369" r:id="rId126"/>
    <p:sldId id="370" r:id="rId127"/>
    <p:sldId id="371" r:id="rId128"/>
    <p:sldId id="372" r:id="rId129"/>
    <p:sldId id="473" r:id="rId130"/>
    <p:sldId id="474" r:id="rId131"/>
    <p:sldId id="258" r:id="rId132"/>
    <p:sldId id="475" r:id="rId133"/>
    <p:sldId id="476" r:id="rId134"/>
    <p:sldId id="477" r:id="rId135"/>
    <p:sldId id="478" r:id="rId136"/>
    <p:sldId id="479" r:id="rId137"/>
    <p:sldId id="480" r:id="rId138"/>
    <p:sldId id="481" r:id="rId139"/>
    <p:sldId id="482" r:id="rId140"/>
    <p:sldId id="483" r:id="rId141"/>
    <p:sldId id="484" r:id="rId142"/>
    <p:sldId id="373" r:id="rId143"/>
    <p:sldId id="374" r:id="rId144"/>
    <p:sldId id="375" r:id="rId145"/>
    <p:sldId id="376" r:id="rId146"/>
    <p:sldId id="378" r:id="rId147"/>
    <p:sldId id="379" r:id="rId148"/>
    <p:sldId id="381" r:id="rId149"/>
    <p:sldId id="464" r:id="rId150"/>
    <p:sldId id="465" r:id="rId151"/>
    <p:sldId id="382" r:id="rId152"/>
    <p:sldId id="383" r:id="rId153"/>
    <p:sldId id="384" r:id="rId154"/>
    <p:sldId id="386" r:id="rId155"/>
    <p:sldId id="387" r:id="rId156"/>
    <p:sldId id="388" r:id="rId157"/>
    <p:sldId id="389" r:id="rId158"/>
    <p:sldId id="390" r:id="rId159"/>
    <p:sldId id="392" r:id="rId160"/>
    <p:sldId id="393" r:id="rId161"/>
    <p:sldId id="395" r:id="rId162"/>
    <p:sldId id="396" r:id="rId163"/>
    <p:sldId id="398" r:id="rId164"/>
    <p:sldId id="399" r:id="rId165"/>
    <p:sldId id="401" r:id="rId166"/>
    <p:sldId id="402" r:id="rId167"/>
    <p:sldId id="403" r:id="rId168"/>
    <p:sldId id="405" r:id="rId169"/>
    <p:sldId id="406" r:id="rId170"/>
    <p:sldId id="408" r:id="rId171"/>
    <p:sldId id="409" r:id="rId172"/>
    <p:sldId id="411" r:id="rId173"/>
    <p:sldId id="412" r:id="rId174"/>
    <p:sldId id="414" r:id="rId175"/>
    <p:sldId id="416" r:id="rId176"/>
    <p:sldId id="417" r:id="rId177"/>
    <p:sldId id="418" r:id="rId178"/>
    <p:sldId id="420" r:id="rId179"/>
    <p:sldId id="421" r:id="rId180"/>
    <p:sldId id="422" r:id="rId181"/>
    <p:sldId id="423" r:id="rId182"/>
    <p:sldId id="424" r:id="rId183"/>
    <p:sldId id="425" r:id="rId184"/>
    <p:sldId id="426" r:id="rId185"/>
    <p:sldId id="427" r:id="rId186"/>
    <p:sldId id="428" r:id="rId187"/>
    <p:sldId id="429" r:id="rId188"/>
    <p:sldId id="430" r:id="rId189"/>
    <p:sldId id="431" r:id="rId190"/>
    <p:sldId id="432" r:id="rId191"/>
    <p:sldId id="433" r:id="rId192"/>
    <p:sldId id="434" r:id="rId193"/>
    <p:sldId id="435" r:id="rId194"/>
    <p:sldId id="436" r:id="rId195"/>
    <p:sldId id="437" r:id="rId196"/>
    <p:sldId id="438" r:id="rId197"/>
    <p:sldId id="439" r:id="rId198"/>
    <p:sldId id="440" r:id="rId199"/>
    <p:sldId id="441" r:id="rId200"/>
    <p:sldId id="442" r:id="rId201"/>
    <p:sldId id="443" r:id="rId202"/>
    <p:sldId id="444" r:id="rId203"/>
    <p:sldId id="445" r:id="rId204"/>
    <p:sldId id="455" r:id="rId205"/>
    <p:sldId id="456" r:id="rId206"/>
    <p:sldId id="457" r:id="rId207"/>
    <p:sldId id="458" r:id="rId208"/>
    <p:sldId id="446" r:id="rId209"/>
    <p:sldId id="448" r:id="rId210"/>
    <p:sldId id="449" r:id="rId211"/>
    <p:sldId id="451" r:id="rId212"/>
    <p:sldId id="450" r:id="rId213"/>
    <p:sldId id="463" r:id="rId214"/>
    <p:sldId id="459" r:id="rId2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  <p14:sldId id="472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CMake" id="{07CA6DA2-1053-4ACD-87C3-F7EDAF5814FE}">
          <p14:sldIdLst>
            <p14:sldId id="468"/>
            <p14:sldId id="469"/>
            <p14:sldId id="470"/>
            <p14:sldId id="47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Pointers" id="{34CEBEF9-27C0-4D4A-9ECD-41470C6826CB}">
          <p14:sldIdLst>
            <p14:sldId id="473"/>
            <p14:sldId id="474"/>
            <p14:sldId id="258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presProps" Target="presProps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viewProps" Target="viewProp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theme" Target="theme/theme1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2022-03-01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2022-03-01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2022-03-01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2022-03-01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2022-03-01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2022-03-01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2022-03-01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2022-03-01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2022-03-01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2022-03-01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2022-03-01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2022-03-01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2022-03-01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Pointers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ocpp.org/wiki/faq" TargetMode="Externa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eclipse.org/ide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s://www.jetbrains.com/clion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://cppcheck.sourceforge.net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Templates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8C3C4-56EB-4DE2-82FF-67D885887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D7E98AD-C0E4-47B9-A24A-465D3C622D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562312" y="134093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((pos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("o", pos))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69938"/>
            <a:ext cx="3188793" cy="646331"/>
            <a:chOff x="6184490" y="428734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428734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Python's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/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CA6C-0DCA-46F3-9A92-97AE726A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89744-0082-44AA-843F-39BB77609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C++“</a:t>
            </a:r>
          </a:p>
          <a:p>
            <a:r>
              <a:rPr lang="en-US" sz="1800" dirty="0">
                <a:hlinkClick r:id="rId2"/>
              </a:rPr>
              <a:t>https://github.com/gjbex/Scientific-C-plus-plus/tree/master/source-code/Pointers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AAC5A-5799-444B-AF17-2FAB4225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00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D5D6-3D1F-4C21-9DCA-CF1BD6C0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F773-CAC7-435D-B458-7A51C92D5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data is stored in volatile RAM (Random Access Memory)</a:t>
            </a:r>
          </a:p>
          <a:p>
            <a:r>
              <a:rPr lang="en-US" dirty="0"/>
              <a:t>RAM </a:t>
            </a:r>
            <a:r>
              <a:rPr lang="en-US" dirty="0">
                <a:sym typeface="Symbol" panose="05050102010706020507" pitchFamily="18" charset="2"/>
              </a:rPr>
              <a:t> sequence of bytes</a:t>
            </a:r>
          </a:p>
          <a:p>
            <a:r>
              <a:rPr lang="en-US" dirty="0">
                <a:sym typeface="Symbol" panose="05050102010706020507" pitchFamily="18" charset="2"/>
              </a:rPr>
              <a:t>Value of variable = sequences of bytes in RAM</a:t>
            </a:r>
          </a:p>
          <a:p>
            <a:r>
              <a:rPr lang="en-US" dirty="0">
                <a:sym typeface="Symbol" panose="05050102010706020507" pitchFamily="18" charset="2"/>
              </a:rPr>
              <a:t>(Value of) variable has address</a:t>
            </a:r>
            <a:endParaRPr lang="en-BE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2BCDBC-FAA3-443E-9775-ADC6E6031800}"/>
              </a:ext>
            </a:extLst>
          </p:cNvPr>
          <p:cNvGrpSpPr/>
          <p:nvPr/>
        </p:nvGrpSpPr>
        <p:grpSpPr>
          <a:xfrm>
            <a:off x="1234439" y="5059173"/>
            <a:ext cx="7132739" cy="461665"/>
            <a:chOff x="2028305" y="4555376"/>
            <a:chExt cx="9510318" cy="61555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38CD00-C0A7-4CBC-92F2-36408B71714C}"/>
                </a:ext>
              </a:extLst>
            </p:cNvPr>
            <p:cNvGrpSpPr/>
            <p:nvPr/>
          </p:nvGrpSpPr>
          <p:grpSpPr>
            <a:xfrm>
              <a:off x="2028305" y="4621876"/>
              <a:ext cx="8138160" cy="540328"/>
              <a:chOff x="2028305" y="4621876"/>
              <a:chExt cx="8138160" cy="54032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EA42AD-C4DE-4954-A312-64804A8D239D}"/>
                  </a:ext>
                </a:extLst>
              </p:cNvPr>
              <p:cNvSpPr/>
              <p:nvPr/>
            </p:nvSpPr>
            <p:spPr>
              <a:xfrm>
                <a:off x="2028305" y="4621876"/>
                <a:ext cx="8138160" cy="540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23E8AD-1D04-49C3-B753-4F612055E2EC}"/>
                  </a:ext>
                </a:extLst>
              </p:cNvPr>
              <p:cNvSpPr txBox="1"/>
              <p:nvPr/>
            </p:nvSpPr>
            <p:spPr>
              <a:xfrm>
                <a:off x="2482734" y="4649183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36C5741-2806-4F5D-928F-C69A75FC1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1964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B3FCF00-5D17-4966-8EAC-B55B93BF8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8937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F0C7D5C-A958-462A-8445-049B75A1E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5910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6EF6730-7D0D-45CC-9C12-4047A41A3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2883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3E7052F-40F1-48C1-AF1A-3AF5CD4B6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85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CF6251A-3328-4678-8B52-53185F174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6829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BD313B5-C2F2-4D1D-B1C8-4D2E3E7474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2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DA9FE46-5313-4A09-899E-3FC916510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0775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8F46F8F-6EEC-44D4-A742-434C3074B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774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EC684C-5599-4E91-ADF3-46FBB6943293}"/>
                  </a:ext>
                </a:extLst>
              </p:cNvPr>
              <p:cNvSpPr txBox="1"/>
              <p:nvPr/>
            </p:nvSpPr>
            <p:spPr>
              <a:xfrm>
                <a:off x="9450881" y="4659281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1141E8-96C2-4802-A4F4-D39213C46F26}"/>
                </a:ext>
              </a:extLst>
            </p:cNvPr>
            <p:cNvSpPr txBox="1"/>
            <p:nvPr/>
          </p:nvSpPr>
          <p:spPr>
            <a:xfrm>
              <a:off x="10482350" y="4555376"/>
              <a:ext cx="105627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RAM</a:t>
              </a:r>
              <a:endParaRPr lang="en-BE" sz="24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B7103BD-28A9-411B-A9F8-D0B2617D99CD}"/>
              </a:ext>
            </a:extLst>
          </p:cNvPr>
          <p:cNvSpPr txBox="1"/>
          <p:nvPr/>
        </p:nvSpPr>
        <p:spPr>
          <a:xfrm>
            <a:off x="1119245" y="4352741"/>
            <a:ext cx="1747594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{5};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 f {3.9f};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571316-0956-4F03-84DE-5EA6423FA28C}"/>
              </a:ext>
            </a:extLst>
          </p:cNvPr>
          <p:cNvGrpSpPr/>
          <p:nvPr/>
        </p:nvGrpSpPr>
        <p:grpSpPr>
          <a:xfrm>
            <a:off x="2144685" y="5173168"/>
            <a:ext cx="2150920" cy="1009038"/>
            <a:chOff x="2859579" y="5098071"/>
            <a:chExt cx="2867893" cy="134538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FD8425-7B9A-4F8D-8AD6-2DB7CA18B4B0}"/>
                </a:ext>
              </a:extLst>
            </p:cNvPr>
            <p:cNvGrpSpPr/>
            <p:nvPr/>
          </p:nvGrpSpPr>
          <p:grpSpPr>
            <a:xfrm>
              <a:off x="2859579" y="5692493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4D626CFF-B356-4191-BA09-7F7F1C19117F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B086EF-6BCB-4F4F-9CC5-77AB2776F316}"/>
                  </a:ext>
                </a:extLst>
              </p:cNvPr>
              <p:cNvSpPr txBox="1"/>
              <p:nvPr/>
            </p:nvSpPr>
            <p:spPr>
              <a:xfrm>
                <a:off x="4137872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C2B26F-8943-4F6A-8281-4E7BE3971D02}"/>
                </a:ext>
              </a:extLst>
            </p:cNvPr>
            <p:cNvSpPr txBox="1"/>
            <p:nvPr/>
          </p:nvSpPr>
          <p:spPr>
            <a:xfrm>
              <a:off x="3050579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415E15-C0FB-4620-B7F2-03F5BAC688D3}"/>
              </a:ext>
            </a:extLst>
          </p:cNvPr>
          <p:cNvGrpSpPr/>
          <p:nvPr/>
        </p:nvGrpSpPr>
        <p:grpSpPr>
          <a:xfrm>
            <a:off x="4295603" y="5173168"/>
            <a:ext cx="2150920" cy="1009038"/>
            <a:chOff x="5727470" y="5098071"/>
            <a:chExt cx="2867893" cy="134538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9B215B1-4528-4877-85ED-F92B0F380307}"/>
                </a:ext>
              </a:extLst>
            </p:cNvPr>
            <p:cNvGrpSpPr/>
            <p:nvPr/>
          </p:nvGrpSpPr>
          <p:grpSpPr>
            <a:xfrm>
              <a:off x="5727470" y="56924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635A07E5-9396-4ACA-B54C-35E2F4D32AB2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4B7C32-1F1A-499E-AC5A-22582D90AC3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0E619B-56EF-45ED-870B-51AF766350CA}"/>
                </a:ext>
              </a:extLst>
            </p:cNvPr>
            <p:cNvSpPr txBox="1"/>
            <p:nvPr/>
          </p:nvSpPr>
          <p:spPr>
            <a:xfrm>
              <a:off x="5928961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CA970DD9-27A2-4B70-9F2E-56046455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9E36-9466-4A56-A7FD-84EEB54A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29DC-8DF7-4659-B9C2-ECD58F0F4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 operator</a:t>
            </a:r>
          </a:p>
          <a:p>
            <a:r>
              <a:rPr lang="en-US" dirty="0"/>
              <a:t>Assign to "address" variable = pointer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float*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Semantics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value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value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76682-A565-4E62-AA58-47BBCFAAA70B}"/>
              </a:ext>
            </a:extLst>
          </p:cNvPr>
          <p:cNvSpPr txBox="1"/>
          <p:nvPr/>
        </p:nvSpPr>
        <p:spPr>
          <a:xfrm>
            <a:off x="276361" y="4421453"/>
            <a:ext cx="1851789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F04CCF9-589F-42B1-90E1-F66AD6D2291D}"/>
              </a:ext>
            </a:extLst>
          </p:cNvPr>
          <p:cNvGrpSpPr/>
          <p:nvPr/>
        </p:nvGrpSpPr>
        <p:grpSpPr>
          <a:xfrm>
            <a:off x="1723291" y="3870432"/>
            <a:ext cx="7132739" cy="1123038"/>
            <a:chOff x="1828799" y="3642433"/>
            <a:chExt cx="9510318" cy="14973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E07B84-D3D9-47D4-B62B-BA21117B4F69}"/>
                </a:ext>
              </a:extLst>
            </p:cNvPr>
            <p:cNvGrpSpPr/>
            <p:nvPr/>
          </p:nvGrpSpPr>
          <p:grpSpPr>
            <a:xfrm>
              <a:off x="1828799" y="3642433"/>
              <a:ext cx="9510318" cy="615553"/>
              <a:chOff x="2028305" y="4555376"/>
              <a:chExt cx="9510318" cy="61555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8593E33-862B-42E0-A8B6-AF4E14143F47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79FB0C0-4F15-408E-9107-28D45B9D4279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5CCE26-D939-4075-9CBA-FB2C4758FD30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2FBDB7C-239E-4511-B004-8697986E75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6B646DE-ABD1-47B8-B521-6EDF3CAFBF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73C7792-6265-4075-BBD5-8D4A9C5AC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D7BFAD0-4FAF-4E74-9564-721FE4AFFE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1B1A790-8E80-424D-9760-69B686F4E8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3BE6E8F-8370-483A-BF96-1C383615B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7CBDF58-5C35-40E9-AEE1-F03EC8662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2B1A689-2025-44D6-9195-4DC668488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2CAAA04-EC57-49EA-9727-E2018C9A7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DE67CD1-7519-4BC3-956A-28FB2516623D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20FEA2-1939-484D-8B65-DDE37A3451B6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2757B5-3AF2-446F-B5D1-CA5D7895FA15}"/>
                </a:ext>
              </a:extLst>
            </p:cNvPr>
            <p:cNvGrpSpPr/>
            <p:nvPr/>
          </p:nvGrpSpPr>
          <p:grpSpPr>
            <a:xfrm>
              <a:off x="3042459" y="4388853"/>
              <a:ext cx="2867893" cy="750963"/>
              <a:chOff x="2859579" y="6074879"/>
              <a:chExt cx="2867893" cy="750963"/>
            </a:xfrm>
          </p:grpSpPr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1659640C-B328-49D1-970E-AA11B74FE4CB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202B9E-B16A-4A3F-A0E0-94CF451587CD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nsolas" panose="020B0609020204030204" pitchFamily="49" charset="0"/>
                  </a:rPr>
                  <a:t>i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BB9A91C-3773-419D-910F-40ECD7EE6063}"/>
                </a:ext>
              </a:extLst>
            </p:cNvPr>
            <p:cNvGrpSpPr/>
            <p:nvPr/>
          </p:nvGrpSpPr>
          <p:grpSpPr>
            <a:xfrm>
              <a:off x="5910350" y="4388853"/>
              <a:ext cx="2867893" cy="750963"/>
              <a:chOff x="5727470" y="6074879"/>
              <a:chExt cx="2867893" cy="750963"/>
            </a:xfrm>
          </p:grpSpPr>
          <p:sp>
            <p:nvSpPr>
              <p:cNvPr id="24" name="Left Brace 23">
                <a:extLst>
                  <a:ext uri="{FF2B5EF4-FFF2-40B4-BE49-F238E27FC236}">
                    <a16:creationId xmlns:a16="http://schemas.microsoft.com/office/drawing/2014/main" id="{4D4FEB9B-C743-46B7-B105-3C30502D0028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73B80C-436F-490C-B720-B0FFE98AF0D2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nsolas" panose="020B0609020204030204" pitchFamily="49" charset="0"/>
                  </a:rPr>
                  <a:t>f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EF69A9-A987-471C-ADA9-12963E86179D}"/>
                </a:ext>
              </a:extLst>
            </p:cNvPr>
            <p:cNvSpPr txBox="1"/>
            <p:nvPr/>
          </p:nvSpPr>
          <p:spPr>
            <a:xfrm>
              <a:off x="3233459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1E807D-E1AF-48F9-ABEA-3E65BAB334A0}"/>
                </a:ext>
              </a:extLst>
            </p:cNvPr>
            <p:cNvSpPr txBox="1"/>
            <p:nvPr/>
          </p:nvSpPr>
          <p:spPr>
            <a:xfrm>
              <a:off x="6111840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F27D17-639C-4195-997A-7BE10BFFDBA4}"/>
              </a:ext>
            </a:extLst>
          </p:cNvPr>
          <p:cNvGrpSpPr/>
          <p:nvPr/>
        </p:nvGrpSpPr>
        <p:grpSpPr>
          <a:xfrm>
            <a:off x="2651713" y="4338022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7FB202-ACEA-4237-95C1-99E1494D4577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2F82A60-A41B-4BB1-B852-FAE15AB015D3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BFB3E4-B835-4F1B-A585-6A69E382C00D}"/>
              </a:ext>
            </a:extLst>
          </p:cNvPr>
          <p:cNvGrpSpPr/>
          <p:nvPr/>
        </p:nvGrpSpPr>
        <p:grpSpPr>
          <a:xfrm>
            <a:off x="4864459" y="4338022"/>
            <a:ext cx="497252" cy="793946"/>
            <a:chOff x="3233459" y="4265889"/>
            <a:chExt cx="663002" cy="10585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B415F8-C71C-4F34-B063-F554E21E58ED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p_f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02CCE58-15E7-4F43-93C7-4FDAB6639B69}"/>
                </a:ext>
              </a:extLst>
            </p:cNvPr>
            <p:cNvCxnSpPr>
              <a:stCxn id="33" idx="0"/>
            </p:cNvCxnSpPr>
            <p:nvPr/>
          </p:nvCxnSpPr>
          <p:spPr>
            <a:xfrm flipH="1" flipV="1">
              <a:off x="3507975" y="4265889"/>
              <a:ext cx="56985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2E5F9363-32F0-4F72-A1DC-150F8D7D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4BCB498-6F44-4AD5-9E77-E089F9F4AC94}"/>
              </a:ext>
            </a:extLst>
          </p:cNvPr>
          <p:cNvGrpSpPr/>
          <p:nvPr/>
        </p:nvGrpSpPr>
        <p:grpSpPr>
          <a:xfrm>
            <a:off x="1234439" y="5297208"/>
            <a:ext cx="7132739" cy="1123038"/>
            <a:chOff x="1645919" y="5286899"/>
            <a:chExt cx="9510318" cy="149738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95E984-1EAA-459A-BB91-623F8F811AFE}"/>
                </a:ext>
              </a:extLst>
            </p:cNvPr>
            <p:cNvGrpSpPr/>
            <p:nvPr/>
          </p:nvGrpSpPr>
          <p:grpSpPr>
            <a:xfrm>
              <a:off x="1645919" y="5286899"/>
              <a:ext cx="9510318" cy="615553"/>
              <a:chOff x="2028305" y="4555376"/>
              <a:chExt cx="9510318" cy="6155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CA2C457-A5CC-4E7F-8191-61520E31974E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615067C-6CC5-4892-A01F-14DFC5138153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1163C61-0E2B-42B0-8FFB-02853D017A8F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42D6A487-D963-49A5-9A8B-F729A85167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6F7088D3-4E56-4C2B-B5F5-FC3040E71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DA2C861-F41A-4BB3-B2FB-D0A3E358E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458CD149-D507-486F-B69D-1B4BAA556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252535F-7C3A-4AF0-B087-241FCC250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C797D3C-824A-49E8-BB2F-5D4099220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1556C5D5-7104-4864-812E-76DEC660C7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1EF328EB-C8CF-47C9-90F3-C170803C0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542DD7A-8B55-4703-BBCE-B72D0F6B2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4EA48B4-1349-4044-A385-9C6027D6DDBC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E53034-D021-4F53-A197-D738664A9BC1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47DC8C0-7C08-46CD-BDC3-840B79190EBB}"/>
                </a:ext>
              </a:extLst>
            </p:cNvPr>
            <p:cNvGrpSpPr/>
            <p:nvPr/>
          </p:nvGrpSpPr>
          <p:grpSpPr>
            <a:xfrm>
              <a:off x="2859579" y="6033319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28B1B9F1-F447-4C22-893D-98A2044C563D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2F5010-A534-4DD5-BAE1-3A5946A6F005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7D1C155-CE84-4AD5-A41C-C24DC0DAAB86}"/>
                </a:ext>
              </a:extLst>
            </p:cNvPr>
            <p:cNvGrpSpPr/>
            <p:nvPr/>
          </p:nvGrpSpPr>
          <p:grpSpPr>
            <a:xfrm>
              <a:off x="5727470" y="6033319"/>
              <a:ext cx="2867893" cy="750963"/>
              <a:chOff x="5727470" y="6074879"/>
              <a:chExt cx="2867893" cy="750963"/>
            </a:xfrm>
          </p:grpSpPr>
          <p:sp>
            <p:nvSpPr>
              <p:cNvPr id="25" name="Left Brace 24">
                <a:extLst>
                  <a:ext uri="{FF2B5EF4-FFF2-40B4-BE49-F238E27FC236}">
                    <a16:creationId xmlns:a16="http://schemas.microsoft.com/office/drawing/2014/main" id="{5B2BF086-5664-4272-8EE3-15415050FF1D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410344D-1B47-474A-9C16-D824C7AF04D0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0E82C7-DB12-494D-9D77-64953A69B1A5}"/>
                </a:ext>
              </a:extLst>
            </p:cNvPr>
            <p:cNvSpPr txBox="1"/>
            <p:nvPr/>
          </p:nvSpPr>
          <p:spPr>
            <a:xfrm>
              <a:off x="3050579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ADE236-29D8-4523-B23E-DF0BB451BDB4}"/>
                </a:ext>
              </a:extLst>
            </p:cNvPr>
            <p:cNvSpPr txBox="1"/>
            <p:nvPr/>
          </p:nvSpPr>
          <p:spPr>
            <a:xfrm>
              <a:off x="5918685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A72A3F-CADA-483A-9921-D5A01991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9B8E-BB26-4C38-934E-D6A9DF39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operator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p_f</a:t>
            </a:r>
            <a:r>
              <a:rPr lang="en-US" dirty="0">
                <a:sym typeface="Symbol" panose="05050102010706020507" pitchFamily="18" charset="2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3.9f</a:t>
            </a:r>
          </a:p>
          <a:p>
            <a:r>
              <a:rPr lang="en-US" dirty="0">
                <a:sym typeface="Symbol" panose="05050102010706020507" pitchFamily="18" charset="2"/>
              </a:rPr>
              <a:t>Use value at address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Assign new value to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600F6-3A45-4C8D-82E7-2236651571FB}"/>
              </a:ext>
            </a:extLst>
          </p:cNvPr>
          <p:cNvSpPr txBox="1"/>
          <p:nvPr/>
        </p:nvSpPr>
        <p:spPr>
          <a:xfrm>
            <a:off x="969616" y="4635690"/>
            <a:ext cx="143500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*= 2.1;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FBBC7-CF74-4A2D-9863-53D483412C4A}"/>
              </a:ext>
            </a:extLst>
          </p:cNvPr>
          <p:cNvSpPr txBox="1"/>
          <p:nvPr/>
        </p:nvSpPr>
        <p:spPr>
          <a:xfrm>
            <a:off x="969616" y="3540946"/>
            <a:ext cx="664476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"value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=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std::cos(*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AE5A58-34F6-4B4A-BDF0-5328F3F11AE7}"/>
              </a:ext>
            </a:extLst>
          </p:cNvPr>
          <p:cNvSpPr txBox="1"/>
          <p:nvPr/>
        </p:nvSpPr>
        <p:spPr>
          <a:xfrm>
            <a:off x="4445072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8.19</a:t>
            </a:r>
            <a:endParaRPr lang="en-BE" sz="13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B52F2F-974D-4D6D-B576-B42A17292878}"/>
              </a:ext>
            </a:extLst>
          </p:cNvPr>
          <p:cNvSpPr txBox="1"/>
          <p:nvPr/>
        </p:nvSpPr>
        <p:spPr>
          <a:xfrm>
            <a:off x="2294155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7</a:t>
            </a:r>
            <a:endParaRPr lang="en-BE" sz="1350" dirty="0"/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68032B71-2463-4B57-9948-0BAFDD58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9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29" grpId="0" animBg="1"/>
      <p:bldP spid="30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513C-D2F2-4CB0-8F87-58DD4EA2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step further…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A097-449A-4307-A421-DF4042C0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is variable</a:t>
            </a:r>
          </a:p>
          <a:p>
            <a:pPr lvl="1"/>
            <a:r>
              <a:rPr lang="en-US" dirty="0"/>
              <a:t>value is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Assign address to pointer to pointer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endParaRPr lang="en-US" dirty="0"/>
          </a:p>
          <a:p>
            <a:r>
              <a:rPr lang="en-US" dirty="0"/>
              <a:t>Use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003B3-79F0-4D74-B808-EEEBD53DE091}"/>
              </a:ext>
            </a:extLst>
          </p:cNvPr>
          <p:cNvSpPr txBox="1"/>
          <p:nvPr/>
        </p:nvSpPr>
        <p:spPr>
          <a:xfrm>
            <a:off x="969616" y="3280826"/>
            <a:ext cx="206017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3B136-7368-4897-83CD-C9D9E9762BA0}"/>
              </a:ext>
            </a:extLst>
          </p:cNvPr>
          <p:cNvSpPr txBox="1"/>
          <p:nvPr/>
        </p:nvSpPr>
        <p:spPr>
          <a:xfrm>
            <a:off x="969616" y="4404540"/>
            <a:ext cx="529023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0A314-D2B8-4B9C-BE3B-CB7B7C9A597A}"/>
              </a:ext>
            </a:extLst>
          </p:cNvPr>
          <p:cNvSpPr txBox="1"/>
          <p:nvPr/>
        </p:nvSpPr>
        <p:spPr>
          <a:xfrm>
            <a:off x="5260589" y="1150372"/>
            <a:ext cx="360707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Fundamental theorem of</a:t>
            </a:r>
            <a:br>
              <a:rPr lang="en-US" dirty="0"/>
            </a:br>
            <a:r>
              <a:rPr lang="en-US" dirty="0"/>
              <a:t>software engineering:</a:t>
            </a:r>
          </a:p>
          <a:p>
            <a:r>
              <a:rPr lang="en-US" dirty="0">
                <a:latin typeface="Informal Roman" panose="030604020304060B0204" pitchFamily="66" charset="0"/>
              </a:rPr>
              <a:t>We can solve any problem by introducing</a:t>
            </a:r>
            <a:br>
              <a:rPr lang="en-US" dirty="0">
                <a:latin typeface="Informal Roman" panose="030604020304060B0204" pitchFamily="66" charset="0"/>
              </a:rPr>
            </a:br>
            <a:r>
              <a:rPr lang="en-US" dirty="0">
                <a:latin typeface="Informal Roman" panose="030604020304060B0204" pitchFamily="66" charset="0"/>
              </a:rPr>
              <a:t>an extra level of redirection.</a:t>
            </a:r>
          </a:p>
          <a:p>
            <a:pPr algn="r"/>
            <a:r>
              <a:rPr lang="en-US" dirty="0"/>
              <a:t>David J. Wheeler</a:t>
            </a:r>
            <a:endParaRPr lang="en-B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1D35B7-0966-4471-A2D6-E3555B9DF71D}"/>
              </a:ext>
            </a:extLst>
          </p:cNvPr>
          <p:cNvGrpSpPr/>
          <p:nvPr/>
        </p:nvGrpSpPr>
        <p:grpSpPr>
          <a:xfrm>
            <a:off x="4866968" y="3789486"/>
            <a:ext cx="2060495" cy="1048979"/>
            <a:chOff x="6489290" y="3429000"/>
            <a:chExt cx="2747327" cy="13986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815434-1B88-4795-9AB0-00278E307C27}"/>
                </a:ext>
              </a:extLst>
            </p:cNvPr>
            <p:cNvSpPr txBox="1"/>
            <p:nvPr/>
          </p:nvSpPr>
          <p:spPr>
            <a:xfrm>
              <a:off x="7973962" y="3429000"/>
              <a:ext cx="1262655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indirection</a:t>
              </a:r>
              <a:endParaRPr lang="en-BE" sz="135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75CC36D-7D9F-4F66-B147-58893581051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6489290" y="3629055"/>
              <a:ext cx="1484672" cy="11985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0CD9F8-1888-4A5E-9959-A253162A92E1}"/>
              </a:ext>
            </a:extLst>
          </p:cNvPr>
          <p:cNvGrpSpPr/>
          <p:nvPr/>
        </p:nvGrpSpPr>
        <p:grpSpPr>
          <a:xfrm>
            <a:off x="4667865" y="5324695"/>
            <a:ext cx="2773506" cy="650048"/>
            <a:chOff x="6371713" y="3292367"/>
            <a:chExt cx="3698008" cy="8667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A1CB93-DC81-4E18-97DB-3CE4D8C931E0}"/>
                </a:ext>
              </a:extLst>
            </p:cNvPr>
            <p:cNvSpPr txBox="1"/>
            <p:nvPr/>
          </p:nvSpPr>
          <p:spPr>
            <a:xfrm>
              <a:off x="8099609" y="3758989"/>
              <a:ext cx="197011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double indirection</a:t>
              </a:r>
              <a:endParaRPr lang="en-BE" sz="135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EFF96B-7DE9-4ABB-B9BB-073E13F08E92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371713" y="3292367"/>
              <a:ext cx="1727896" cy="66667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15352FDD-5336-479C-85AE-8DA2C201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3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3526-3357-469C-A15A-CFA4AFF5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indirection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2F0A2-2818-46C6-92B2-CC11A23C37BD}"/>
              </a:ext>
            </a:extLst>
          </p:cNvPr>
          <p:cNvSpPr/>
          <p:nvPr/>
        </p:nvSpPr>
        <p:spPr>
          <a:xfrm>
            <a:off x="283947" y="2894155"/>
            <a:ext cx="7574839" cy="405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33B2E-053F-4C38-A1BF-0D9BA4BCF0F5}"/>
              </a:ext>
            </a:extLst>
          </p:cNvPr>
          <p:cNvSpPr txBox="1"/>
          <p:nvPr/>
        </p:nvSpPr>
        <p:spPr>
          <a:xfrm>
            <a:off x="624770" y="2914635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BB6A68-B607-49F5-843D-EC9BE8BD0498}"/>
              </a:ext>
            </a:extLst>
          </p:cNvPr>
          <p:cNvCxnSpPr>
            <a:cxnSpLocks/>
          </p:cNvCxnSpPr>
          <p:nvPr/>
        </p:nvCxnSpPr>
        <p:spPr>
          <a:xfrm>
            <a:off x="119419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38C00-C272-4AB4-B975-00F9F7C8B8D8}"/>
              </a:ext>
            </a:extLst>
          </p:cNvPr>
          <p:cNvCxnSpPr>
            <a:cxnSpLocks/>
          </p:cNvCxnSpPr>
          <p:nvPr/>
        </p:nvCxnSpPr>
        <p:spPr>
          <a:xfrm>
            <a:off x="173192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D318-1774-4300-B873-A327E373E0F0}"/>
              </a:ext>
            </a:extLst>
          </p:cNvPr>
          <p:cNvCxnSpPr>
            <a:cxnSpLocks/>
          </p:cNvCxnSpPr>
          <p:nvPr/>
        </p:nvCxnSpPr>
        <p:spPr>
          <a:xfrm>
            <a:off x="226965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8F328F-9FE1-423C-A801-6444C0B7FE39}"/>
              </a:ext>
            </a:extLst>
          </p:cNvPr>
          <p:cNvCxnSpPr>
            <a:cxnSpLocks/>
          </p:cNvCxnSpPr>
          <p:nvPr/>
        </p:nvCxnSpPr>
        <p:spPr>
          <a:xfrm>
            <a:off x="280738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D35B7-57D2-4CE6-B5FA-24550D93ECAC}"/>
              </a:ext>
            </a:extLst>
          </p:cNvPr>
          <p:cNvCxnSpPr>
            <a:cxnSpLocks/>
          </p:cNvCxnSpPr>
          <p:nvPr/>
        </p:nvCxnSpPr>
        <p:spPr>
          <a:xfrm>
            <a:off x="334511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FCC2F7-92BB-4D01-8065-1A1AE8A0BB36}"/>
              </a:ext>
            </a:extLst>
          </p:cNvPr>
          <p:cNvCxnSpPr>
            <a:cxnSpLocks/>
          </p:cNvCxnSpPr>
          <p:nvPr/>
        </p:nvCxnSpPr>
        <p:spPr>
          <a:xfrm>
            <a:off x="537150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222113-99BC-46C4-B4E6-182E7466A8EA}"/>
              </a:ext>
            </a:extLst>
          </p:cNvPr>
          <p:cNvCxnSpPr>
            <a:cxnSpLocks/>
          </p:cNvCxnSpPr>
          <p:nvPr/>
        </p:nvCxnSpPr>
        <p:spPr>
          <a:xfrm>
            <a:off x="591937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8DFA32-2E1D-4506-B59C-75ADC2C445A9}"/>
              </a:ext>
            </a:extLst>
          </p:cNvPr>
          <p:cNvCxnSpPr>
            <a:cxnSpLocks/>
          </p:cNvCxnSpPr>
          <p:nvPr/>
        </p:nvCxnSpPr>
        <p:spPr>
          <a:xfrm>
            <a:off x="6467246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E925B3-F2F6-4F2E-9346-10B57C6F74CA}"/>
              </a:ext>
            </a:extLst>
          </p:cNvPr>
          <p:cNvCxnSpPr>
            <a:cxnSpLocks/>
          </p:cNvCxnSpPr>
          <p:nvPr/>
        </p:nvCxnSpPr>
        <p:spPr>
          <a:xfrm>
            <a:off x="7015115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D74664-C502-4DB3-B664-197AFC071C9A}"/>
              </a:ext>
            </a:extLst>
          </p:cNvPr>
          <p:cNvSpPr txBox="1"/>
          <p:nvPr/>
        </p:nvSpPr>
        <p:spPr>
          <a:xfrm>
            <a:off x="7296227" y="2922208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09475-3884-406C-960C-14B349BDCF63}"/>
              </a:ext>
            </a:extLst>
          </p:cNvPr>
          <p:cNvSpPr txBox="1"/>
          <p:nvPr/>
        </p:nvSpPr>
        <p:spPr>
          <a:xfrm>
            <a:off x="8202563" y="284428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RAM</a:t>
            </a:r>
            <a:endParaRPr lang="en-BE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6F1269-C4AC-4924-9FFC-34BF288EA1F2}"/>
              </a:ext>
            </a:extLst>
          </p:cNvPr>
          <p:cNvGrpSpPr/>
          <p:nvPr/>
        </p:nvGrpSpPr>
        <p:grpSpPr>
          <a:xfrm>
            <a:off x="1194193" y="3404099"/>
            <a:ext cx="2150920" cy="563223"/>
            <a:chOff x="2859579" y="6074879"/>
            <a:chExt cx="2867893" cy="750963"/>
          </a:xfrm>
        </p:grpSpPr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76D4D9BE-3959-48CC-89AC-CAE5E25D1C57}"/>
                </a:ext>
              </a:extLst>
            </p:cNvPr>
            <p:cNvSpPr/>
            <p:nvPr/>
          </p:nvSpPr>
          <p:spPr>
            <a:xfrm rot="16200000">
              <a:off x="4179581" y="4754877"/>
              <a:ext cx="227890" cy="286789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F6B2AE-2921-47A5-AA17-BDC81E84738E}"/>
                </a:ext>
              </a:extLst>
            </p:cNvPr>
            <p:cNvSpPr txBox="1"/>
            <p:nvPr/>
          </p:nvSpPr>
          <p:spPr>
            <a:xfrm>
              <a:off x="4137872" y="6425733"/>
              <a:ext cx="38514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FB2E9AA-574D-4EDB-AFDF-6600BFD39186}"/>
              </a:ext>
            </a:extLst>
          </p:cNvPr>
          <p:cNvSpPr txBox="1"/>
          <p:nvPr/>
        </p:nvSpPr>
        <p:spPr>
          <a:xfrm>
            <a:off x="1337443" y="2958278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5</a:t>
            </a:r>
            <a:endParaRPr lang="en-BE" sz="135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212963-ABDB-4DB3-B18E-5C558E64497B}"/>
              </a:ext>
            </a:extLst>
          </p:cNvPr>
          <p:cNvGrpSpPr/>
          <p:nvPr/>
        </p:nvGrpSpPr>
        <p:grpSpPr>
          <a:xfrm>
            <a:off x="4849451" y="2958278"/>
            <a:ext cx="2150920" cy="1009038"/>
            <a:chOff x="6578948" y="2801371"/>
            <a:chExt cx="2867893" cy="13453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AC8D7E5-F73A-40F3-BD0E-7129FEEE811B}"/>
                </a:ext>
              </a:extLst>
            </p:cNvPr>
            <p:cNvGrpSpPr/>
            <p:nvPr/>
          </p:nvGrpSpPr>
          <p:grpSpPr>
            <a:xfrm>
              <a:off x="6578948" y="33957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E66B83C0-0CC1-4ECA-8971-82A66602F5F6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FB1230-1F06-477D-B254-78BA1659227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6630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p_i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2ADBFA-FA87-4379-8C4F-A6FAFB622357}"/>
                </a:ext>
              </a:extLst>
            </p:cNvPr>
            <p:cNvSpPr txBox="1"/>
            <p:nvPr/>
          </p:nvSpPr>
          <p:spPr>
            <a:xfrm>
              <a:off x="6760773" y="28013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x00074</a:t>
              </a:r>
              <a:endParaRPr lang="en-BE" sz="135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5C3ED7-8588-45B4-B7C8-A5531B0E1F22}"/>
              </a:ext>
            </a:extLst>
          </p:cNvPr>
          <p:cNvGrpSpPr/>
          <p:nvPr/>
        </p:nvGrpSpPr>
        <p:grpSpPr>
          <a:xfrm>
            <a:off x="1256326" y="3311871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494CAD-DBF4-4789-B815-28D393B7CE49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E59E72D-C8F1-45F8-8813-11B7B281DF34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272EA0-FE62-4347-8504-64BC147D69DE}"/>
              </a:ext>
            </a:extLst>
          </p:cNvPr>
          <p:cNvGrpSpPr/>
          <p:nvPr/>
        </p:nvGrpSpPr>
        <p:grpSpPr>
          <a:xfrm>
            <a:off x="4958951" y="3311871"/>
            <a:ext cx="601447" cy="793946"/>
            <a:chOff x="3233459" y="4265889"/>
            <a:chExt cx="801930" cy="10585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45CC08-5D2F-413D-AF68-2A568976FB43}"/>
                </a:ext>
              </a:extLst>
            </p:cNvPr>
            <p:cNvSpPr txBox="1"/>
            <p:nvPr/>
          </p:nvSpPr>
          <p:spPr>
            <a:xfrm>
              <a:off x="3233459" y="4924375"/>
              <a:ext cx="801930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45CC72E-0417-4241-99BE-6A50ACCC8A96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3579067" y="4265889"/>
              <a:ext cx="55357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245D03-1085-42A9-BAEC-148D5CE43A71}"/>
              </a:ext>
            </a:extLst>
          </p:cNvPr>
          <p:cNvCxnSpPr>
            <a:cxnSpLocks/>
          </p:cNvCxnSpPr>
          <p:nvPr/>
        </p:nvCxnSpPr>
        <p:spPr>
          <a:xfrm>
            <a:off x="482363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AF6A83-B752-48EE-8C16-96B84E9CFF4C}"/>
              </a:ext>
            </a:extLst>
          </p:cNvPr>
          <p:cNvGrpSpPr/>
          <p:nvPr/>
        </p:nvGrpSpPr>
        <p:grpSpPr>
          <a:xfrm>
            <a:off x="1194191" y="2442702"/>
            <a:ext cx="700833" cy="471934"/>
            <a:chOff x="1705270" y="2113935"/>
            <a:chExt cx="934444" cy="62924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5F63A5D-5E9F-440F-9A68-6AE56BA42D5F}"/>
                </a:ext>
              </a:extLst>
            </p:cNvPr>
            <p:cNvSpPr txBox="1"/>
            <p:nvPr/>
          </p:nvSpPr>
          <p:spPr>
            <a:xfrm>
              <a:off x="1705270" y="2153266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x00074</a:t>
              </a:r>
              <a:endParaRPr lang="en-BE" sz="1350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DACB5C7-A228-48A1-8C57-06A9674B6689}"/>
                </a:ext>
              </a:extLst>
            </p:cNvPr>
            <p:cNvCxnSpPr/>
            <p:nvPr/>
          </p:nvCxnSpPr>
          <p:spPr>
            <a:xfrm>
              <a:off x="1705270" y="2113935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AB68A5-580D-4D26-AC61-526CE7FDA69D}"/>
              </a:ext>
            </a:extLst>
          </p:cNvPr>
          <p:cNvGrpSpPr/>
          <p:nvPr/>
        </p:nvGrpSpPr>
        <p:grpSpPr>
          <a:xfrm>
            <a:off x="4823635" y="2409517"/>
            <a:ext cx="700833" cy="471934"/>
            <a:chOff x="6544530" y="2069689"/>
            <a:chExt cx="934444" cy="62924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B1029A7-2911-406D-9BB8-29B2E9A87BBB}"/>
                </a:ext>
              </a:extLst>
            </p:cNvPr>
            <p:cNvSpPr txBox="1"/>
            <p:nvPr/>
          </p:nvSpPr>
          <p:spPr>
            <a:xfrm>
              <a:off x="6544530" y="2109020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x00178</a:t>
              </a:r>
              <a:endParaRPr lang="en-BE" sz="1350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A38780F-4AFC-4562-94F9-AC4A3BB97294}"/>
                </a:ext>
              </a:extLst>
            </p:cNvPr>
            <p:cNvCxnSpPr/>
            <p:nvPr/>
          </p:nvCxnSpPr>
          <p:spPr>
            <a:xfrm>
              <a:off x="6544530" y="2069689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1D694C3-C162-482A-9863-D5B196067127}"/>
              </a:ext>
            </a:extLst>
          </p:cNvPr>
          <p:cNvSpPr txBox="1"/>
          <p:nvPr/>
        </p:nvSpPr>
        <p:spPr>
          <a:xfrm>
            <a:off x="3899053" y="2927173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E4D72AA6-7AFC-437A-9CBE-9876C5C4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98AD-3E5F-4BFF-8CB6-CA52343B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</a:t>
            </a:r>
            <a:r>
              <a:rPr lang="en-GB" dirty="0"/>
              <a:t>s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 </a:t>
            </a:r>
            <a:r>
              <a:rPr lang="en-GB" dirty="0"/>
              <a:t>o</a:t>
            </a:r>
            <a:r>
              <a:rPr lang="en-BE" dirty="0"/>
              <a:t>b</a:t>
            </a:r>
            <a:r>
              <a:rPr lang="en-GB" dirty="0"/>
              <a:t>j</a:t>
            </a:r>
            <a:r>
              <a:rPr lang="en-BE" dirty="0"/>
              <a:t>e</a:t>
            </a:r>
            <a:r>
              <a:rPr lang="en-GB" dirty="0"/>
              <a:t>c</a:t>
            </a:r>
            <a:r>
              <a:rPr lang="en-BE" dirty="0"/>
              <a:t>t </a:t>
            </a:r>
            <a:r>
              <a:rPr lang="en-US" dirty="0"/>
              <a:t>vs.</a:t>
            </a:r>
            <a:r>
              <a:rPr lang="en-BE" dirty="0"/>
              <a:t> pointer to 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CF4F4-CF6B-4674-BA96-5E2D8DD3D15F}"/>
              </a:ext>
            </a:extLst>
          </p:cNvPr>
          <p:cNvSpPr txBox="1"/>
          <p:nvPr/>
        </p:nvSpPr>
        <p:spPr>
          <a:xfrm>
            <a:off x="1368294" y="2049001"/>
            <a:ext cx="5811206" cy="1131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y;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Point(double x_, double y_) : x {x_}, y {y_} {}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print() 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 std::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"," &lt;&lt; y; 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B9598E-2C4E-4D71-A667-13FEA7A488E7}"/>
              </a:ext>
            </a:extLst>
          </p:cNvPr>
          <p:cNvGrpSpPr/>
          <p:nvPr/>
        </p:nvGrpSpPr>
        <p:grpSpPr>
          <a:xfrm>
            <a:off x="1079947" y="4573448"/>
            <a:ext cx="4139788" cy="792132"/>
            <a:chOff x="151901" y="4954932"/>
            <a:chExt cx="5519717" cy="10561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B4ACA3-874A-496F-A220-A60C4CCE61C4}"/>
                </a:ext>
              </a:extLst>
            </p:cNvPr>
            <p:cNvSpPr txBox="1"/>
            <p:nvPr/>
          </p:nvSpPr>
          <p:spPr>
            <a:xfrm>
              <a:off x="151901" y="5580222"/>
              <a:ext cx="55197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dirty="0"/>
                <a:t>d</a:t>
              </a:r>
              <a:r>
                <a:rPr lang="en-BE" sz="1500" dirty="0"/>
                <a:t>o</a:t>
              </a:r>
              <a:r>
                <a:rPr lang="en-GB" sz="1500" dirty="0"/>
                <a:t>t</a:t>
              </a:r>
              <a:r>
                <a:rPr lang="en-BE" sz="1500" dirty="0"/>
                <a:t> operator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m</a:t>
              </a:r>
              <a:r>
                <a:rPr lang="en-GB" sz="1500" dirty="0"/>
                <a:t>e</a:t>
              </a:r>
              <a:r>
                <a:rPr lang="en-BE" sz="1500" dirty="0"/>
                <a:t>m</a:t>
              </a:r>
              <a:r>
                <a:rPr lang="en-GB" sz="1500" dirty="0"/>
                <a:t>b</a:t>
              </a:r>
              <a:r>
                <a:rPr lang="en-BE" sz="1500" dirty="0"/>
                <a:t>e</a:t>
              </a:r>
              <a:r>
                <a:rPr lang="en-GB" sz="1500" dirty="0"/>
                <a:t>r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</a:t>
              </a:r>
              <a:r>
                <a:rPr lang="en-GB" sz="1500" dirty="0"/>
                <a:t>a</a:t>
              </a:r>
              <a:r>
                <a:rPr lang="en-BE" sz="1500" dirty="0"/>
                <a:t>r</a:t>
              </a:r>
              <a:r>
                <a:rPr lang="en-GB" sz="1500" dirty="0"/>
                <a:t>r</a:t>
              </a:r>
              <a:r>
                <a:rPr lang="en-BE" sz="1500" dirty="0"/>
                <a:t>o</a:t>
              </a:r>
              <a:r>
                <a:rPr lang="en-GB" sz="1500" dirty="0"/>
                <a:t>w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D68FF5-7319-473C-AC64-A2D3C83128A4}"/>
                </a:ext>
              </a:extLst>
            </p:cNvPr>
            <p:cNvCxnSpPr/>
            <p:nvPr/>
          </p:nvCxnSpPr>
          <p:spPr>
            <a:xfrm flipV="1">
              <a:off x="707298" y="4954932"/>
              <a:ext cx="81742" cy="5855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5F38884-ACAD-4213-85DD-007C9D6EAC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4245" y="4976824"/>
              <a:ext cx="358253" cy="6033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32FB3E-BFB3-4A52-AB33-AAB54008959F}"/>
              </a:ext>
            </a:extLst>
          </p:cNvPr>
          <p:cNvGrpSpPr/>
          <p:nvPr/>
        </p:nvGrpSpPr>
        <p:grpSpPr>
          <a:xfrm>
            <a:off x="1368294" y="3560897"/>
            <a:ext cx="2060179" cy="1035637"/>
            <a:chOff x="536363" y="3604861"/>
            <a:chExt cx="2746906" cy="13808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48491B-FBE6-4388-8512-B4BB4834634D}"/>
                </a:ext>
              </a:extLst>
            </p:cNvPr>
            <p:cNvSpPr txBox="1"/>
            <p:nvPr/>
          </p:nvSpPr>
          <p:spPr>
            <a:xfrm>
              <a:off x="536363" y="4031602"/>
              <a:ext cx="2746906" cy="954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 p(3.2, 5.1);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3.7;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538ABD-4D08-476E-8955-568ECA291BFC}"/>
                </a:ext>
              </a:extLst>
            </p:cNvPr>
            <p:cNvSpPr txBox="1"/>
            <p:nvPr/>
          </p:nvSpPr>
          <p:spPr>
            <a:xfrm>
              <a:off x="1199535" y="3604861"/>
              <a:ext cx="158205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60DFAA-8958-4991-A713-16B2EFD7857C}"/>
              </a:ext>
            </a:extLst>
          </p:cNvPr>
          <p:cNvGrpSpPr/>
          <p:nvPr/>
        </p:nvGrpSpPr>
        <p:grpSpPr>
          <a:xfrm>
            <a:off x="3552785" y="3559093"/>
            <a:ext cx="3414717" cy="1040469"/>
            <a:chOff x="3449018" y="3602458"/>
            <a:chExt cx="4552956" cy="13872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77D767-E01C-43F6-9F1F-0BFEAF7DAE77}"/>
                </a:ext>
              </a:extLst>
            </p:cNvPr>
            <p:cNvSpPr txBox="1"/>
            <p:nvPr/>
          </p:nvSpPr>
          <p:spPr>
            <a:xfrm>
              <a:off x="3449018" y="4035642"/>
              <a:ext cx="4552956" cy="954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Point* p = new Point(3.2, 5.1);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= 3.7;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print();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F5714F-E10D-4E64-94F0-9C44AE70D13E}"/>
                </a:ext>
              </a:extLst>
            </p:cNvPr>
            <p:cNvSpPr txBox="1"/>
            <p:nvPr/>
          </p:nvSpPr>
          <p:spPr>
            <a:xfrm>
              <a:off x="4232786" y="3602458"/>
              <a:ext cx="256908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/>
                <a:t>p</a:t>
              </a:r>
              <a:r>
                <a:rPr lang="en-BE" sz="1350" dirty="0"/>
                <a:t>o</a:t>
              </a:r>
              <a:r>
                <a:rPr lang="en-GB" sz="1350" dirty="0" err="1"/>
                <a:t>i</a:t>
              </a:r>
              <a:r>
                <a:rPr lang="en-BE" sz="1350" dirty="0"/>
                <a:t>n</a:t>
              </a:r>
              <a:r>
                <a:rPr lang="en-GB" sz="1350" dirty="0"/>
                <a:t>t</a:t>
              </a:r>
              <a:r>
                <a:rPr lang="en-BE" sz="1350" dirty="0"/>
                <a:t>e</a:t>
              </a:r>
              <a:r>
                <a:rPr lang="en-GB" sz="1350" dirty="0"/>
                <a:t>r</a:t>
              </a:r>
              <a:r>
                <a:rPr lang="en-BE" sz="1350" dirty="0"/>
                <a:t> </a:t>
              </a:r>
              <a:r>
                <a:rPr lang="en-GB" sz="1350" dirty="0"/>
                <a:t>t</a:t>
              </a:r>
              <a:r>
                <a:rPr lang="en-BE" sz="1350" dirty="0"/>
                <a:t>o 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27B01C7D-8F4B-4846-9E25-B5363150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0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2232-A47E-4A3E-8CEA-B6EA3216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care?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EE72-9FA3-4B4E-8DD1-85376C41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no… but sometimes we do!</a:t>
            </a:r>
          </a:p>
          <a:p>
            <a:r>
              <a:rPr lang="en-US" dirty="0"/>
              <a:t>C++ programs use two types of memory</a:t>
            </a:r>
          </a:p>
          <a:p>
            <a:pPr lvl="1"/>
            <a:r>
              <a:rPr lang="en-US" dirty="0"/>
              <a:t>stack</a:t>
            </a:r>
          </a:p>
          <a:p>
            <a:pPr lvl="2"/>
            <a:r>
              <a:rPr lang="en-US" dirty="0"/>
              <a:t>stores function arguments</a:t>
            </a:r>
          </a:p>
          <a:p>
            <a:pPr lvl="2"/>
            <a:r>
              <a:rPr lang="en-US" dirty="0"/>
              <a:t>stores local variables</a:t>
            </a:r>
          </a:p>
          <a:p>
            <a:pPr lvl="2"/>
            <a:r>
              <a:rPr lang="en-US" dirty="0"/>
              <a:t>return value</a:t>
            </a:r>
          </a:p>
          <a:p>
            <a:pPr lvl="1"/>
            <a:r>
              <a:rPr lang="en-US" dirty="0"/>
              <a:t>heap</a:t>
            </a:r>
          </a:p>
          <a:p>
            <a:pPr lvl="2"/>
            <a:r>
              <a:rPr lang="en-US" dirty="0"/>
              <a:t>stores explicitly allocated data</a:t>
            </a:r>
          </a:p>
          <a:p>
            <a:pPr lvl="3"/>
            <a:r>
              <a:rPr lang="en-US" dirty="0"/>
              <a:t>by data types,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, …</a:t>
            </a:r>
          </a:p>
          <a:p>
            <a:pPr lvl="3"/>
            <a:r>
              <a:rPr lang="en-US" dirty="0"/>
              <a:t>by programmer: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3E2E47-A657-4B32-AB83-96C926DA65F6}"/>
              </a:ext>
            </a:extLst>
          </p:cNvPr>
          <p:cNvGrpSpPr/>
          <p:nvPr/>
        </p:nvGrpSpPr>
        <p:grpSpPr>
          <a:xfrm>
            <a:off x="3768214" y="3290734"/>
            <a:ext cx="1182191" cy="575187"/>
            <a:chOff x="5024284" y="3244645"/>
            <a:chExt cx="1576255" cy="766916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69110CE-6A05-4707-B8E8-2E9E3AF6675F}"/>
                </a:ext>
              </a:extLst>
            </p:cNvPr>
            <p:cNvSpPr/>
            <p:nvPr/>
          </p:nvSpPr>
          <p:spPr>
            <a:xfrm>
              <a:off x="5024284" y="3244645"/>
              <a:ext cx="58993" cy="76691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4F9667-F177-4BC6-B845-644D9A60BB01}"/>
                </a:ext>
              </a:extLst>
            </p:cNvPr>
            <p:cNvSpPr txBox="1"/>
            <p:nvPr/>
          </p:nvSpPr>
          <p:spPr>
            <a:xfrm>
              <a:off x="5270089" y="3411794"/>
              <a:ext cx="133045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 frame</a:t>
              </a:r>
              <a:endParaRPr lang="en-BE" sz="135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E946F8E-E50A-4CD3-8DF5-5954501C66D0}"/>
              </a:ext>
            </a:extLst>
          </p:cNvPr>
          <p:cNvSpPr txBox="1"/>
          <p:nvPr/>
        </p:nvSpPr>
        <p:spPr>
          <a:xfrm>
            <a:off x="6157882" y="3416095"/>
            <a:ext cx="258772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lifetime: function execution</a:t>
            </a:r>
            <a:endParaRPr lang="en-BE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AC578-EF65-4DB4-B6E2-82034A820DEA}"/>
              </a:ext>
            </a:extLst>
          </p:cNvPr>
          <p:cNvSpPr txBox="1"/>
          <p:nvPr/>
        </p:nvSpPr>
        <p:spPr>
          <a:xfrm>
            <a:off x="6157883" y="4413322"/>
            <a:ext cx="2632387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lifetime: managed by programmer</a:t>
            </a:r>
            <a:endParaRPr lang="en-BE" sz="1350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9CEF190-621E-4EC8-83AC-0E4950E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9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9902-43FD-488A-993C-B34DEFEF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std::vector</a:t>
            </a:r>
            <a:endParaRPr lang="en-BE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ECF90-ADA9-4751-A29D-70EAA9157E82}"/>
              </a:ext>
            </a:extLst>
          </p:cNvPr>
          <p:cNvSpPr txBox="1"/>
          <p:nvPr/>
        </p:nvSpPr>
        <p:spPr>
          <a:xfrm>
            <a:off x="556660" y="4058875"/>
            <a:ext cx="4222550" cy="15465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std::vector&lt;double&gt;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value)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data.push_back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97937-9A2F-42F4-B030-A35196A2E21B}"/>
              </a:ext>
            </a:extLst>
          </p:cNvPr>
          <p:cNvSpPr txBox="1"/>
          <p:nvPr/>
        </p:nvSpPr>
        <p:spPr>
          <a:xfrm>
            <a:off x="556660" y="2078167"/>
            <a:ext cx="466506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(const auto&amp; value: data)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33155-54B5-4EFE-8AB1-FCED6CD92A0E}"/>
              </a:ext>
            </a:extLst>
          </p:cNvPr>
          <p:cNvSpPr/>
          <p:nvPr/>
        </p:nvSpPr>
        <p:spPr>
          <a:xfrm>
            <a:off x="6054213" y="1764277"/>
            <a:ext cx="1850923" cy="330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C445A-F869-4578-AF74-48B1BCA63A10}"/>
              </a:ext>
            </a:extLst>
          </p:cNvPr>
          <p:cNvSpPr txBox="1"/>
          <p:nvPr/>
        </p:nvSpPr>
        <p:spPr>
          <a:xfrm>
            <a:off x="6054212" y="4167667"/>
            <a:ext cx="185092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main:</a:t>
            </a:r>
          </a:p>
          <a:p>
            <a:r>
              <a:rPr lang="en-US" sz="1350" dirty="0"/>
              <a:t>    data</a:t>
            </a:r>
          </a:p>
          <a:p>
            <a:r>
              <a:rPr lang="en-US" sz="1350" dirty="0"/>
              <a:t>    sum</a:t>
            </a:r>
          </a:p>
          <a:p>
            <a:r>
              <a:rPr lang="en-US" sz="1350" dirty="0"/>
              <a:t>    value</a:t>
            </a:r>
            <a:endParaRPr lang="en-BE" sz="135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37643D-6A49-45EE-94A5-D6BD017D599E}"/>
              </a:ext>
            </a:extLst>
          </p:cNvPr>
          <p:cNvGrpSpPr/>
          <p:nvPr/>
        </p:nvGrpSpPr>
        <p:grpSpPr>
          <a:xfrm>
            <a:off x="6054212" y="3473893"/>
            <a:ext cx="2727084" cy="1594022"/>
            <a:chOff x="8072281" y="3488857"/>
            <a:chExt cx="3636111" cy="21253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1770DA-33BF-4F13-AF17-746A4F1095C8}"/>
                </a:ext>
              </a:extLst>
            </p:cNvPr>
            <p:cNvSpPr txBox="1"/>
            <p:nvPr/>
          </p:nvSpPr>
          <p:spPr>
            <a:xfrm>
              <a:off x="8072281" y="3488857"/>
              <a:ext cx="2467897" cy="954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 err="1"/>
                <a:t>read_data</a:t>
              </a:r>
              <a:r>
                <a:rPr lang="en-US" sz="1350" dirty="0"/>
                <a:t>:</a:t>
              </a:r>
            </a:p>
            <a:p>
              <a:r>
                <a:rPr lang="en-US" sz="1350" dirty="0"/>
                <a:t>    data</a:t>
              </a:r>
            </a:p>
            <a:p>
              <a:r>
                <a:rPr lang="en-US" sz="1350" dirty="0"/>
                <a:t>    value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35B68CD-E0C2-46F0-8D7E-844868819563}"/>
                </a:ext>
              </a:extLst>
            </p:cNvPr>
            <p:cNvGrpSpPr/>
            <p:nvPr/>
          </p:nvGrpSpPr>
          <p:grpSpPr>
            <a:xfrm>
              <a:off x="10645877" y="3488857"/>
              <a:ext cx="1062515" cy="2125362"/>
              <a:chOff x="9721643" y="3488857"/>
              <a:chExt cx="1062515" cy="2125362"/>
            </a:xfrm>
          </p:grpSpPr>
          <p:sp>
            <p:nvSpPr>
              <p:cNvPr id="9" name="Right Brace 8">
                <a:extLst>
                  <a:ext uri="{FF2B5EF4-FFF2-40B4-BE49-F238E27FC236}">
                    <a16:creationId xmlns:a16="http://schemas.microsoft.com/office/drawing/2014/main" id="{43B5BE77-C381-4C32-9CCC-351D14DD303B}"/>
                  </a:ext>
                </a:extLst>
              </p:cNvPr>
              <p:cNvSpPr/>
              <p:nvPr/>
            </p:nvSpPr>
            <p:spPr>
              <a:xfrm>
                <a:off x="9721643" y="3488857"/>
                <a:ext cx="95986" cy="212536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1BF82E-DFB2-4557-B8EF-4C9EF19B335A}"/>
                  </a:ext>
                </a:extLst>
              </p:cNvPr>
              <p:cNvSpPr txBox="1"/>
              <p:nvPr/>
            </p:nvSpPr>
            <p:spPr>
              <a:xfrm>
                <a:off x="10062422" y="4366871"/>
                <a:ext cx="7217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stack</a:t>
                </a:r>
                <a:endParaRPr lang="en-BE" sz="1350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3BB12-406C-42AD-91D3-8B893085468F}"/>
              </a:ext>
            </a:extLst>
          </p:cNvPr>
          <p:cNvGrpSpPr/>
          <p:nvPr/>
        </p:nvGrpSpPr>
        <p:grpSpPr>
          <a:xfrm>
            <a:off x="7958596" y="4166390"/>
            <a:ext cx="834455" cy="901524"/>
            <a:chOff x="9721642" y="4412187"/>
            <a:chExt cx="1112607" cy="1202032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0A452376-93C4-4EB1-99BB-CC26931B1B48}"/>
                </a:ext>
              </a:extLst>
            </p:cNvPr>
            <p:cNvSpPr/>
            <p:nvPr/>
          </p:nvSpPr>
          <p:spPr>
            <a:xfrm>
              <a:off x="9721642" y="4412187"/>
              <a:ext cx="189185" cy="1202032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57EB98-285F-448F-A278-F22A95640645}"/>
                </a:ext>
              </a:extLst>
            </p:cNvPr>
            <p:cNvSpPr txBox="1"/>
            <p:nvPr/>
          </p:nvSpPr>
          <p:spPr>
            <a:xfrm>
              <a:off x="10112513" y="4828538"/>
              <a:ext cx="72173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</a:t>
              </a:r>
              <a:endParaRPr lang="en-BE" sz="135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3F555C-C930-4C5A-9812-AB3106E83BFF}"/>
              </a:ext>
            </a:extLst>
          </p:cNvPr>
          <p:cNvGrpSpPr/>
          <p:nvPr/>
        </p:nvGrpSpPr>
        <p:grpSpPr>
          <a:xfrm>
            <a:off x="6054212" y="1760194"/>
            <a:ext cx="2723110" cy="715581"/>
            <a:chOff x="8072281" y="1203925"/>
            <a:chExt cx="3630812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FB290A-36BE-42D3-830D-9CA5731D1EE7}"/>
                </a:ext>
              </a:extLst>
            </p:cNvPr>
            <p:cNvSpPr txBox="1"/>
            <p:nvPr/>
          </p:nvSpPr>
          <p:spPr>
            <a:xfrm>
              <a:off x="8072281" y="1203925"/>
              <a:ext cx="246789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 0.31452949e01</a:t>
              </a:r>
            </a:p>
            <a:p>
              <a:r>
                <a:rPr lang="en-US" sz="1350" dirty="0"/>
                <a:t> 0.33494484e02</a:t>
              </a:r>
            </a:p>
            <a:p>
              <a:r>
                <a:rPr lang="en-US" sz="1350" dirty="0"/>
                <a:t>-0.144598494-03</a:t>
              </a:r>
              <a:endParaRPr lang="en-BE" sz="135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C417FB2-88AF-4CDD-B598-A499E0F3FE8E}"/>
                </a:ext>
              </a:extLst>
            </p:cNvPr>
            <p:cNvGrpSpPr/>
            <p:nvPr/>
          </p:nvGrpSpPr>
          <p:grpSpPr>
            <a:xfrm>
              <a:off x="10645878" y="1203925"/>
              <a:ext cx="1057215" cy="923330"/>
              <a:chOff x="9721643" y="4412187"/>
              <a:chExt cx="1057215" cy="923330"/>
            </a:xfrm>
          </p:grpSpPr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D268091F-70A3-48DC-8337-F472B25A7165}"/>
                  </a:ext>
                </a:extLst>
              </p:cNvPr>
              <p:cNvSpPr/>
              <p:nvPr/>
            </p:nvSpPr>
            <p:spPr>
              <a:xfrm>
                <a:off x="9721643" y="4412187"/>
                <a:ext cx="95986" cy="923330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8173F8-3C92-4E09-951E-C42F7471F4A4}"/>
                  </a:ext>
                </a:extLst>
              </p:cNvPr>
              <p:cNvSpPr txBox="1"/>
              <p:nvPr/>
            </p:nvSpPr>
            <p:spPr>
              <a:xfrm>
                <a:off x="10062422" y="4683727"/>
                <a:ext cx="7164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heap</a:t>
                </a:r>
                <a:endParaRPr lang="en-BE" sz="1350" dirty="0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80C5CC-DC31-40B1-86CC-E5213227362D}"/>
              </a:ext>
            </a:extLst>
          </p:cNvPr>
          <p:cNvSpPr/>
          <p:nvPr/>
        </p:nvSpPr>
        <p:spPr>
          <a:xfrm>
            <a:off x="5545862" y="1923696"/>
            <a:ext cx="611591" cy="18979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7ED57CD-41FF-47FC-92E2-7BDBE21FCF58}"/>
              </a:ext>
            </a:extLst>
          </p:cNvPr>
          <p:cNvSpPr/>
          <p:nvPr/>
        </p:nvSpPr>
        <p:spPr>
          <a:xfrm>
            <a:off x="5571672" y="1923696"/>
            <a:ext cx="611591" cy="25838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F002F79-E3FC-4F37-A70A-9EDC38B9E720}"/>
              </a:ext>
            </a:extLst>
          </p:cNvPr>
          <p:cNvSpPr/>
          <p:nvPr/>
        </p:nvSpPr>
        <p:spPr>
          <a:xfrm>
            <a:off x="373065" y="252419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617B36E-FD51-4F3B-9006-84821F05D16D}"/>
              </a:ext>
            </a:extLst>
          </p:cNvPr>
          <p:cNvSpPr/>
          <p:nvPr/>
        </p:nvSpPr>
        <p:spPr>
          <a:xfrm>
            <a:off x="369968" y="2729950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66B464E-4350-4A4F-AF92-1E23054107B5}"/>
              </a:ext>
            </a:extLst>
          </p:cNvPr>
          <p:cNvSpPr/>
          <p:nvPr/>
        </p:nvSpPr>
        <p:spPr>
          <a:xfrm>
            <a:off x="367202" y="4310141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E74F6C1-EABA-4FBB-AC68-E8EE12696159}"/>
              </a:ext>
            </a:extLst>
          </p:cNvPr>
          <p:cNvSpPr/>
          <p:nvPr/>
        </p:nvSpPr>
        <p:spPr>
          <a:xfrm>
            <a:off x="373993" y="293570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2C6BA648-F266-4D0A-8FBE-7E4E8609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2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0.00052 0.161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807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23" grpId="2" animBg="1"/>
      <p:bldP spid="24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E1A4-0104-4780-92EA-65A6B929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AC53-99A8-423D-9003-17458124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memory</a:t>
            </a:r>
          </a:p>
          <a:p>
            <a:pPr lvl="1"/>
            <a:r>
              <a:rPr lang="en-US" dirty="0"/>
              <a:t> explicitly allocated when required</a:t>
            </a:r>
          </a:p>
          <a:p>
            <a:pPr lvl="1"/>
            <a:r>
              <a:rPr lang="en-US" dirty="0"/>
              <a:t>explicitly deallocated when no longer required</a:t>
            </a:r>
          </a:p>
          <a:p>
            <a:r>
              <a:rPr lang="en-US" dirty="0"/>
              <a:t>STL containers do that for you</a:t>
            </a:r>
          </a:p>
          <a:p>
            <a:pPr lvl="1"/>
            <a:r>
              <a:rPr lang="en-US" dirty="0"/>
              <a:t>constructor: memory allocation</a:t>
            </a:r>
          </a:p>
          <a:p>
            <a:pPr lvl="1"/>
            <a:r>
              <a:rPr lang="en-US" dirty="0"/>
              <a:t>move constructor/assignment: move resource handles</a:t>
            </a:r>
          </a:p>
          <a:p>
            <a:pPr lvl="1"/>
            <a:r>
              <a:rPr lang="en-US" dirty="0"/>
              <a:t>copy constructor/assignment: copy resources</a:t>
            </a:r>
          </a:p>
          <a:p>
            <a:pPr lvl="1"/>
            <a:r>
              <a:rPr lang="en-US" dirty="0"/>
              <a:t>destructor: memory deallocation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402F2-C2E3-4AF5-A245-A245C2A7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2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AFAB-5C85-45EB-9564-AD356507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0A454-ECFA-4635-AE27-63BA5519A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Allocate memory heap: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  <a:p>
            <a:r>
              <a:rPr lang="en-US" dirty="0"/>
              <a:t>Ensure correct copy of data: copy constructor, copy assignment</a:t>
            </a:r>
          </a:p>
          <a:p>
            <a:r>
              <a:rPr lang="en-US" dirty="0"/>
              <a:t>Ensure correct move of data: move constructor, move assignment</a:t>
            </a:r>
          </a:p>
          <a:p>
            <a:r>
              <a:rPr lang="en-US" dirty="0"/>
              <a:t>Deallocate memory: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memory leak</a:t>
            </a:r>
          </a:p>
          <a:p>
            <a:pPr lvl="1"/>
            <a:r>
              <a:rPr lang="en-US" dirty="0"/>
              <a:t>double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segmentation fault</a:t>
            </a:r>
          </a:p>
          <a:p>
            <a:pPr lvl="1"/>
            <a:r>
              <a:rPr lang="en-US" dirty="0"/>
              <a:t>no move semantics: performance issues</a:t>
            </a:r>
          </a:p>
          <a:p>
            <a:pPr lvl="1"/>
            <a:r>
              <a:rPr lang="en-US" dirty="0"/>
              <a:t>no resource copying: segmentation fault or bugs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5C524-BA26-4FAA-9146-C41E61D77008}"/>
              </a:ext>
            </a:extLst>
          </p:cNvPr>
          <p:cNvSpPr txBox="1"/>
          <p:nvPr/>
        </p:nvSpPr>
        <p:spPr>
          <a:xfrm>
            <a:off x="6002676" y="1389072"/>
            <a:ext cx="298126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Avoid it!</a:t>
            </a:r>
            <a:br>
              <a:rPr lang="en-US" sz="2100" dirty="0"/>
            </a:br>
            <a:r>
              <a:rPr lang="en-US" sz="2100" dirty="0"/>
              <a:t>Use STL or smart pointers</a:t>
            </a:r>
            <a:endParaRPr lang="en-BE" sz="21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B2EB287-B31F-41A2-B81D-F1D13B8C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0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9C13-6B13-4D5C-BEFA-68BD4780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Semi-automatic: smart pointers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30956-064C-4C57-9FEB-5223F02D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unique resource ownership</a:t>
            </a:r>
          </a:p>
          <a:p>
            <a:pPr lvl="1"/>
            <a:r>
              <a:rPr lang="en-US" dirty="0"/>
              <a:t>auto-deleted when owner goes out of scope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shared resource ownership</a:t>
            </a:r>
          </a:p>
          <a:p>
            <a:pPr lvl="1"/>
            <a:r>
              <a:rPr lang="en-US" dirty="0"/>
              <a:t>auto-deleted when last owner goes out of scope</a:t>
            </a:r>
          </a:p>
          <a:p>
            <a:pPr lvl="1"/>
            <a:r>
              <a:rPr lang="en-US" dirty="0"/>
              <a:t>requires bookkeeping: number of owners is tracked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temporary resource ownership</a:t>
            </a:r>
          </a:p>
          <a:p>
            <a:pPr lvl="1"/>
            <a:r>
              <a:rPr lang="en-US" dirty="0"/>
              <a:t>constructed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not counted for reference count</a:t>
            </a:r>
          </a:p>
          <a:p>
            <a:pPr lvl="1"/>
            <a:r>
              <a:rPr lang="en-US" dirty="0"/>
              <a:t>to use, convert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use cases</a:t>
            </a:r>
          </a:p>
          <a:p>
            <a:pPr lvl="2"/>
            <a:r>
              <a:rPr lang="en-US" dirty="0"/>
              <a:t>models temporary ownership</a:t>
            </a:r>
          </a:p>
          <a:p>
            <a:pPr lvl="2"/>
            <a:r>
              <a:rPr lang="en-US" dirty="0"/>
              <a:t>breaks cyclic references (e.g., graphs)</a:t>
            </a:r>
            <a:endParaRPr lang="en-BE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8C21A12-760D-4A69-8F80-9751DA2F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4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/>
              <a:t>C-style pointers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2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8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2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std::tie(mass, charge)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5746177" y="5258955"/>
            <a:ext cx="892756" cy="1287318"/>
            <a:chOff x="5268191" y="5258955"/>
            <a:chExt cx="892756" cy="1287318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map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01209" y="2628405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uiExpand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push/peek/pull: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</a:t>
            </a:r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1e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173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634671F-E4BB-4607-B5AD-11CCCA43B550}"/>
              </a:ext>
            </a:extLst>
          </p:cNvPr>
          <p:cNvGrpSpPr/>
          <p:nvPr/>
        </p:nvGrpSpPr>
        <p:grpSpPr>
          <a:xfrm>
            <a:off x="6313340" y="3296518"/>
            <a:ext cx="1812740" cy="729767"/>
            <a:chOff x="6313340" y="3296518"/>
            <a:chExt cx="1812740" cy="729767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063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graph </a:t>
              </a:r>
              <a:r>
                <a:rPr lang="en-US" sz="2100" i="1" dirty="0">
                  <a:latin typeface="Palatino Linotype" panose="02040502050505030304" pitchFamily="18" charset="0"/>
                </a:rPr>
                <a:t>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47" b="-26667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176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complex&lt;double&gt; c(-0.62772, - 0.42193);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190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2047" y="2273425"/>
            <a:ext cx="876430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047" y="3832158"/>
            <a:ext cx="8764301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[=] (const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2</a:t>
            </a:r>
            <a:r>
              <a:rPr lang="en-GB" i="1" baseline="30000" dirty="0"/>
              <a:t>n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201</a:t>
            </a:r>
            <a:r>
              <a:rPr lang="en-BE" dirty="0"/>
              <a:t>8</a:t>
            </a:r>
            <a:endParaRPr lang="en-US" dirty="0"/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i="1" dirty="0">
                <a:hlinkClick r:id="rId2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3"/>
              </a:rPr>
              <a:t>G</a:t>
            </a:r>
            <a:r>
              <a:rPr lang="en-GB" dirty="0">
                <a:hlinkClick r:id="rId3"/>
              </a:rPr>
              <a:t>o</a:t>
            </a:r>
            <a:r>
              <a:rPr lang="en-BE" dirty="0">
                <a:hlinkClick r:id="rId3"/>
              </a:rPr>
              <a:t>o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C</a:t>
            </a:r>
            <a:r>
              <a:rPr lang="en-BE" dirty="0">
                <a:hlinkClick r:id="rId3"/>
              </a:rPr>
              <a:t>++ St</a:t>
            </a:r>
            <a:r>
              <a:rPr lang="en-GB" dirty="0">
                <a:hlinkClick r:id="rId3"/>
              </a:rPr>
              <a:t>y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u</a:t>
            </a:r>
            <a:r>
              <a:rPr lang="en-GB" dirty="0" err="1">
                <a:hlinkClick r:id="rId3"/>
              </a:rPr>
              <a:t>i</a:t>
            </a:r>
            <a:r>
              <a:rPr lang="en-BE" dirty="0">
                <a:hlinkClick r:id="rId3"/>
              </a:rPr>
              <a:t>d</a:t>
            </a:r>
            <a:r>
              <a:rPr lang="en-GB" dirty="0">
                <a:hlinkClick r:id="rId3"/>
              </a:rPr>
              <a:t>e</a:t>
            </a:r>
            <a:endParaRPr lang="en-US" dirty="0"/>
          </a:p>
          <a:p>
            <a:r>
              <a:rPr lang="en-US" i="1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  <a:p>
            <a:r>
              <a:rPr lang="en-US" dirty="0">
                <a:hlinkClick r:id="rId4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icpc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0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https://www.jetbrains.com/clion/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n = n - 1;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C8F059-BBF4-426A-926B-672366F8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651B9F1-7A7F-4E0B-8AF9-807ED9F1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36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++i)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 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include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C++98: coming of age: ISO standardization</a:t>
            </a:r>
          </a:p>
          <a:p>
            <a:pPr lvl="1"/>
            <a:r>
              <a:rPr lang="en-US" dirty="0"/>
              <a:t>C++11: gets easier to use</a:t>
            </a:r>
          </a:p>
          <a:p>
            <a:pPr lvl="1"/>
            <a:r>
              <a:rPr lang="en-US" dirty="0"/>
              <a:t>C++14: fix things in C++11</a:t>
            </a:r>
          </a:p>
          <a:p>
            <a:pPr lvl="1"/>
            <a:r>
              <a:rPr lang="en-US" dirty="0"/>
              <a:t>C++17: new features</a:t>
            </a:r>
          </a:p>
          <a:p>
            <a:pPr lvl="1"/>
            <a:r>
              <a:rPr lang="en-US" dirty="0"/>
              <a:t>C++20: more new features, not fully supported yet</a:t>
            </a:r>
          </a:p>
          <a:p>
            <a:r>
              <a:rPr lang="en-US" dirty="0"/>
              <a:t>Here, C++17 +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5259015"/>
            <a:ext cx="294035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400" i="1" dirty="0"/>
              <a:t>A tour of C++</a:t>
            </a:r>
            <a:br>
              <a:rPr lang="en-US" sz="2400" dirty="0"/>
            </a:br>
            <a:r>
              <a:rPr lang="en-US" sz="2400" dirty="0"/>
              <a:t>Bjarne </a:t>
            </a:r>
            <a:r>
              <a:rPr lang="en-US" sz="2400" dirty="0" err="1"/>
              <a:t>Stroustrup</a:t>
            </a:r>
            <a:endParaRPr lang="en-US" sz="2400" dirty="0"/>
          </a:p>
          <a:p>
            <a:r>
              <a:rPr lang="en-US" sz="2400" dirty="0"/>
              <a:t>Addison-Wesley,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7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59016"/>
            <a:ext cx="1969770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0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  <a:r>
              <a:rPr lang="en-BE" dirty="0"/>
              <a:t>L</a:t>
            </a:r>
            <a:r>
              <a:rPr lang="en-GB" dirty="0" err="1"/>
              <a:t>i</a:t>
            </a:r>
            <a:r>
              <a:rPr lang="en-BE" dirty="0"/>
              <a:t>s</a:t>
            </a:r>
            <a:r>
              <a:rPr lang="en-GB" dirty="0"/>
              <a:t>t</a:t>
            </a:r>
            <a:r>
              <a:rPr lang="en-BE" dirty="0"/>
              <a:t>s.</a:t>
            </a:r>
            <a:r>
              <a:rPr lang="en-GB" dirty="0"/>
              <a:t>t</a:t>
            </a:r>
            <a:r>
              <a:rPr lang="en-BE" dirty="0"/>
              <a:t>x</a:t>
            </a:r>
            <a:r>
              <a:rPr lang="en-GB" dirty="0"/>
              <a:t>t</a:t>
            </a:r>
            <a:r>
              <a:rPr lang="en-US" dirty="0"/>
              <a:t>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046988"/>
            <a:chOff x="628650" y="1825625"/>
            <a:chExt cx="6672417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0469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cmake_minimum_required(VERSION 3.0)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project(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LANGUAGES CXX)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set(CMAKE_CXX_STANDARD 14)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set(CMAKE_CXX_STARDARD_REQUIRED YES)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set(CMAKE_CXX_EXTENSIONS NO)</a:t>
              </a: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-Wall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–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 -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-g)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add_executable(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.exe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.cpp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n.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95775" y="1825625"/>
              <a:ext cx="148630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ke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sts.txt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98142" y="742475"/>
            <a:ext cx="4152910" cy="1060565"/>
            <a:chOff x="431340" y="2790404"/>
            <a:chExt cx="4152910" cy="1060565"/>
          </a:xfrm>
        </p:grpSpPr>
        <p:sp>
          <p:nvSpPr>
            <p:cNvPr id="8" name="TextBox 7"/>
            <p:cNvSpPr txBox="1"/>
            <p:nvPr/>
          </p:nvSpPr>
          <p:spPr>
            <a:xfrm>
              <a:off x="1748721" y="2790404"/>
              <a:ext cx="283552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u</a:t>
              </a:r>
              <a:r>
                <a:rPr lang="en-GB" sz="2000" dirty="0"/>
                <a:t>m</a:t>
              </a:r>
              <a:r>
                <a:rPr lang="en-BE" sz="2000" dirty="0"/>
                <a:t> C</a:t>
              </a:r>
              <a:r>
                <a:rPr lang="en-GB" sz="2000" dirty="0"/>
                <a:t>m</a:t>
              </a:r>
              <a:r>
                <a:rPr lang="en-BE" sz="2000" dirty="0"/>
                <a:t>a</a:t>
              </a:r>
              <a:r>
                <a:rPr lang="en-GB" sz="2000" dirty="0"/>
                <a:t>k</a:t>
              </a:r>
              <a:r>
                <a:rPr lang="en-BE" sz="2000" dirty="0"/>
                <a:t>e </a:t>
              </a:r>
              <a:r>
                <a:rPr lang="en-GB" sz="2000" dirty="0"/>
                <a:t>v</a:t>
              </a:r>
              <a:r>
                <a:rPr lang="en-BE" sz="2000" dirty="0"/>
                <a:t>e</a:t>
              </a:r>
              <a:r>
                <a:rPr lang="en-GB" sz="2000" dirty="0"/>
                <a:t>r</a:t>
              </a:r>
              <a:r>
                <a:rPr lang="en-BE" sz="2000" dirty="0"/>
                <a:t>s</a:t>
              </a:r>
              <a:r>
                <a:rPr lang="en-GB" sz="2000" dirty="0" err="1"/>
                <a:t>i</a:t>
              </a:r>
              <a:r>
                <a:rPr lang="en-BE" sz="2000" dirty="0"/>
                <a:t>o</a:t>
              </a:r>
              <a:r>
                <a:rPr lang="en-GB" sz="2000" dirty="0"/>
                <a:t>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1"/>
            </p:cNvCxnSpPr>
            <p:nvPr/>
          </p:nvCxnSpPr>
          <p:spPr>
            <a:xfrm flipH="1">
              <a:off x="431340" y="2990459"/>
              <a:ext cx="1317381" cy="860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588028" y="3740781"/>
            <a:ext cx="2473827" cy="853577"/>
            <a:chOff x="1202217" y="2336937"/>
            <a:chExt cx="2473827" cy="853577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12" idx="1"/>
            </p:cNvCxnSpPr>
            <p:nvPr/>
          </p:nvCxnSpPr>
          <p:spPr>
            <a:xfrm flipH="1" flipV="1">
              <a:off x="1202217" y="2336937"/>
              <a:ext cx="546505" cy="65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92866" y="2595359"/>
            <a:ext cx="5474440" cy="643599"/>
            <a:chOff x="-2146440" y="2546915"/>
            <a:chExt cx="5474440" cy="64359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57927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j</a:t>
              </a:r>
              <a:r>
                <a:rPr lang="en-BE" sz="2000" dirty="0"/>
                <a:t>e</a:t>
              </a:r>
              <a:r>
                <a:rPr lang="en-GB" sz="2000" dirty="0"/>
                <a:t>c</a:t>
              </a:r>
              <a:r>
                <a:rPr lang="en-BE" sz="2000" dirty="0"/>
                <a:t>t </a:t>
              </a:r>
              <a:r>
                <a:rPr lang="en-GB" sz="2000" dirty="0"/>
                <a:t>n</a:t>
              </a:r>
              <a:r>
                <a:rPr lang="en-BE" sz="2000" dirty="0"/>
                <a:t>a</a:t>
              </a:r>
              <a:r>
                <a:rPr lang="en-GB" sz="2000" dirty="0"/>
                <a:t>m</a:t>
              </a:r>
              <a:r>
                <a:rPr lang="en-BE" sz="2000" dirty="0"/>
                <a:t>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cxnSpLocks/>
              <a:stCxn id="17" idx="1"/>
            </p:cNvCxnSpPr>
            <p:nvPr/>
          </p:nvCxnSpPr>
          <p:spPr>
            <a:xfrm flipH="1" flipV="1">
              <a:off x="-2146440" y="2546915"/>
              <a:ext cx="3895162" cy="443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91464" y="4394304"/>
            <a:ext cx="1419516" cy="1220178"/>
            <a:chOff x="2762059" y="1989071"/>
            <a:chExt cx="1419516" cy="1220178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141951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b</a:t>
              </a:r>
              <a:r>
                <a:rPr lang="en-GB" sz="2000" dirty="0"/>
                <a:t>u</a:t>
              </a:r>
              <a:r>
                <a:rPr lang="en-BE" sz="2000" dirty="0" err="1"/>
                <a:t>i</a:t>
              </a:r>
              <a:r>
                <a:rPr lang="en-GB" sz="2000" dirty="0"/>
                <a:t>l</a:t>
              </a:r>
              <a:r>
                <a:rPr lang="en-BE" sz="2000" dirty="0"/>
                <a:t>d </a:t>
              </a:r>
              <a:r>
                <a:rPr lang="en-GB" sz="2000" dirty="0"/>
                <a:t>t</a:t>
              </a:r>
              <a:r>
                <a:rPr lang="en-BE" sz="2000" dirty="0"/>
                <a:t>a</a:t>
              </a:r>
              <a:r>
                <a:rPr lang="en-GB" sz="2000" dirty="0"/>
                <a:t>r</a:t>
              </a:r>
              <a:r>
                <a:rPr lang="en-BE" sz="2000" dirty="0"/>
                <a:t>g</a:t>
              </a:r>
              <a:r>
                <a:rPr lang="en-GB" sz="2000" dirty="0"/>
                <a:t>e</a:t>
              </a:r>
              <a:r>
                <a:rPr lang="en-BE" sz="2000" dirty="0"/>
                <a:t>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cxnSpLocks/>
              <a:stCxn id="21" idx="0"/>
            </p:cNvCxnSpPr>
            <p:nvPr/>
          </p:nvCxnSpPr>
          <p:spPr>
            <a:xfrm flipV="1">
              <a:off x="3471817" y="1989071"/>
              <a:ext cx="583923" cy="820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98142" y="2046596"/>
            <a:ext cx="4152910" cy="707886"/>
            <a:chOff x="-11398" y="2829624"/>
            <a:chExt cx="4152910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579278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g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m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g </a:t>
              </a:r>
              <a:r>
                <a:rPr lang="en-GB" sz="2000" dirty="0"/>
                <a:t>l</a:t>
              </a:r>
              <a:r>
                <a:rPr lang="en-BE" sz="2000" dirty="0"/>
                <a:t>a</a:t>
              </a:r>
              <a:r>
                <a:rPr lang="en-GB" sz="2000" dirty="0"/>
                <a:t>n</a:t>
              </a:r>
              <a:r>
                <a:rPr lang="en-BE" sz="2000" dirty="0"/>
                <a:t>g</a:t>
              </a:r>
              <a:r>
                <a:rPr lang="en-GB" sz="2000" dirty="0"/>
                <a:t>u</a:t>
              </a:r>
              <a:r>
                <a:rPr lang="en-BE" sz="2000" dirty="0"/>
                <a:t>a</a:t>
              </a:r>
              <a:r>
                <a:rPr lang="en-GB" sz="2000" dirty="0"/>
                <a:t>g</a:t>
              </a:r>
              <a:r>
                <a:rPr lang="en-BE" sz="2000" dirty="0"/>
                <a:t>e(s)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cxnSpLocks/>
              <a:stCxn id="26" idx="1"/>
            </p:cNvCxnSpPr>
            <p:nvPr/>
          </p:nvCxnSpPr>
          <p:spPr>
            <a:xfrm flipH="1">
              <a:off x="-11398" y="3183567"/>
              <a:ext cx="2573632" cy="79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54E5B1-BD8A-4717-88CF-63AA28AED985}"/>
              </a:ext>
            </a:extLst>
          </p:cNvPr>
          <p:cNvGrpSpPr/>
          <p:nvPr/>
        </p:nvGrpSpPr>
        <p:grpSpPr>
          <a:xfrm>
            <a:off x="5150840" y="2862896"/>
            <a:ext cx="3911015" cy="1141790"/>
            <a:chOff x="5150840" y="2904578"/>
            <a:chExt cx="3911015" cy="1141790"/>
          </a:xfrm>
        </p:grpSpPr>
        <p:grpSp>
          <p:nvGrpSpPr>
            <p:cNvPr id="30" name="Group 29"/>
            <p:cNvGrpSpPr/>
            <p:nvPr/>
          </p:nvGrpSpPr>
          <p:grpSpPr>
            <a:xfrm>
              <a:off x="5278060" y="3238958"/>
              <a:ext cx="3783795" cy="807410"/>
              <a:chOff x="59310" y="2594039"/>
              <a:chExt cx="3783795" cy="94347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562234" y="2829624"/>
                <a:ext cx="1280871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BE" sz="2000" dirty="0"/>
                  <a:t>l</a:t>
                </a:r>
                <a:r>
                  <a:rPr lang="en-GB" sz="2000" dirty="0"/>
                  <a:t>a</a:t>
                </a:r>
                <a:r>
                  <a:rPr lang="en-BE" sz="2000" dirty="0"/>
                  <a:t>n</a:t>
                </a:r>
                <a:r>
                  <a:rPr lang="en-GB" sz="2000" dirty="0"/>
                  <a:t>g</a:t>
                </a:r>
                <a:r>
                  <a:rPr lang="en-BE" sz="2000" dirty="0"/>
                  <a:t>u</a:t>
                </a:r>
                <a:r>
                  <a:rPr lang="en-GB" sz="2000" dirty="0"/>
                  <a:t>a</a:t>
                </a:r>
                <a:r>
                  <a:rPr lang="en-BE" sz="2000" dirty="0"/>
                  <a:t>g</a:t>
                </a:r>
                <a:r>
                  <a:rPr lang="en-GB" sz="2000" dirty="0"/>
                  <a:t>e</a:t>
                </a:r>
                <a:r>
                  <a:rPr lang="en-BE" sz="2000" dirty="0"/>
                  <a:t> </a:t>
                </a:r>
                <a:r>
                  <a:rPr lang="en-GB" sz="2000" dirty="0"/>
                  <a:t>p</a:t>
                </a:r>
                <a:r>
                  <a:rPr lang="en-BE" sz="2000" dirty="0"/>
                  <a:t>r</a:t>
                </a:r>
                <a:r>
                  <a:rPr lang="en-GB" sz="2000" dirty="0"/>
                  <a:t>o</a:t>
                </a:r>
                <a:r>
                  <a:rPr lang="en-BE" sz="2000" dirty="0"/>
                  <a:t>p</a:t>
                </a:r>
                <a:r>
                  <a:rPr lang="en-GB" sz="2000" dirty="0"/>
                  <a:t>e</a:t>
                </a:r>
                <a:r>
                  <a:rPr lang="en-BE" sz="2000" dirty="0"/>
                  <a:t>r</a:t>
                </a:r>
                <a:r>
                  <a:rPr lang="en-GB" sz="2000" dirty="0"/>
                  <a:t>t</a:t>
                </a:r>
                <a:r>
                  <a:rPr lang="en-BE" sz="2000" dirty="0" err="1"/>
                  <a:t>i</a:t>
                </a:r>
                <a:r>
                  <a:rPr lang="en-GB" sz="2000" dirty="0"/>
                  <a:t>e</a:t>
                </a:r>
                <a:r>
                  <a:rPr lang="en-BE" sz="2000" dirty="0"/>
                  <a:t>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Straight Arrow Connector 31"/>
              <p:cNvCxnSpPr>
                <a:cxnSpLocks/>
                <a:stCxn id="31" idx="1"/>
              </p:cNvCxnSpPr>
              <p:nvPr/>
            </p:nvCxnSpPr>
            <p:spPr>
              <a:xfrm flipH="1" flipV="1">
                <a:off x="59310" y="2594039"/>
                <a:ext cx="2502924" cy="6122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ED5A949E-F95C-4672-92C6-B64B3BA2111B}"/>
                </a:ext>
              </a:extLst>
            </p:cNvPr>
            <p:cNvSpPr/>
            <p:nvPr/>
          </p:nvSpPr>
          <p:spPr>
            <a:xfrm>
              <a:off x="5150840" y="2904578"/>
              <a:ext cx="127220" cy="70788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83A580-025D-4FD7-9C69-1657176DFDFD}"/>
              </a:ext>
            </a:extLst>
          </p:cNvPr>
          <p:cNvGrpSpPr/>
          <p:nvPr/>
        </p:nvGrpSpPr>
        <p:grpSpPr>
          <a:xfrm>
            <a:off x="4693032" y="4404228"/>
            <a:ext cx="2374383" cy="989183"/>
            <a:chOff x="5102242" y="3241264"/>
            <a:chExt cx="2374383" cy="98918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889D15-DE35-4360-B7A7-1B787A5DC7BD}"/>
                </a:ext>
              </a:extLst>
            </p:cNvPr>
            <p:cNvGrpSpPr/>
            <p:nvPr/>
          </p:nvGrpSpPr>
          <p:grpSpPr>
            <a:xfrm>
              <a:off x="5261313" y="3439402"/>
              <a:ext cx="2215312" cy="791045"/>
              <a:chOff x="42563" y="2828261"/>
              <a:chExt cx="2215312" cy="92434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D94E88-15EF-4724-AE5D-4778E32EB747}"/>
                  </a:ext>
                </a:extLst>
              </p:cNvPr>
              <p:cNvSpPr txBox="1"/>
              <p:nvPr/>
            </p:nvSpPr>
            <p:spPr>
              <a:xfrm>
                <a:off x="530641" y="2925434"/>
                <a:ext cx="1727234" cy="8271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</a:t>
                </a:r>
                <a:r>
                  <a:rPr lang="en-BE" sz="2000" dirty="0"/>
                  <a:t>o</a:t>
                </a:r>
                <a:r>
                  <a:rPr lang="en-GB" sz="2000" dirty="0"/>
                  <a:t>u</a:t>
                </a:r>
                <a:r>
                  <a:rPr lang="en-BE" sz="2000" dirty="0"/>
                  <a:t>r</a:t>
                </a:r>
                <a:r>
                  <a:rPr lang="en-GB" sz="2000" dirty="0"/>
                  <a:t>c</a:t>
                </a:r>
                <a:r>
                  <a:rPr lang="en-BE" sz="2000" dirty="0"/>
                  <a:t>e </a:t>
                </a:r>
                <a:r>
                  <a:rPr lang="en-GB" sz="2000" dirty="0"/>
                  <a:t>d</a:t>
                </a:r>
                <a:r>
                  <a:rPr lang="en-BE" sz="2000" dirty="0"/>
                  <a:t>e</a:t>
                </a:r>
                <a:r>
                  <a:rPr lang="en-GB" sz="2000" dirty="0"/>
                  <a:t>p</a:t>
                </a:r>
                <a:r>
                  <a:rPr lang="en-BE" sz="2000" dirty="0"/>
                  <a:t>e</a:t>
                </a:r>
                <a:r>
                  <a:rPr lang="en-GB" sz="2000" dirty="0"/>
                  <a:t>n</a:t>
                </a:r>
                <a:r>
                  <a:rPr lang="en-BE" sz="2000" dirty="0"/>
                  <a:t>d</a:t>
                </a:r>
                <a:r>
                  <a:rPr lang="en-GB" sz="2000" dirty="0"/>
                  <a:t>e</a:t>
                </a:r>
                <a:r>
                  <a:rPr lang="en-BE" sz="2000" dirty="0"/>
                  <a:t>n</a:t>
                </a:r>
                <a:r>
                  <a:rPr lang="en-GB" sz="2000" dirty="0"/>
                  <a:t>c</a:t>
                </a:r>
                <a:r>
                  <a:rPr lang="en-BE" sz="2000" dirty="0" err="1"/>
                  <a:t>ies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AD842C1-0291-46C2-9BF3-08C08F23CB95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 flipV="1">
                <a:off x="42563" y="2828261"/>
                <a:ext cx="488078" cy="5107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E47BDC3-AE65-473F-A642-EAFF19A8761F}"/>
                </a:ext>
              </a:extLst>
            </p:cNvPr>
            <p:cNvSpPr/>
            <p:nvPr/>
          </p:nvSpPr>
          <p:spPr>
            <a:xfrm>
              <a:off x="5102242" y="3241264"/>
              <a:ext cx="70707" cy="40011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34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E" dirty="0"/>
              <a:t>Create, go to b</a:t>
            </a:r>
            <a:r>
              <a:rPr lang="en-US" dirty="0" err="1"/>
              <a:t>uild</a:t>
            </a:r>
            <a:r>
              <a:rPr lang="en-BE" dirty="0"/>
              <a:t> directory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/>
              <a:t>Generate build</a:t>
            </a:r>
            <a:r>
              <a:rPr lang="en-US" dirty="0"/>
              <a:t> </a:t>
            </a:r>
            <a:r>
              <a:rPr lang="en-BE" dirty="0"/>
              <a:t>files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 err="1"/>
              <a:t>Builid</a:t>
            </a:r>
            <a:r>
              <a:rPr lang="en-BE" dirty="0"/>
              <a:t> software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2" y="4089171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1" y="6162269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82849-869D-45E3-A669-B3A6F0ADCC9B}"/>
              </a:ext>
            </a:extLst>
          </p:cNvPr>
          <p:cNvSpPr txBox="1"/>
          <p:nvPr/>
        </p:nvSpPr>
        <p:spPr>
          <a:xfrm>
            <a:off x="1445341" y="2201111"/>
            <a:ext cx="377071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build;  cd build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3FB82-1076-47E4-B89E-63C6670093CF}"/>
              </a:ext>
            </a:extLst>
          </p:cNvPr>
          <p:cNvSpPr txBox="1"/>
          <p:nvPr/>
        </p:nvSpPr>
        <p:spPr>
          <a:xfrm>
            <a:off x="1445342" y="3117118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91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hello_world.cpp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</a:t>
            </a:r>
            <a:r>
              <a:rPr lang="en-US" sz="2400"/>
              <a:t>: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x_</a:t>
            </a:r>
            <a:r>
              <a:rPr lang="en-US" sz="2400"/>
              <a:t> and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y_</a:t>
            </a:r>
            <a:r>
              <a:rPr lang="en-US" sz="2400"/>
              <a:t> </a:t>
            </a:r>
            <a:r>
              <a:rPr lang="en-US" sz="2400" dirty="0"/>
              <a:t>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T tmp {v1};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16350</Words>
  <Application>Microsoft Office PowerPoint</Application>
  <PresentationFormat>On-screen Show (4:3)</PresentationFormat>
  <Paragraphs>3103</Paragraphs>
  <Slides>214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214</vt:i4>
      </vt:variant>
    </vt:vector>
  </HeadingPairs>
  <TitlesOfParts>
    <vt:vector size="226" baseType="lpstr">
      <vt:lpstr>Arial</vt:lpstr>
      <vt:lpstr>Calibri</vt:lpstr>
      <vt:lpstr>Calibri Light</vt:lpstr>
      <vt:lpstr>Cambria Math</vt:lpstr>
      <vt:lpstr>Consolas</vt:lpstr>
      <vt:lpstr>Courier New</vt:lpstr>
      <vt:lpstr>Edwardian Script ITC</vt:lpstr>
      <vt:lpstr>Informal Roman</vt:lpstr>
      <vt:lpstr>Lucida Sans</vt:lpstr>
      <vt:lpstr>Palatino Linotype</vt:lpstr>
      <vt:lpstr>Office Theme</vt:lpstr>
      <vt:lpstr>Equation</vt:lpstr>
      <vt:lpstr>C++ for scientific computing</vt:lpstr>
      <vt:lpstr>PowerPoint Presentation</vt:lpstr>
      <vt:lpstr>PowerPoint Presentation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CMake</vt:lpstr>
      <vt:lpstr>CMakeLists.txt file</vt:lpstr>
      <vt:lpstr>Using CMake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Strings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Pointers</vt:lpstr>
      <vt:lpstr>Data management</vt:lpstr>
      <vt:lpstr>Addresses</vt:lpstr>
      <vt:lpstr>Using addresses</vt:lpstr>
      <vt:lpstr>One step further…</vt:lpstr>
      <vt:lpstr>Double indirection</vt:lpstr>
      <vt:lpstr>Using object vs. pointer to object</vt:lpstr>
      <vt:lpstr>Do we care?</vt:lpstr>
      <vt:lpstr>Example: std::vector</vt:lpstr>
      <vt:lpstr>Memory management</vt:lpstr>
      <vt:lpstr>Manual memory management</vt:lpstr>
      <vt:lpstr>Semi-automatic: smart pointers</vt:lpstr>
      <vt:lpstr>What was left out/added?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163</cp:revision>
  <dcterms:created xsi:type="dcterms:W3CDTF">2017-02-14T13:57:03Z</dcterms:created>
  <dcterms:modified xsi:type="dcterms:W3CDTF">2022-03-01T12:01:02Z</dcterms:modified>
</cp:coreProperties>
</file>