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2"/>
  </p:notesMasterIdLst>
  <p:sldIdLst>
    <p:sldId id="257" r:id="rId2"/>
    <p:sldId id="467" r:id="rId3"/>
    <p:sldId id="263" r:id="rId4"/>
    <p:sldId id="259" r:id="rId5"/>
    <p:sldId id="447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460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453" r:id="rId61"/>
    <p:sldId id="454" r:id="rId62"/>
    <p:sldId id="314" r:id="rId63"/>
    <p:sldId id="315" r:id="rId64"/>
    <p:sldId id="316" r:id="rId65"/>
    <p:sldId id="317" r:id="rId66"/>
    <p:sldId id="318" r:id="rId67"/>
    <p:sldId id="452" r:id="rId68"/>
    <p:sldId id="462" r:id="rId69"/>
    <p:sldId id="461" r:id="rId70"/>
    <p:sldId id="468" r:id="rId71"/>
    <p:sldId id="469" r:id="rId72"/>
    <p:sldId id="470" r:id="rId73"/>
    <p:sldId id="471" r:id="rId74"/>
    <p:sldId id="319" r:id="rId75"/>
    <p:sldId id="320" r:id="rId76"/>
    <p:sldId id="321" r:id="rId77"/>
    <p:sldId id="322" r:id="rId78"/>
    <p:sldId id="323" r:id="rId79"/>
    <p:sldId id="324" r:id="rId80"/>
    <p:sldId id="325" r:id="rId81"/>
    <p:sldId id="326" r:id="rId82"/>
    <p:sldId id="327" r:id="rId83"/>
    <p:sldId id="328" r:id="rId84"/>
    <p:sldId id="329" r:id="rId85"/>
    <p:sldId id="330" r:id="rId86"/>
    <p:sldId id="331" r:id="rId87"/>
    <p:sldId id="332" r:id="rId88"/>
    <p:sldId id="333" r:id="rId89"/>
    <p:sldId id="334" r:id="rId90"/>
    <p:sldId id="335" r:id="rId91"/>
    <p:sldId id="336" r:id="rId92"/>
    <p:sldId id="337" r:id="rId93"/>
    <p:sldId id="338" r:id="rId94"/>
    <p:sldId id="339" r:id="rId95"/>
    <p:sldId id="340" r:id="rId96"/>
    <p:sldId id="341" r:id="rId97"/>
    <p:sldId id="342" r:id="rId98"/>
    <p:sldId id="343" r:id="rId99"/>
    <p:sldId id="344" r:id="rId100"/>
    <p:sldId id="345" r:id="rId101"/>
    <p:sldId id="346" r:id="rId102"/>
    <p:sldId id="347" r:id="rId103"/>
    <p:sldId id="348" r:id="rId104"/>
    <p:sldId id="349" r:id="rId105"/>
    <p:sldId id="350" r:id="rId106"/>
    <p:sldId id="351" r:id="rId107"/>
    <p:sldId id="352" r:id="rId108"/>
    <p:sldId id="353" r:id="rId109"/>
    <p:sldId id="354" r:id="rId110"/>
    <p:sldId id="355" r:id="rId111"/>
    <p:sldId id="356" r:id="rId112"/>
    <p:sldId id="357" r:id="rId113"/>
    <p:sldId id="358" r:id="rId114"/>
    <p:sldId id="359" r:id="rId115"/>
    <p:sldId id="360" r:id="rId116"/>
    <p:sldId id="361" r:id="rId117"/>
    <p:sldId id="362" r:id="rId118"/>
    <p:sldId id="363" r:id="rId119"/>
    <p:sldId id="364" r:id="rId120"/>
    <p:sldId id="365" r:id="rId121"/>
    <p:sldId id="366" r:id="rId122"/>
    <p:sldId id="367" r:id="rId123"/>
    <p:sldId id="368" r:id="rId124"/>
    <p:sldId id="369" r:id="rId125"/>
    <p:sldId id="370" r:id="rId126"/>
    <p:sldId id="371" r:id="rId127"/>
    <p:sldId id="372" r:id="rId128"/>
    <p:sldId id="373" r:id="rId129"/>
    <p:sldId id="374" r:id="rId130"/>
    <p:sldId id="375" r:id="rId131"/>
    <p:sldId id="376" r:id="rId132"/>
    <p:sldId id="378" r:id="rId133"/>
    <p:sldId id="379" r:id="rId134"/>
    <p:sldId id="381" r:id="rId135"/>
    <p:sldId id="464" r:id="rId136"/>
    <p:sldId id="465" r:id="rId137"/>
    <p:sldId id="382" r:id="rId138"/>
    <p:sldId id="383" r:id="rId139"/>
    <p:sldId id="384" r:id="rId140"/>
    <p:sldId id="386" r:id="rId141"/>
    <p:sldId id="387" r:id="rId142"/>
    <p:sldId id="388" r:id="rId143"/>
    <p:sldId id="389" r:id="rId144"/>
    <p:sldId id="390" r:id="rId145"/>
    <p:sldId id="392" r:id="rId146"/>
    <p:sldId id="393" r:id="rId147"/>
    <p:sldId id="395" r:id="rId148"/>
    <p:sldId id="396" r:id="rId149"/>
    <p:sldId id="398" r:id="rId150"/>
    <p:sldId id="399" r:id="rId151"/>
    <p:sldId id="401" r:id="rId152"/>
    <p:sldId id="402" r:id="rId153"/>
    <p:sldId id="403" r:id="rId154"/>
    <p:sldId id="405" r:id="rId155"/>
    <p:sldId id="406" r:id="rId156"/>
    <p:sldId id="408" r:id="rId157"/>
    <p:sldId id="409" r:id="rId158"/>
    <p:sldId id="411" r:id="rId159"/>
    <p:sldId id="412" r:id="rId160"/>
    <p:sldId id="414" r:id="rId161"/>
    <p:sldId id="416" r:id="rId162"/>
    <p:sldId id="417" r:id="rId163"/>
    <p:sldId id="418" r:id="rId164"/>
    <p:sldId id="420" r:id="rId165"/>
    <p:sldId id="421" r:id="rId166"/>
    <p:sldId id="422" r:id="rId167"/>
    <p:sldId id="423" r:id="rId168"/>
    <p:sldId id="424" r:id="rId169"/>
    <p:sldId id="425" r:id="rId170"/>
    <p:sldId id="426" r:id="rId171"/>
    <p:sldId id="427" r:id="rId172"/>
    <p:sldId id="428" r:id="rId173"/>
    <p:sldId id="429" r:id="rId174"/>
    <p:sldId id="430" r:id="rId175"/>
    <p:sldId id="431" r:id="rId176"/>
    <p:sldId id="432" r:id="rId177"/>
    <p:sldId id="433" r:id="rId178"/>
    <p:sldId id="434" r:id="rId179"/>
    <p:sldId id="435" r:id="rId180"/>
    <p:sldId id="436" r:id="rId181"/>
    <p:sldId id="437" r:id="rId182"/>
    <p:sldId id="438" r:id="rId183"/>
    <p:sldId id="439" r:id="rId184"/>
    <p:sldId id="440" r:id="rId185"/>
    <p:sldId id="441" r:id="rId186"/>
    <p:sldId id="442" r:id="rId187"/>
    <p:sldId id="443" r:id="rId188"/>
    <p:sldId id="444" r:id="rId189"/>
    <p:sldId id="445" r:id="rId190"/>
    <p:sldId id="455" r:id="rId191"/>
    <p:sldId id="456" r:id="rId192"/>
    <p:sldId id="457" r:id="rId193"/>
    <p:sldId id="458" r:id="rId194"/>
    <p:sldId id="446" r:id="rId195"/>
    <p:sldId id="448" r:id="rId196"/>
    <p:sldId id="449" r:id="rId197"/>
    <p:sldId id="451" r:id="rId198"/>
    <p:sldId id="450" r:id="rId199"/>
    <p:sldId id="463" r:id="rId200"/>
    <p:sldId id="459" r:id="rId20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C553AAA-8B96-48A6-AEAA-9057CD4B4984}">
          <p14:sldIdLst>
            <p14:sldId id="257"/>
            <p14:sldId id="467"/>
          </p14:sldIdLst>
        </p14:section>
        <p14:section name="Introduction" id="{D81AE830-F4BE-4BA8-81FA-8AA16B9649C1}">
          <p14:sldIdLst>
            <p14:sldId id="263"/>
            <p14:sldId id="259"/>
            <p14:sldId id="447"/>
            <p14:sldId id="260"/>
            <p14:sldId id="261"/>
            <p14:sldId id="262"/>
          </p14:sldIdLst>
        </p14:section>
        <p14:section name="Basic language features" id="{B06FFF4E-8360-4B8B-9567-14F70F024504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460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User defined types" id="{44DA99A6-1BA5-4962-A07B-BB6026F92171}">
          <p14:sldIdLst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Separate compilation" id="{158108C9-4864-46E4-AD2E-5885893AEB69}">
          <p14:sldIdLst>
            <p14:sldId id="308"/>
            <p14:sldId id="309"/>
            <p14:sldId id="310"/>
            <p14:sldId id="311"/>
            <p14:sldId id="312"/>
            <p14:sldId id="313"/>
            <p14:sldId id="453"/>
            <p14:sldId id="454"/>
          </p14:sldIdLst>
        </p14:section>
        <p14:section name="Make files" id="{7FF1D8A3-8B96-425E-965B-FBDED2404BF2}">
          <p14:sldIdLst>
            <p14:sldId id="314"/>
            <p14:sldId id="315"/>
            <p14:sldId id="316"/>
            <p14:sldId id="317"/>
            <p14:sldId id="318"/>
            <p14:sldId id="452"/>
            <p14:sldId id="462"/>
            <p14:sldId id="461"/>
          </p14:sldIdLst>
        </p14:section>
        <p14:section name="CMake" id="{07CA6DA2-1053-4ACD-87C3-F7EDAF5814FE}">
          <p14:sldIdLst>
            <p14:sldId id="468"/>
            <p14:sldId id="469"/>
            <p14:sldId id="470"/>
            <p14:sldId id="471"/>
          </p14:sldIdLst>
        </p14:section>
        <p14:section name="Error handling" id="{430A9301-662F-41B3-8ED2-63B359CF008B}">
          <p14:sldIdLst>
            <p14:sldId id="319"/>
            <p14:sldId id="320"/>
            <p14:sldId id="321"/>
            <p14:sldId id="322"/>
            <p14:sldId id="323"/>
            <p14:sldId id="324"/>
            <p14:sldId id="325"/>
          </p14:sldIdLst>
        </p14:section>
        <p14:section name="Classes" id="{90916EDB-DFE4-4164-A523-0A2DC2DC72C5}">
          <p14:sldIdLst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</p14:sldIdLst>
        </p14:section>
        <p14:section name="Templates" id="{9E78B1E6-5C7F-4769-83BA-2C36ED07960B}">
          <p14:sldIdLst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</p14:sldIdLst>
        </p14:section>
        <p14:section name="String and regular expresions" id="{238848CA-CFA4-478F-8429-9802F3BC0F72}">
          <p14:sldIdLst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</p14:sldIdLst>
        </p14:section>
        <p14:section name="I/O streams" id="{D9933E25-C52D-4357-8EA0-5297F9B10704}">
          <p14:sldIdLst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</p14:sldIdLst>
        </p14:section>
        <p14:section name="Containers" id="{221F6767-5E47-40CF-B605-3F7E4534AEA3}">
          <p14:sldIdLst>
            <p14:sldId id="373"/>
            <p14:sldId id="374"/>
            <p14:sldId id="375"/>
            <p14:sldId id="376"/>
            <p14:sldId id="378"/>
            <p14:sldId id="379"/>
            <p14:sldId id="381"/>
            <p14:sldId id="464"/>
            <p14:sldId id="465"/>
            <p14:sldId id="382"/>
            <p14:sldId id="383"/>
            <p14:sldId id="384"/>
            <p14:sldId id="386"/>
            <p14:sldId id="387"/>
            <p14:sldId id="388"/>
            <p14:sldId id="389"/>
            <p14:sldId id="390"/>
            <p14:sldId id="392"/>
            <p14:sldId id="393"/>
            <p14:sldId id="395"/>
            <p14:sldId id="396"/>
            <p14:sldId id="398"/>
            <p14:sldId id="399"/>
            <p14:sldId id="401"/>
            <p14:sldId id="402"/>
            <p14:sldId id="403"/>
            <p14:sldId id="405"/>
            <p14:sldId id="406"/>
            <p14:sldId id="408"/>
            <p14:sldId id="409"/>
            <p14:sldId id="411"/>
            <p14:sldId id="412"/>
            <p14:sldId id="414"/>
            <p14:sldId id="416"/>
            <p14:sldId id="417"/>
            <p14:sldId id="418"/>
          </p14:sldIdLst>
        </p14:section>
        <p14:section name="Algorithms" id="{5B0AD1DD-439B-4D33-8C50-AE799930C189}">
          <p14:sldIdLst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</p14:sldIdLst>
        </p14:section>
        <p14:section name="Numerics" id="{F9DF5547-D8D7-458C-B6D0-70D9A0B18FE6}">
          <p14:sldIdLst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55"/>
            <p14:sldId id="456"/>
            <p14:sldId id="457"/>
            <p14:sldId id="458"/>
            <p14:sldId id="446"/>
          </p14:sldIdLst>
        </p14:section>
        <p14:section name="Conclusions" id="{39855A80-448C-4A47-9ED0-62EB2AFFA778}">
          <p14:sldIdLst>
            <p14:sldId id="448"/>
            <p14:sldId id="449"/>
            <p14:sldId id="451"/>
            <p14:sldId id="450"/>
            <p14:sldId id="463"/>
            <p14:sldId id="4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0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21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theme" Target="theme/theme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tableStyles" Target="tableStyles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190" Type="http://schemas.openxmlformats.org/officeDocument/2006/relationships/slide" Target="slides/slide189.xml"/><Relationship Id="rId204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notesMaster" Target="notesMasters/notesMaster1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640CC-666A-4604-A9BC-2EDD7357F8B7}" type="datetimeFigureOut">
              <a:rPr lang="en-US" smtClean="0"/>
              <a:t>2020-03-26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86CEE-8CD7-4E00-9519-9947DFF1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0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86CEE-8CD7-4E00-9519-9947DFF1CB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3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6D822-3532-4288-A765-5C2355C117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53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8AC32-B3E1-43F6-A93B-BFEE32E87511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18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92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21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21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0244-F4EC-482D-9BBC-58F107091CFF}" type="datetime1">
              <a:rPr lang="en-US" smtClean="0"/>
              <a:t>2020-03-26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1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670B-029F-4ED6-9001-D4AD7908B153}" type="datetime1">
              <a:rPr lang="en-US" smtClean="0"/>
              <a:t>2020-03-26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9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4ACFE-ADE8-4DC5-A3B0-C39E486B4B93}" type="datetime1">
              <a:rPr lang="en-US" smtClean="0"/>
              <a:t>2020-03-26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7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EB4F-AC1D-4EFB-8016-F205EB6E6747}" type="datetime1">
              <a:rPr lang="en-US" smtClean="0"/>
              <a:t>2020-03-26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50ED-2300-4050-B0E3-33AB33E3AAB4}" type="datetime1">
              <a:rPr lang="en-US" smtClean="0"/>
              <a:t>2020-03-26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4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9F60-3FF1-4549-B4B1-BE4A0B6B4D90}" type="datetime1">
              <a:rPr lang="en-US" smtClean="0"/>
              <a:t>2020-03-26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3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D1E9-2460-462A-90A5-F2E317F80C4A}" type="datetime1">
              <a:rPr lang="en-US" smtClean="0"/>
              <a:t>2020-03-26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6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51D4A-1C98-47BC-A409-7EB85472B925}" type="datetime1">
              <a:rPr lang="en-US" smtClean="0"/>
              <a:t>2020-03-26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7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F480-7D42-493E-BD9D-CC3EFCEBCFBF}" type="datetime1">
              <a:rPr lang="en-US" smtClean="0"/>
              <a:t>2020-03-26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2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C176-A5A2-4ECC-965E-7D597F7CD996}" type="datetime1">
              <a:rPr lang="en-US" smtClean="0"/>
              <a:t>2020-03-26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4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14794-33A1-4EE3-B772-FED14B1D4169}" type="datetime1">
              <a:rPr lang="en-US" smtClean="0"/>
              <a:t>2020-03-26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7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FFC76-3DC1-42F2-8CA9-9587A1FB4DE0}" type="datetime1">
              <a:rPr lang="en-US" smtClean="0"/>
              <a:t>2020-03-26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Regexes" TargetMode="External"/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IoStreams" TargetMode="External"/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ontainers" TargetMode="External"/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9.png"/><Relationship Id="rId4" Type="http://schemas.openxmlformats.org/officeDocument/2006/relationships/image" Target="../media/image8.wmf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Algorithms" TargetMode="External"/><Relationship Id="rId1" Type="http://schemas.openxmlformats.org/officeDocument/2006/relationships/slideLayout" Target="../slideLayouts/slideLayout3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CPlusPlus/Armadillo" TargetMode="External"/><Relationship Id="rId2" Type="http://schemas.openxmlformats.org/officeDocument/2006/relationships/hyperlink" Target="https://github.com/gjbex/training-material/tree/master/CPlusPlus/Numeric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CPlusPlus/UsingCLibraries" TargetMode="External"/><Relationship Id="rId4" Type="http://schemas.openxmlformats.org/officeDocument/2006/relationships/hyperlink" Target="https://github.com/gjbex/training-material/tree/master/CPlusPlus/Boost" TargetMode="Externa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3" Type="http://schemas.openxmlformats.org/officeDocument/2006/relationships/hyperlink" Target="http://eigen.tuxfamily.org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rma.sourceforge.net/" TargetMode="Externa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cppguide.html" TargetMode="External"/><Relationship Id="rId2" Type="http://schemas.openxmlformats.org/officeDocument/2006/relationships/hyperlink" Target="http://isocpp.github.io/CppCoreGuidelines/CppCoreGuidelines#mai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socpp.org/wiki/faq" TargetMode="External"/></Relationships>
</file>

<file path=ppt/slides/_rels/slide19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plusplus/cpp_overview.htm" TargetMode="External"/><Relationship Id="rId2" Type="http://schemas.openxmlformats.org/officeDocument/2006/relationships/hyperlink" Target="http://www.cplusplus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2P40p4L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torialspoint.com/cplusplus/cpp_overview.htm" TargetMode="External"/><Relationship Id="rId3" Type="http://schemas.openxmlformats.org/officeDocument/2006/relationships/hyperlink" Target="https://software.intel.com/en-us/c-compilers" TargetMode="External"/><Relationship Id="rId7" Type="http://schemas.openxmlformats.org/officeDocument/2006/relationships/hyperlink" Target="http://wandbox.org/" TargetMode="External"/><Relationship Id="rId12" Type="http://schemas.openxmlformats.org/officeDocument/2006/relationships/hyperlink" Target="https://www.eclipse.org/ide/" TargetMode="External"/><Relationship Id="rId2" Type="http://schemas.openxmlformats.org/officeDocument/2006/relationships/hyperlink" Target="https://gcc.gnu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vgvassilev/cling" TargetMode="External"/><Relationship Id="rId11" Type="http://schemas.openxmlformats.org/officeDocument/2006/relationships/hyperlink" Target="https://www.jetbrains.com/clion/" TargetMode="External"/><Relationship Id="rId5" Type="http://schemas.openxmlformats.org/officeDocument/2006/relationships/hyperlink" Target="https://godbolt.org/" TargetMode="External"/><Relationship Id="rId10" Type="http://schemas.openxmlformats.org/officeDocument/2006/relationships/hyperlink" Target="http://cppcheck.sourceforge.net/" TargetMode="External"/><Relationship Id="rId4" Type="http://schemas.openxmlformats.org/officeDocument/2006/relationships/hyperlink" Target="https://clang.llvm.org/" TargetMode="External"/><Relationship Id="rId9" Type="http://schemas.openxmlformats.org/officeDocument/2006/relationships/hyperlink" Target="https://www.codechef.com/ide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UserDefinedTypes" TargetMode="Externa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lasses" TargetMode="Externa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C-plus-plus/tree/master/source-code/Basics" TargetMode="Externa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Templates" TargetMode="Externa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C++ for scientific 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5441AE-5200-4BFA-A8F5-12C89683891A}"/>
              </a:ext>
            </a:extLst>
          </p:cNvPr>
          <p:cNvSpPr txBox="1"/>
          <p:nvPr/>
        </p:nvSpPr>
        <p:spPr>
          <a:xfrm>
            <a:off x="160442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85536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(Almost) minimal C++ program: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hello.cpp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Compile &amp; link</a:t>
            </a:r>
          </a:p>
          <a:p>
            <a:endParaRPr lang="en-US" dirty="0"/>
          </a:p>
          <a:p>
            <a:r>
              <a:rPr lang="en-US" dirty="0"/>
              <a:t>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7644094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1" y="4877564"/>
            <a:ext cx="6849952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14  -Wall  -g  -o hello.exe  hello.cpp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858073"/>
            <a:ext cx="5368777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world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77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Container templates, i.e., writing your own generic containers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Currying</a:t>
            </a:r>
          </a:p>
          <a:p>
            <a:pPr lvl="1"/>
            <a:r>
              <a:rPr lang="en-US" dirty="0"/>
              <a:t>Lambda functions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&amp; regular expressions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7,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https://github.com/gjbex/Scientific-C-plus-plus/tree/master/source-code/Regexes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1767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Strings: sequences of characters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410408"/>
            <a:ext cx="6617724" cy="40318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{"hello"};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+= " world!";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str.substr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(6, 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("w");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toupper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str.replace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1, "H");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((pos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("o", pos)) != string::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"found at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str.insert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(6, "Beautiful 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784256" y="3346200"/>
            <a:ext cx="3178823" cy="369332"/>
            <a:chOff x="6184490" y="365126"/>
            <a:chExt cx="3178823" cy="369332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world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84256" y="4339636"/>
            <a:ext cx="3178823" cy="369332"/>
            <a:chOff x="6184490" y="365126"/>
            <a:chExt cx="3178823" cy="369332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Hello World!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774286" y="5169938"/>
            <a:ext cx="3188793" cy="646331"/>
            <a:chOff x="6184490" y="428734"/>
            <a:chExt cx="3188793" cy="646331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049729" y="428734"/>
              <a:ext cx="2323554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found at 4</a:t>
              </a:r>
            </a:p>
            <a:p>
              <a:r>
                <a:rPr lang="en-US" b="1" dirty="0">
                  <a:solidFill>
                    <a:schemeClr val="bg2"/>
                  </a:solidFill>
                </a:rPr>
                <a:t>found at 7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777397" y="6072949"/>
            <a:ext cx="3185682" cy="369332"/>
            <a:chOff x="6184490" y="365126"/>
            <a:chExt cx="3185682" cy="369332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049729" y="365126"/>
              <a:ext cx="2320443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Hello Beautiful World!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899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::string versus C-style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C-style string</a:t>
            </a:r>
          </a:p>
          <a:p>
            <a:pPr lvl="1"/>
            <a:r>
              <a:rPr lang="en-US" dirty="0"/>
              <a:t>array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</a:t>
            </a:r>
            <a:r>
              <a:rPr lang="en-US" dirty="0"/>
              <a:t>r</a:t>
            </a:r>
          </a:p>
          <a:p>
            <a:pPr lvl="1"/>
            <a:r>
              <a:rPr lang="en-US" dirty="0"/>
              <a:t>last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'\0'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functions declared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Useful for calling C functions</a:t>
            </a:r>
          </a:p>
          <a:p>
            <a:r>
              <a:rPr lang="en-US" dirty="0"/>
              <a:t>Conversion</a:t>
            </a:r>
          </a:p>
          <a:p>
            <a:pPr lvl="1"/>
            <a:r>
              <a:rPr lang="en-US" dirty="0" err="1"/>
              <a:t>std</a:t>
            </a:r>
            <a:r>
              <a:rPr lang="en-US" dirty="0"/>
              <a:t>::string </a:t>
            </a:r>
            <a:r>
              <a:rPr lang="en-US" dirty="0">
                <a:sym typeface="Symbol" panose="05050102010706020507" pitchFamily="18" charset="2"/>
              </a:rPr>
              <a:t></a:t>
            </a:r>
            <a:r>
              <a:rPr lang="en-US" dirty="0"/>
              <a:t> C-style: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str.c_str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C-style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::string: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r>
              <a:rPr lang="en-US" dirty="0"/>
              <a:t> constructor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4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>
                <a:sym typeface="Symbol"/>
              </a:rPr>
              <a:t></a:t>
            </a:r>
            <a:r>
              <a:rPr lang="en-US" dirty="0"/>
              <a:t> set of strings</a:t>
            </a:r>
          </a:p>
          <a:p>
            <a:r>
              <a:rPr lang="en-US" dirty="0"/>
              <a:t>Language can be</a:t>
            </a:r>
          </a:p>
          <a:p>
            <a:pPr lvl="1"/>
            <a:r>
              <a:rPr lang="en-US" dirty="0"/>
              <a:t>Finite</a:t>
            </a:r>
          </a:p>
          <a:p>
            <a:pPr lvl="1"/>
            <a:r>
              <a:rPr lang="en-US" dirty="0"/>
              <a:t>Infinite</a:t>
            </a:r>
          </a:p>
          <a:p>
            <a:pPr lvl="2"/>
            <a:r>
              <a:rPr lang="en-US" dirty="0"/>
              <a:t>Remember, set of all strings is infinite, countable</a:t>
            </a:r>
          </a:p>
          <a:p>
            <a:r>
              <a:rPr lang="en-US" dirty="0"/>
              <a:t>Chomsky hierarchy</a:t>
            </a:r>
          </a:p>
          <a:p>
            <a:pPr lvl="1"/>
            <a:r>
              <a:rPr lang="en-US" dirty="0"/>
              <a:t>regular languages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context-free languages</a:t>
            </a:r>
            <a:br>
              <a:rPr lang="en-US" dirty="0"/>
            </a:br>
            <a:r>
              <a:rPr lang="en-US" dirty="0"/>
              <a:t>    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context-sensitive languages</a:t>
            </a:r>
            <a:br>
              <a:rPr lang="en-US" dirty="0"/>
            </a:br>
            <a:r>
              <a:rPr lang="en-US" dirty="0"/>
              <a:t>        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recursively enumerable languages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Python regular expressions can express more than regular languages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843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expressive power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cs typeface="Courier New" pitchFamily="49" charset="0"/>
              </a:rPr>
              <a:t>Never</a:t>
            </a:r>
            <a:r>
              <a:rPr lang="en-US" dirty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>
                <a:cs typeface="Courier New" pitchFamily="49" charset="0"/>
              </a:rPr>
              <a:t>HTML &amp; XML are </a:t>
            </a:r>
            <a:r>
              <a:rPr lang="en-US" i="1" dirty="0">
                <a:cs typeface="Courier New" pitchFamily="49" charset="0"/>
              </a:rPr>
              <a:t>context-free</a:t>
            </a:r>
            <a:r>
              <a:rPr lang="en-US" dirty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>
                <a:cs typeface="Courier New" pitchFamily="49" charset="0"/>
              </a:rPr>
              <a:t>Even if you think you can, </a:t>
            </a:r>
            <a:r>
              <a:rPr lang="en-US" i="1" dirty="0">
                <a:cs typeface="Courier New" pitchFamily="49" charset="0"/>
              </a:rPr>
              <a:t>don't</a:t>
            </a:r>
            <a:r>
              <a:rPr lang="en-US" dirty="0">
                <a:cs typeface="Courier New" pitchFamily="49" charset="0"/>
              </a:rPr>
              <a:t>, there be dragons</a:t>
            </a:r>
          </a:p>
          <a:p>
            <a:r>
              <a:rPr lang="en-US" dirty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>
                <a:cs typeface="Courier New" pitchFamily="49" charset="0"/>
              </a:rPr>
              <a:t>No: English is a little bit context-sensitive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124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examples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DNA: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r>
              <a:rPr lang="en-US" dirty="0"/>
              <a:t>DNA containing AAT: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followed by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            = zero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AAT or TAT: 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58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examples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Belgian phone number:</a:t>
            </a:r>
            <a:br>
              <a:rPr lang="en-US" dirty="0"/>
            </a:br>
            <a:r>
              <a:rPr lang="en-US" dirty="0"/>
              <a:t>                       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All strings, including empty string: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>
                <a:cs typeface="Courier New" pitchFamily="49" charset="0"/>
              </a:rPr>
              <a:t>= any 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grouped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Don't use this in</a:t>
            </a:r>
          </a:p>
          <a:p>
            <a:r>
              <a:rPr lang="en-US" sz="2400" dirty="0"/>
              <a:t>practice!!!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Similar to brackets in math expressions</a:t>
              </a: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294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Characters that have to be escaped</a:t>
            </a:r>
          </a:p>
          <a:p>
            <a:pPr lvl="1"/>
            <a:r>
              <a:rPr lang="en-US" dirty="0"/>
              <a:t>tab     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new line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carriage return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/>
              <a:t>\          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/>
              <a:t>brackets              :  </a:t>
            </a:r>
            <a:r>
              <a:rPr lang="en-US" spc="-150" dirty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operators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/>
              <a:t>.  (dot)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>
                <a:cs typeface="Courier New" pitchFamily="49" charset="0"/>
              </a:rPr>
              <a:t>All other characters literal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383424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character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/>
              <a:t>                =  </a:t>
            </a:r>
            <a:r>
              <a:rPr lang="en-US" dirty="0"/>
              <a:t>{'x'}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/>
              <a:t>=  {'x', 'y', 'z'}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/>
              <a:t>     =  {c | 'x'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'z'}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/>
              <a:t>=  {any} \ {'x', 'y', 'z'}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/>
              <a:t>             =  {'A',…,'Z', 'a',…,'z', '0',…,'9', '_'}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/>
              <a:t>             =  {any} \ {'A',…,'Z', 'a',…,'z', '0',…,'9', '_'}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/>
              <a:t>             =  {'0',…,'9'}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/>
              <a:t>             =  {any} \ {'0',…,'9'}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/>
              <a:t>=  {' ', '\t', '\f', '\r', '\n', '\v'}         (white space)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/>
              <a:t>             =  {any} \ {' ', '\t', '\f', '\r', '\n',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6905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declarations of (standard) libraries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function definition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Statements in function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5815293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0" y="384228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4770" y="539711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world!"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4770" y="3344860"/>
            <a:ext cx="7031202" cy="1036036"/>
            <a:chOff x="-1469923" y="3344860"/>
            <a:chExt cx="7031202" cy="1036036"/>
          </a:xfrm>
        </p:grpSpPr>
        <p:sp>
          <p:nvSpPr>
            <p:cNvPr id="8" name="TextBox 7"/>
            <p:cNvSpPr txBox="1"/>
            <p:nvPr/>
          </p:nvSpPr>
          <p:spPr>
            <a:xfrm>
              <a:off x="3779701" y="3344860"/>
              <a:ext cx="1781578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Application has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exactly one</a:t>
              </a:r>
            </a:p>
            <a:p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</a:t>
              </a:r>
              <a:r>
                <a:rPr lang="en-US" sz="2000" dirty="0">
                  <a:solidFill>
                    <a:srgbClr val="C00000"/>
                  </a:solidFill>
                </a:rPr>
                <a:t> function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-1469923" y="4100052"/>
              <a:ext cx="4055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8" idx="1"/>
              <a:endCxn id="9" idx="3"/>
            </p:cNvCxnSpPr>
            <p:nvPr/>
          </p:nvCxnSpPr>
          <p:spPr>
            <a:xfrm flipH="1">
              <a:off x="2585884" y="3852692"/>
              <a:ext cx="1193817" cy="38778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369574" y="2265719"/>
            <a:ext cx="6250218" cy="480122"/>
            <a:chOff x="-1460577" y="3913434"/>
            <a:chExt cx="6250218" cy="480122"/>
          </a:xfrm>
        </p:grpSpPr>
        <p:sp>
          <p:nvSpPr>
            <p:cNvPr id="17" name="TextBox 1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required for I/O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-1460577" y="4112712"/>
              <a:ext cx="132292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1"/>
              <a:endCxn id="18" idx="3"/>
            </p:cNvCxnSpPr>
            <p:nvPr/>
          </p:nvCxnSpPr>
          <p:spPr>
            <a:xfrm flipH="1">
              <a:off x="-137652" y="4113489"/>
              <a:ext cx="2765451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615382" y="5920105"/>
            <a:ext cx="6194320" cy="459085"/>
            <a:chOff x="-318524" y="4112712"/>
            <a:chExt cx="6194320" cy="459085"/>
          </a:xfrm>
        </p:grpSpPr>
        <p:sp>
          <p:nvSpPr>
            <p:cNvPr id="25" name="TextBox 24"/>
            <p:cNvSpPr txBox="1"/>
            <p:nvPr/>
          </p:nvSpPr>
          <p:spPr>
            <a:xfrm>
              <a:off x="3530487" y="4171687"/>
              <a:ext cx="234530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program's exit code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318524" y="4112712"/>
              <a:ext cx="180872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  <a:endCxn id="26" idx="3"/>
            </p:cNvCxnSpPr>
            <p:nvPr/>
          </p:nvCxnSpPr>
          <p:spPr>
            <a:xfrm flipH="1" flipV="1">
              <a:off x="-137652" y="4253134"/>
              <a:ext cx="3668139" cy="11860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182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>
              <a:cs typeface="Courier New" pitchFamily="49" charset="0"/>
            </a:endParaRPr>
          </a:p>
          <a:p>
            <a:pPr marL="342900" lvl="2" indent="-342900"/>
            <a:r>
              <a:rPr lang="en-US" dirty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  =  exactly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= 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cs typeface="Courier New" pitchFamily="49" charset="0"/>
              </a:rPr>
              <a:t>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                              where </a:t>
            </a:r>
            <a:r>
              <a:rPr lang="en-US" i="1" dirty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  <a:sym typeface="Symbol"/>
              </a:rPr>
              <a:t>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i="1" dirty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,n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 =  minimum zero,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m,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= 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      =  zero or one 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           =  zero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        = 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Longest match semantics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088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vs. non-greedy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Consider 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    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Use non-greedy operator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shortest</a:t>
            </a:r>
            <a:br>
              <a:rPr lang="en-US" sz="3200" dirty="0">
                <a:cs typeface="Courier New" pitchFamily="49" charset="0"/>
              </a:rPr>
            </a:br>
            <a:r>
              <a:rPr lang="en-US" sz="3200" dirty="0">
                <a:cs typeface="Courier New" pitchFamily="49" charset="0"/>
              </a:rPr>
              <a:t>                               match semantics (i.e., non-</a:t>
            </a:r>
            <a:br>
              <a:rPr lang="en-US" sz="3200" dirty="0">
                <a:cs typeface="Courier New" pitchFamily="49" charset="0"/>
              </a:rPr>
            </a:br>
            <a:r>
              <a:rPr lang="en-US" sz="3200" dirty="0">
                <a:cs typeface="Courier New" pitchFamily="49" charset="0"/>
              </a:rPr>
              <a:t>                               greedy) applied to </a:t>
            </a: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>
                <a:cs typeface="Courier New" pitchFamily="49" charset="0"/>
              </a:rPr>
              <a:t>Alternative: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&lt;[^&gt;]+&gt;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Longest match semantics!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229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Task: match start tag in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name="a-&gt;b"&gt;15&lt;/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>
                <a:solidFill>
                  <a:srgbClr val="92D050"/>
                </a:solidFill>
              </a:rPr>
              <a:t>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Use a parser for context free language, or,</a:t>
            </a:r>
            <a:br>
              <a:rPr lang="en-US" sz="2800" dirty="0"/>
            </a:br>
            <a:r>
              <a:rPr lang="en-US" sz="2800" dirty="0"/>
              <a:t>better still, use Python's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/>
              <a:t>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128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contain many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/>
              <a:t>: pain</a:t>
            </a:r>
          </a:p>
          <a:p>
            <a:pPr lvl="1"/>
            <a:r>
              <a:rPr lang="en-US" dirty="0">
                <a:cs typeface="Courier New" pitchFamily="49" charset="0"/>
              </a:rPr>
              <a:t>regular expression: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</a:p>
          <a:p>
            <a:pPr lvl="1"/>
            <a:r>
              <a:rPr lang="en-US" dirty="0">
                <a:cs typeface="Courier New" pitchFamily="49" charset="0"/>
              </a:rPr>
              <a:t>string representation: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\w+)?@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\w+)+"</a:t>
            </a:r>
          </a:p>
          <a:p>
            <a:r>
              <a:rPr lang="en-US" dirty="0">
                <a:cs typeface="Courier New" pitchFamily="49" charset="0"/>
              </a:rPr>
              <a:t>Raw strings: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cs typeface="Courier New" pitchFamily="49" charset="0"/>
              </a:rPr>
              <a:t> has no special semantics</a:t>
            </a:r>
          </a:p>
          <a:p>
            <a:pPr lvl="1"/>
            <a:r>
              <a:rPr lang="en-US" dirty="0">
                <a:cs typeface="Courier New" pitchFamily="49" charset="0"/>
              </a:rPr>
              <a:t>raw string representation: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R"(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8497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Checking occurrence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Getting matched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410408"/>
            <a:ext cx="6617724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&lt;regex&gt;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{R"(\w+(?:\.\w+)?@\w+(?:\.\w+)+)"};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989744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{R"(\w+(?:\.\w+)?@\w+(?:\.\w+)+)"};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matches,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"found: " &lt;&lt; matches[0]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274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Grouping: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(?:…)</a:t>
            </a:r>
          </a:p>
          <a:p>
            <a:r>
              <a:rPr lang="en-US" dirty="0"/>
              <a:t>Capturing brackets: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24964"/>
            <a:ext cx="6617724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\w+(?:\.\w+)+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matches, expr))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user_name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matches[1];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domain_name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matches[2];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54640" y="5112775"/>
            <a:ext cx="623472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Note: capturing brackets also group, but lots of machinery</a:t>
            </a:r>
          </a:p>
        </p:txBody>
      </p:sp>
    </p:spTree>
    <p:extLst>
      <p:ext uri="{BB962C8B-B14F-4D97-AF65-F5344CB8AC3E}">
        <p14:creationId xmlns:p14="http://schemas.microsoft.com/office/powerpoint/2010/main" val="301024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 string for replacement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$1</a:t>
            </a:r>
            <a:r>
              <a:rPr lang="en-US" dirty="0"/>
              <a:t>: first capture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  <a:r>
              <a:rPr lang="en-US" dirty="0"/>
              <a:t>: second capture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$&amp;</a:t>
            </a:r>
            <a:r>
              <a:rPr lang="en-US" dirty="0"/>
              <a:t>: complete match</a:t>
            </a:r>
          </a:p>
          <a:p>
            <a:pPr lvl="1"/>
            <a:r>
              <a:rPr lang="en-US" dirty="0"/>
              <a:t>literal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439136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{"1.5, 2.3, alpha"};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{R"(([^ ,])+)"};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regex_replace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expr, "'$1'");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36258" y="5381481"/>
            <a:ext cx="3122713" cy="369332"/>
            <a:chOff x="6240600" y="365126"/>
            <a:chExt cx="3122713" cy="369332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40600" y="365126"/>
              <a:ext cx="671477" cy="184666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'1.5', '2.3', 'alpha'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882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matches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869887"/>
            <a:ext cx="8213899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{R"((\w+))"};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unordered_map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&lt;string,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 counter;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token(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line.begin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expr);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token !=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{}; token++)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string word = (*token)[1];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(word) ==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counter[word]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counter[word]++;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2885" y="5342294"/>
            <a:ext cx="78996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sregex_iterator</a:t>
            </a:r>
            <a:r>
              <a:rPr lang="en-US" sz="2400" dirty="0"/>
              <a:t> is bidirectional, hence stop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lang="en-US" sz="2400" dirty="0"/>
              <a:t> is address of matched substring, hence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Match was capturing, hence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(*token)[1]</a:t>
            </a:r>
          </a:p>
        </p:txBody>
      </p:sp>
    </p:spTree>
    <p:extLst>
      <p:ext uri="{BB962C8B-B14F-4D97-AF65-F5344CB8AC3E}">
        <p14:creationId xmlns:p14="http://schemas.microsoft.com/office/powerpoint/2010/main" val="240426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are</a:t>
            </a:r>
          </a:p>
          <a:p>
            <a:pPr lvl="1"/>
            <a:r>
              <a:rPr lang="en-US" dirty="0"/>
              <a:t>powerful</a:t>
            </a:r>
          </a:p>
          <a:p>
            <a:pPr lvl="1"/>
            <a:r>
              <a:rPr lang="en-US" dirty="0"/>
              <a:t>somewhat slow</a:t>
            </a:r>
          </a:p>
          <a:p>
            <a:r>
              <a:rPr lang="en-US" dirty="0"/>
              <a:t>Two functions</a:t>
            </a:r>
          </a:p>
          <a:p>
            <a:pPr lvl="1"/>
            <a:r>
              <a:rPr lang="en-US" dirty="0" err="1"/>
              <a:t>regex_search</a:t>
            </a:r>
            <a:r>
              <a:rPr lang="en-US" dirty="0"/>
              <a:t>: works on streams </a:t>
            </a:r>
            <a:r>
              <a:rPr lang="en-US" dirty="0">
                <a:sym typeface="Symbol" panose="05050102010706020507" pitchFamily="18" charset="2"/>
              </a:rPr>
              <a:t> more versatile</a:t>
            </a:r>
            <a:endParaRPr lang="en-US" dirty="0"/>
          </a:p>
          <a:p>
            <a:pPr lvl="1"/>
            <a:r>
              <a:rPr lang="en-US" dirty="0" err="1"/>
              <a:t>regex_match</a:t>
            </a:r>
            <a:r>
              <a:rPr lang="en-US" dirty="0"/>
              <a:t>: works on strings only </a:t>
            </a:r>
            <a:r>
              <a:rPr lang="en-US" dirty="0">
                <a:sym typeface="Symbol" panose="05050102010706020507" pitchFamily="18" charset="2"/>
              </a:rPr>
              <a:t> better performance</a:t>
            </a:r>
          </a:p>
          <a:p>
            <a:r>
              <a:rPr lang="en-US" dirty="0">
                <a:sym typeface="Symbol" panose="05050102010706020507" pitchFamily="18" charset="2"/>
              </a:rPr>
              <a:t>Modifiers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case insensitive: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 expr(…,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regex::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icase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more to come in C++17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01008" y="2378218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 </a:t>
            </a:r>
            <a:r>
              <a:rPr lang="en-US" sz="2400" dirty="0"/>
              <a:t>use judiciously</a:t>
            </a:r>
          </a:p>
        </p:txBody>
      </p:sp>
    </p:spTree>
    <p:extLst>
      <p:ext uri="{BB962C8B-B14F-4D97-AF65-F5344CB8AC3E}">
        <p14:creationId xmlns:p14="http://schemas.microsoft.com/office/powerpoint/2010/main" val="87839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/>
              <a:t>String implementation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7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name conflicts</a:t>
            </a:r>
          </a:p>
          <a:p>
            <a:pPr lvl="1"/>
            <a:r>
              <a:rPr lang="en-US" dirty="0"/>
              <a:t>functions/variables with same name in multiple contexts</a:t>
            </a:r>
          </a:p>
          <a:p>
            <a:r>
              <a:rPr lang="en-US" dirty="0"/>
              <a:t>E.g., standard library in namespace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cs typeface="Courier New" panose="02070309020205020404" pitchFamily="49" charset="0"/>
              </a:rPr>
              <a:t>, …</a:t>
            </a:r>
          </a:p>
          <a:p>
            <a:r>
              <a:rPr lang="en-US" dirty="0"/>
              <a:t>Either</a:t>
            </a:r>
          </a:p>
          <a:p>
            <a:pPr lvl="1"/>
            <a:r>
              <a:rPr lang="en-US" dirty="0"/>
              <a:t>prefix with namespace,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, or</a:t>
            </a:r>
          </a:p>
          <a:p>
            <a:pPr lvl="1"/>
            <a:r>
              <a:rPr lang="en-US" dirty="0"/>
              <a:t>use namespace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4942368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135117" y="4986915"/>
            <a:ext cx="7412455" cy="480122"/>
            <a:chOff x="-2622814" y="3913434"/>
            <a:chExt cx="7412455" cy="480122"/>
          </a:xfrm>
        </p:grpSpPr>
        <p:sp>
          <p:nvSpPr>
            <p:cNvPr id="7" name="TextBox 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assumed in slides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622814" y="4112712"/>
              <a:ext cx="248516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113489"/>
              <a:ext cx="2765450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441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7,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https://github.com/gjbex/Scientific-C-plus-plus/tree/master/source-code/IoStreams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64543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stream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convert typed object(s) to sequence of characters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Input stream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convert sequence of characters to typed object(s)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39387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std::cout &lt;&lt; "n=" &lt;&lt; 15 &lt;&lt; ":" &lt;&lt; 12.3 &lt;&lt; std::endl;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321503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std::cin &gt;&gt; str1 &gt;&gt; n &gt;&gt; str2 &gt;&gt; avg;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6947725" y="3274350"/>
            <a:ext cx="1554109" cy="713390"/>
            <a:chOff x="6947725" y="3274350"/>
            <a:chExt cx="1554109" cy="713390"/>
          </a:xfrm>
        </p:grpSpPr>
        <p:sp>
          <p:nvSpPr>
            <p:cNvPr id="13" name="TextBox 12"/>
            <p:cNvSpPr txBox="1"/>
            <p:nvPr/>
          </p:nvSpPr>
          <p:spPr>
            <a:xfrm>
              <a:off x="6947725" y="364918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24" name="Straight Arrow Connector 23"/>
            <p:cNvCxnSpPr>
              <a:stCxn id="13" idx="0"/>
            </p:cNvCxnSpPr>
            <p:nvPr/>
          </p:nvCxnSpPr>
          <p:spPr>
            <a:xfrm flipH="1" flipV="1">
              <a:off x="7058985" y="3274350"/>
              <a:ext cx="665795" cy="3748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997361" y="3277941"/>
            <a:ext cx="1559026" cy="1043562"/>
            <a:chOff x="997361" y="3277941"/>
            <a:chExt cx="1559026" cy="1043562"/>
          </a:xfrm>
        </p:grpSpPr>
        <p:sp>
          <p:nvSpPr>
            <p:cNvPr id="9" name="TextBox 8"/>
            <p:cNvSpPr txBox="1"/>
            <p:nvPr/>
          </p:nvSpPr>
          <p:spPr>
            <a:xfrm>
              <a:off x="997361" y="3653976"/>
              <a:ext cx="155902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15" name="Straight Arrow Connector 14"/>
            <p:cNvCxnSpPr>
              <a:stCxn id="9" idx="0"/>
            </p:cNvCxnSpPr>
            <p:nvPr/>
          </p:nvCxnSpPr>
          <p:spPr>
            <a:xfrm flipV="1">
              <a:off x="1776874" y="3277941"/>
              <a:ext cx="671358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9" idx="2"/>
            </p:cNvCxnSpPr>
            <p:nvPr/>
          </p:nvCxnSpPr>
          <p:spPr>
            <a:xfrm>
              <a:off x="1776874" y="3992530"/>
              <a:ext cx="618169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882697" y="3277941"/>
            <a:ext cx="754085" cy="1043562"/>
            <a:chOff x="2882697" y="3277941"/>
            <a:chExt cx="754085" cy="1043562"/>
          </a:xfrm>
        </p:grpSpPr>
        <p:sp>
          <p:nvSpPr>
            <p:cNvPr id="11" name="TextBox 10"/>
            <p:cNvSpPr txBox="1"/>
            <p:nvPr/>
          </p:nvSpPr>
          <p:spPr>
            <a:xfrm>
              <a:off x="2882697" y="3649186"/>
              <a:ext cx="60529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</a:t>
              </a:r>
            </a:p>
          </p:txBody>
        </p:sp>
        <p:cxnSp>
          <p:nvCxnSpPr>
            <p:cNvPr id="16" name="Straight Arrow Connector 15"/>
            <p:cNvCxnSpPr>
              <a:stCxn id="11" idx="0"/>
            </p:cNvCxnSpPr>
            <p:nvPr/>
          </p:nvCxnSpPr>
          <p:spPr>
            <a:xfrm flipV="1">
              <a:off x="3185346" y="3277941"/>
              <a:ext cx="451436" cy="37124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1" idx="2"/>
            </p:cNvCxnSpPr>
            <p:nvPr/>
          </p:nvCxnSpPr>
          <p:spPr>
            <a:xfrm>
              <a:off x="3185346" y="3987740"/>
              <a:ext cx="57995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814304" y="3277941"/>
            <a:ext cx="1554109" cy="1043562"/>
            <a:chOff x="3814304" y="3277941"/>
            <a:chExt cx="1554109" cy="1043562"/>
          </a:xfrm>
        </p:grpSpPr>
        <p:sp>
          <p:nvSpPr>
            <p:cNvPr id="10" name="TextBox 9"/>
            <p:cNvSpPr txBox="1"/>
            <p:nvPr/>
          </p:nvSpPr>
          <p:spPr>
            <a:xfrm>
              <a:off x="3814304" y="365397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19" name="Straight Arrow Connector 18"/>
            <p:cNvCxnSpPr>
              <a:stCxn id="10" idx="0"/>
            </p:cNvCxnSpPr>
            <p:nvPr/>
          </p:nvCxnSpPr>
          <p:spPr>
            <a:xfrm flipH="1" flipV="1">
              <a:off x="4501258" y="3277941"/>
              <a:ext cx="90101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0" idx="2"/>
              <a:endCxn id="8" idx="0"/>
            </p:cNvCxnSpPr>
            <p:nvPr/>
          </p:nvCxnSpPr>
          <p:spPr>
            <a:xfrm flipH="1">
              <a:off x="4109577" y="3992530"/>
              <a:ext cx="481782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212942" y="3275547"/>
            <a:ext cx="1413388" cy="1045956"/>
            <a:chOff x="5212942" y="3275547"/>
            <a:chExt cx="1413388" cy="1045956"/>
          </a:xfrm>
        </p:grpSpPr>
        <p:sp>
          <p:nvSpPr>
            <p:cNvPr id="12" name="TextBox 11"/>
            <p:cNvSpPr txBox="1"/>
            <p:nvPr/>
          </p:nvSpPr>
          <p:spPr>
            <a:xfrm>
              <a:off x="5689808" y="3649186"/>
              <a:ext cx="93652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>
                  <a:latin typeface="Courier New" pitchFamily="49" charset="0"/>
                  <a:cs typeface="Courier New" pitchFamily="49" charset="0"/>
                </a:rPr>
                <a:t>double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12" idx="0"/>
            </p:cNvCxnSpPr>
            <p:nvPr/>
          </p:nvCxnSpPr>
          <p:spPr>
            <a:xfrm flipH="1" flipV="1">
              <a:off x="5463627" y="3275547"/>
              <a:ext cx="694442" cy="37363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2" idx="2"/>
            </p:cNvCxnSpPr>
            <p:nvPr/>
          </p:nvCxnSpPr>
          <p:spPr>
            <a:xfrm flipH="1">
              <a:off x="5212942" y="3987740"/>
              <a:ext cx="945127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35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8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Output streams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: standard output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: standard error</a:t>
            </a:r>
          </a:p>
          <a:p>
            <a:pPr lvl="1"/>
            <a:r>
              <a:rPr lang="en-US" dirty="0"/>
              <a:t>"put to" operator: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Cross platform end-of-line: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Input stream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/>
              <a:t>: standard input</a:t>
            </a:r>
          </a:p>
          <a:p>
            <a:pPr lvl="1"/>
            <a:r>
              <a:rPr lang="en-US" dirty="0"/>
              <a:t>"get from" operator: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  <a:p>
            <a:pPr lvl="1"/>
            <a:r>
              <a:rPr lang="en-US" dirty="0"/>
              <a:t>skips initial whitespace 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'\t'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,…</a:t>
            </a:r>
          </a:p>
          <a:p>
            <a:pPr lvl="1"/>
            <a:r>
              <a:rPr lang="en-US" dirty="0"/>
              <a:t>default separator: whitespace</a:t>
            </a:r>
          </a:p>
          <a:p>
            <a:pPr lvl="1"/>
            <a:r>
              <a:rPr lang="en-US" dirty="0"/>
              <a:t>read entire line, including end-of-line: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line)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8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dirty="0"/>
              <a:t> is reference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Reference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/>
              <a:t> evaluates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if ready for reading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Explicit check end-of-file: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cin.eof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289115"/>
            <a:ext cx="696185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while (std::cin &gt;&gt; data)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sum += data;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std::out &lt;&lt; "sum = " &lt;&lt; sum &lt;&lt; std::endl;</a:t>
            </a:r>
          </a:p>
        </p:txBody>
      </p:sp>
    </p:spTree>
    <p:extLst>
      <p:ext uri="{BB962C8B-B14F-4D97-AF65-F5344CB8AC3E}">
        <p14:creationId xmlns:p14="http://schemas.microsoft.com/office/powerpoint/2010/main" val="9043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Floating point formats: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scientific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fixed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defaultfloat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Getting/setting precision (number digits),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613580"/>
            <a:ext cx="4670937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const double PI {acos(-1.0)};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scientific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cout.precision(4);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defaultfloat &lt;&lt; PI &lt;&lt; endl;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3677" y="3613580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3.14159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13677" y="4090633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3.141593e+00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13677" y="4574805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3.142</a:t>
            </a:r>
          </a:p>
        </p:txBody>
      </p:sp>
    </p:spTree>
    <p:extLst>
      <p:ext uri="{BB962C8B-B14F-4D97-AF65-F5344CB8AC3E}">
        <p14:creationId xmlns:p14="http://schemas.microsoft.com/office/powerpoint/2010/main" val="270787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Formatting: width and fill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Getting/setting width,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r>
              <a:rPr lang="en-US" dirty="0"/>
              <a:t>Getting/setting fill character,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('0')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884884"/>
            <a:ext cx="4670937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const int data {123};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data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auto orig_width = cout.width();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cout.width(5);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auto orig_fill = cout.fill();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cout.fill('0');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data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cout.width(orig_width);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cout.fill(orig_fill);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81598" y="4081678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81598" y="5369541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00123</a:t>
            </a:r>
          </a:p>
        </p:txBody>
      </p:sp>
    </p:spTree>
    <p:extLst>
      <p:ext uri="{BB962C8B-B14F-4D97-AF65-F5344CB8AC3E}">
        <p14:creationId xmlns:p14="http://schemas.microsoft.com/office/powerpoint/2010/main" val="267718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file stream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Output file stream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301890"/>
            <a:ext cx="6103258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ifstream ifs("data.txt");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 (!ifs) { /* file could not be opened */;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 &gt;&gt; data;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ifs.close();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0150" y="4840258"/>
            <a:ext cx="6103260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ofstream ofs("data.txt");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 (!ofs) { /* file could not be opened */;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=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 &lt;&lt; data;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ofs.close();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820930" y="2875005"/>
            <a:ext cx="1979221" cy="1480750"/>
            <a:chOff x="6820930" y="2883243"/>
            <a:chExt cx="1979221" cy="1480750"/>
          </a:xfrm>
        </p:grpSpPr>
        <p:grpSp>
          <p:nvGrpSpPr>
            <p:cNvPr id="7" name="Group 6"/>
            <p:cNvGrpSpPr/>
            <p:nvPr/>
          </p:nvGrpSpPr>
          <p:grpSpPr>
            <a:xfrm>
              <a:off x="6903308" y="2946613"/>
              <a:ext cx="1896843" cy="677005"/>
              <a:chOff x="6376084" y="2078530"/>
              <a:chExt cx="1896843" cy="67700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7200197" y="2078530"/>
                <a:ext cx="1072730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open and</a:t>
                </a:r>
                <a:br>
                  <a:rPr lang="en-US" dirty="0"/>
                </a:br>
                <a:r>
                  <a:rPr lang="en-US" dirty="0"/>
                  <a:t>close file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11" idx="1"/>
              </p:cNvCxnSpPr>
              <p:nvPr/>
            </p:nvCxnSpPr>
            <p:spPr>
              <a:xfrm flipH="1">
                <a:off x="6376084" y="2401696"/>
                <a:ext cx="824113" cy="3538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ight Brace 10"/>
            <p:cNvSpPr/>
            <p:nvPr/>
          </p:nvSpPr>
          <p:spPr>
            <a:xfrm>
              <a:off x="6820930" y="2883243"/>
              <a:ext cx="82378" cy="148075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797629" y="5037098"/>
            <a:ext cx="1979221" cy="1480750"/>
            <a:chOff x="6820930" y="2883243"/>
            <a:chExt cx="1979221" cy="1480750"/>
          </a:xfrm>
        </p:grpSpPr>
        <p:grpSp>
          <p:nvGrpSpPr>
            <p:cNvPr id="15" name="Group 14"/>
            <p:cNvGrpSpPr/>
            <p:nvPr/>
          </p:nvGrpSpPr>
          <p:grpSpPr>
            <a:xfrm>
              <a:off x="6903308" y="2946613"/>
              <a:ext cx="1896843" cy="677005"/>
              <a:chOff x="6376084" y="2078530"/>
              <a:chExt cx="1896843" cy="67700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7200197" y="2078530"/>
                <a:ext cx="1072730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open and</a:t>
                </a:r>
                <a:br>
                  <a:rPr lang="en-US" dirty="0"/>
                </a:br>
                <a:r>
                  <a:rPr lang="en-US" i="1" dirty="0"/>
                  <a:t>close</a:t>
                </a:r>
                <a:r>
                  <a:rPr lang="en-US" dirty="0"/>
                  <a:t> file!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  <a:endCxn id="16" idx="1"/>
              </p:cNvCxnSpPr>
              <p:nvPr/>
            </p:nvCxnSpPr>
            <p:spPr>
              <a:xfrm flipH="1">
                <a:off x="6376084" y="2401696"/>
                <a:ext cx="824113" cy="3538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ight Brace 15"/>
            <p:cNvSpPr/>
            <p:nvPr/>
          </p:nvSpPr>
          <p:spPr>
            <a:xfrm>
              <a:off x="6820930" y="2883243"/>
              <a:ext cx="82378" cy="148075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814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from/writing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439544"/>
            <a:ext cx="4670937" cy="37856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&lt;sstream&gt;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&lt;vector&gt;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getline(cin, line);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stringstream str(line);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item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 &gt;&gt; 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data.push_back(item);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char sep;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while ((sep = str.get()) != -1)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str &gt;&gt; 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data.push_back(item);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118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9,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https://github.com/gjbex/Scientific-C-plus-plus/tree/master/source-code/Containers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2233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 structures are key to good programming</a:t>
            </a:r>
          </a:p>
          <a:p>
            <a:pPr lvl="1"/>
            <a:r>
              <a:rPr lang="en-US" dirty="0"/>
              <a:t>implementation conceptually close to model</a:t>
            </a:r>
          </a:p>
          <a:p>
            <a:pPr lvl="1"/>
            <a:r>
              <a:rPr lang="en-US" dirty="0"/>
              <a:t>fewer lines of code = less bugs</a:t>
            </a:r>
          </a:p>
          <a:p>
            <a:pPr lvl="1"/>
            <a:r>
              <a:rPr lang="en-US" dirty="0"/>
              <a:t>better performance</a:t>
            </a:r>
          </a:p>
          <a:p>
            <a:r>
              <a:rPr lang="en-US" dirty="0"/>
              <a:t>Programming languages</a:t>
            </a:r>
          </a:p>
          <a:p>
            <a:pPr lvl="1"/>
            <a:r>
              <a:rPr lang="en-US" dirty="0"/>
              <a:t>C++: STL (Standard Template Library)</a:t>
            </a:r>
          </a:p>
          <a:p>
            <a:pPr lvl="1"/>
            <a:r>
              <a:rPr lang="en-US" dirty="0"/>
              <a:t>Python: core language, standard library</a:t>
            </a:r>
          </a:p>
          <a:p>
            <a:pPr lvl="1"/>
            <a:r>
              <a:rPr lang="en-US" dirty="0"/>
              <a:t>Java: standard library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Don't reinvent the wheel!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0819" y="5029199"/>
            <a:ext cx="466865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For all languages, many 3</a:t>
            </a:r>
            <a:r>
              <a:rPr lang="en-US" sz="2100" baseline="30000" dirty="0"/>
              <a:t>rd</a:t>
            </a:r>
            <a:r>
              <a:rPr lang="en-US" sz="2100" dirty="0"/>
              <a:t> party libraries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2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things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to terminal, i.e.,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2415473"/>
            <a:ext cx="624410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61267" y="2008321"/>
            <a:ext cx="7305983" cy="707886"/>
            <a:chOff x="-2572239" y="3685670"/>
            <a:chExt cx="7305983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146017" y="3685670"/>
              <a:ext cx="2587727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import declarations of</a:t>
              </a:r>
            </a:p>
            <a:p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US" sz="2000" dirty="0">
                  <a:solidFill>
                    <a:srgbClr val="C00000"/>
                  </a:solidFill>
                </a:rPr>
                <a:t>, </a:t>
              </a:r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572239" y="4112712"/>
              <a:ext cx="243458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039613"/>
              <a:ext cx="2283668" cy="2135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213986" y="3176831"/>
            <a:ext cx="1415846" cy="1141579"/>
            <a:chOff x="2044622" y="2944201"/>
            <a:chExt cx="1415846" cy="1141579"/>
          </a:xfrm>
        </p:grpSpPr>
        <p:sp>
          <p:nvSpPr>
            <p:cNvPr id="14" name="TextBox 13"/>
            <p:cNvSpPr txBox="1"/>
            <p:nvPr/>
          </p:nvSpPr>
          <p:spPr>
            <a:xfrm>
              <a:off x="2146017" y="3685670"/>
              <a:ext cx="13144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end of line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0"/>
              <a:endCxn id="15" idx="2"/>
            </p:cNvCxnSpPr>
            <p:nvPr/>
          </p:nvCxnSpPr>
          <p:spPr>
            <a:xfrm flipH="1" flipV="1">
              <a:off x="2339834" y="3225045"/>
              <a:ext cx="463409" cy="4606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56038" y="3188012"/>
            <a:ext cx="1605023" cy="1140748"/>
            <a:chOff x="1030022" y="2944201"/>
            <a:chExt cx="1605023" cy="1140748"/>
          </a:xfrm>
        </p:grpSpPr>
        <p:sp>
          <p:nvSpPr>
            <p:cNvPr id="23" name="TextBox 22"/>
            <p:cNvSpPr txBox="1"/>
            <p:nvPr/>
          </p:nvSpPr>
          <p:spPr>
            <a:xfrm>
              <a:off x="1030022" y="3684839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destination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3" idx="0"/>
              <a:endCxn id="24" idx="2"/>
            </p:cNvCxnSpPr>
            <p:nvPr/>
          </p:nvCxnSpPr>
          <p:spPr>
            <a:xfrm flipV="1">
              <a:off x="1732754" y="3225045"/>
              <a:ext cx="607080" cy="4597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720644" y="5020162"/>
            <a:ext cx="4906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"hello "</a:t>
            </a:r>
            <a:r>
              <a:rPr lang="en-US" sz="2400" dirty="0"/>
              <a:t>: string constant, i.e., text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115136" y="3165633"/>
            <a:ext cx="2329045" cy="1163127"/>
            <a:chOff x="2115136" y="3165633"/>
            <a:chExt cx="2329045" cy="1163127"/>
          </a:xfrm>
        </p:grpSpPr>
        <p:grpSp>
          <p:nvGrpSpPr>
            <p:cNvPr id="30" name="Group 29"/>
            <p:cNvGrpSpPr/>
            <p:nvPr/>
          </p:nvGrpSpPr>
          <p:grpSpPr>
            <a:xfrm>
              <a:off x="2115136" y="3188012"/>
              <a:ext cx="2329045" cy="1140748"/>
              <a:chOff x="1030021" y="2944201"/>
              <a:chExt cx="2329045" cy="1140748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030021" y="3684839"/>
                <a:ext cx="2329045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"send to" </a:t>
                </a:r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operator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159044" y="2944201"/>
                <a:ext cx="251811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Arrow Connector 32"/>
              <p:cNvCxnSpPr>
                <a:stCxn id="31" idx="0"/>
                <a:endCxn id="32" idx="2"/>
              </p:cNvCxnSpPr>
              <p:nvPr/>
            </p:nvCxnSpPr>
            <p:spPr>
              <a:xfrm flipH="1" flipV="1">
                <a:off x="1284950" y="3225045"/>
                <a:ext cx="909594" cy="459794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Rectangle 41"/>
            <p:cNvSpPr/>
            <p:nvPr/>
          </p:nvSpPr>
          <p:spPr>
            <a:xfrm>
              <a:off x="3730852" y="3165633"/>
              <a:ext cx="25181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>
              <a:stCxn id="31" idx="0"/>
              <a:endCxn id="42" idx="2"/>
            </p:cNvCxnSpPr>
            <p:nvPr/>
          </p:nvCxnSpPr>
          <p:spPr>
            <a:xfrm flipV="1">
              <a:off x="3279659" y="3446477"/>
              <a:ext cx="577099" cy="48217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592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It's a zoo…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data structures</a:t>
            </a:r>
          </a:p>
          <a:p>
            <a:pPr lvl="1"/>
            <a:r>
              <a:rPr lang="en-US" dirty="0"/>
              <a:t>specific properties</a:t>
            </a:r>
          </a:p>
          <a:p>
            <a:pPr lvl="1"/>
            <a:r>
              <a:rPr lang="en-US" dirty="0"/>
              <a:t>specific applications</a:t>
            </a:r>
          </a:p>
          <a:p>
            <a:pPr lvl="1"/>
            <a:r>
              <a:rPr lang="en-US" dirty="0"/>
              <a:t>relationship to algorithms!</a:t>
            </a:r>
          </a:p>
          <a:p>
            <a:r>
              <a:rPr lang="en-US" dirty="0"/>
              <a:t>Important to have an overview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Programming language independent</a:t>
            </a:r>
          </a:p>
          <a:p>
            <a:pPr lvl="1"/>
            <a:r>
              <a:rPr lang="en-US" dirty="0"/>
              <a:t>conceptual, mathematical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5347" y="4021281"/>
            <a:ext cx="446898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Which data structure to use in models?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48272" y="4592781"/>
            <a:ext cx="523733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Which data structure to choose for algorithm?</a:t>
            </a:r>
          </a:p>
        </p:txBody>
      </p:sp>
    </p:spTree>
    <p:extLst>
      <p:ext uri="{BB962C8B-B14F-4D97-AF65-F5344CB8AC3E}">
        <p14:creationId xmlns:p14="http://schemas.microsoft.com/office/powerpoint/2010/main" val="84709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set of values, e.g.,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= {true, false}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= {-2147483648, - 2147483647, …, -1, 0, 1..., 2147483647}</a:t>
            </a:r>
          </a:p>
          <a:p>
            <a:r>
              <a:rPr lang="en-US" dirty="0"/>
              <a:t>Size of 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|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|</a:t>
            </a:r>
          </a:p>
          <a:p>
            <a:r>
              <a:rPr lang="en-US" dirty="0"/>
              <a:t>Property: </a:t>
            </a:r>
          </a:p>
          <a:p>
            <a:r>
              <a:rPr lang="en-US" dirty="0">
                <a:sym typeface="Symbol" panose="05050102010706020507" pitchFamily="18" charset="2"/>
              </a:rPr>
              <a:t>Power set of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: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2</a:t>
            </a:r>
            <a:r>
              <a:rPr lang="en-US" baseline="30000" dirty="0">
                <a:sym typeface="Symbol" panose="05050102010706020507" pitchFamily="18" charset="2"/>
              </a:rPr>
              <a:t>boolean</a:t>
            </a:r>
            <a:r>
              <a:rPr lang="en-US" dirty="0">
                <a:sym typeface="Symbol" panose="05050102010706020507" pitchFamily="18" charset="2"/>
              </a:rPr>
              <a:t> = {, {true}, {false}, {true, false}}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2</a:t>
            </a:r>
            <a:r>
              <a:rPr lang="en-US" baseline="30000" dirty="0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 = {, {0}, {1}, {-1}, …, {0, 1}, {0, -1}, …}</a:t>
            </a:r>
          </a:p>
          <a:p>
            <a:r>
              <a:rPr lang="en-US" dirty="0">
                <a:sym typeface="Symbol" panose="05050102010706020507" pitchFamily="18" charset="2"/>
              </a:rPr>
              <a:t>Set of all sequences of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: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boolean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 = {, true, false, </a:t>
            </a:r>
            <a:r>
              <a:rPr lang="en-US" dirty="0" err="1">
                <a:sym typeface="Symbol" panose="05050102010706020507" pitchFamily="18" charset="2"/>
              </a:rPr>
              <a:t>truetrue</a:t>
            </a:r>
            <a:r>
              <a:rPr lang="en-US" dirty="0">
                <a:sym typeface="Symbol" panose="05050102010706020507" pitchFamily="18" charset="2"/>
              </a:rPr>
              <a:t>, true </a:t>
            </a:r>
            <a:r>
              <a:rPr lang="en-US" dirty="0" err="1">
                <a:sym typeface="Symbol" panose="05050102010706020507" pitchFamily="18" charset="2"/>
              </a:rPr>
              <a:t>talse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dirty="0" err="1">
                <a:sym typeface="Symbol" panose="05050102010706020507" pitchFamily="18" charset="2"/>
              </a:rPr>
              <a:t>talse</a:t>
            </a:r>
            <a:r>
              <a:rPr lang="en-US" dirty="0">
                <a:sym typeface="Symbol" panose="05050102010706020507" pitchFamily="18" charset="2"/>
              </a:rPr>
              <a:t> true,…}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* = { , 0, 1, …, 0 0, 0 1, …, 0 0 0, 0 0 1, …}</a:t>
            </a:r>
          </a:p>
          <a:p>
            <a:pPr lvl="1"/>
            <a:endParaRPr lang="en-US" dirty="0">
              <a:sym typeface="Symbol" panose="05050102010706020507" pitchFamily="18" charset="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0857006"/>
              </p:ext>
            </p:extLst>
          </p:nvPr>
        </p:nvGraphicFramePr>
        <p:xfrm>
          <a:off x="2472334" y="3409591"/>
          <a:ext cx="3093244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Equation" r:id="rId4" imgW="1841400" imgH="215640" progId="Equation.3">
                  <p:embed/>
                </p:oleObj>
              </mc:Choice>
              <mc:Fallback>
                <p:oleObj name="Equation" r:id="rId4" imgW="1841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72334" y="3409591"/>
                        <a:ext cx="3093244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08795" y="4353937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|2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| =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|T|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68995" y="5992821"/>
            <a:ext cx="1425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Palatino Linotype" panose="02040502050505030304" pitchFamily="18" charset="0"/>
                <a:sym typeface="Symbol" panose="05050102010706020507" pitchFamily="18" charset="2"/>
              </a:rPr>
              <a:t>|T</a:t>
            </a:r>
            <a:r>
              <a:rPr lang="en-US" sz="2400" baseline="30000" dirty="0">
                <a:sym typeface="Symbol" panose="05050102010706020507" pitchFamily="18" charset="2"/>
              </a:rPr>
              <a:t>*</a:t>
            </a:r>
            <a:r>
              <a:rPr lang="en-US" sz="2400" dirty="0">
                <a:sym typeface="Symbol" panose="05050102010706020507" pitchFamily="18" charset="2"/>
              </a:rPr>
              <a:t>| = 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structures provided</a:t>
            </a:r>
          </a:p>
          <a:p>
            <a:pPr lvl="1"/>
            <a:r>
              <a:rPr lang="en-US" dirty="0"/>
              <a:t>core language</a:t>
            </a:r>
          </a:p>
          <a:p>
            <a:pPr lvl="1"/>
            <a:r>
              <a:rPr lang="en-US" dirty="0"/>
              <a:t>standard libraries</a:t>
            </a:r>
          </a:p>
          <a:p>
            <a:r>
              <a:rPr lang="en-US" dirty="0"/>
              <a:t>Other data structures can be implemented on top</a:t>
            </a:r>
          </a:p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array</a:t>
            </a:r>
          </a:p>
          <a:p>
            <a:pPr lvl="1"/>
            <a:r>
              <a:rPr lang="en-US" dirty="0" err="1"/>
              <a:t>valarray</a:t>
            </a:r>
            <a:endParaRPr lang="en-US" dirty="0"/>
          </a:p>
          <a:p>
            <a:pPr lvl="1"/>
            <a:r>
              <a:rPr lang="en-US" dirty="0"/>
              <a:t>vector</a:t>
            </a:r>
          </a:p>
          <a:p>
            <a:pPr lvl="1"/>
            <a:r>
              <a:rPr lang="en-US" dirty="0"/>
              <a:t>tuple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/>
              <a:t>set</a:t>
            </a:r>
          </a:p>
          <a:p>
            <a:pPr lvl="1"/>
            <a:r>
              <a:rPr lang="en-US" dirty="0"/>
              <a:t>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6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fixed length</a:t>
            </a:r>
          </a:p>
          <a:p>
            <a:pPr lvl="1"/>
            <a:r>
              <a:rPr lang="en-US" dirty="0"/>
              <a:t>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element type: homogenous</a:t>
            </a:r>
          </a:p>
          <a:p>
            <a:r>
              <a:rPr lang="en-US" dirty="0"/>
              <a:t>Implementation: core language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8"/>
            <a:ext cx="2926051" cy="777009"/>
            <a:chOff x="6307280" y="2566553"/>
            <a:chExt cx="3901402" cy="1036011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/>
          </p:nvGraphicFramePr>
          <p:xfrm>
            <a:off x="7052731" y="3147481"/>
            <a:ext cx="3155951" cy="4550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7" name="Equation" r:id="rId3" imgW="1409400" imgH="203040" progId="Equation.3">
                    <p:embed/>
                  </p:oleObj>
                </mc:Choice>
                <mc:Fallback>
                  <p:oleObj name="Equation" r:id="rId3" imgW="140940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052731" y="3147481"/>
                          <a:ext cx="3155951" cy="4550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691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-dimensional 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133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5431341" y="5693496"/>
            <a:ext cx="1839304" cy="662855"/>
            <a:chOff x="5431341" y="5693496"/>
            <a:chExt cx="1839304" cy="662855"/>
          </a:xfrm>
        </p:grpSpPr>
        <p:grpSp>
          <p:nvGrpSpPr>
            <p:cNvPr id="20" name="Group 19"/>
            <p:cNvGrpSpPr/>
            <p:nvPr/>
          </p:nvGrpSpPr>
          <p:grpSpPr>
            <a:xfrm>
              <a:off x="5431341" y="5693496"/>
              <a:ext cx="1839304" cy="222972"/>
              <a:chOff x="5330430" y="5953991"/>
              <a:chExt cx="1839304" cy="22297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431341" y="5908242"/>
              <a:ext cx="1839304" cy="222972"/>
              <a:chOff x="5330430" y="5953991"/>
              <a:chExt cx="1839304" cy="22297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5431341" y="6133379"/>
              <a:ext cx="1839304" cy="222972"/>
              <a:chOff x="5330430" y="5953991"/>
              <a:chExt cx="1839304" cy="222972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004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a = {3, 5, 7, 9};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4; ++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]*a[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array indexing is zero based!</a:t>
            </a:r>
          </a:p>
        </p:txBody>
      </p:sp>
      <p:sp>
        <p:nvSpPr>
          <p:cNvPr id="5" name="TextBox 4"/>
          <p:cNvSpPr txBox="1"/>
          <p:nvPr/>
        </p:nvSpPr>
        <p:spPr>
          <a:xfrm rot="19700132">
            <a:off x="3059723" y="3130154"/>
            <a:ext cx="4091505" cy="76944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Avoid if possible!</a:t>
            </a:r>
          </a:p>
        </p:txBody>
      </p:sp>
    </p:spTree>
    <p:extLst>
      <p:ext uri="{BB962C8B-B14F-4D97-AF65-F5344CB8AC3E}">
        <p14:creationId xmlns:p14="http://schemas.microsoft.com/office/powerpoint/2010/main" val="15428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of array</a:t>
            </a:r>
          </a:p>
          <a:p>
            <a:r>
              <a:rPr lang="en-US" dirty="0"/>
              <a:t>Size is known at compile time.</a:t>
            </a:r>
          </a:p>
          <a:p>
            <a:r>
              <a:rPr lang="en-US" dirty="0"/>
              <a:t>Implementation: STL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90937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array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&lt;array&gt;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::array&lt;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4&gt; a {3, 5, 7, 9};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element: 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element*element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array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269848777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of array</a:t>
            </a:r>
          </a:p>
          <a:p>
            <a:r>
              <a:rPr lang="en-US" dirty="0"/>
              <a:t>Support for mathematical operations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</a:p>
          <a:p>
            <a:pPr lvl="1"/>
            <a:r>
              <a:rPr lang="en-US" dirty="0"/>
              <a:t>functions: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/>
              <a:t>, …</a:t>
            </a:r>
          </a:p>
          <a:p>
            <a:r>
              <a:rPr lang="en-US" dirty="0"/>
              <a:t>Implementation: STL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80064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array example</a:t>
            </a:r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628650" y="4401777"/>
            <a:ext cx="7886700" cy="1775186"/>
          </a:xfrm>
        </p:spPr>
        <p:txBody>
          <a:bodyPr/>
          <a:lstStyle/>
          <a:p>
            <a:r>
              <a:rPr lang="en-US" dirty="0"/>
              <a:t>range for loop</a:t>
            </a:r>
          </a:p>
          <a:p>
            <a:pPr lvl="1"/>
            <a:r>
              <a:rPr lang="en-US" dirty="0"/>
              <a:t>iterates over all values in container</a:t>
            </a:r>
          </a:p>
          <a:p>
            <a:pPr lvl="1"/>
            <a:r>
              <a:rPr lang="en-US" dirty="0"/>
              <a:t>variable type = data type in container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 when value won’t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961638"/>
            <a:ext cx="6979848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data = {3.5, 7.3, 9.1};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3.0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auto&amp; value: 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value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964195" y="2093453"/>
            <a:ext cx="3089189" cy="855693"/>
            <a:chOff x="5629634" y="2531611"/>
            <a:chExt cx="3089189" cy="855693"/>
          </a:xfrm>
        </p:grpSpPr>
        <p:sp>
          <p:nvSpPr>
            <p:cNvPr id="9" name="TextBox 8"/>
            <p:cNvSpPr txBox="1"/>
            <p:nvPr/>
          </p:nvSpPr>
          <p:spPr>
            <a:xfrm>
              <a:off x="6768917" y="2531611"/>
              <a:ext cx="19499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valarray</a:t>
              </a:r>
              <a:r>
                <a:rPr lang="en-US" dirty="0"/>
                <a:t> keeps</a:t>
              </a:r>
              <a:br>
                <a:rPr lang="en-US" dirty="0"/>
              </a:br>
              <a:r>
                <a:rPr lang="en-US" dirty="0"/>
                <a:t>track of size</a:t>
              </a: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629634" y="2854777"/>
              <a:ext cx="1139283" cy="53252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96497" y="2871599"/>
            <a:ext cx="5156887" cy="646331"/>
            <a:chOff x="4134134" y="2531611"/>
            <a:chExt cx="4769097" cy="646331"/>
          </a:xfrm>
        </p:grpSpPr>
        <p:sp>
          <p:nvSpPr>
            <p:cNvPr id="21" name="TextBox 20"/>
            <p:cNvSpPr txBox="1"/>
            <p:nvPr/>
          </p:nvSpPr>
          <p:spPr>
            <a:xfrm>
              <a:off x="6768916" y="2531611"/>
              <a:ext cx="21343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overloaded arithmetic operators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4134134" y="2854777"/>
              <a:ext cx="2634782" cy="775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/>
          <p:cNvCxnSpPr/>
          <p:nvPr/>
        </p:nvCxnSpPr>
        <p:spPr>
          <a:xfrm flipV="1">
            <a:off x="826718" y="3688915"/>
            <a:ext cx="219205" cy="77661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48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uiExpand="1" build="p" bldLvl="2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element type: homogenous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9"/>
            <a:ext cx="2993192" cy="777007"/>
            <a:chOff x="6307280" y="2566553"/>
            <a:chExt cx="3990923" cy="1036008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/>
          </p:nvGraphicFramePr>
          <p:xfrm>
            <a:off x="8161864" y="3147479"/>
            <a:ext cx="937684" cy="4550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2" name="Equation" r:id="rId3" imgW="419040" imgH="203040" progId="Equation.3">
                    <p:embed/>
                  </p:oleObj>
                </mc:Choice>
                <mc:Fallback>
                  <p:oleObj name="Equation" r:id="rId3" imgW="4190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161864" y="3147479"/>
                          <a:ext cx="937684" cy="45508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99092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1-dimensional array-like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139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431341" y="5693496"/>
            <a:ext cx="1839304" cy="222972"/>
            <a:chOff x="5330430" y="5953991"/>
            <a:chExt cx="1839304" cy="222972"/>
          </a:xfrm>
        </p:grpSpPr>
        <p:sp>
          <p:nvSpPr>
            <p:cNvPr id="8" name="Rectangle 7"/>
            <p:cNvSpPr/>
            <p:nvPr/>
          </p:nvSpPr>
          <p:spPr>
            <a:xfrm>
              <a:off x="5330430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38695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40034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48299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60026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68291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44646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740979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05958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357456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651870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971387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902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things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line arguments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75441" y="2308628"/>
            <a:ext cx="536877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 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156154" y="2322613"/>
            <a:ext cx="3677265" cy="1678681"/>
            <a:chOff x="3156154" y="2322613"/>
            <a:chExt cx="3677265" cy="1678681"/>
          </a:xfrm>
        </p:grpSpPr>
        <p:grpSp>
          <p:nvGrpSpPr>
            <p:cNvPr id="6" name="Group 5"/>
            <p:cNvGrpSpPr/>
            <p:nvPr/>
          </p:nvGrpSpPr>
          <p:grpSpPr>
            <a:xfrm>
              <a:off x="3156154" y="2322613"/>
              <a:ext cx="3677265" cy="1678681"/>
              <a:chOff x="2044622" y="2944201"/>
              <a:chExt cx="3677265" cy="1678681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578636" y="4222772"/>
                <a:ext cx="3143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argument passed at runtime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044622" y="2944201"/>
                <a:ext cx="751500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7" idx="0"/>
                <a:endCxn id="8" idx="2"/>
              </p:cNvCxnSpPr>
              <p:nvPr/>
            </p:nvCxnSpPr>
            <p:spPr>
              <a:xfrm flipH="1" flipV="1">
                <a:off x="2420372" y="3225045"/>
                <a:ext cx="1729890" cy="99772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 12"/>
            <p:cNvSpPr/>
            <p:nvPr/>
          </p:nvSpPr>
          <p:spPr>
            <a:xfrm>
              <a:off x="3177942" y="2818795"/>
              <a:ext cx="512226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7" idx="0"/>
              <a:endCxn id="13" idx="2"/>
            </p:cNvCxnSpPr>
            <p:nvPr/>
          </p:nvCxnSpPr>
          <p:spPr>
            <a:xfrm flipH="1" flipV="1">
              <a:off x="3434055" y="3099639"/>
              <a:ext cx="1827739" cy="5015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1061267" y="4027966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641746" y="4308105"/>
            <a:ext cx="1624687" cy="1686991"/>
            <a:chOff x="1010358" y="2944201"/>
            <a:chExt cx="1624687" cy="1686991"/>
          </a:xfrm>
        </p:grpSpPr>
        <p:sp>
          <p:nvSpPr>
            <p:cNvPr id="22" name="TextBox 21"/>
            <p:cNvSpPr txBox="1"/>
            <p:nvPr/>
          </p:nvSpPr>
          <p:spPr>
            <a:xfrm>
              <a:off x="1010358" y="3923306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number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stCxn id="22" idx="0"/>
              <a:endCxn id="23" idx="2"/>
            </p:cNvCxnSpPr>
            <p:nvPr/>
          </p:nvCxnSpPr>
          <p:spPr>
            <a:xfrm flipV="1">
              <a:off x="1713090" y="3225045"/>
              <a:ext cx="626744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191341" y="4308105"/>
            <a:ext cx="1838155" cy="1692599"/>
            <a:chOff x="513342" y="2984727"/>
            <a:chExt cx="1838155" cy="1692599"/>
          </a:xfrm>
        </p:grpSpPr>
        <p:sp>
          <p:nvSpPr>
            <p:cNvPr id="28" name="TextBox 27"/>
            <p:cNvSpPr txBox="1"/>
            <p:nvPr/>
          </p:nvSpPr>
          <p:spPr>
            <a:xfrm>
              <a:off x="946033" y="3969440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values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13342" y="2984727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28" idx="0"/>
              <a:endCxn id="29" idx="2"/>
            </p:cNvCxnSpPr>
            <p:nvPr/>
          </p:nvCxnSpPr>
          <p:spPr>
            <a:xfrm flipH="1" flipV="1">
              <a:off x="808554" y="3265571"/>
              <a:ext cx="840211" cy="70386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2981805" y="4797748"/>
            <a:ext cx="1934324" cy="1379215"/>
            <a:chOff x="1010359" y="2944201"/>
            <a:chExt cx="1934324" cy="1379215"/>
          </a:xfrm>
        </p:grpSpPr>
        <p:sp>
          <p:nvSpPr>
            <p:cNvPr id="36" name="TextBox 35"/>
            <p:cNvSpPr txBox="1"/>
            <p:nvPr/>
          </p:nvSpPr>
          <p:spPr>
            <a:xfrm>
              <a:off x="1010359" y="3923306"/>
              <a:ext cx="142304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1</a:t>
              </a:r>
              <a:r>
                <a:rPr lang="en-US" sz="2000" baseline="30000" dirty="0">
                  <a:solidFill>
                    <a:srgbClr val="C00000"/>
                  </a:solidFill>
                </a:rPr>
                <a:t>st</a:t>
              </a:r>
              <a:r>
                <a:rPr lang="en-US" sz="2000" dirty="0">
                  <a:solidFill>
                    <a:srgbClr val="C00000"/>
                  </a:solidFill>
                </a:rPr>
                <a:t> value (?)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044622" y="2944201"/>
              <a:ext cx="90006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36" idx="0"/>
              <a:endCxn id="37" idx="2"/>
            </p:cNvCxnSpPr>
            <p:nvPr/>
          </p:nvCxnSpPr>
          <p:spPr>
            <a:xfrm flipV="1">
              <a:off x="1721883" y="3225045"/>
              <a:ext cx="772770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432166" y="5363730"/>
            <a:ext cx="159530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Assigned when</a:t>
            </a:r>
          </a:p>
          <a:p>
            <a:r>
              <a:rPr lang="en-US" dirty="0"/>
              <a:t>program starts</a:t>
            </a:r>
          </a:p>
        </p:txBody>
      </p:sp>
    </p:spTree>
    <p:extLst>
      <p:ext uri="{BB962C8B-B14F-4D97-AF65-F5344CB8AC3E}">
        <p14:creationId xmlns:p14="http://schemas.microsoft.com/office/powerpoint/2010/main" val="353506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6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example 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140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in)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vector&lt;double&gt;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(in &gt;&gt; item)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9902600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example II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141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34163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(vector&lt;double&gt; data)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sum {0.0};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item: 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stats.mean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sum/n;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stats;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06395" y="5766404"/>
            <a:ext cx="538025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vector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3532290800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dirty="0"/>
              <a:t>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true if container empty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number of items in container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c.max_size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maximum capacity of container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2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SequenceContainer</a:t>
            </a:r>
            <a:r>
              <a:rPr lang="en-US" dirty="0"/>
              <a:t>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c.at(index)</a:t>
            </a:r>
          </a:p>
          <a:p>
            <a:pPr lvl="1"/>
            <a:r>
              <a:rPr lang="en-US" dirty="0"/>
              <a:t>accessing element 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/>
              <a:t> (0-based)</a:t>
            </a:r>
          </a:p>
          <a:p>
            <a:pPr lvl="1"/>
            <a:r>
              <a:rPr lang="en-US" dirty="0"/>
              <a:t>range checked, safer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c[index]</a:t>
            </a:r>
          </a:p>
          <a:p>
            <a:pPr lvl="1"/>
            <a:r>
              <a:rPr lang="en-US" dirty="0"/>
              <a:t>accessing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/>
              <a:t> (0-based)</a:t>
            </a:r>
          </a:p>
          <a:p>
            <a:pPr lvl="1"/>
            <a:r>
              <a:rPr lang="en-US" dirty="0"/>
              <a:t>not ranged checked, faster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c.front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first/last element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</a:p>
          <a:p>
            <a:pPr lvl="1"/>
            <a:r>
              <a:rPr lang="en-US" dirty="0"/>
              <a:t>add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at end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(it, e)</a:t>
            </a:r>
          </a:p>
          <a:p>
            <a:pPr lvl="1"/>
            <a:r>
              <a:rPr lang="en-US" dirty="0"/>
              <a:t>insert an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before position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dirty="0"/>
              <a:t> iterator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fixed length</a:t>
            </a:r>
          </a:p>
          <a:p>
            <a:pPr lvl="1"/>
            <a:r>
              <a:rPr lang="en-US" dirty="0"/>
              <a:t>insert/update: N/A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N/A</a:t>
            </a:r>
          </a:p>
          <a:p>
            <a:pPr lvl="1"/>
            <a:r>
              <a:rPr lang="en-US" dirty="0"/>
              <a:t>element type: any combination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99287" y="3234173"/>
            <a:ext cx="2734976" cy="798078"/>
            <a:chOff x="6307280" y="2566553"/>
            <a:chExt cx="3646634" cy="1064103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/>
          </p:nvGraphicFramePr>
          <p:xfrm>
            <a:off x="7305964" y="3118423"/>
            <a:ext cx="2647950" cy="512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5" name="Equation" r:id="rId3" imgW="1180800" imgH="228600" progId="Equation.3">
                    <p:embed/>
                  </p:oleObj>
                </mc:Choice>
                <mc:Fallback>
                  <p:oleObj name="Equation" r:id="rId3" imgW="11808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305964" y="3118423"/>
                          <a:ext cx="2647950" cy="5122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49870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-tuple </a:t>
              </a:r>
              <a:r>
                <a:rPr lang="en-US" sz="2100" i="1" dirty="0">
                  <a:latin typeface="Palatino Linotype" panose="02040502050505030304" pitchFamily="18" charset="0"/>
                </a:rPr>
                <a:t>t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144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708775" y="4379119"/>
            <a:ext cx="1450975" cy="1450975"/>
            <a:chOff x="6868390" y="4539672"/>
            <a:chExt cx="1450975" cy="1450975"/>
          </a:xfrm>
        </p:grpSpPr>
        <p:pic>
          <p:nvPicPr>
            <p:cNvPr id="3113" name="Picture 41" descr="http://plainicon.com/dl.php?pid=48762&amp;tem=256px&amp;con=download-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8390" y="4539672"/>
              <a:ext cx="1450975" cy="145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 rot="2676447">
              <a:off x="7121600" y="4829490"/>
              <a:ext cx="9445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Name:</a:t>
              </a:r>
              <a:br>
                <a:rPr lang="en-US" sz="1200" dirty="0"/>
              </a:br>
              <a:r>
                <a:rPr lang="en-US" sz="1200" dirty="0"/>
                <a:t>     </a:t>
              </a:r>
              <a:r>
                <a:rPr lang="en-US" sz="1200" dirty="0">
                  <a:latin typeface="Edwardian Script ITC" panose="030303020407070D0804" pitchFamily="66" charset="0"/>
                </a:rPr>
                <a:t>Bex</a:t>
              </a:r>
            </a:p>
            <a:p>
              <a:r>
                <a:rPr lang="en-US" sz="1200" dirty="0"/>
                <a:t>Destination:</a:t>
              </a:r>
              <a:br>
                <a:rPr lang="en-US" sz="1200" dirty="0"/>
              </a:br>
              <a:r>
                <a:rPr lang="en-US" sz="1200" dirty="0"/>
                <a:t>    </a:t>
              </a:r>
              <a:r>
                <a:rPr lang="en-US" sz="1200" dirty="0">
                  <a:latin typeface="Edwardian Script ITC" panose="030303020407070D0804" pitchFamily="66" charset="0"/>
                </a:rPr>
                <a:t>London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267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463860"/>
            <a:ext cx="7540565" cy="39703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&lt;tuple&gt;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make_tuple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(9.11e-31, -1);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::get&lt;0&gt;(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::get&lt;1&gt;(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mass;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charge;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std::tie(mass, charge)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mass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charge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84261" y="5726565"/>
            <a:ext cx="521899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tuple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176115611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insert/update: O(n)</a:t>
            </a:r>
          </a:p>
          <a:p>
            <a:pPr lvl="1"/>
            <a:r>
              <a:rPr lang="en-US" dirty="0"/>
              <a:t>retrieval: O(n)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prepend/append/pop/</a:t>
            </a:r>
            <a:r>
              <a:rPr lang="en-US" dirty="0" err="1"/>
              <a:t>unshift</a:t>
            </a:r>
            <a:r>
              <a:rPr lang="en-US" dirty="0"/>
              <a:t>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r>
              <a:rPr lang="en-US" dirty="0"/>
              <a:t>operations: concatenation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146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268191" y="4873328"/>
            <a:ext cx="2732816" cy="817426"/>
            <a:chOff x="5268191" y="4873328"/>
            <a:chExt cx="2732816" cy="817426"/>
          </a:xfrm>
        </p:grpSpPr>
        <p:grpSp>
          <p:nvGrpSpPr>
            <p:cNvPr id="12" name="Group 11"/>
            <p:cNvGrpSpPr/>
            <p:nvPr/>
          </p:nvGrpSpPr>
          <p:grpSpPr>
            <a:xfrm>
              <a:off x="5268191" y="5070761"/>
              <a:ext cx="311727" cy="467593"/>
              <a:chOff x="5268191" y="5070761"/>
              <a:chExt cx="311727" cy="46759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>
                <a:endCxn id="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044047" y="5223161"/>
              <a:ext cx="311727" cy="467593"/>
              <a:chOff x="5268191" y="5070761"/>
              <a:chExt cx="311727" cy="467593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>
                <a:endCxn id="14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6799123" y="5053440"/>
              <a:ext cx="311727" cy="467593"/>
              <a:chOff x="5268191" y="5070761"/>
              <a:chExt cx="311727" cy="46759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>
                <a:endCxn id="1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7689280" y="4873328"/>
              <a:ext cx="311727" cy="467593"/>
              <a:chOff x="5268191" y="5070761"/>
              <a:chExt cx="311727" cy="46759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>
                <a:endCxn id="22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5394507" y="5376212"/>
              <a:ext cx="649540" cy="755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6180647" y="5154573"/>
              <a:ext cx="628760" cy="40477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6956503" y="4938352"/>
              <a:ext cx="756809" cy="49280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763641" y="5223161"/>
              <a:ext cx="185411" cy="377535"/>
              <a:chOff x="7763641" y="5223161"/>
              <a:chExt cx="185411" cy="377535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856346" y="5223161"/>
                <a:ext cx="0" cy="2978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763641" y="5521033"/>
                <a:ext cx="18541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806124" y="5590054"/>
                <a:ext cx="100444" cy="106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6457951" y="3296518"/>
            <a:ext cx="1206743" cy="782600"/>
            <a:chOff x="6457951" y="3296518"/>
            <a:chExt cx="1206743" cy="782600"/>
          </a:xfrm>
        </p:grpSpPr>
        <p:sp>
          <p:nvSpPr>
            <p:cNvPr id="6" name="TextBox 5"/>
            <p:cNvSpPr txBox="1"/>
            <p:nvPr/>
          </p:nvSpPr>
          <p:spPr>
            <a:xfrm>
              <a:off x="6457951" y="3296518"/>
              <a:ext cx="63850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list </a:t>
              </a:r>
              <a:r>
                <a:rPr lang="en-US" sz="2100" i="1" dirty="0">
                  <a:latin typeface="Palatino Linotype" panose="02040502050505030304" pitchFamily="18" charset="0"/>
                </a:rPr>
                <a:t>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967002" y="3802119"/>
                  <a:ext cx="697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7002" y="3802119"/>
                  <a:ext cx="69769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7895" r="-1754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3889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971523"/>
            <a:ext cx="7746423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&lt;list&gt;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list;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value: list)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value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97531261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7690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iterator</a:t>
            </a:r>
          </a:p>
          <a:p>
            <a:pPr lvl="1"/>
            <a:r>
              <a:rPr lang="en-US" dirty="0"/>
              <a:t>unordered</a:t>
            </a:r>
          </a:p>
          <a:p>
            <a:pPr lvl="1"/>
            <a:r>
              <a:rPr lang="en-US" dirty="0"/>
              <a:t>size can vary</a:t>
            </a:r>
          </a:p>
          <a:p>
            <a:pPr lvl="1"/>
            <a:r>
              <a:rPr lang="en-US" dirty="0"/>
              <a:t>insert/remove: O(1)</a:t>
            </a:r>
          </a:p>
          <a:p>
            <a:pPr lvl="1"/>
            <a:r>
              <a:rPr lang="en-US" dirty="0"/>
              <a:t>search: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r>
              <a:rPr lang="en-US" dirty="0"/>
              <a:t>elements are unique in set</a:t>
            </a:r>
          </a:p>
          <a:p>
            <a:pPr lvl="1"/>
            <a:r>
              <a:rPr lang="en-US" dirty="0"/>
              <a:t>operations: union, intersection, …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148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6112450" y="3306586"/>
            <a:ext cx="1166159" cy="744979"/>
            <a:chOff x="6112450" y="3306586"/>
            <a:chExt cx="1166159" cy="744979"/>
          </a:xfrm>
        </p:grpSpPr>
        <p:sp>
          <p:nvSpPr>
            <p:cNvPr id="6" name="TextBox 5"/>
            <p:cNvSpPr txBox="1"/>
            <p:nvPr/>
          </p:nvSpPr>
          <p:spPr>
            <a:xfrm>
              <a:off x="6112450" y="3306586"/>
              <a:ext cx="67851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set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687613" y="3774566"/>
                  <a:ext cx="59099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b="0" i="1" dirty="0"/>
                    <a:t>s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7613" y="3774566"/>
                  <a:ext cx="59099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3711" t="-28261" r="-8247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5746177" y="5258955"/>
            <a:ext cx="892756" cy="1287318"/>
            <a:chOff x="5268191" y="5258955"/>
            <a:chExt cx="892756" cy="1287318"/>
          </a:xfrm>
        </p:grpSpPr>
        <p:sp>
          <p:nvSpPr>
            <p:cNvPr id="8" name="Oval 7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0" name="Oval 9"/>
            <p:cNvSpPr/>
            <p:nvPr/>
          </p:nvSpPr>
          <p:spPr>
            <a:xfrm>
              <a:off x="5779077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931477" y="5601709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429248" y="5774891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200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704105"/>
            <a:ext cx="7886701" cy="4247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 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10      4       0.0</a:t>
            </a:r>
          </a:p>
        </p:txBody>
      </p:sp>
    </p:spTree>
    <p:extLst>
      <p:ext uri="{BB962C8B-B14F-4D97-AF65-F5344CB8AC3E}">
        <p14:creationId xmlns:p14="http://schemas.microsoft.com/office/powerpoint/2010/main" val="1427125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 for values in memory (RAM)</a:t>
            </a:r>
          </a:p>
          <a:p>
            <a:r>
              <a:rPr lang="en-US" dirty="0"/>
              <a:t>Names start with letter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/>
              <a:t>, can contain digits</a:t>
            </a:r>
          </a:p>
          <a:p>
            <a:r>
              <a:rPr lang="en-US" dirty="0"/>
              <a:t>Value can change during run</a:t>
            </a:r>
          </a:p>
          <a:p>
            <a:r>
              <a:rPr lang="en-US" dirty="0"/>
              <a:t>Must be declared, i.e.,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264067" y="3372461"/>
            <a:ext cx="1799546" cy="1103060"/>
            <a:chOff x="1010358" y="2903294"/>
            <a:chExt cx="1799546" cy="1103060"/>
          </a:xfrm>
        </p:grpSpPr>
        <p:sp>
          <p:nvSpPr>
            <p:cNvPr id="6" name="TextBox 5"/>
            <p:cNvSpPr txBox="1"/>
            <p:nvPr/>
          </p:nvSpPr>
          <p:spPr>
            <a:xfrm>
              <a:off x="1010358" y="3606244"/>
              <a:ext cx="17995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variable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9896" y="2903294"/>
              <a:ext cx="692357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V="1">
              <a:off x="1910131" y="3284037"/>
              <a:ext cx="41594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29364" y="3372461"/>
            <a:ext cx="2342742" cy="1103060"/>
            <a:chOff x="566968" y="2903294"/>
            <a:chExt cx="2342742" cy="1103060"/>
          </a:xfrm>
        </p:grpSpPr>
        <p:sp>
          <p:nvSpPr>
            <p:cNvPr id="13" name="TextBox 12"/>
            <p:cNvSpPr txBox="1"/>
            <p:nvPr/>
          </p:nvSpPr>
          <p:spPr>
            <a:xfrm>
              <a:off x="875372" y="3606244"/>
              <a:ext cx="203433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variable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6968" y="2903294"/>
              <a:ext cx="1042218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1088077" y="3284037"/>
              <a:ext cx="80446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061267" y="4529411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{13};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{3*m};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m = m +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", " &lt;&lt; n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4325" y="5924892"/>
            <a:ext cx="925253" cy="8309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52, 39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825945" y="5070654"/>
            <a:ext cx="4679630" cy="493904"/>
            <a:chOff x="296846" y="4643387"/>
            <a:chExt cx="4679630" cy="493904"/>
          </a:xfrm>
        </p:grpSpPr>
        <p:sp>
          <p:nvSpPr>
            <p:cNvPr id="18" name="TextBox 17"/>
            <p:cNvSpPr txBox="1"/>
            <p:nvPr/>
          </p:nvSpPr>
          <p:spPr>
            <a:xfrm>
              <a:off x="2573450" y="4643387"/>
              <a:ext cx="24030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assignment operator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>
              <a:off x="551602" y="4843442"/>
              <a:ext cx="2021848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630921" y="4576750"/>
            <a:ext cx="6244100" cy="493904"/>
            <a:chOff x="-658380" y="4643387"/>
            <a:chExt cx="6244100" cy="493904"/>
          </a:xfrm>
        </p:grpSpPr>
        <p:sp>
          <p:nvSpPr>
            <p:cNvPr id="25" name="TextBox 24"/>
            <p:cNvSpPr txBox="1"/>
            <p:nvPr/>
          </p:nvSpPr>
          <p:spPr>
            <a:xfrm>
              <a:off x="2573449" y="4643387"/>
              <a:ext cx="301227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cs typeface="Courier New" panose="02070309020205020404" pitchFamily="49" charset="0"/>
                </a:rPr>
                <a:t>declaration + initialization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658380" y="4856447"/>
              <a:ext cx="120998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</p:cNvCxnSpPr>
            <p:nvPr/>
          </p:nvCxnSpPr>
          <p:spPr>
            <a:xfrm flipH="1">
              <a:off x="551603" y="4843442"/>
              <a:ext cx="2021846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575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 animBg="1"/>
      <p:bldP spid="16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88338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key</a:t>
            </a:r>
          </a:p>
          <a:p>
            <a:pPr lvl="1"/>
            <a:r>
              <a:rPr lang="en-US" dirty="0"/>
              <a:t>unordered</a:t>
            </a:r>
          </a:p>
          <a:p>
            <a:pPr lvl="1"/>
            <a:r>
              <a:rPr lang="en-US" dirty="0"/>
              <a:t>size can vary</a:t>
            </a:r>
          </a:p>
          <a:p>
            <a:pPr lvl="1"/>
            <a:r>
              <a:rPr lang="en-US" dirty="0"/>
              <a:t>insert/update: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O(1)</a:t>
            </a:r>
          </a:p>
          <a:p>
            <a:pPr lvl="1"/>
            <a:r>
              <a:rPr lang="en-US" dirty="0"/>
              <a:t>element type:</a:t>
            </a:r>
          </a:p>
          <a:p>
            <a:pPr lvl="2"/>
            <a:r>
              <a:rPr lang="en-US" dirty="0" err="1"/>
              <a:t>homogenious</a:t>
            </a:r>
            <a:r>
              <a:rPr lang="en-US" dirty="0"/>
              <a:t> for key</a:t>
            </a:r>
          </a:p>
          <a:p>
            <a:pPr lvl="2"/>
            <a:r>
              <a:rPr lang="en-US" dirty="0" err="1"/>
              <a:t>homogenious</a:t>
            </a:r>
            <a:r>
              <a:rPr lang="en-US" dirty="0"/>
              <a:t> for value</a:t>
            </a:r>
          </a:p>
          <a:p>
            <a:pPr lvl="1"/>
            <a:r>
              <a:rPr lang="en-US" dirty="0"/>
              <a:t>keys are unique in dictionary</a:t>
            </a:r>
          </a:p>
          <a:p>
            <a:pPr lvl="1"/>
            <a:r>
              <a:rPr lang="en-US" dirty="0"/>
              <a:t>operations: union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150</a:t>
            </a:fld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750181" y="4156406"/>
            <a:ext cx="192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surjective function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101209" y="2628405"/>
            <a:ext cx="1955712" cy="728405"/>
            <a:chOff x="5342225" y="3241911"/>
            <a:chExt cx="1955712" cy="728405"/>
          </a:xfrm>
        </p:grpSpPr>
        <p:sp>
          <p:nvSpPr>
            <p:cNvPr id="6" name="TextBox 5"/>
            <p:cNvSpPr txBox="1"/>
            <p:nvPr/>
          </p:nvSpPr>
          <p:spPr>
            <a:xfrm>
              <a:off x="5342225" y="3241911"/>
              <a:ext cx="93968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map </a:t>
              </a:r>
              <a:r>
                <a:rPr lang="en-US" sz="2100" i="1" dirty="0">
                  <a:latin typeface="Palatino Linotype" panose="02040502050505030304" pitchFamily="18" charset="0"/>
                </a:rPr>
                <a:t>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957635" y="3693317"/>
                  <a:ext cx="13403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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7635" y="3693317"/>
                  <a:ext cx="134030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273" r="-1818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4883147" y="4723818"/>
            <a:ext cx="3881949" cy="1763801"/>
            <a:chOff x="4883147" y="4723818"/>
            <a:chExt cx="3881949" cy="1763801"/>
          </a:xfrm>
        </p:grpSpPr>
        <p:grpSp>
          <p:nvGrpSpPr>
            <p:cNvPr id="51" name="Group 50"/>
            <p:cNvGrpSpPr/>
            <p:nvPr/>
          </p:nvGrpSpPr>
          <p:grpSpPr>
            <a:xfrm>
              <a:off x="5597075" y="5200301"/>
              <a:ext cx="2587335" cy="1287318"/>
              <a:chOff x="5268191" y="5258955"/>
              <a:chExt cx="2587335" cy="1287318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5268191" y="5258955"/>
                <a:ext cx="892756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6911473" y="5258955"/>
                <a:ext cx="944053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667054" y="538422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463894" y="598913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823249" y="6148822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7486650" y="5610378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192241" y="6155893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40"/>
              <p:cNvCxnSpPr>
                <a:stCxn id="12" idx="5"/>
                <a:endCxn id="15" idx="1"/>
              </p:cNvCxnSpPr>
              <p:nvPr/>
            </p:nvCxnSpPr>
            <p:spPr>
              <a:xfrm>
                <a:off x="5738007" y="5455179"/>
                <a:ext cx="1760817" cy="1673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13" idx="6"/>
                <a:endCxn id="15" idx="3"/>
              </p:cNvCxnSpPr>
              <p:nvPr/>
            </p:nvCxnSpPr>
            <p:spPr>
              <a:xfrm flipV="1">
                <a:off x="5547021" y="5681331"/>
                <a:ext cx="1951803" cy="3493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14" idx="6"/>
                <a:endCxn id="16" idx="2"/>
              </p:cNvCxnSpPr>
              <p:nvPr/>
            </p:nvCxnSpPr>
            <p:spPr>
              <a:xfrm>
                <a:off x="5906376" y="6190386"/>
                <a:ext cx="1285865" cy="707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883147" y="4723818"/>
                  <a:ext cx="11543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keys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3147" y="4723818"/>
                  <a:ext cx="115435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5291" t="-2222" r="-1058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7461598" y="4791500"/>
                  <a:ext cx="130349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values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1598" y="4791500"/>
                  <a:ext cx="130349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4206" r="-1869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0899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0" grpId="0" uiExpand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8537" y="1690689"/>
            <a:ext cx="7845136" cy="45243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 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]++;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": 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10      4       0.0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574851" y="5599134"/>
            <a:ext cx="550151" cy="686544"/>
            <a:chOff x="3248890" y="5148406"/>
            <a:chExt cx="550151" cy="686544"/>
          </a:xfrm>
        </p:grpSpPr>
        <p:sp>
          <p:nvSpPr>
            <p:cNvPr id="8" name="TextBox 7"/>
            <p:cNvSpPr txBox="1"/>
            <p:nvPr/>
          </p:nvSpPr>
          <p:spPr>
            <a:xfrm>
              <a:off x="3248890" y="5465618"/>
              <a:ext cx="55015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pair</a:t>
              </a:r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3523966" y="5148406"/>
              <a:ext cx="83246" cy="31721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61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versus default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elements not 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  <a:p>
            <a:pPr lvl="1"/>
            <a:r>
              <a:rPr lang="en-US" dirty="0"/>
              <a:t>elements sorted (custom comparator supported)</a:t>
            </a:r>
          </a:p>
          <a:p>
            <a:pPr lvl="1"/>
            <a:r>
              <a:rPr lang="en-US" dirty="0"/>
              <a:t>slower insert</a:t>
            </a:r>
          </a:p>
          <a:p>
            <a:pPr lvl="1"/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keys not 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</a:p>
          <a:p>
            <a:pPr lvl="1"/>
            <a:r>
              <a:rPr lang="en-US" dirty="0"/>
              <a:t>keys sorted (custom comparator supported)</a:t>
            </a:r>
          </a:p>
          <a:p>
            <a:pPr lvl="1"/>
            <a:r>
              <a:rPr lang="en-US" dirty="0"/>
              <a:t>slower insert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45960"/>
            <a:ext cx="2057400" cy="365125"/>
          </a:xfrm>
        </p:spPr>
        <p:txBody>
          <a:bodyPr/>
          <a:lstStyle/>
          <a:p>
            <a:fld id="{11AD1F4E-1E51-402E-B221-310F004E7D3B}" type="slidenum">
              <a:rPr lang="en-US" smtClean="0"/>
              <a:t>152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5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Contiguous vs. non-contiguous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stored contiguously in memory allows </a:t>
            </a:r>
            <a:r>
              <a:rPr lang="en-US" dirty="0" err="1"/>
              <a:t>prefetch</a:t>
            </a:r>
            <a:endParaRPr lang="en-US" dirty="0"/>
          </a:p>
          <a:p>
            <a:pPr lvl="1"/>
            <a:r>
              <a:rPr lang="en-US" dirty="0"/>
              <a:t>decreases memory latency</a:t>
            </a:r>
          </a:p>
          <a:p>
            <a:pPr lvl="1"/>
            <a:endParaRPr lang="en-US" dirty="0"/>
          </a:p>
          <a:p>
            <a:r>
              <a:rPr lang="en-US" dirty="0"/>
              <a:t>Data types</a:t>
            </a:r>
          </a:p>
          <a:p>
            <a:pPr lvl="1"/>
            <a:r>
              <a:rPr lang="en-US" dirty="0" err="1"/>
              <a:t>valarray</a:t>
            </a:r>
            <a:endParaRPr lang="en-US" dirty="0"/>
          </a:p>
          <a:p>
            <a:pPr lvl="1"/>
            <a:r>
              <a:rPr lang="en-US" dirty="0"/>
              <a:t>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48575" y="2475781"/>
            <a:ext cx="221874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Many codes are</a:t>
            </a:r>
            <a:br>
              <a:rPr lang="en-US" sz="2400" dirty="0"/>
            </a:br>
            <a:r>
              <a:rPr lang="en-US" sz="2400" dirty="0"/>
              <a:t>memory bound!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5668" y="5072332"/>
            <a:ext cx="657609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Use these for memory-intensive algorithms,</a:t>
            </a:r>
            <a:br>
              <a:rPr lang="en-US" sz="2800" dirty="0"/>
            </a:br>
            <a:r>
              <a:rPr lang="en-US" sz="2800" i="1" dirty="0"/>
              <a:t>never</a:t>
            </a:r>
            <a:r>
              <a:rPr lang="en-US" sz="2800" dirty="0"/>
              <a:t> list/queue/…</a:t>
            </a:r>
          </a:p>
        </p:txBody>
      </p:sp>
    </p:spTree>
    <p:extLst>
      <p:ext uri="{BB962C8B-B14F-4D97-AF65-F5344CB8AC3E}">
        <p14:creationId xmlns:p14="http://schemas.microsoft.com/office/powerpoint/2010/main" val="365358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Specialized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structures provided</a:t>
            </a:r>
          </a:p>
          <a:p>
            <a:pPr lvl="1"/>
            <a:r>
              <a:rPr lang="en-US" dirty="0"/>
              <a:t>standard libraries</a:t>
            </a:r>
          </a:p>
          <a:p>
            <a:pPr lvl="1"/>
            <a:r>
              <a:rPr lang="en-US" dirty="0"/>
              <a:t>third-party libraries</a:t>
            </a:r>
          </a:p>
          <a:p>
            <a:r>
              <a:rPr lang="en-US" dirty="0"/>
              <a:t>Often implemented on top of basic data structures</a:t>
            </a:r>
          </a:p>
          <a:p>
            <a:r>
              <a:rPr lang="en-US" dirty="0"/>
              <a:t>Other data structures can be implemented on top</a:t>
            </a:r>
          </a:p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stack</a:t>
            </a:r>
          </a:p>
          <a:p>
            <a:pPr lvl="1"/>
            <a:r>
              <a:rPr lang="en-US" dirty="0"/>
              <a:t>queue, priority queue</a:t>
            </a:r>
          </a:p>
          <a:p>
            <a:pPr lvl="1"/>
            <a:r>
              <a:rPr lang="en-US" dirty="0"/>
              <a:t>graph, DAG,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96385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only top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push/peek/pull: O(1)</a:t>
            </a:r>
          </a:p>
          <a:p>
            <a:pPr lvl="1"/>
            <a:r>
              <a:rPr lang="en-US" dirty="0"/>
              <a:t>element type: homogenous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4" y="4309392"/>
            <a:ext cx="274607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First in, last out</a:t>
            </a:r>
          </a:p>
        </p:txBody>
      </p:sp>
      <p:pic>
        <p:nvPicPr>
          <p:cNvPr id="7174" name="Picture 6" descr="http://www.clipartkid.com/images/357/stack-of-books-teach-yourself-latin-books-LQk2ox-clipar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2" r="17971"/>
          <a:stretch/>
        </p:blipFill>
        <p:spPr bwMode="auto">
          <a:xfrm>
            <a:off x="5237018" y="4395296"/>
            <a:ext cx="1496291" cy="157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6457950" y="3296518"/>
            <a:ext cx="1239444" cy="782600"/>
            <a:chOff x="6457950" y="3296518"/>
            <a:chExt cx="1239444" cy="782600"/>
          </a:xfrm>
        </p:grpSpPr>
        <p:sp>
          <p:nvSpPr>
            <p:cNvPr id="9" name="TextBox 8"/>
            <p:cNvSpPr txBox="1"/>
            <p:nvPr/>
          </p:nvSpPr>
          <p:spPr>
            <a:xfrm>
              <a:off x="6457950" y="3296518"/>
              <a:ext cx="90293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stack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967002" y="3802119"/>
                  <a:ext cx="7303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7002" y="3802119"/>
                  <a:ext cx="730392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167" r="-833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7196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&lt;stack&gt;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::stack&lt;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3840265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front to pop and back to push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push/front/pop: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6153" y="4405168"/>
            <a:ext cx="285256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First in, first out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831385" y="5128420"/>
            <a:ext cx="5058454" cy="1016990"/>
            <a:chOff x="3831385" y="5159593"/>
            <a:chExt cx="5058454" cy="10169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59593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0323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6647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85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Arrow Connector 16"/>
            <p:cNvCxnSpPr/>
            <p:nvPr/>
          </p:nvCxnSpPr>
          <p:spPr>
            <a:xfrm>
              <a:off x="4634344" y="5863932"/>
              <a:ext cx="627611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457950" y="3296518"/>
            <a:ext cx="1281825" cy="733385"/>
            <a:chOff x="6457950" y="3296518"/>
            <a:chExt cx="1281825" cy="733385"/>
          </a:xfrm>
        </p:grpSpPr>
        <p:sp>
          <p:nvSpPr>
            <p:cNvPr id="10" name="TextBox 9"/>
            <p:cNvSpPr txBox="1"/>
            <p:nvPr/>
          </p:nvSpPr>
          <p:spPr>
            <a:xfrm>
              <a:off x="6457950" y="3296518"/>
              <a:ext cx="106311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queue </a:t>
              </a:r>
              <a:r>
                <a:rPr lang="en-US" sz="2100" i="1" dirty="0">
                  <a:latin typeface="Palatino Linotype" panose="02040502050505030304" pitchFamily="18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317" r="-162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19022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&lt;queue&gt;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::queue&lt;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q;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q.front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5478351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only front to pop, push inserts in order</a:t>
            </a:r>
          </a:p>
          <a:p>
            <a:pPr lvl="1"/>
            <a:r>
              <a:rPr lang="en-US" dirty="0"/>
              <a:t>ordered according to priority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front: O(1), pop/push: O(log n)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Implementation: STL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159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437411" y="4031720"/>
            <a:ext cx="4452428" cy="2113690"/>
            <a:chOff x="4437411" y="4031720"/>
            <a:chExt cx="4452428" cy="21136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28420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087" y="549744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411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1345" y="4397489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339302" y="5150776"/>
              <a:ext cx="588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!!!!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19816" y="5131672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96659" y="5150775"/>
              <a:ext cx="285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05187" y="4031720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!!!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7063257" y="4666777"/>
              <a:ext cx="211" cy="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5699298" y="4666777"/>
              <a:ext cx="1363958" cy="945665"/>
              <a:chOff x="5699298" y="4666777"/>
              <a:chExt cx="1363958" cy="945665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7063256" y="4666777"/>
                <a:ext cx="0" cy="94566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5699298" y="4677804"/>
                <a:ext cx="1363958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1465" y="550178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6360194" y="5136019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094696" y="3296518"/>
            <a:ext cx="1933543" cy="733385"/>
            <a:chOff x="6094696" y="3296518"/>
            <a:chExt cx="1933543" cy="733385"/>
          </a:xfrm>
        </p:grpSpPr>
        <p:sp>
          <p:nvSpPr>
            <p:cNvPr id="31" name="TextBox 30"/>
            <p:cNvSpPr txBox="1"/>
            <p:nvPr/>
          </p:nvSpPr>
          <p:spPr>
            <a:xfrm>
              <a:off x="6094696" y="3296518"/>
              <a:ext cx="193354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priority queue </a:t>
              </a:r>
              <a:r>
                <a:rPr lang="en-US" sz="2100" i="1" dirty="0">
                  <a:latin typeface="Palatino Linotype" panose="02040502050505030304" pitchFamily="18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317" r="-162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3839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: character,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'7'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::string: </a:t>
            </a:r>
            <a:r>
              <a:rPr lang="en-US" dirty="0">
                <a:cs typeface="Courier New" panose="02070309020205020404" pitchFamily="49" charset="0"/>
              </a:rPr>
              <a:t>character sequence,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"hello", ""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: integer number,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-15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1034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: single precision floating point number,</a:t>
            </a:r>
            <a:br>
              <a:rPr lang="en-US" dirty="0"/>
            </a:br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7.0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-0.531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1.37e-3</a:t>
            </a:r>
          </a:p>
          <a:p>
            <a:pPr lvl="1"/>
            <a:r>
              <a:rPr lang="en-US" dirty="0"/>
              <a:t>4 byte representation</a:t>
            </a:r>
          </a:p>
          <a:p>
            <a:pPr lvl="1"/>
            <a:r>
              <a:rPr lang="en-US" dirty="0"/>
              <a:t>7 significant digits,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10</a:t>
            </a:r>
            <a:r>
              <a:rPr lang="en-US" baseline="30000" dirty="0"/>
              <a:t>-38</a:t>
            </a:r>
            <a:endParaRPr lang="en-US" dirty="0"/>
          </a:p>
          <a:p>
            <a:pPr lvl="1"/>
            <a:r>
              <a:rPr lang="en-US" dirty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[-10</a:t>
            </a:r>
            <a:r>
              <a:rPr lang="en-US" baseline="30000" dirty="0"/>
              <a:t>38</a:t>
            </a:r>
            <a:r>
              <a:rPr lang="en-US" dirty="0"/>
              <a:t>, 10</a:t>
            </a:r>
            <a:r>
              <a:rPr lang="en-US" baseline="30000" dirty="0"/>
              <a:t>38</a:t>
            </a:r>
            <a:r>
              <a:rPr lang="en-US" dirty="0"/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double precision floating point number</a:t>
            </a:r>
          </a:p>
          <a:p>
            <a:pPr lvl="1"/>
            <a:r>
              <a:rPr lang="en-US" dirty="0"/>
              <a:t>8 byte representation</a:t>
            </a:r>
          </a:p>
          <a:p>
            <a:pPr lvl="1"/>
            <a:r>
              <a:rPr lang="en-US" dirty="0"/>
              <a:t>15 significant digits 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10</a:t>
            </a:r>
            <a:r>
              <a:rPr lang="en-US" baseline="30000" dirty="0"/>
              <a:t>-308</a:t>
            </a:r>
            <a:endParaRPr lang="en-US" dirty="0"/>
          </a:p>
          <a:p>
            <a:pPr lvl="1"/>
            <a:r>
              <a:rPr lang="en-US" dirty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[-10</a:t>
            </a:r>
            <a:r>
              <a:rPr lang="en-US" baseline="30000" dirty="0"/>
              <a:t>308</a:t>
            </a:r>
            <a:r>
              <a:rPr lang="en-US" dirty="0"/>
              <a:t>, 1e</a:t>
            </a:r>
            <a:r>
              <a:rPr lang="en-US" baseline="30000" dirty="0"/>
              <a:t>308</a:t>
            </a:r>
            <a:r>
              <a:rPr lang="en-US" dirty="0"/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/>
              <a:t>: Boolean value, i.e.,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9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represents relationships (= edges) between</a:t>
            </a:r>
            <a:br>
              <a:rPr lang="en-US" dirty="0"/>
            </a:br>
            <a:r>
              <a:rPr lang="en-US" dirty="0"/>
              <a:t>objects (= vertices)</a:t>
            </a:r>
          </a:p>
          <a:p>
            <a:pPr lvl="1"/>
            <a:r>
              <a:rPr lang="en-US" dirty="0"/>
              <a:t>ordered (directed graph or digraph),</a:t>
            </a:r>
            <a:br>
              <a:rPr lang="en-US" dirty="0"/>
            </a:br>
            <a:r>
              <a:rPr lang="en-US" dirty="0"/>
              <a:t>unordered (undirected graph)</a:t>
            </a:r>
          </a:p>
          <a:p>
            <a:pPr lvl="1"/>
            <a:r>
              <a:rPr lang="en-US" dirty="0"/>
              <a:t>number of vertices can vary</a:t>
            </a:r>
          </a:p>
          <a:p>
            <a:pPr lvl="1"/>
            <a:r>
              <a:rPr lang="en-US" dirty="0"/>
              <a:t>number of edges can vary</a:t>
            </a:r>
          </a:p>
          <a:p>
            <a:pPr lvl="1"/>
            <a:r>
              <a:rPr lang="en-US" dirty="0"/>
              <a:t>edges can have associate info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Implementations</a:t>
            </a:r>
          </a:p>
          <a:p>
            <a:pPr lvl="1"/>
            <a:r>
              <a:rPr lang="en-US" dirty="0"/>
              <a:t>e.g., as adjacency list</a:t>
            </a:r>
          </a:p>
          <a:p>
            <a:pPr lvl="1"/>
            <a:r>
              <a:rPr lang="en-US" dirty="0"/>
              <a:t>Boost library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160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5893710" y="4063555"/>
            <a:ext cx="1239250" cy="884260"/>
            <a:chOff x="6263805" y="4078304"/>
            <a:chExt cx="1239250" cy="884260"/>
          </a:xfrm>
        </p:grpSpPr>
        <p:cxnSp>
          <p:nvCxnSpPr>
            <p:cNvPr id="11" name="Straight Arrow Connector 10"/>
            <p:cNvCxnSpPr>
              <a:stCxn id="12" idx="0"/>
            </p:cNvCxnSpPr>
            <p:nvPr/>
          </p:nvCxnSpPr>
          <p:spPr>
            <a:xfrm flipV="1">
              <a:off x="6883430" y="4078304"/>
              <a:ext cx="356809" cy="51492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263805" y="4593232"/>
              <a:ext cx="1239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vertex type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463185" y="4088695"/>
            <a:ext cx="1529458" cy="873869"/>
            <a:chOff x="6263805" y="4088695"/>
            <a:chExt cx="1529458" cy="873869"/>
          </a:xfrm>
        </p:grpSpPr>
        <p:cxnSp>
          <p:nvCxnSpPr>
            <p:cNvPr id="23" name="Straight Arrow Connector 22"/>
            <p:cNvCxnSpPr>
              <a:stCxn id="24" idx="0"/>
            </p:cNvCxnSpPr>
            <p:nvPr/>
          </p:nvCxnSpPr>
          <p:spPr>
            <a:xfrm flipH="1" flipV="1">
              <a:off x="6839950" y="4088695"/>
              <a:ext cx="188584" cy="50453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263805" y="4593232"/>
              <a:ext cx="1529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edge info type</a:t>
              </a:r>
            </a:p>
          </p:txBody>
        </p:sp>
      </p:grpSp>
      <p:grpSp>
        <p:nvGrpSpPr>
          <p:cNvPr id="8208" name="Group 8207"/>
          <p:cNvGrpSpPr/>
          <p:nvPr/>
        </p:nvGrpSpPr>
        <p:grpSpPr>
          <a:xfrm>
            <a:off x="5029091" y="5112383"/>
            <a:ext cx="1943337" cy="1452842"/>
            <a:chOff x="5029091" y="5112383"/>
            <a:chExt cx="1943337" cy="1452842"/>
          </a:xfrm>
        </p:grpSpPr>
        <p:grpSp>
          <p:nvGrpSpPr>
            <p:cNvPr id="16" name="Group 1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/>
            <p:cNvCxnSpPr>
              <a:endCxn id="61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52" idx="2"/>
              <a:endCxn id="61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55" idx="0"/>
              <a:endCxn id="5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Straight Arrow Connector 67"/>
            <p:cNvCxnSpPr>
              <a:stCxn id="61" idx="3"/>
              <a:endCxn id="55" idx="1"/>
            </p:cNvCxnSpPr>
            <p:nvPr/>
          </p:nvCxnSpPr>
          <p:spPr>
            <a:xfrm flipV="1">
              <a:off x="5764304" y="5880184"/>
              <a:ext cx="461970" cy="40599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47" idx="3"/>
              <a:endCxn id="5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2" name="Straight Arrow Connector 81"/>
          <p:cNvCxnSpPr>
            <a:stCxn id="55" idx="2"/>
            <a:endCxn id="61" idx="3"/>
          </p:cNvCxnSpPr>
          <p:nvPr/>
        </p:nvCxnSpPr>
        <p:spPr>
          <a:xfrm flipH="1">
            <a:off x="5764304" y="6006184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7634671F-E4BB-4607-B5AD-11CCCA43B550}"/>
              </a:ext>
            </a:extLst>
          </p:cNvPr>
          <p:cNvGrpSpPr/>
          <p:nvPr/>
        </p:nvGrpSpPr>
        <p:grpSpPr>
          <a:xfrm>
            <a:off x="6313340" y="3296518"/>
            <a:ext cx="1812740" cy="729767"/>
            <a:chOff x="6313340" y="3296518"/>
            <a:chExt cx="1812740" cy="729767"/>
          </a:xfrm>
        </p:grpSpPr>
        <p:sp>
          <p:nvSpPr>
            <p:cNvPr id="10" name="TextBox 9"/>
            <p:cNvSpPr txBox="1"/>
            <p:nvPr/>
          </p:nvSpPr>
          <p:spPr>
            <a:xfrm>
              <a:off x="6457950" y="3296518"/>
              <a:ext cx="100630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graph </a:t>
              </a:r>
              <a:r>
                <a:rPr lang="en-US" sz="2100" i="1" dirty="0">
                  <a:latin typeface="Palatino Linotype" panose="02040502050505030304" pitchFamily="18" charset="0"/>
                </a:rPr>
                <a:t>g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6313340" y="3749286"/>
                  <a:ext cx="18127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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3340" y="3749286"/>
                  <a:ext cx="1812740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347" b="-26667"/>
                  </a:stretch>
                </a:blipFill>
              </p:spPr>
              <p:txBody>
                <a:bodyPr/>
                <a:lstStyle/>
                <a:p>
                  <a:r>
                    <a:rPr lang="en-B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/>
          <p:cNvGrpSpPr/>
          <p:nvPr/>
        </p:nvGrpSpPr>
        <p:grpSpPr>
          <a:xfrm>
            <a:off x="6952533" y="4026285"/>
            <a:ext cx="734175" cy="1258580"/>
            <a:chOff x="6370276" y="3703984"/>
            <a:chExt cx="734175" cy="1258580"/>
          </a:xfrm>
        </p:grpSpPr>
        <p:cxnSp>
          <p:nvCxnSpPr>
            <p:cNvPr id="41" name="Straight Arrow Connector 40"/>
            <p:cNvCxnSpPr>
              <a:stCxn id="42" idx="0"/>
              <a:endCxn id="4" idx="2"/>
            </p:cNvCxnSpPr>
            <p:nvPr/>
          </p:nvCxnSpPr>
          <p:spPr>
            <a:xfrm flipH="1" flipV="1">
              <a:off x="6637453" y="3703984"/>
              <a:ext cx="99911" cy="8892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370276" y="4593232"/>
              <a:ext cx="734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edges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921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special graph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Directed Acyclic Graph (DAG)</a:t>
            </a:r>
          </a:p>
          <a:p>
            <a:pPr lvl="1"/>
            <a:r>
              <a:rPr lang="en-US" dirty="0"/>
              <a:t>directed graph contains no cycles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Tree</a:t>
            </a:r>
          </a:p>
          <a:p>
            <a:pPr lvl="1"/>
            <a:r>
              <a:rPr lang="en-US" dirty="0"/>
              <a:t>for every pair of vertices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 and </a:t>
            </a:r>
            <a:r>
              <a:rPr lang="en-US" i="1" dirty="0" err="1"/>
              <a:t>v</a:t>
            </a:r>
            <a:r>
              <a:rPr lang="en-US" i="1" baseline="-25000" dirty="0" err="1"/>
              <a:t>j</a:t>
            </a:r>
            <a:r>
              <a:rPr lang="en-US" dirty="0"/>
              <a:t>, there is exactly one path from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 to </a:t>
            </a:r>
            <a:r>
              <a:rPr lang="en-US" i="1" dirty="0" err="1"/>
              <a:t>v</a:t>
            </a:r>
            <a:r>
              <a:rPr lang="en-US" i="1" baseline="-25000" dirty="0" err="1"/>
              <a:t>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78574" y="2348399"/>
            <a:ext cx="1943337" cy="1452842"/>
            <a:chOff x="5029091" y="5112383"/>
            <a:chExt cx="1943337" cy="1452842"/>
          </a:xfrm>
        </p:grpSpPr>
        <p:grpSp>
          <p:nvGrpSpPr>
            <p:cNvPr id="6" name="Group 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22" idx="2"/>
              <a:endCxn id="18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0" idx="0"/>
              <a:endCxn id="2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Arrow Connector 13"/>
            <p:cNvCxnSpPr>
              <a:stCxn id="24" idx="3"/>
              <a:endCxn id="2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6" name="Straight Arrow Connector 25"/>
          <p:cNvCxnSpPr>
            <a:stCxn id="20" idx="2"/>
            <a:endCxn id="18" idx="3"/>
          </p:cNvCxnSpPr>
          <p:nvPr/>
        </p:nvCxnSpPr>
        <p:spPr>
          <a:xfrm flipH="1">
            <a:off x="6813787" y="3242200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3504375" y="4813815"/>
            <a:ext cx="2898286" cy="1493855"/>
            <a:chOff x="3504375" y="4813815"/>
            <a:chExt cx="2898286" cy="1493855"/>
          </a:xfrm>
        </p:grpSpPr>
        <p:grpSp>
          <p:nvGrpSpPr>
            <p:cNvPr id="28" name="Group 27"/>
            <p:cNvGrpSpPr/>
            <p:nvPr/>
          </p:nvGrpSpPr>
          <p:grpSpPr>
            <a:xfrm>
              <a:off x="4391883" y="4813815"/>
              <a:ext cx="1943337" cy="1452842"/>
              <a:chOff x="5029091" y="5112383"/>
              <a:chExt cx="1943337" cy="1452842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0" name="Straight Arrow Connector 29"/>
              <p:cNvCxnSpPr>
                <a:endCxn id="40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38" idx="1"/>
                <a:endCxn id="40" idx="3"/>
              </p:cNvCxnSpPr>
              <p:nvPr/>
            </p:nvCxnSpPr>
            <p:spPr>
              <a:xfrm flipH="1" flipV="1">
                <a:off x="5764304" y="6286174"/>
                <a:ext cx="906681" cy="1530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42" idx="0"/>
                <a:endCxn id="44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6" name="Straight Arrow Connector 35"/>
              <p:cNvCxnSpPr>
                <a:stCxn id="46" idx="3"/>
                <a:endCxn id="44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Group 36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>
              <a:off x="6101218" y="5063716"/>
              <a:ext cx="301443" cy="252000"/>
              <a:chOff x="6101218" y="5063716"/>
              <a:chExt cx="301443" cy="2520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7" name="Straight Arrow Connector 56"/>
            <p:cNvCxnSpPr>
              <a:stCxn id="54" idx="1"/>
              <a:endCxn id="44" idx="3"/>
            </p:cNvCxnSpPr>
            <p:nvPr/>
          </p:nvCxnSpPr>
          <p:spPr>
            <a:xfrm flipH="1" flipV="1">
              <a:off x="5430008" y="4939815"/>
              <a:ext cx="671210" cy="24990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3504375" y="5111535"/>
              <a:ext cx="301443" cy="252000"/>
              <a:chOff x="6101218" y="5063716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3920044" y="6055670"/>
              <a:ext cx="301443" cy="252000"/>
              <a:chOff x="6101218" y="5063716"/>
              <a:chExt cx="301443" cy="2520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6" name="Straight Arrow Connector 65"/>
            <p:cNvCxnSpPr>
              <a:stCxn id="64" idx="3"/>
              <a:endCxn id="40" idx="1"/>
            </p:cNvCxnSpPr>
            <p:nvPr/>
          </p:nvCxnSpPr>
          <p:spPr>
            <a:xfrm flipV="1">
              <a:off x="4221487" y="5987606"/>
              <a:ext cx="604166" cy="194064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1" idx="3"/>
              <a:endCxn id="46" idx="1"/>
            </p:cNvCxnSpPr>
            <p:nvPr/>
          </p:nvCxnSpPr>
          <p:spPr>
            <a:xfrm>
              <a:off x="3805818" y="5237535"/>
              <a:ext cx="586065" cy="86689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863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Max-flow: maximum flow rate between source and destination in graph weighted with capacities</a:t>
            </a:r>
          </a:p>
          <a:p>
            <a:r>
              <a:rPr lang="en-US" dirty="0"/>
              <a:t>Shortest path: find shortest path between source and destination in graph weighted with distances</a:t>
            </a:r>
          </a:p>
          <a:p>
            <a:r>
              <a:rPr lang="en-US" dirty="0"/>
              <a:t>Topological sort: linear order on vertices of digraph such that "precedes" relation is respected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162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714500" y="4400550"/>
            <a:ext cx="2468669" cy="1969532"/>
            <a:chOff x="1714500" y="4400550"/>
            <a:chExt cx="2468669" cy="1969532"/>
          </a:xfrm>
        </p:grpSpPr>
        <p:grpSp>
          <p:nvGrpSpPr>
            <p:cNvPr id="5" name="Group 4"/>
            <p:cNvGrpSpPr/>
            <p:nvPr/>
          </p:nvGrpSpPr>
          <p:grpSpPr>
            <a:xfrm>
              <a:off x="1963774" y="4691549"/>
              <a:ext cx="1943337" cy="1452842"/>
              <a:chOff x="5029091" y="5112383"/>
              <a:chExt cx="1943337" cy="145284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" name="Straight Arrow Connector 6"/>
              <p:cNvCxnSpPr>
                <a:endCxn id="17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21" idx="2"/>
                <a:endCxn id="17" idx="0"/>
              </p:cNvCxnSpPr>
              <p:nvPr/>
            </p:nvCxnSpPr>
            <p:spPr>
              <a:xfrm flipH="1">
                <a:off x="5613583" y="5364383"/>
                <a:ext cx="302912" cy="7957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9" idx="0"/>
                <a:endCxn id="21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" name="Straight Arrow Connector 12"/>
              <p:cNvCxnSpPr>
                <a:stCxn id="23" idx="3"/>
                <a:endCxn id="21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5" name="TextBox 24"/>
            <p:cNvSpPr txBox="1"/>
            <p:nvPr/>
          </p:nvSpPr>
          <p:spPr>
            <a:xfrm>
              <a:off x="1714500" y="4895850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66975" y="44005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47950" y="5857875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09950" y="50863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76675" y="60007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24991" y="5046930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d, a, e, b, c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4143375" y="5028984"/>
            <a:ext cx="1642437" cy="426698"/>
            <a:chOff x="4143375" y="5028984"/>
            <a:chExt cx="1642437" cy="426698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4381500" y="5455682"/>
              <a:ext cx="123825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143375" y="5028984"/>
              <a:ext cx="1642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topological sort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024991" y="5451743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a, d, b, c, 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450588" y="58565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9469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0" grpId="0"/>
      <p:bldP spid="36" grpId="0"/>
      <p:bldP spid="37" grpId="0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arrays (discussed in chapter 12.6)</a:t>
            </a:r>
          </a:p>
          <a:p>
            <a:r>
              <a:rPr lang="en-US" dirty="0"/>
              <a:t>tuple (discussed in chapter 11.3)</a:t>
            </a:r>
          </a:p>
          <a:p>
            <a:r>
              <a:rPr lang="en-US" dirty="0"/>
              <a:t>set</a:t>
            </a:r>
          </a:p>
          <a:p>
            <a:r>
              <a:rPr lang="en-US" dirty="0"/>
              <a:t>stack</a:t>
            </a:r>
          </a:p>
          <a:p>
            <a:r>
              <a:rPr lang="en-US" dirty="0"/>
              <a:t>queue/priority queue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25403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10,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https://github.com/gjbex/Scientific-C-plus-plus/tree/master/source-code/Algorithms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2858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723726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(auto it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++it)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525915" y="4584764"/>
            <a:ext cx="2734725" cy="369332"/>
            <a:chOff x="2525915" y="3919743"/>
            <a:chExt cx="2734725" cy="369332"/>
          </a:xfrm>
        </p:grpSpPr>
        <p:grpSp>
          <p:nvGrpSpPr>
            <p:cNvPr id="6" name="Group 5"/>
            <p:cNvGrpSpPr/>
            <p:nvPr/>
          </p:nvGrpSpPr>
          <p:grpSpPr>
            <a:xfrm>
              <a:off x="4166750" y="3919743"/>
              <a:ext cx="546945" cy="369332"/>
              <a:chOff x="1839191" y="3896591"/>
              <a:chExt cx="546945" cy="369332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839191" y="3896591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-1.3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713695" y="3919743"/>
              <a:ext cx="546945" cy="369332"/>
              <a:chOff x="1839191" y="3896591"/>
              <a:chExt cx="546945" cy="369332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0.6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619805" y="3919743"/>
              <a:ext cx="546945" cy="369332"/>
              <a:chOff x="1839191" y="3896591"/>
              <a:chExt cx="546945" cy="369332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5.9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072860" y="3919743"/>
              <a:ext cx="546945" cy="369332"/>
              <a:chOff x="1839191" y="3896591"/>
              <a:chExt cx="546945" cy="36933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1.2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525915" y="3919743"/>
              <a:ext cx="546945" cy="369332"/>
              <a:chOff x="1839191" y="3896591"/>
              <a:chExt cx="546945" cy="36933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3.5</a:t>
                </a:r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1686775" y="3808331"/>
            <a:ext cx="1723549" cy="776433"/>
            <a:chOff x="1686775" y="3808331"/>
            <a:chExt cx="1723549" cy="776433"/>
          </a:xfrm>
        </p:grpSpPr>
        <p:sp>
          <p:nvSpPr>
            <p:cNvPr id="22" name="TextBox 21"/>
            <p:cNvSpPr txBox="1"/>
            <p:nvPr/>
          </p:nvSpPr>
          <p:spPr>
            <a:xfrm>
              <a:off x="1686775" y="3808331"/>
              <a:ext cx="172354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v.cbegin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  <p:cxnSp>
          <p:nvCxnSpPr>
            <p:cNvPr id="25" name="Straight Arrow Connector 24"/>
            <p:cNvCxnSpPr>
              <a:stCxn id="22" idx="2"/>
              <a:endCxn id="20" idx="0"/>
            </p:cNvCxnSpPr>
            <p:nvPr/>
          </p:nvCxnSpPr>
          <p:spPr>
            <a:xfrm>
              <a:off x="2548550" y="4208441"/>
              <a:ext cx="215571" cy="37632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260640" y="3808331"/>
            <a:ext cx="1558389" cy="1119332"/>
            <a:chOff x="5260640" y="3808331"/>
            <a:chExt cx="1558389" cy="1119332"/>
          </a:xfrm>
        </p:grpSpPr>
        <p:sp>
          <p:nvSpPr>
            <p:cNvPr id="23" name="Rectangle 22"/>
            <p:cNvSpPr/>
            <p:nvPr/>
          </p:nvSpPr>
          <p:spPr>
            <a:xfrm>
              <a:off x="5260640" y="4595154"/>
              <a:ext cx="546945" cy="33250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403257" y="3808331"/>
              <a:ext cx="1415772" cy="786823"/>
              <a:chOff x="1686775" y="3808331"/>
              <a:chExt cx="1415772" cy="78682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686775" y="3808331"/>
                <a:ext cx="141577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v.cend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</a:p>
            </p:txBody>
          </p:sp>
          <p:cxnSp>
            <p:nvCxnSpPr>
              <p:cNvPr id="30" name="Straight Arrow Connector 29"/>
              <p:cNvCxnSpPr>
                <a:stCxn id="29" idx="2"/>
                <a:endCxn id="23" idx="0"/>
              </p:cNvCxnSpPr>
              <p:nvPr/>
            </p:nvCxnSpPr>
            <p:spPr>
              <a:xfrm flipH="1">
                <a:off x="1817631" y="4208441"/>
                <a:ext cx="577030" cy="3867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2134686" y="4984874"/>
            <a:ext cx="664701" cy="710673"/>
            <a:chOff x="1686775" y="3497768"/>
            <a:chExt cx="664701" cy="710673"/>
          </a:xfrm>
        </p:grpSpPr>
        <p:sp>
          <p:nvSpPr>
            <p:cNvPr id="34" name="TextBox 33"/>
            <p:cNvSpPr txBox="1"/>
            <p:nvPr/>
          </p:nvSpPr>
          <p:spPr>
            <a:xfrm>
              <a:off x="1686775" y="3808331"/>
              <a:ext cx="49244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it</a:t>
              </a:r>
            </a:p>
          </p:txBody>
        </p:sp>
        <p:cxnSp>
          <p:nvCxnSpPr>
            <p:cNvPr id="35" name="Straight Arrow Connector 34"/>
            <p:cNvCxnSpPr>
              <a:stCxn id="34" idx="0"/>
            </p:cNvCxnSpPr>
            <p:nvPr/>
          </p:nvCxnSpPr>
          <p:spPr>
            <a:xfrm flipV="1">
              <a:off x="1932997" y="3497768"/>
              <a:ext cx="418479" cy="3105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1517073" y="4954096"/>
            <a:ext cx="148525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20741" y="5958916"/>
            <a:ext cx="6750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sz="2400" dirty="0"/>
              <a:t> contains address of element (pointer): value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*it</a:t>
            </a:r>
          </a:p>
        </p:txBody>
      </p:sp>
    </p:spTree>
    <p:extLst>
      <p:ext uri="{BB962C8B-B14F-4D97-AF65-F5344CB8AC3E}">
        <p14:creationId xmlns:p14="http://schemas.microsoft.com/office/powerpoint/2010/main" val="147427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L 0.30556 -3.7037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3970437"/>
            <a:ext cx="7886700" cy="2206526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constant iterator</a:t>
            </a:r>
          </a:p>
          <a:p>
            <a:pPr lvl="1"/>
            <a:r>
              <a:rPr lang="en-US" dirty="0"/>
              <a:t>elements will not be modified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begin()</a:t>
            </a:r>
            <a:r>
              <a:rPr lang="en-US" dirty="0"/>
              <a:t>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end()</a:t>
            </a:r>
          </a:p>
          <a:p>
            <a:pPr lvl="1"/>
            <a:r>
              <a:rPr lang="en-US" dirty="0"/>
              <a:t>elements can be modified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1953400"/>
            <a:ext cx="7787986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sort(v.begin(),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it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++it)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02037" y="4520046"/>
            <a:ext cx="276877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/>
              <a:t> iterators</a:t>
            </a:r>
            <a:br>
              <a:rPr lang="en-US" sz="2400" dirty="0"/>
            </a:br>
            <a:r>
              <a:rPr lang="en-US" sz="2400" dirty="0"/>
              <a:t>whenever possible</a:t>
            </a:r>
          </a:p>
        </p:txBody>
      </p:sp>
    </p:spTree>
    <p:extLst>
      <p:ext uri="{BB962C8B-B14F-4D97-AF65-F5344CB8AC3E}">
        <p14:creationId xmlns:p14="http://schemas.microsoft.com/office/powerpoint/2010/main" val="351731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data structure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Define order relation on mass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Sort on mass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48258"/>
            <a:ext cx="7787986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init_particles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381412"/>
            <a:ext cx="7787986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 p1,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 p2)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p1.mass &lt; p2.mass;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850234"/>
            <a:ext cx="778798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sort(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9932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Predicate find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Sequence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8" y="2298021"/>
            <a:ext cx="8006195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 data {…};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find_if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[]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x) { return x &lt; 0; }) !=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350648"/>
            <a:ext cx="8006195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{"ACCGTA"};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42264" y="4165982"/>
            <a:ext cx="31816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Can use Boyer-Moore algorithm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32709" y="6257866"/>
            <a:ext cx="49728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2400" dirty="0"/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105107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container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Two containers (aka zip)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7" y="2347136"/>
            <a:ext cx="7611343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v2;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[]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x) { return x*x; });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410786"/>
            <a:ext cx="7611343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v2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v3;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double w1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double w2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v2.cbegin(),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v3.begin(),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[=] (double x, double y) { return w1*x + w2*y; });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17800" y="4031216"/>
            <a:ext cx="399179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sz="2400" dirty="0">
                <a:cs typeface="Courier New" panose="02070309020205020404" pitchFamily="49" charset="0"/>
              </a:rPr>
              <a:t>,</a:t>
            </a:r>
            <a:br>
              <a:rPr lang="en-US" sz="2400" dirty="0">
                <a:cs typeface="Courier New" panose="02070309020205020404" pitchFamily="49" charset="0"/>
              </a:rPr>
            </a:br>
            <a:r>
              <a:rPr lang="en-US" sz="2400" dirty="0">
                <a:cs typeface="Courier New" panose="02070309020205020404" pitchFamily="49" charset="0"/>
              </a:rPr>
              <a:t>      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replace_if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292288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&amp; math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>
                <a:cs typeface="Courier New" panose="02070309020205020404" pitchFamily="49" charset="0"/>
              </a:rPr>
              <a:t> (modulo)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/>
              <a:t> (and),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dirty="0"/>
              <a:t> (or),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/>
              <a:t> (not)</a:t>
            </a:r>
          </a:p>
          <a:p>
            <a:r>
              <a:rPr lang="en-US" dirty="0"/>
              <a:t>Comparison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(???)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Mathematical functions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>
                <a:cs typeface="Courier New" panose="02070309020205020404" pitchFamily="49" charset="0"/>
              </a:rPr>
              <a:t>,…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22143" y="1769345"/>
            <a:ext cx="2423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3/5 == 0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661653" y="4322259"/>
            <a:ext cx="5274391" cy="523220"/>
            <a:chOff x="2172931" y="4354409"/>
            <a:chExt cx="5274391" cy="523220"/>
          </a:xfrm>
        </p:grpSpPr>
        <p:sp>
          <p:nvSpPr>
            <p:cNvPr id="6" name="TextBox 5"/>
            <p:cNvSpPr txBox="1"/>
            <p:nvPr/>
          </p:nvSpPr>
          <p:spPr>
            <a:xfrm>
              <a:off x="2212259" y="4385187"/>
              <a:ext cx="5161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1.0/3.0 == 0.33333333333333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72931" y="4354409"/>
              <a:ext cx="527439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64309" y="4260703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866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all_of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any_of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none_of</a:t>
            </a:r>
            <a:r>
              <a:rPr lang="en-US" dirty="0"/>
              <a:t>: check predicate on collection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mismatch</a:t>
            </a:r>
            <a:r>
              <a:rPr lang="en-US" dirty="0"/>
              <a:t>: find position where sequences differ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dirty="0"/>
              <a:t>: check equality of sequences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/>
              <a:t>: copy, move sequence to other sequence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remove_if</a:t>
            </a:r>
            <a:r>
              <a:rPr lang="en-US" dirty="0"/>
              <a:t>: remove elements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shuffle</a:t>
            </a:r>
            <a:r>
              <a:rPr lang="en-US" dirty="0"/>
              <a:t>: random shuffle sequence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accumulate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inner_product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many more, even more in C++17!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7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stream iterators</a:t>
            </a:r>
          </a:p>
          <a:p>
            <a:pPr lvl="1"/>
            <a:r>
              <a:rPr lang="en-US" dirty="0"/>
              <a:t>discussion of iterator types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extra examples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62726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 algorithms</a:t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 Ronald L. </a:t>
            </a:r>
            <a:r>
              <a:rPr lang="en-US" dirty="0" err="1"/>
              <a:t>Rivest</a:t>
            </a:r>
            <a:r>
              <a:rPr lang="en-US" dirty="0"/>
              <a:t> and Clifford Stein</a:t>
            </a:r>
            <a:br>
              <a:rPr lang="en-US" dirty="0"/>
            </a:br>
            <a:r>
              <a:rPr lang="en-US" dirty="0"/>
              <a:t>MIT Press, 2009 (3rd edition)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30729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Numerics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Chapter 12,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https://github.com/gjbex/Scientific-C-plus-plus/tree/master/source-code/Numerics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3"/>
              </a:rPr>
              <a:t>https://github.com/gjbex/Scientific-C-plus-plus/tree/master/source-code/Armadillo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4"/>
              </a:rPr>
              <a:t>https://github.com/gjbex/Scientific-C-plus-plus/tree/master/source-code/Boost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5"/>
              </a:rPr>
              <a:t>https://github.com/gjbex/Scientific-C-plus-plus/tree/master/source-code/UsingCLibraries</a:t>
            </a:r>
            <a:r>
              <a:rPr lang="en-US" sz="1600" dirty="0"/>
              <a:t>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19150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numbers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6472699" cy="30469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&lt;complex&gt;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complex&lt;double&gt; c(-0.62772, - 0.42193);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(double x = -1.8; x &lt; 1.8; x += 0.001)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(double y = -1.8; y &lt; 1.8; y += 0.001)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complex&lt;double&gt; z(x,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while (abs(z) &lt; 2.0 &amp;&amp; n++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z = z*z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x &lt;&lt; " " &lt;&lt; y &lt;&lt; " " &lt;&lt; n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67207" y="3923071"/>
            <a:ext cx="2892587" cy="1403978"/>
            <a:chOff x="1997804" y="3136936"/>
            <a:chExt cx="2892587" cy="1403978"/>
          </a:xfrm>
        </p:grpSpPr>
        <p:sp>
          <p:nvSpPr>
            <p:cNvPr id="14" name="TextBox 13"/>
            <p:cNvSpPr txBox="1"/>
            <p:nvPr/>
          </p:nvSpPr>
          <p:spPr>
            <a:xfrm>
              <a:off x="1997804" y="4171582"/>
              <a:ext cx="28925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(Overloaded) math functions</a:t>
              </a:r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V="1">
              <a:off x="3444098" y="3136936"/>
              <a:ext cx="264228" cy="103464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588" y="4505941"/>
            <a:ext cx="2925096" cy="219382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44128" y="5653935"/>
            <a:ext cx="5161937" cy="702416"/>
            <a:chOff x="353960" y="5514361"/>
            <a:chExt cx="5161937" cy="702416"/>
          </a:xfrm>
        </p:grpSpPr>
        <p:sp>
          <p:nvSpPr>
            <p:cNvPr id="11" name="TextBox 10"/>
            <p:cNvSpPr txBox="1"/>
            <p:nvPr/>
          </p:nvSpPr>
          <p:spPr>
            <a:xfrm>
              <a:off x="395133" y="5878223"/>
              <a:ext cx="5120764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real(z)*real(z) +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(z)*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(z) &lt; 4.0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3960" y="5514361"/>
              <a:ext cx="1579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More efficient: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019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limits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Integer: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</a:p>
          <a:p>
            <a:pPr lvl="1"/>
            <a:r>
              <a:rPr lang="en-US" dirty="0"/>
              <a:t>minimum: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&gt;::min()</a:t>
            </a:r>
          </a:p>
          <a:p>
            <a:pPr lvl="1"/>
            <a:r>
              <a:rPr lang="en-US" dirty="0"/>
              <a:t>maximum: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&gt;::max()</a:t>
            </a:r>
            <a:endParaRPr lang="en-US" dirty="0"/>
          </a:p>
          <a:p>
            <a:r>
              <a:rPr lang="en-US" dirty="0"/>
              <a:t>Floating point: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 double</a:t>
            </a:r>
          </a:p>
          <a:p>
            <a:pPr lvl="1"/>
            <a:r>
              <a:rPr lang="en-US" dirty="0"/>
              <a:t>smallest number &gt; 0: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&lt;double&gt;::min()</a:t>
            </a:r>
          </a:p>
          <a:p>
            <a:pPr lvl="1"/>
            <a:r>
              <a:rPr lang="en-US" dirty="0"/>
              <a:t>maximum: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&lt;double&gt;::max()</a:t>
            </a:r>
          </a:p>
          <a:p>
            <a:pPr lvl="1"/>
            <a:r>
              <a:rPr lang="en-US" dirty="0"/>
              <a:t>1 &lt; 1 + </a:t>
            </a:r>
            <a:r>
              <a:rPr lang="en-US" dirty="0">
                <a:sym typeface="Symbol" panose="05050102010706020507" pitchFamily="18" charset="2"/>
              </a:rPr>
              <a:t>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&lt;double&gt;::epsilon()</a:t>
            </a:r>
          </a:p>
          <a:p>
            <a:pPr lvl="1"/>
            <a:r>
              <a:rPr lang="en-US" dirty="0"/>
              <a:t>significant digits, base 10: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&lt;double&gt;::digits10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isfinite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>
                <a:cs typeface="Courier New" panose="02070309020205020404" pitchFamily="49" charset="0"/>
              </a:rPr>
              <a:t>: true if not </a:t>
            </a:r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</a:t>
            </a:r>
            <a:r>
              <a:rPr lang="en-US" dirty="0">
                <a:cs typeface="Courier New" panose="02070309020205020404" pitchFamily="49" charset="0"/>
              </a:rPr>
              <a:t>infinity, or </a:t>
            </a:r>
            <a:r>
              <a:rPr lang="en-US" dirty="0" err="1">
                <a:cs typeface="Courier New" panose="02070309020205020404" pitchFamily="49" charset="0"/>
              </a:rPr>
              <a:t>NaN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88052" y="1397377"/>
            <a:ext cx="2539796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&lt;limits&gt;</a:t>
            </a:r>
          </a:p>
        </p:txBody>
      </p:sp>
    </p:spTree>
    <p:extLst>
      <p:ext uri="{BB962C8B-B14F-4D97-AF65-F5344CB8AC3E}">
        <p14:creationId xmlns:p14="http://schemas.microsoft.com/office/powerpoint/2010/main" val="195127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 values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3429414"/>
              </p:ext>
            </p:extLst>
          </p:nvPr>
        </p:nvGraphicFramePr>
        <p:xfrm>
          <a:off x="628650" y="2248415"/>
          <a:ext cx="7886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8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2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int8_t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int16_t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int32_t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int64_t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-32768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-2147483648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-9223372036854775808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max()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32767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2147483647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9223372036854775807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176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3374848" y="1388133"/>
            <a:ext cx="5072742" cy="819187"/>
            <a:chOff x="3374848" y="965343"/>
            <a:chExt cx="5072742" cy="819187"/>
          </a:xfrm>
        </p:grpSpPr>
        <p:grpSp>
          <p:nvGrpSpPr>
            <p:cNvPr id="6" name="Group 5"/>
            <p:cNvGrpSpPr/>
            <p:nvPr/>
          </p:nvGrpSpPr>
          <p:grpSpPr>
            <a:xfrm>
              <a:off x="4868927" y="965343"/>
              <a:ext cx="1870949" cy="819187"/>
              <a:chOff x="5512408" y="85367"/>
              <a:chExt cx="1870949" cy="81918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078192" y="85367"/>
                <a:ext cx="1305165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2"/>
              </p:cNvCxnSpPr>
              <p:nvPr/>
            </p:nvCxnSpPr>
            <p:spPr>
              <a:xfrm flipH="1">
                <a:off x="5512408" y="454699"/>
                <a:ext cx="1218367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6807635" y="965343"/>
              <a:ext cx="1639955" cy="819187"/>
              <a:chOff x="5881261" y="85367"/>
              <a:chExt cx="1639955" cy="819187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6078192" y="85367"/>
                <a:ext cx="144302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long</a:t>
                </a:r>
              </a:p>
            </p:txBody>
          </p:sp>
          <p:cxnSp>
            <p:nvCxnSpPr>
              <p:cNvPr id="14" name="Straight Arrow Connector 13"/>
              <p:cNvCxnSpPr>
                <a:stCxn id="13" idx="2"/>
              </p:cNvCxnSpPr>
              <p:nvPr/>
            </p:nvCxnSpPr>
            <p:spPr>
              <a:xfrm flipH="1">
                <a:off x="5881261" y="454699"/>
                <a:ext cx="91844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3374848" y="965343"/>
              <a:ext cx="1777814" cy="819187"/>
              <a:chOff x="5881260" y="85367"/>
              <a:chExt cx="1777814" cy="819187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078192" y="85367"/>
                <a:ext cx="158088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short</a:t>
                </a:r>
              </a:p>
            </p:txBody>
          </p:sp>
          <p:cxnSp>
            <p:nvCxnSpPr>
              <p:cNvPr id="17" name="Straight Arrow Connector 16"/>
              <p:cNvCxnSpPr>
                <a:stCxn id="16" idx="2"/>
              </p:cNvCxnSpPr>
              <p:nvPr/>
            </p:nvCxnSpPr>
            <p:spPr>
              <a:xfrm flipH="1">
                <a:off x="5881260" y="454699"/>
                <a:ext cx="98737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/>
          <p:cNvSpPr txBox="1"/>
          <p:nvPr/>
        </p:nvSpPr>
        <p:spPr>
          <a:xfrm>
            <a:off x="5308141" y="3311205"/>
            <a:ext cx="6238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10</a:t>
            </a:r>
            <a:r>
              <a:rPr lang="en-US" baseline="30000" dirty="0"/>
              <a:t>9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210550" y="3311205"/>
            <a:ext cx="7553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 </a:t>
            </a:r>
            <a:r>
              <a:rPr lang="en-US" dirty="0"/>
              <a:t>10</a:t>
            </a:r>
            <a:r>
              <a:rPr lang="en-US" baseline="30000" dirty="0"/>
              <a:t>19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711635" y="395399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digits10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1.176e-38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2.225e-308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1.190e+4932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epsilon()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1.192e-07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2.221e-16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1.084e-19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3.403e+38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1.798e+308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3.362e-4932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1413600" y="5820373"/>
            <a:ext cx="4102044" cy="734676"/>
            <a:chOff x="1413600" y="5505743"/>
            <a:chExt cx="4102044" cy="734676"/>
          </a:xfrm>
        </p:grpSpPr>
        <p:grpSp>
          <p:nvGrpSpPr>
            <p:cNvPr id="22" name="Group 21"/>
            <p:cNvGrpSpPr/>
            <p:nvPr/>
          </p:nvGrpSpPr>
          <p:grpSpPr>
            <a:xfrm>
              <a:off x="1413600" y="5505743"/>
              <a:ext cx="965806" cy="730477"/>
              <a:chOff x="6343663" y="-128616"/>
              <a:chExt cx="965806" cy="730477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32-bit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4" name="Straight Arrow Connector 23"/>
              <p:cNvCxnSpPr>
                <a:stCxn id="23" idx="0"/>
              </p:cNvCxnSpPr>
              <p:nvPr/>
            </p:nvCxnSpPr>
            <p:spPr>
              <a:xfrm flipV="1">
                <a:off x="6714117" y="-128616"/>
                <a:ext cx="595352" cy="3611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961720" y="5509943"/>
              <a:ext cx="965806" cy="730476"/>
              <a:chOff x="6343663" y="-128615"/>
              <a:chExt cx="965806" cy="730476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64-bit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4549838" y="5505743"/>
              <a:ext cx="965806" cy="730476"/>
              <a:chOff x="6343663" y="-128615"/>
              <a:chExt cx="965806" cy="730476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96-bit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3" name="Straight Arrow Connector 32"/>
              <p:cNvCxnSpPr>
                <a:stCxn id="32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Group 33"/>
          <p:cNvGrpSpPr/>
          <p:nvPr/>
        </p:nvGrpSpPr>
        <p:grpSpPr>
          <a:xfrm>
            <a:off x="6558116" y="4306524"/>
            <a:ext cx="2106346" cy="646331"/>
            <a:chOff x="5699501" y="143567"/>
            <a:chExt cx="2106346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406168" y="143567"/>
              <a:ext cx="139967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performance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penalty!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6" name="Straight Arrow Connector 35"/>
            <p:cNvCxnSpPr>
              <a:stCxn id="35" idx="1"/>
            </p:cNvCxnSpPr>
            <p:nvPr/>
          </p:nvCxnSpPr>
          <p:spPr>
            <a:xfrm flipH="1" flipV="1">
              <a:off x="5699501" y="143567"/>
              <a:ext cx="706667" cy="323166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927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precision?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Possible, but at high cost</a:t>
            </a:r>
          </a:p>
          <a:p>
            <a:pPr lvl="1"/>
            <a:r>
              <a:rPr lang="en-US" dirty="0"/>
              <a:t>performance</a:t>
            </a:r>
          </a:p>
          <a:p>
            <a:pPr lvl="1"/>
            <a:r>
              <a:rPr lang="en-US" dirty="0"/>
              <a:t>development</a:t>
            </a:r>
          </a:p>
          <a:p>
            <a:r>
              <a:rPr lang="en-US" dirty="0"/>
              <a:t>Consider other algorithms first</a:t>
            </a:r>
          </a:p>
          <a:p>
            <a:r>
              <a:rPr lang="en-US" dirty="0"/>
              <a:t>Libraries for arbitrary precision arithmetic</a:t>
            </a:r>
          </a:p>
          <a:p>
            <a:pPr lvl="1"/>
            <a:r>
              <a:rPr lang="en-US" dirty="0"/>
              <a:t>GMP: for integers</a:t>
            </a:r>
          </a:p>
          <a:p>
            <a:pPr lvl="1"/>
            <a:r>
              <a:rPr lang="en-US" dirty="0"/>
              <a:t>MPFR: for floating point numbers</a:t>
            </a:r>
          </a:p>
          <a:p>
            <a:pPr lvl="1"/>
            <a:r>
              <a:rPr lang="en-US" dirty="0"/>
              <a:t>MPC: for complex floating point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3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number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Engine: generates random number sequence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random_device</a:t>
            </a:r>
            <a:r>
              <a:rPr lang="en-US" dirty="0"/>
              <a:t>: non-deterministic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::ranlux48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::mt19937_64</a:t>
            </a:r>
            <a:r>
              <a:rPr lang="en-US" dirty="0"/>
              <a:t>: </a:t>
            </a:r>
            <a:r>
              <a:rPr lang="en-US" dirty="0" err="1"/>
              <a:t>Mersenne</a:t>
            </a:r>
            <a:r>
              <a:rPr lang="en-US" dirty="0"/>
              <a:t> twister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Distributions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uniform_int_distribution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uniform_real_distribution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&lt;type&gt;(mu, sigma)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3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seed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seed from seed distribution using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engine, seed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actual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random number from actual distribution using engine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2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shortcuts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Syntactic sugar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x + y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</a:t>
            </a:r>
            <a:r>
              <a:rPr lang="en-US" dirty="0"/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+= 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x – y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-= 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a*x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*= a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 = n + 1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 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n++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 = n – 1</a:t>
            </a:r>
            <a:r>
              <a:rPr lang="en-US" dirty="0">
                <a:sym typeface="Symbol" panose="05050102010706020507" pitchFamily="18" charset="2"/>
              </a:rPr>
              <a:t>  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n--</a:t>
            </a:r>
          </a:p>
          <a:p>
            <a:r>
              <a:rPr lang="en-US" dirty="0">
                <a:sym typeface="Symbol" panose="05050102010706020507" pitchFamily="18" charset="2"/>
              </a:rPr>
              <a:t>Post-increment/decrement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Pre-increment/decrement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6" y="4718591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{3},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 += n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 " &lt;&lt; n…;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1265" y="5940852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{3},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 " &lt;&lt; n…;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131782" y="5211034"/>
            <a:ext cx="1298959" cy="338554"/>
            <a:chOff x="6409603" y="4128799"/>
            <a:chExt cx="1298959" cy="338554"/>
          </a:xfrm>
        </p:grpSpPr>
        <p:sp>
          <p:nvSpPr>
            <p:cNvPr id="9" name="TextBox 8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8 6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131782" y="6433295"/>
            <a:ext cx="1298959" cy="338554"/>
            <a:chOff x="6409603" y="4128799"/>
            <a:chExt cx="1298959" cy="338554"/>
          </a:xfrm>
        </p:grpSpPr>
        <p:sp>
          <p:nvSpPr>
            <p:cNvPr id="12" name="TextBox 11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9 6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068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7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normal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3" y="1889296"/>
            <a:ext cx="7367435" cy="35394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&lt;random&gt;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random_device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dev;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numeric_limits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&gt;::max());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seed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(dev);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seed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mt19937_64 engine(seed);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engine);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6365" y="305080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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6366" y="331241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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176365" y="35740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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176365" y="4033352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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176364" y="44767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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176364" y="5015901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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047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distributions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r>
              <a:rPr lang="en-US" dirty="0"/>
              <a:t> binds by value, i.e., copies, unless wrapped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4683" y="2430074"/>
            <a:ext cx="7367435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&lt;random&gt;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mt19937_64 engine(seed);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2.0),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1754" y="5404402"/>
            <a:ext cx="71804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Without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ref(…)</a:t>
            </a:r>
            <a:r>
              <a:rPr lang="en-US" dirty="0"/>
              <a:t>, both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x_distr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y_distr</a:t>
            </a:r>
            <a:r>
              <a:rPr lang="en-US" dirty="0"/>
              <a:t> produce same numbers!</a:t>
            </a:r>
          </a:p>
        </p:txBody>
      </p:sp>
    </p:spTree>
    <p:extLst>
      <p:ext uri="{BB962C8B-B14F-4D97-AF65-F5344CB8AC3E}">
        <p14:creationId xmlns:p14="http://schemas.microsoft.com/office/powerpoint/2010/main" val="403586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madill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711" y="4001294"/>
            <a:ext cx="23622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libraries, don't do your own!</a:t>
            </a:r>
          </a:p>
          <a:p>
            <a:pPr lvl="1"/>
            <a:r>
              <a:rPr lang="en-US" dirty="0"/>
              <a:t>Eigen (</a:t>
            </a:r>
            <a:r>
              <a:rPr lang="en-US" dirty="0">
                <a:hlinkClick r:id="rId3"/>
              </a:rPr>
              <a:t>http://eigen.tuxfamily.org/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purely header files</a:t>
            </a:r>
          </a:p>
          <a:p>
            <a:pPr lvl="2"/>
            <a:r>
              <a:rPr lang="en-US" dirty="0"/>
              <a:t>trivial to install</a:t>
            </a:r>
          </a:p>
          <a:p>
            <a:pPr lvl="1"/>
            <a:r>
              <a:rPr lang="en-US" dirty="0"/>
              <a:t>Armadillo (</a:t>
            </a:r>
            <a:r>
              <a:rPr lang="en-US" dirty="0">
                <a:hlinkClick r:id="rId4"/>
              </a:rPr>
              <a:t>http://arma.sourceforge.net/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uses BLAS/</a:t>
            </a:r>
            <a:r>
              <a:rPr lang="en-US" dirty="0" err="1"/>
              <a:t>Lapack</a:t>
            </a:r>
            <a:endParaRPr lang="en-US" dirty="0"/>
          </a:p>
          <a:p>
            <a:pPr lvl="2"/>
            <a:r>
              <a:rPr lang="en-US" dirty="0"/>
              <a:t>quite convenient</a:t>
            </a:r>
          </a:p>
          <a:p>
            <a:pPr lvl="2"/>
            <a:r>
              <a:rPr lang="en-US" dirty="0"/>
              <a:t>good performance</a:t>
            </a:r>
          </a:p>
          <a:p>
            <a:pPr lvl="2"/>
            <a:r>
              <a:rPr lang="en-US" dirty="0"/>
              <a:t>no distributed algorithms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67432" y="5653743"/>
            <a:ext cx="402264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Here: a flavor of Armadillo</a:t>
            </a:r>
          </a:p>
        </p:txBody>
      </p:sp>
    </p:spTree>
    <p:extLst>
      <p:ext uri="{BB962C8B-B14F-4D97-AF65-F5344CB8AC3E}">
        <p14:creationId xmlns:p14="http://schemas.microsoft.com/office/powerpoint/2010/main" val="336160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  <p:bldP spid="5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Vectors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Col&lt;type&gt;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colvec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Row&lt;type&gt;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rowvec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Matrices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dense: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Mat&lt;type&gt;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sparse: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SpMat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sp_mat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Cubes (3D arrays)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Cube&lt;type&gt;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cube</a:t>
            </a:r>
          </a:p>
          <a:p>
            <a:r>
              <a:rPr lang="en-US" dirty="0">
                <a:cs typeface="Courier New" panose="02070309020205020404" pitchFamily="49" charset="0"/>
              </a:rPr>
              <a:t>Fields (2D or 3D arrays, arbitrary objects)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Field&lt;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11149" y="2017120"/>
            <a:ext cx="306090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&lt;armadillo&gt;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arma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7950" y="3639223"/>
            <a:ext cx="15244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/>
              <a:t> is scalar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32467" y="5635842"/>
            <a:ext cx="23499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/>
              <a:t> is arbitrary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22904" y="1759623"/>
            <a:ext cx="2801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shortcuts: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/>
              <a:t>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</p:txBody>
      </p:sp>
    </p:spTree>
    <p:extLst>
      <p:ext uri="{BB962C8B-B14F-4D97-AF65-F5344CB8AC3E}">
        <p14:creationId xmlns:p14="http://schemas.microsoft.com/office/powerpoint/2010/main" val="415772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Literal initialization</a:t>
            </a:r>
          </a:p>
          <a:p>
            <a:endParaRPr lang="en-US" dirty="0"/>
          </a:p>
          <a:p>
            <a:r>
              <a:rPr lang="en-US" dirty="0"/>
              <a:t>Generated vectors</a:t>
            </a:r>
          </a:p>
          <a:p>
            <a:endParaRPr lang="en-US" dirty="0"/>
          </a:p>
          <a:p>
            <a:r>
              <a:rPr lang="en-US" dirty="0"/>
              <a:t>Generated matrices</a:t>
            </a:r>
          </a:p>
          <a:p>
            <a:endParaRPr lang="en-US" dirty="0"/>
          </a:p>
          <a:p>
            <a:r>
              <a:rPr lang="en-US" dirty="0"/>
              <a:t>Generated vector/matrices/cubes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261994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v {7.3, 9.1};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3300577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linspace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&gt;(-1.0, 1.0, 501);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regspace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&gt;(0.0, 0.1, 1.0);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326649"/>
            <a:ext cx="5990981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&lt;mat&gt;(2, 3);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&gt;(5);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zeros&lt;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&gt;(10);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C = ones&lt;mat&gt;(3, 2);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4682" y="4318894"/>
            <a:ext cx="5904949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= eye&lt;mat&gt;(5, 5);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16615" y="4488171"/>
            <a:ext cx="19747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 resemblance</a:t>
            </a:r>
            <a:br>
              <a:rPr lang="en-US" dirty="0"/>
            </a:br>
            <a:r>
              <a:rPr lang="en-US" dirty="0"/>
              <a:t>to MATLAB, </a:t>
            </a:r>
            <a:r>
              <a:rPr lang="en-US" dirty="0" err="1"/>
              <a:t>numpy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71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arithmetic/functions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1910307"/>
            <a:ext cx="5904949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B {{2.1, -2.0, 0.2}, {0.1, 3.1, -1.7}};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{7.3, 9.1};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(2.0*A + B)*x;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319815" y="2941356"/>
            <a:ext cx="1479059" cy="1007475"/>
            <a:chOff x="1413600" y="5820374"/>
            <a:chExt cx="1479059" cy="1007475"/>
          </a:xfrm>
        </p:grpSpPr>
        <p:sp>
          <p:nvSpPr>
            <p:cNvPr id="6" name="TextBox 5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scalar-matrix</a:t>
              </a:r>
              <a:br>
                <a:rPr lang="en-US" dirty="0"/>
              </a:br>
              <a:r>
                <a:rPr lang="en-US" dirty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V="1">
              <a:off x="2153130" y="5820374"/>
              <a:ext cx="226276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135916" y="2941356"/>
            <a:ext cx="1479059" cy="1007475"/>
            <a:chOff x="1413600" y="5820374"/>
            <a:chExt cx="1479059" cy="1007475"/>
          </a:xfrm>
        </p:grpSpPr>
        <p:sp>
          <p:nvSpPr>
            <p:cNvPr id="10" name="TextBox 9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matrix-vector</a:t>
              </a:r>
              <a:br>
                <a:rPr lang="en-US" dirty="0"/>
              </a:br>
              <a:r>
                <a:rPr lang="en-US" dirty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H="1" flipV="1">
              <a:off x="1525533" y="5820374"/>
              <a:ext cx="627597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101265" y="2941356"/>
            <a:ext cx="1908471" cy="1526104"/>
            <a:chOff x="1413600" y="5024746"/>
            <a:chExt cx="1908471" cy="1526104"/>
          </a:xfrm>
        </p:grpSpPr>
        <p:sp>
          <p:nvSpPr>
            <p:cNvPr id="15" name="TextBox 14"/>
            <p:cNvSpPr txBox="1"/>
            <p:nvPr/>
          </p:nvSpPr>
          <p:spPr>
            <a:xfrm>
              <a:off x="1413600" y="6181518"/>
              <a:ext cx="19084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matrix-matrix 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H="1" flipV="1">
              <a:off x="2050265" y="5024746"/>
              <a:ext cx="317571" cy="115677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982681" y="2567933"/>
            <a:ext cx="335431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Operator overloading for</a:t>
            </a:r>
            <a:br>
              <a:rPr lang="en-US" sz="2400" dirty="0"/>
            </a:br>
            <a:r>
              <a:rPr lang="en-US" sz="2400" dirty="0"/>
              <a:t>convenient mathematical</a:t>
            </a:r>
            <a:br>
              <a:rPr lang="en-US" sz="2400" dirty="0"/>
            </a:br>
            <a:r>
              <a:rPr lang="en-US" sz="2400" dirty="0"/>
              <a:t>expressions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4681" y="4645507"/>
            <a:ext cx="5904949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distance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norm_dot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y);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70989" y="5767422"/>
            <a:ext cx="672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 other math functions: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norm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/>
              <a:t>,…</a:t>
            </a:r>
          </a:p>
        </p:txBody>
      </p:sp>
    </p:spTree>
    <p:extLst>
      <p:ext uri="{BB962C8B-B14F-4D97-AF65-F5344CB8AC3E}">
        <p14:creationId xmlns:p14="http://schemas.microsoft.com/office/powerpoint/2010/main" val="3534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1" grpId="0" animBg="1"/>
      <p:bldP spid="22" grpId="0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14682" y="3523933"/>
            <a:ext cx="7062634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B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A.submat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(span(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min_row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span(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min_col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rowvec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row_nr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col_nr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access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14682" y="1932534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j = 0; j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A.n_cols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A.n_rows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A(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j) = f(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j);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4273592" y="2872667"/>
            <a:ext cx="307362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Note: elements stored</a:t>
            </a:r>
            <a:br>
              <a:rPr lang="en-US" sz="2400" dirty="0"/>
            </a:br>
            <a:r>
              <a:rPr lang="en-US" sz="2400" dirty="0"/>
              <a:t>           column wise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5127743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a, b,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A.transform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([=] (double x) { return a*x*x + b*x + c; });</a:t>
            </a:r>
          </a:p>
        </p:txBody>
      </p:sp>
    </p:spTree>
    <p:extLst>
      <p:ext uri="{BB962C8B-B14F-4D97-AF65-F5344CB8AC3E}">
        <p14:creationId xmlns:p14="http://schemas.microsoft.com/office/powerpoint/2010/main" val="342704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5" grpId="0" animBg="1"/>
      <p:bldP spid="6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decomposition methods, e.g., SVD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Matrix transpose: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A.t()</a:t>
            </a:r>
          </a:p>
          <a:p>
            <a:r>
              <a:rPr lang="en-US" dirty="0"/>
              <a:t>Matrix inverse: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345489"/>
            <a:ext cx="7062634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nr_rows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nr_cols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U, V;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svd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(U, s, V, A);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S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diagmat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A_p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(U*S)*V.t();</a:t>
            </a:r>
          </a:p>
        </p:txBody>
      </p:sp>
    </p:spTree>
    <p:extLst>
      <p:ext uri="{BB962C8B-B14F-4D97-AF65-F5344CB8AC3E}">
        <p14:creationId xmlns:p14="http://schemas.microsoft.com/office/powerpoint/2010/main" val="258205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ODEs with Boost::</a:t>
            </a:r>
            <a:r>
              <a:rPr lang="en-US" dirty="0" err="1"/>
              <a:t>odeint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Define equations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84818"/>
            <a:ext cx="8377698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&lt;boost/numeric/odeint.hpp&gt;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boost::numeric::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odeint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array&lt;double, 3&gt;;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516119"/>
            <a:ext cx="8377698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t,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double sigma, double R, double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 = sigma*(x[1] - x[0]);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= R*x[0] - x[1] - x[0]*x[2];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 = -b*x[2] + x[0]*x[1];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607865" y="5926918"/>
            <a:ext cx="1354858" cy="730476"/>
            <a:chOff x="1413600" y="5820374"/>
            <a:chExt cx="1354858" cy="73047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3548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RHS of ODEs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1525541" y="5820374"/>
              <a:ext cx="565488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983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steps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345145"/>
            <a:ext cx="8377698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t)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'\t' &lt;&lt; x[0] &lt;&lt; '\t' &lt;&lt; x[1] &lt;&lt; '\t' &lt;&lt; x[2]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4361081"/>
            <a:ext cx="8377698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sigma = 10.0;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R = 28.0;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b = 8.0/3.0;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_1, _2, _3, sigma, R, b);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{ 10.0, 1.0, 1.0 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x, 0.0,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673220" y="4529216"/>
            <a:ext cx="2259282" cy="829366"/>
            <a:chOff x="745587" y="6181518"/>
            <a:chExt cx="2259282" cy="82936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59126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Use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bind</a:t>
              </a:r>
              <a:r>
                <a:rPr lang="en-US" dirty="0"/>
                <a:t> to</a:t>
              </a:r>
              <a:br>
                <a:rPr lang="en-US" dirty="0"/>
              </a:br>
              <a:r>
                <a:rPr lang="en-US" dirty="0"/>
                <a:t>set parameters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745587" y="6504684"/>
              <a:ext cx="668013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075" y="217589"/>
            <a:ext cx="2717149" cy="203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4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is case sensitive</a:t>
            </a:r>
          </a:p>
          <a:p>
            <a:pPr lvl="1"/>
            <a:r>
              <a:rPr lang="en-US" dirty="0"/>
              <a:t>language keywords</a:t>
            </a:r>
          </a:p>
          <a:p>
            <a:pPr lvl="1"/>
            <a:r>
              <a:rPr lang="en-US" dirty="0"/>
              <a:t>variable, function, class names</a:t>
            </a:r>
          </a:p>
          <a:p>
            <a:r>
              <a:rPr lang="en-US" dirty="0"/>
              <a:t>Statements end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/>
              <a:t>Comments</a:t>
            </a:r>
          </a:p>
          <a:p>
            <a:pPr lvl="1"/>
            <a:r>
              <a:rPr lang="en-US" dirty="0"/>
              <a:t>line comment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block comment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69424" y="4527561"/>
            <a:ext cx="4779091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{10};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this is a comment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9424" y="5352262"/>
            <a:ext cx="477909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/*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This is a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multi-line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comment.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346042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Scientific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Large collection of algorithms for scientific computing</a:t>
            </a:r>
          </a:p>
          <a:p>
            <a:pPr lvl="1"/>
            <a:r>
              <a:rPr lang="en-US" dirty="0"/>
              <a:t>numerical integration</a:t>
            </a:r>
          </a:p>
          <a:p>
            <a:pPr lvl="1"/>
            <a:r>
              <a:rPr lang="en-US" dirty="0"/>
              <a:t>minimizing functions</a:t>
            </a:r>
          </a:p>
          <a:p>
            <a:pPr lvl="1"/>
            <a:r>
              <a:rPr lang="en-US" dirty="0"/>
              <a:t>interpolation</a:t>
            </a:r>
          </a:p>
          <a:p>
            <a:pPr lvl="1"/>
            <a:r>
              <a:rPr lang="en-US" dirty="0"/>
              <a:t>statistics</a:t>
            </a:r>
          </a:p>
          <a:p>
            <a:pPr lvl="1"/>
            <a:r>
              <a:rPr lang="en-US" dirty="0"/>
              <a:t>linear algebra</a:t>
            </a:r>
          </a:p>
          <a:p>
            <a:pPr lvl="1"/>
            <a:r>
              <a:rPr lang="en-US" dirty="0"/>
              <a:t>solvers for ordinary differential equations</a:t>
            </a:r>
          </a:p>
          <a:p>
            <a:pPr lvl="1"/>
            <a:r>
              <a:rPr lang="en-US" dirty="0"/>
              <a:t>Fourier transforms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However, C library, not C++</a:t>
            </a:r>
          </a:p>
          <a:p>
            <a:pPr lvl="1"/>
            <a:r>
              <a:rPr lang="en-US" dirty="0"/>
              <a:t>some tinkering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5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minimum with GSL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Function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243550"/>
            <a:ext cx="6694365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gsl_errno.h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gsl_min.h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double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954206" y="2395184"/>
            <a:ext cx="3475319" cy="829366"/>
            <a:chOff x="745588" y="6181518"/>
            <a:chExt cx="3475319" cy="829366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280730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signature expected</a:t>
              </a:r>
            </a:p>
            <a:p>
              <a:r>
                <a:rPr lang="en-US" dirty="0">
                  <a:cs typeface="Courier New" panose="02070309020205020404" pitchFamily="49" charset="0"/>
                </a:rPr>
                <a:t>by minimizer</a:t>
              </a: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745588" y="6504684"/>
              <a:ext cx="668012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28650" y="4328463"/>
            <a:ext cx="6694365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x, void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&lt;double*&gt;(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b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c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(a*x + b)*x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294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0" grpId="0" animBg="1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minimizer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to minimize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Minimizer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5138" y="2282563"/>
            <a:ext cx="8706339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[] {1.0, -1.0, 1.0};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gsl_function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.function = &amp;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.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61811" y="2815354"/>
            <a:ext cx="5058387" cy="646331"/>
            <a:chOff x="1004243" y="6040848"/>
            <a:chExt cx="5058387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1413600" y="6040848"/>
              <a:ext cx="464903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should be</a:t>
              </a:r>
              <a:br>
                <a:rPr lang="en-US" dirty="0"/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double (*) 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double, void*)</a:t>
              </a: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1004243" y="6203099"/>
              <a:ext cx="409357" cy="16091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75138" y="4335189"/>
            <a:ext cx="8706339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gsl_min_fminimizer_alloc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gsl_min_fminimizer_brent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)};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gsl_min_fminimizer_set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&amp;F,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)};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GSL_EINVAL)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cerr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"###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error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["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", 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          &lt;&lt; "]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doesn't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contain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a minimum"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::exit(GSL_EINVAL);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4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0" grpId="0" animBg="1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minimum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minimum 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67508" y="2365712"/>
            <a:ext cx="7752862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{0};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gsl_min_fminimizer_iterate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gsl_min_fminimizer_x_lower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gsl_min_fminimizer_x_upper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gsl_min_test_interval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1e-6, 0.0);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GSL_CONTINUE &amp;&amp;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nr_iters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7508" y="5435660"/>
            <a:ext cx="7752862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GSL_SUCCESS)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x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gsl_min_fminimizer_x_minimum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244514" y="2642822"/>
            <a:ext cx="1519006" cy="1494468"/>
            <a:chOff x="1413600" y="6181518"/>
            <a:chExt cx="1519006" cy="1494468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1519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absolute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2173103" y="6550850"/>
              <a:ext cx="203659" cy="11251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486650" y="3165000"/>
            <a:ext cx="1412694" cy="972290"/>
            <a:chOff x="1413600" y="6181518"/>
            <a:chExt cx="1412694" cy="972290"/>
          </a:xfrm>
        </p:grpSpPr>
        <p:sp>
          <p:nvSpPr>
            <p:cNvPr id="11" name="TextBox 10"/>
            <p:cNvSpPr txBox="1"/>
            <p:nvPr/>
          </p:nvSpPr>
          <p:spPr>
            <a:xfrm>
              <a:off x="1413600" y="6181518"/>
              <a:ext cx="14126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relative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1969444" y="6550850"/>
              <a:ext cx="150503" cy="60295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45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Value arrays, see section on containers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Linear algebra with Armadillo</a:t>
            </a:r>
          </a:p>
          <a:p>
            <a:pPr lvl="1"/>
            <a:r>
              <a:rPr lang="en-US" dirty="0"/>
              <a:t>ODEs with Boost</a:t>
            </a:r>
          </a:p>
          <a:p>
            <a:pPr lvl="1"/>
            <a:r>
              <a:rPr lang="en-US" dirty="0"/>
              <a:t>Mixing C and C++ code, using GSL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4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73259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C++: nice for scientific computing</a:t>
            </a:r>
          </a:p>
          <a:p>
            <a:pPr lvl="1"/>
            <a:r>
              <a:rPr lang="en-US" dirty="0"/>
              <a:t>modern programming language</a:t>
            </a:r>
          </a:p>
          <a:p>
            <a:pPr lvl="1"/>
            <a:r>
              <a:rPr lang="en-US" dirty="0"/>
              <a:t>good standard library</a:t>
            </a:r>
          </a:p>
          <a:p>
            <a:pPr lvl="1"/>
            <a:r>
              <a:rPr lang="en-US" dirty="0"/>
              <a:t>data processing relatively easy</a:t>
            </a:r>
          </a:p>
          <a:p>
            <a:r>
              <a:rPr lang="en-US" dirty="0"/>
              <a:t>However, much more to learn</a:t>
            </a:r>
          </a:p>
          <a:p>
            <a:pPr lvl="1"/>
            <a:r>
              <a:rPr lang="en-US" dirty="0"/>
              <a:t>this is but a starting point!</a:t>
            </a:r>
          </a:p>
          <a:p>
            <a:pPr lvl="1"/>
            <a:r>
              <a:rPr lang="en-US" dirty="0"/>
              <a:t>performance issues can be non-trivial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7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Concurrency: for scientific code use</a:t>
            </a:r>
          </a:p>
          <a:p>
            <a:pPr lvl="1"/>
            <a:r>
              <a:rPr lang="en-US" dirty="0" err="1"/>
              <a:t>OpenMP</a:t>
            </a:r>
            <a:endParaRPr lang="en-US" dirty="0"/>
          </a:p>
          <a:p>
            <a:pPr lvl="1"/>
            <a:r>
              <a:rPr lang="en-US" dirty="0"/>
              <a:t>TBB (Threading Building Blocks</a:t>
            </a:r>
          </a:p>
          <a:p>
            <a:r>
              <a:rPr lang="en-US" dirty="0"/>
              <a:t>Create your own containers/data structures</a:t>
            </a:r>
          </a:p>
          <a:p>
            <a:r>
              <a:rPr lang="en-US" dirty="0"/>
              <a:t>Good object oriented design</a:t>
            </a:r>
          </a:p>
          <a:p>
            <a:pPr lvl="1"/>
            <a:r>
              <a:rPr lang="en-US" dirty="0"/>
              <a:t>for large software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8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i="1" dirty="0"/>
              <a:t>A tour of C++</a:t>
            </a:r>
            <a:r>
              <a:rPr lang="en-BE" i="1" dirty="0"/>
              <a:t>, 2</a:t>
            </a:r>
            <a:r>
              <a:rPr lang="en-GB" i="1" baseline="30000" dirty="0"/>
              <a:t>n</a:t>
            </a:r>
            <a:r>
              <a:rPr lang="en-BE" i="1" baseline="30000" dirty="0"/>
              <a:t>d</a:t>
            </a:r>
            <a:r>
              <a:rPr lang="en-BE" i="1" dirty="0"/>
              <a:t> </a:t>
            </a:r>
            <a:r>
              <a:rPr lang="en-GB" i="1" dirty="0"/>
              <a:t>e</a:t>
            </a:r>
            <a:r>
              <a:rPr lang="en-BE" i="1" dirty="0"/>
              <a:t>d</a:t>
            </a:r>
            <a:r>
              <a:rPr lang="en-GB" i="1" dirty="0" err="1"/>
              <a:t>i</a:t>
            </a:r>
            <a:r>
              <a:rPr lang="en-BE" i="1" dirty="0" err="1"/>
              <a:t>tion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br>
              <a:rPr lang="en-US" dirty="0"/>
            </a:br>
            <a:r>
              <a:rPr lang="en-US" dirty="0"/>
              <a:t>Addison-Wesley, 201</a:t>
            </a:r>
            <a:r>
              <a:rPr lang="en-BE" dirty="0"/>
              <a:t>8</a:t>
            </a:r>
            <a:endParaRPr lang="en-US" dirty="0"/>
          </a:p>
          <a:p>
            <a:r>
              <a:rPr lang="en-US" i="1" dirty="0"/>
              <a:t>The C++ programming language, 4</a:t>
            </a:r>
            <a:r>
              <a:rPr lang="en-US" i="1" baseline="30000" dirty="0"/>
              <a:t>th</a:t>
            </a:r>
            <a:r>
              <a:rPr lang="en-US" i="1" dirty="0"/>
              <a:t> edition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br>
              <a:rPr lang="en-US" dirty="0"/>
            </a:br>
            <a:r>
              <a:rPr lang="en-US" dirty="0"/>
              <a:t>Pearson Education, 2013</a:t>
            </a:r>
          </a:p>
          <a:p>
            <a:r>
              <a:rPr lang="en-US" i="1" dirty="0"/>
              <a:t>Effective modern C++</a:t>
            </a:r>
            <a:br>
              <a:rPr lang="en-US" dirty="0"/>
            </a:br>
            <a:r>
              <a:rPr lang="en-US" dirty="0"/>
              <a:t>Scott Meyers</a:t>
            </a:r>
            <a:br>
              <a:rPr lang="en-US" dirty="0"/>
            </a:br>
            <a:r>
              <a:rPr lang="en-US" dirty="0"/>
              <a:t>O'Reilly Media, 2015</a:t>
            </a:r>
          </a:p>
          <a:p>
            <a:r>
              <a:rPr lang="en-US" i="1" dirty="0">
                <a:hlinkClick r:id="rId2"/>
              </a:rPr>
              <a:t>C++ core guidelines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r>
              <a:rPr lang="en-US" dirty="0"/>
              <a:t>, Herb Sutter</a:t>
            </a:r>
            <a:endParaRPr lang="en-BE" dirty="0"/>
          </a:p>
          <a:p>
            <a:r>
              <a:rPr lang="en-BE" dirty="0">
                <a:hlinkClick r:id="rId3"/>
              </a:rPr>
              <a:t>G</a:t>
            </a:r>
            <a:r>
              <a:rPr lang="en-GB" dirty="0">
                <a:hlinkClick r:id="rId3"/>
              </a:rPr>
              <a:t>o</a:t>
            </a:r>
            <a:r>
              <a:rPr lang="en-BE" dirty="0">
                <a:hlinkClick r:id="rId3"/>
              </a:rPr>
              <a:t>o</a:t>
            </a:r>
            <a:r>
              <a:rPr lang="en-GB" dirty="0">
                <a:hlinkClick r:id="rId3"/>
              </a:rPr>
              <a:t>g</a:t>
            </a:r>
            <a:r>
              <a:rPr lang="en-BE" dirty="0">
                <a:hlinkClick r:id="rId3"/>
              </a:rPr>
              <a:t>l</a:t>
            </a:r>
            <a:r>
              <a:rPr lang="en-GB" dirty="0">
                <a:hlinkClick r:id="rId3"/>
              </a:rPr>
              <a:t>e</a:t>
            </a:r>
            <a:r>
              <a:rPr lang="en-BE" dirty="0">
                <a:hlinkClick r:id="rId3"/>
              </a:rPr>
              <a:t> </a:t>
            </a:r>
            <a:r>
              <a:rPr lang="en-GB" dirty="0">
                <a:hlinkClick r:id="rId3"/>
              </a:rPr>
              <a:t>C</a:t>
            </a:r>
            <a:r>
              <a:rPr lang="en-BE" dirty="0">
                <a:hlinkClick r:id="rId3"/>
              </a:rPr>
              <a:t>++ St</a:t>
            </a:r>
            <a:r>
              <a:rPr lang="en-GB" dirty="0">
                <a:hlinkClick r:id="rId3"/>
              </a:rPr>
              <a:t>y</a:t>
            </a:r>
            <a:r>
              <a:rPr lang="en-BE" dirty="0">
                <a:hlinkClick r:id="rId3"/>
              </a:rPr>
              <a:t>l</a:t>
            </a:r>
            <a:r>
              <a:rPr lang="en-GB" dirty="0">
                <a:hlinkClick r:id="rId3"/>
              </a:rPr>
              <a:t>e</a:t>
            </a:r>
            <a:r>
              <a:rPr lang="en-BE" dirty="0">
                <a:hlinkClick r:id="rId3"/>
              </a:rPr>
              <a:t> </a:t>
            </a:r>
            <a:r>
              <a:rPr lang="en-GB" dirty="0">
                <a:hlinkClick r:id="rId3"/>
              </a:rPr>
              <a:t>G</a:t>
            </a:r>
            <a:r>
              <a:rPr lang="en-BE" dirty="0">
                <a:hlinkClick r:id="rId3"/>
              </a:rPr>
              <a:t>u</a:t>
            </a:r>
            <a:r>
              <a:rPr lang="en-GB" dirty="0" err="1">
                <a:hlinkClick r:id="rId3"/>
              </a:rPr>
              <a:t>i</a:t>
            </a:r>
            <a:r>
              <a:rPr lang="en-BE" dirty="0">
                <a:hlinkClick r:id="rId3"/>
              </a:rPr>
              <a:t>d</a:t>
            </a:r>
            <a:r>
              <a:rPr lang="en-GB" dirty="0">
                <a:hlinkClick r:id="rId3"/>
              </a:rPr>
              <a:t>e</a:t>
            </a:r>
            <a:endParaRPr lang="en-US" dirty="0"/>
          </a:p>
          <a:p>
            <a:r>
              <a:rPr lang="en-US" i="1" dirty="0"/>
              <a:t>Introduction to algorithms</a:t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Ronald L. </a:t>
            </a:r>
            <a:r>
              <a:rPr lang="en-US" dirty="0" err="1"/>
              <a:t>Rivest</a:t>
            </a:r>
            <a:r>
              <a:rPr lang="en-US" dirty="0"/>
              <a:t> and Clifford Stein</a:t>
            </a:r>
            <a:br>
              <a:rPr lang="en-US" dirty="0"/>
            </a:br>
            <a:r>
              <a:rPr lang="en-US" dirty="0"/>
              <a:t>MIT Press, 2009 (3rd edition)</a:t>
            </a:r>
          </a:p>
          <a:p>
            <a:r>
              <a:rPr lang="en-US" dirty="0">
                <a:hlinkClick r:id="rId4"/>
              </a:rPr>
              <a:t>https://isocpp.org/wiki/faq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45417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learning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hlinkClick r:id="rId2"/>
              </a:rPr>
              <a:t>http://www.cplusplus.com/</a:t>
            </a:r>
            <a:r>
              <a:rPr lang="en-US" sz="2000" dirty="0"/>
              <a:t> </a:t>
            </a:r>
            <a:endParaRPr lang="en-US" dirty="0"/>
          </a:p>
          <a:p>
            <a:r>
              <a:rPr lang="en-US" sz="2000" dirty="0">
                <a:hlinkClick r:id="rId3"/>
              </a:rPr>
              <a:t>https://www.tutorialspoint.com/cplusplus/cpp_overview.htm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01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95627" y="4941168"/>
            <a:ext cx="36829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hlinkClick r:id="rId2"/>
              </a:rPr>
              <a:t>http://bit.ly/2P40p4L</a:t>
            </a:r>
            <a:r>
              <a:rPr lang="en-BE" sz="3000" dirty="0"/>
              <a:t> </a:t>
            </a:r>
            <a:endParaRPr lang="en-US" sz="3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E825E9-F790-48D6-A2C6-1A5A7B5761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108" y="1592795"/>
            <a:ext cx="3069785" cy="306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data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r>
              <a:rPr lang="en-US" dirty="0"/>
              <a:t> contains coordinates in 2D, compute distance from origin, write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out.txt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20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76735" y="3225009"/>
            <a:ext cx="1943279" cy="834020"/>
            <a:chOff x="6187999" y="569019"/>
            <a:chExt cx="1943279" cy="834020"/>
          </a:xfrm>
        </p:grpSpPr>
        <p:sp>
          <p:nvSpPr>
            <p:cNvPr id="5" name="TextBox 4"/>
            <p:cNvSpPr txBox="1"/>
            <p:nvPr/>
          </p:nvSpPr>
          <p:spPr>
            <a:xfrm>
              <a:off x="6187999" y="569019"/>
              <a:ext cx="1943279" cy="830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5.0 3.0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2.0 1.5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16 -3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79918" y="1095262"/>
              <a:ext cx="75136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data.txt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22577" y="3225009"/>
            <a:ext cx="2814081" cy="832277"/>
            <a:chOff x="4122577" y="2939873"/>
            <a:chExt cx="2814081" cy="832277"/>
          </a:xfrm>
        </p:grpSpPr>
        <p:grpSp>
          <p:nvGrpSpPr>
            <p:cNvPr id="8" name="Group 7"/>
            <p:cNvGrpSpPr/>
            <p:nvPr/>
          </p:nvGrpSpPr>
          <p:grpSpPr>
            <a:xfrm>
              <a:off x="4993379" y="2939873"/>
              <a:ext cx="1943279" cy="832277"/>
              <a:chOff x="6187999" y="569019"/>
              <a:chExt cx="1943279" cy="832277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187999" y="569019"/>
                <a:ext cx="1943279" cy="83099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5.83095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2.5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16.2788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448742" y="1093519"/>
                <a:ext cx="67666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out.txt</a:t>
                </a:r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>
              <a:off x="4122577" y="3355371"/>
              <a:ext cx="55060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233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Compilers</a:t>
            </a:r>
          </a:p>
          <a:p>
            <a:pPr lvl="1"/>
            <a:r>
              <a:rPr lang="en-US" dirty="0"/>
              <a:t>GCC g++ </a:t>
            </a:r>
            <a:r>
              <a:rPr lang="en-US" sz="1800" dirty="0"/>
              <a:t>(</a:t>
            </a:r>
            <a:r>
              <a:rPr lang="en-US" sz="1800" dirty="0">
                <a:hlinkClick r:id="rId2"/>
              </a:rPr>
              <a:t>https://gcc.gnu.org/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Intel </a:t>
            </a:r>
            <a:r>
              <a:rPr lang="en-US" dirty="0" err="1"/>
              <a:t>icpc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3"/>
              </a:rPr>
              <a:t>https://software.intel.com/en-us/c-compilers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clang</a:t>
            </a:r>
            <a:r>
              <a:rPr lang="en-BE" dirty="0"/>
              <a:t>++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4"/>
              </a:rPr>
              <a:t>https://clang.llvm.org/</a:t>
            </a:r>
            <a:r>
              <a:rPr lang="en-US" sz="1800" dirty="0"/>
              <a:t>)</a:t>
            </a:r>
            <a:endParaRPr lang="en-BE" sz="1800" dirty="0"/>
          </a:p>
          <a:p>
            <a:pPr lvl="1"/>
            <a:r>
              <a:rPr lang="en-BE" dirty="0"/>
              <a:t>Compiler Explorer (</a:t>
            </a:r>
            <a:r>
              <a:rPr lang="en-GB" sz="1800" dirty="0">
                <a:hlinkClick r:id="rId5"/>
              </a:rPr>
              <a:t>https://godbolt.org/</a:t>
            </a:r>
            <a:r>
              <a:rPr lang="en-BE" dirty="0"/>
              <a:t>)</a:t>
            </a:r>
            <a:endParaRPr lang="en-US" dirty="0"/>
          </a:p>
          <a:p>
            <a:r>
              <a:rPr lang="en-US" dirty="0"/>
              <a:t>Interpreter</a:t>
            </a:r>
          </a:p>
          <a:p>
            <a:pPr lvl="1"/>
            <a:r>
              <a:rPr lang="en-US" dirty="0"/>
              <a:t>Cling </a:t>
            </a:r>
            <a:r>
              <a:rPr lang="en-US" sz="1800" dirty="0"/>
              <a:t>(</a:t>
            </a:r>
            <a:r>
              <a:rPr lang="en-US" sz="1800" dirty="0">
                <a:hlinkClick r:id="rId6"/>
              </a:rPr>
              <a:t>https://github.com/vgvassilev/cling</a:t>
            </a:r>
            <a:r>
              <a:rPr lang="en-US" sz="1800" dirty="0"/>
              <a:t>)</a:t>
            </a:r>
          </a:p>
          <a:p>
            <a:r>
              <a:rPr lang="en-US" dirty="0"/>
              <a:t>Online compilers</a:t>
            </a:r>
          </a:p>
          <a:p>
            <a:pPr lvl="1"/>
            <a:r>
              <a:rPr lang="en-US" dirty="0" err="1"/>
              <a:t>Wandbox</a:t>
            </a:r>
            <a:r>
              <a:rPr lang="en-US" dirty="0"/>
              <a:t> </a:t>
            </a:r>
            <a:r>
              <a:rPr lang="en-US" sz="1900" dirty="0"/>
              <a:t>(</a:t>
            </a:r>
            <a:r>
              <a:rPr lang="en-US" sz="1900" dirty="0">
                <a:hlinkClick r:id="rId7"/>
              </a:rPr>
              <a:t>http://wandbox.org/</a:t>
            </a:r>
            <a:r>
              <a:rPr lang="en-US" sz="1900" dirty="0"/>
              <a:t>)</a:t>
            </a:r>
          </a:p>
          <a:p>
            <a:pPr lvl="1"/>
            <a:r>
              <a:rPr lang="en-US" dirty="0" err="1"/>
              <a:t>Tutorialspoint</a:t>
            </a:r>
            <a:r>
              <a:rPr lang="en-US" sz="1900" dirty="0"/>
              <a:t> (</a:t>
            </a:r>
            <a:r>
              <a:rPr lang="en-US" sz="1900" dirty="0">
                <a:hlinkClick r:id="rId8"/>
              </a:rPr>
              <a:t>https://www.tutorialspoint.com/cplusplus/cpp_overview.htm</a:t>
            </a:r>
            <a:r>
              <a:rPr lang="en-US" sz="1900" dirty="0"/>
              <a:t>)</a:t>
            </a:r>
          </a:p>
          <a:p>
            <a:pPr lvl="1"/>
            <a:r>
              <a:rPr lang="en-US" sz="2300" dirty="0" err="1"/>
              <a:t>CodeChef</a:t>
            </a:r>
            <a:r>
              <a:rPr lang="en-US" sz="1900" dirty="0"/>
              <a:t> (</a:t>
            </a:r>
            <a:r>
              <a:rPr lang="en-US" sz="1900" dirty="0">
                <a:hlinkClick r:id="rId9"/>
              </a:rPr>
              <a:t>https://www.codechef.com/ide</a:t>
            </a:r>
            <a:r>
              <a:rPr lang="en-US" sz="1900" dirty="0"/>
              <a:t>)</a:t>
            </a:r>
          </a:p>
          <a:p>
            <a:r>
              <a:rPr lang="en-US" dirty="0"/>
              <a:t>Static code checkers</a:t>
            </a:r>
          </a:p>
          <a:p>
            <a:pPr lvl="1"/>
            <a:r>
              <a:rPr lang="en-US" dirty="0" err="1"/>
              <a:t>Cppcheck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10"/>
              </a:rPr>
              <a:t>http://cppcheck.sourceforge.net/</a:t>
            </a:r>
            <a:r>
              <a:rPr lang="en-US" sz="1800" dirty="0"/>
              <a:t>)</a:t>
            </a:r>
            <a:endParaRPr lang="en-US" dirty="0"/>
          </a:p>
          <a:p>
            <a:r>
              <a:rPr lang="en-US" dirty="0"/>
              <a:t>IDEs</a:t>
            </a:r>
          </a:p>
          <a:p>
            <a:pPr lvl="1"/>
            <a:r>
              <a:rPr lang="en-US" dirty="0" err="1"/>
              <a:t>CLion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11"/>
              </a:rPr>
              <a:t>https://www.jetbrains.com/clion/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Eclipse </a:t>
            </a:r>
            <a:r>
              <a:rPr lang="en-US" sz="1800" dirty="0"/>
              <a:t>(</a:t>
            </a:r>
            <a:r>
              <a:rPr lang="en-US" sz="1800" dirty="0">
                <a:hlinkClick r:id="rId12"/>
              </a:rPr>
              <a:t>https://www.eclipse.org/ide/</a:t>
            </a:r>
            <a:r>
              <a:rPr lang="en-US" sz="180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5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signature = declaration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name (same rules as for variables)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argument types and names (zero or more)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return type</a:t>
            </a:r>
          </a:p>
          <a:p>
            <a:r>
              <a:rPr lang="en-US" dirty="0">
                <a:cs typeface="Courier New" panose="02070309020205020404" pitchFamily="49" charset="0"/>
              </a:rPr>
              <a:t>Function implementation: statements in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21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62479" y="4772481"/>
            <a:ext cx="450379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83220" y="5078099"/>
            <a:ext cx="2614658" cy="494365"/>
            <a:chOff x="1010358" y="3923306"/>
            <a:chExt cx="2614658" cy="494365"/>
          </a:xfrm>
        </p:grpSpPr>
        <p:sp>
          <p:nvSpPr>
            <p:cNvPr id="17" name="TextBox 16"/>
            <p:cNvSpPr txBox="1"/>
            <p:nvPr/>
          </p:nvSpPr>
          <p:spPr>
            <a:xfrm>
              <a:off x="1010358" y="3923306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return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56209" y="413682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3"/>
              <a:endCxn id="18" idx="1"/>
            </p:cNvCxnSpPr>
            <p:nvPr/>
          </p:nvCxnSpPr>
          <p:spPr>
            <a:xfrm>
              <a:off x="2415822" y="4123361"/>
              <a:ext cx="440387" cy="15388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79991" y="5757209"/>
            <a:ext cx="3405429" cy="831154"/>
            <a:chOff x="1007129" y="3503552"/>
            <a:chExt cx="3405429" cy="831154"/>
          </a:xfrm>
        </p:grpSpPr>
        <p:sp>
          <p:nvSpPr>
            <p:cNvPr id="25" name="TextBox 24"/>
            <p:cNvSpPr txBox="1"/>
            <p:nvPr/>
          </p:nvSpPr>
          <p:spPr>
            <a:xfrm>
              <a:off x="1007129" y="3934596"/>
              <a:ext cx="14752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return value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154068" y="3503552"/>
              <a:ext cx="258490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3"/>
              <a:endCxn id="26" idx="1"/>
            </p:cNvCxnSpPr>
            <p:nvPr/>
          </p:nvCxnSpPr>
          <p:spPr>
            <a:xfrm flipV="1">
              <a:off x="2482414" y="3643974"/>
              <a:ext cx="1671654" cy="4906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711895" y="4353960"/>
            <a:ext cx="2462762" cy="1213985"/>
            <a:chOff x="296846" y="3923306"/>
            <a:chExt cx="2462762" cy="1213985"/>
          </a:xfrm>
        </p:grpSpPr>
        <p:sp>
          <p:nvSpPr>
            <p:cNvPr id="32" name="TextBox 31"/>
            <p:cNvSpPr txBox="1"/>
            <p:nvPr/>
          </p:nvSpPr>
          <p:spPr>
            <a:xfrm>
              <a:off x="1010357" y="3923306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argument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32" idx="2"/>
              <a:endCxn id="33" idx="0"/>
            </p:cNvCxnSpPr>
            <p:nvPr/>
          </p:nvCxnSpPr>
          <p:spPr>
            <a:xfrm flipH="1">
              <a:off x="681250" y="4323416"/>
              <a:ext cx="1203733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523318" y="4351249"/>
            <a:ext cx="3772153" cy="1214535"/>
            <a:chOff x="296846" y="3922756"/>
            <a:chExt cx="3772153" cy="1214535"/>
          </a:xfrm>
        </p:grpSpPr>
        <p:sp>
          <p:nvSpPr>
            <p:cNvPr id="40" name="TextBox 39"/>
            <p:cNvSpPr txBox="1"/>
            <p:nvPr/>
          </p:nvSpPr>
          <p:spPr>
            <a:xfrm>
              <a:off x="2148400" y="3922756"/>
              <a:ext cx="192059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argument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stCxn id="40" idx="2"/>
              <a:endCxn id="41" idx="0"/>
            </p:cNvCxnSpPr>
            <p:nvPr/>
          </p:nvCxnSpPr>
          <p:spPr>
            <a:xfrm flipH="1">
              <a:off x="424224" y="4322866"/>
              <a:ext cx="2684476" cy="5335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2036169" y="4080062"/>
            <a:ext cx="1749251" cy="1492402"/>
            <a:chOff x="-727110" y="3644889"/>
            <a:chExt cx="1749251" cy="1492402"/>
          </a:xfrm>
        </p:grpSpPr>
        <p:sp>
          <p:nvSpPr>
            <p:cNvPr id="47" name="TextBox 46"/>
            <p:cNvSpPr txBox="1"/>
            <p:nvPr/>
          </p:nvSpPr>
          <p:spPr>
            <a:xfrm>
              <a:off x="-727110" y="3644889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function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96846" y="4856447"/>
              <a:ext cx="59578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>
              <a:stCxn id="47" idx="2"/>
              <a:endCxn id="48" idx="0"/>
            </p:cNvCxnSpPr>
            <p:nvPr/>
          </p:nvCxnSpPr>
          <p:spPr>
            <a:xfrm>
              <a:off x="147516" y="4044999"/>
              <a:ext cx="447224" cy="81144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6254122" y="5190270"/>
            <a:ext cx="2520044" cy="847783"/>
            <a:chOff x="6254122" y="5190270"/>
            <a:chExt cx="2520044" cy="847783"/>
          </a:xfrm>
        </p:grpSpPr>
        <p:sp>
          <p:nvSpPr>
            <p:cNvPr id="53" name="Right Brace 52"/>
            <p:cNvSpPr/>
            <p:nvPr/>
          </p:nvSpPr>
          <p:spPr>
            <a:xfrm>
              <a:off x="6254122" y="5572464"/>
              <a:ext cx="120750" cy="465589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6454550" y="5190270"/>
              <a:ext cx="2319616" cy="614988"/>
              <a:chOff x="-370787" y="3441725"/>
              <a:chExt cx="2319616" cy="614988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9578" y="3441725"/>
                <a:ext cx="1749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function body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57" name="Straight Arrow Connector 56"/>
              <p:cNvCxnSpPr>
                <a:stCxn id="55" idx="1"/>
              </p:cNvCxnSpPr>
              <p:nvPr/>
            </p:nvCxnSpPr>
            <p:spPr>
              <a:xfrm flipH="1">
                <a:off x="-370787" y="3641780"/>
                <a:ext cx="570365" cy="41493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TextBox 62"/>
          <p:cNvSpPr txBox="1"/>
          <p:nvPr/>
        </p:nvSpPr>
        <p:spPr>
          <a:xfrm>
            <a:off x="6689027" y="5787820"/>
            <a:ext cx="182389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/>
              <a:t> local</a:t>
            </a:r>
            <a:br>
              <a:rPr lang="en-US" dirty="0"/>
            </a:br>
            <a:r>
              <a:rPr lang="en-US" dirty="0"/>
              <a:t>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106161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645820"/>
            <a:ext cx="4503791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(3.0, 4.0)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x {7.23};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(-11.8, x);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85135" y="2172926"/>
            <a:ext cx="3962402" cy="1012288"/>
            <a:chOff x="285135" y="2989006"/>
            <a:chExt cx="3962402" cy="1012288"/>
          </a:xfrm>
        </p:grpSpPr>
        <p:grpSp>
          <p:nvGrpSpPr>
            <p:cNvPr id="10" name="Group 9"/>
            <p:cNvGrpSpPr/>
            <p:nvPr/>
          </p:nvGrpSpPr>
          <p:grpSpPr>
            <a:xfrm>
              <a:off x="2743200" y="2989006"/>
              <a:ext cx="530942" cy="1012288"/>
              <a:chOff x="2743200" y="2989006"/>
              <a:chExt cx="530942" cy="1012288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6" idx="4"/>
              </p:cNvCxnSpPr>
              <p:nvPr/>
            </p:nvCxnSpPr>
            <p:spPr>
              <a:xfrm>
                <a:off x="3008671" y="3224981"/>
                <a:ext cx="88490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313471" y="2989172"/>
              <a:ext cx="934066" cy="1012122"/>
              <a:chOff x="2743200" y="2989006"/>
              <a:chExt cx="934066" cy="1012122"/>
            </a:xfrm>
            <a:solidFill>
              <a:srgbClr val="C00000">
                <a:alpha val="39000"/>
              </a:srgbClr>
            </a:solidFill>
          </p:grpSpPr>
          <p:sp>
            <p:nvSpPr>
              <p:cNvPr id="13" name="Oval 12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3" idx="4"/>
              </p:cNvCxnSpPr>
              <p:nvPr/>
            </p:nvCxnSpPr>
            <p:spPr>
              <a:xfrm>
                <a:off x="3008671" y="3224981"/>
                <a:ext cx="668595" cy="77614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/>
            <p:cNvCxnSpPr/>
            <p:nvPr/>
          </p:nvCxnSpPr>
          <p:spPr>
            <a:xfrm>
              <a:off x="285135" y="3165985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85134" y="2666004"/>
            <a:ext cx="3942122" cy="1012288"/>
            <a:chOff x="285134" y="3482084"/>
            <a:chExt cx="3942122" cy="1012288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285134" y="3637716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2782529" y="3482084"/>
              <a:ext cx="717754" cy="1012288"/>
              <a:chOff x="2743200" y="2989006"/>
              <a:chExt cx="717754" cy="1012288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743200" y="2989006"/>
                <a:ext cx="717754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>
                <a:stCxn id="21" idx="4"/>
              </p:cNvCxnSpPr>
              <p:nvPr/>
            </p:nvCxnSpPr>
            <p:spPr>
              <a:xfrm flipH="1">
                <a:off x="3097161" y="3224981"/>
                <a:ext cx="4916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539612" y="3482250"/>
              <a:ext cx="687644" cy="519044"/>
              <a:chOff x="2930012" y="2989006"/>
              <a:chExt cx="687644" cy="519044"/>
            </a:xfrm>
            <a:solidFill>
              <a:srgbClr val="C00000">
                <a:alpha val="39000"/>
              </a:srgbClr>
            </a:solidFill>
          </p:grpSpPr>
          <p:sp>
            <p:nvSpPr>
              <p:cNvPr id="24" name="Oval 23"/>
              <p:cNvSpPr/>
              <p:nvPr/>
            </p:nvSpPr>
            <p:spPr>
              <a:xfrm>
                <a:off x="2930012" y="2989006"/>
                <a:ext cx="344129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Arrow Connector 24"/>
              <p:cNvCxnSpPr>
                <a:stCxn id="24" idx="5"/>
              </p:cNvCxnSpPr>
              <p:nvPr/>
            </p:nvCxnSpPr>
            <p:spPr>
              <a:xfrm>
                <a:off x="3223744" y="3190423"/>
                <a:ext cx="393912" cy="31762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Content Placeholder 31"/>
          <p:cNvSpPr>
            <a:spLocks noGrp="1"/>
          </p:cNvSpPr>
          <p:nvPr>
            <p:ph idx="1"/>
          </p:nvPr>
        </p:nvSpPr>
        <p:spPr>
          <a:xfrm>
            <a:off x="628650" y="4648003"/>
            <a:ext cx="7886700" cy="1528959"/>
          </a:xfrm>
        </p:spPr>
        <p:txBody>
          <a:bodyPr/>
          <a:lstStyle/>
          <a:p>
            <a:r>
              <a:rPr lang="en-US" dirty="0"/>
              <a:t>Function arguments assigned at function call</a:t>
            </a:r>
          </a:p>
          <a:p>
            <a:r>
              <a:rPr lang="en-US" dirty="0" err="1"/>
              <a:t>Cfr</a:t>
            </a:r>
            <a:r>
              <a:rPr lang="en-US" dirty="0"/>
              <a:t>. mathematical functions</a:t>
            </a:r>
          </a:p>
        </p:txBody>
      </p:sp>
    </p:spTree>
    <p:extLst>
      <p:ext uri="{BB962C8B-B14F-4D97-AF65-F5344CB8AC3E}">
        <p14:creationId xmlns:p14="http://schemas.microsoft.com/office/powerpoint/2010/main" val="222207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by value versus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4"/>
            <a:ext cx="3886200" cy="48958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Call by value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Modifications in </a:t>
            </a:r>
            <a:r>
              <a:rPr lang="en-US" dirty="0" err="1"/>
              <a:t>callee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895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Call by reference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Modifications in </a:t>
            </a:r>
            <a:r>
              <a:rPr lang="en-US" dirty="0" err="1"/>
              <a:t>callee</a:t>
            </a:r>
            <a:r>
              <a:rPr lang="en-US" dirty="0"/>
              <a:t> </a:t>
            </a:r>
            <a:r>
              <a:rPr lang="en-US" i="1" dirty="0"/>
              <a:t>and</a:t>
            </a:r>
            <a:r>
              <a:rPr lang="en-US" dirty="0"/>
              <a:t> in caller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0603" y="2344450"/>
            <a:ext cx="3043086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(n)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n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result {1};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(n &gt;= 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*=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n = n - 1;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30560" y="2344450"/>
            <a:ext cx="4098208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swap(a,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775998" y="3851468"/>
            <a:ext cx="2178008" cy="1109964"/>
            <a:chOff x="2116300" y="3027889"/>
            <a:chExt cx="2178008" cy="1109964"/>
          </a:xfrm>
        </p:grpSpPr>
        <p:sp>
          <p:nvSpPr>
            <p:cNvPr id="9" name="TextBox 8"/>
            <p:cNvSpPr txBox="1"/>
            <p:nvPr/>
          </p:nvSpPr>
          <p:spPr>
            <a:xfrm>
              <a:off x="2275008" y="3737743"/>
              <a:ext cx="201930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reference to </a:t>
              </a:r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16300" y="3027889"/>
              <a:ext cx="555953" cy="256148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9" idx="0"/>
              <a:endCxn id="10" idx="2"/>
            </p:cNvCxnSpPr>
            <p:nvPr/>
          </p:nvCxnSpPr>
          <p:spPr>
            <a:xfrm flipH="1" flipV="1">
              <a:off x="2394277" y="3284037"/>
              <a:ext cx="890381" cy="45370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428122" y="3089332"/>
            <a:ext cx="1030961" cy="338554"/>
            <a:chOff x="6409603" y="4128799"/>
            <a:chExt cx="1030961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328177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8177048" y="3319478"/>
            <a:ext cx="871531" cy="338554"/>
            <a:chOff x="6821207" y="4128799"/>
            <a:chExt cx="871531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580351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5 3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821207" y="4298076"/>
              <a:ext cx="227826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388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  <p:bldP spid="5" grpId="0" uiExpand="1" animBg="1"/>
      <p:bldP spid="7" grpId="0" uiExpan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with same name but at least one distinct argument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1475" y="2906425"/>
            <a:ext cx="3848100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29124" y="2906425"/>
            <a:ext cx="4295775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{3.5};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{5.7};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x &lt;&lt; ", " &lt;&lt; y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84979" y="5992297"/>
            <a:ext cx="4069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However: generic programming, see later</a:t>
            </a:r>
          </a:p>
        </p:txBody>
      </p:sp>
    </p:spTree>
    <p:extLst>
      <p:ext uri="{BB962C8B-B14F-4D97-AF65-F5344CB8AC3E}">
        <p14:creationId xmlns:p14="http://schemas.microsoft.com/office/powerpoint/2010/main" val="209917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can call itself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3712997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n*fac(n - 1);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66094" y="4739267"/>
            <a:ext cx="1989565" cy="989667"/>
            <a:chOff x="2116300" y="3033765"/>
            <a:chExt cx="1989565" cy="989667"/>
          </a:xfrm>
        </p:grpSpPr>
        <p:sp>
          <p:nvSpPr>
            <p:cNvPr id="7" name="TextBox 6"/>
            <p:cNvSpPr txBox="1"/>
            <p:nvPr/>
          </p:nvSpPr>
          <p:spPr>
            <a:xfrm>
              <a:off x="2557238" y="3623322"/>
              <a:ext cx="154862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recursive call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16300" y="3033765"/>
              <a:ext cx="1215252" cy="25027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2723926" y="3284037"/>
              <a:ext cx="607626" cy="3392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774283" y="3484444"/>
            <a:ext cx="4202770" cy="779322"/>
            <a:chOff x="296846" y="4357969"/>
            <a:chExt cx="4202770" cy="779322"/>
          </a:xfrm>
        </p:grpSpPr>
        <p:sp>
          <p:nvSpPr>
            <p:cNvPr id="14" name="TextBox 13"/>
            <p:cNvSpPr txBox="1"/>
            <p:nvPr/>
          </p:nvSpPr>
          <p:spPr>
            <a:xfrm>
              <a:off x="1795895" y="4357969"/>
              <a:ext cx="270372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cs typeface="Courier New" panose="02070309020205020404" pitchFamily="49" charset="0"/>
                </a:rPr>
                <a:t>termination condition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96846" y="4856447"/>
              <a:ext cx="63437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1"/>
              <a:endCxn id="15" idx="3"/>
            </p:cNvCxnSpPr>
            <p:nvPr/>
          </p:nvCxnSpPr>
          <p:spPr>
            <a:xfrm flipH="1">
              <a:off x="931225" y="4558024"/>
              <a:ext cx="864670" cy="4388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5363891" y="1825625"/>
          <a:ext cx="321627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" name="Equation" r:id="rId3" imgW="1485720" imgH="609480" progId="Equation.3">
                  <p:embed/>
                </p:oleObj>
              </mc:Choice>
              <mc:Fallback>
                <p:oleObj name="Equation" r:id="rId3" imgW="1485720" imgH="609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63891" y="1825625"/>
                        <a:ext cx="3216275" cy="132080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016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in, results 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7306" y="1576997"/>
            <a:ext cx="6244101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a &gt;&gt;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04244" y="4983009"/>
            <a:ext cx="481731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./dist.exe  &lt; data.txt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5.83095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2.5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16.2788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04244" y="6200359"/>
            <a:ext cx="481731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./dist.exe  &lt; data.txt  &gt; out.txt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34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from</a:t>
            </a:r>
          </a:p>
          <a:p>
            <a:pPr lvl="1"/>
            <a:r>
              <a:rPr lang="en-US" dirty="0"/>
              <a:t>standard input: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/>
              <a:t> (via keyboard, I/O redirection)</a:t>
            </a:r>
          </a:p>
          <a:p>
            <a:pPr lvl="1"/>
            <a:r>
              <a:rPr lang="en-US" dirty="0"/>
              <a:t>files (see later)</a:t>
            </a:r>
          </a:p>
          <a:p>
            <a:r>
              <a:rPr lang="en-US" dirty="0"/>
              <a:t>Writing to</a:t>
            </a:r>
          </a:p>
          <a:p>
            <a:pPr lvl="1"/>
            <a:r>
              <a:rPr lang="en-US" dirty="0"/>
              <a:t>standard output: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/>
              <a:t>standard error: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/>
              <a:t>files (see later)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4943592"/>
            <a:ext cx="624410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50700" y="1825625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Operator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23493" y="3155986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Operator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812025" y="4902194"/>
            <a:ext cx="5565058" cy="855582"/>
            <a:chOff x="-613024" y="3441725"/>
            <a:chExt cx="5565058" cy="85558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75245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en-US" sz="2000" dirty="0">
                  <a:solidFill>
                    <a:srgbClr val="C00000"/>
                  </a:solidFill>
                </a:rPr>
                <a:t> to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566219" y="6253317"/>
            <a:ext cx="5506065" cy="535611"/>
            <a:chOff x="-806956" y="3306224"/>
            <a:chExt cx="5506065" cy="535611"/>
          </a:xfrm>
        </p:grpSpPr>
        <p:sp>
          <p:nvSpPr>
            <p:cNvPr id="17" name="TextBox 16"/>
            <p:cNvSpPr txBox="1"/>
            <p:nvPr/>
          </p:nvSpPr>
          <p:spPr>
            <a:xfrm>
              <a:off x="-40040" y="3441725"/>
              <a:ext cx="47391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sz="2000" dirty="0">
                  <a:solidFill>
                    <a:srgbClr val="C00000"/>
                  </a:solidFill>
                </a:rPr>
                <a:t> to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806956" y="3306224"/>
              <a:ext cx="766916" cy="3355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816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operator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Read string representation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 from standard input, assign to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, read string representation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 from standard input, assign to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cs typeface="Courier New" panose="02070309020205020404" pitchFamily="49" charset="0"/>
              </a:rPr>
              <a:t> on success,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>
                <a:cs typeface="Courier New" panose="02070309020205020404" pitchFamily="49" charset="0"/>
              </a:rPr>
              <a:t> otherwise. Whitespace is separator.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Convert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, i.e., return value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/>
              <a:t> call to string representation, and write to standard output, write end-of-line to standard output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 on Linux/</a:t>
            </a:r>
            <a:r>
              <a:rPr lang="en-US" dirty="0" err="1"/>
              <a:t>MacOS</a:t>
            </a:r>
            <a:r>
              <a:rPr lang="en-US" dirty="0"/>
              <a:t> X,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 +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 on Windows).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26741" y="3681987"/>
            <a:ext cx="3717208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26739" y="6200359"/>
            <a:ext cx="3717209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044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Greatest common divisor (GCD)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Repetition statement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(x !=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109238" y="2357716"/>
            <a:ext cx="2806891" cy="1213985"/>
            <a:chOff x="296846" y="3923306"/>
            <a:chExt cx="2806891" cy="1213985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443688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/>
          <p:cNvSpPr txBox="1"/>
          <p:nvPr/>
        </p:nvSpPr>
        <p:spPr>
          <a:xfrm flipH="1">
            <a:off x="4442467" y="4346138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zero or more times</a:t>
            </a:r>
          </a:p>
        </p:txBody>
      </p:sp>
    </p:spTree>
    <p:extLst>
      <p:ext uri="{BB962C8B-B14F-4D97-AF65-F5344CB8AC3E}">
        <p14:creationId xmlns:p14="http://schemas.microsoft.com/office/powerpoint/2010/main" val="88133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005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Do-while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Alternative to while</a:t>
            </a:r>
          </a:p>
          <a:p>
            <a:r>
              <a:rPr lang="en-US" dirty="0">
                <a:cs typeface="Courier New" panose="02070309020205020404" pitchFamily="49" charset="0"/>
              </a:rPr>
              <a:t>Less frequently  used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 if (y &lt; x)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 while (x !=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72122" y="4532801"/>
            <a:ext cx="2862187" cy="1008658"/>
            <a:chOff x="241550" y="3314758"/>
            <a:chExt cx="2862187" cy="1008658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3"/>
            </p:cNvCxnSpPr>
            <p:nvPr/>
          </p:nvCxnSpPr>
          <p:spPr>
            <a:xfrm flipH="1" flipV="1">
              <a:off x="1010357" y="3455180"/>
              <a:ext cx="1046690" cy="4681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836977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TextBox 17"/>
          <p:cNvSpPr txBox="1"/>
          <p:nvPr/>
        </p:nvSpPr>
        <p:spPr>
          <a:xfrm flipH="1">
            <a:off x="5880048" y="4125686"/>
            <a:ext cx="2192235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one or more times</a:t>
            </a:r>
          </a:p>
        </p:txBody>
      </p:sp>
    </p:spTree>
    <p:extLst>
      <p:ext uri="{BB962C8B-B14F-4D97-AF65-F5344CB8AC3E}">
        <p14:creationId xmlns:p14="http://schemas.microsoft.com/office/powerpoint/2010/main" val="39766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>
          <a:xfrm>
            <a:off x="628650" y="4223886"/>
            <a:ext cx="7886700" cy="1953077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/>
              <a:t>-clause is optional</a:t>
            </a:r>
          </a:p>
          <a:p>
            <a:r>
              <a:rPr lang="en-US" dirty="0"/>
              <a:t>Can be chained</a:t>
            </a:r>
          </a:p>
          <a:p>
            <a:r>
              <a:rPr lang="en-US" dirty="0"/>
              <a:t>Conditional</a:t>
            </a:r>
            <a:br>
              <a:rPr lang="en-US" dirty="0"/>
            </a:br>
            <a:r>
              <a:rPr lang="en-US" dirty="0"/>
              <a:t>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1777" y="2196433"/>
            <a:ext cx="31819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(x &gt;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696283" y="1512142"/>
            <a:ext cx="2806891" cy="1213985"/>
            <a:chOff x="296846" y="3923306"/>
            <a:chExt cx="2806891" cy="1213985"/>
          </a:xfrm>
        </p:grpSpPr>
        <p:sp>
          <p:nvSpPr>
            <p:cNvPr id="8" name="TextBox 7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833271" y="1912252"/>
            <a:ext cx="4452432" cy="1073094"/>
            <a:chOff x="5250416" y="4211543"/>
            <a:chExt cx="4452432" cy="1073094"/>
          </a:xfrm>
        </p:grpSpPr>
        <p:sp>
          <p:nvSpPr>
            <p:cNvPr id="12" name="Right Brace 11"/>
            <p:cNvSpPr/>
            <p:nvPr/>
          </p:nvSpPr>
          <p:spPr>
            <a:xfrm>
              <a:off x="5250416" y="5054365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474977" y="4211543"/>
              <a:ext cx="4227871" cy="948936"/>
              <a:chOff x="-1350360" y="2462998"/>
              <a:chExt cx="4227871" cy="94893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1350360" y="2816941"/>
                <a:ext cx="1628595" cy="5949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/>
          <p:cNvGrpSpPr/>
          <p:nvPr/>
        </p:nvGrpSpPr>
        <p:grpSpPr>
          <a:xfrm>
            <a:off x="2833271" y="3078063"/>
            <a:ext cx="4475291" cy="707886"/>
            <a:chOff x="5227557" y="4211543"/>
            <a:chExt cx="4475291" cy="707886"/>
          </a:xfrm>
        </p:grpSpPr>
        <p:sp>
          <p:nvSpPr>
            <p:cNvPr id="19" name="Right Brace 18"/>
            <p:cNvSpPr/>
            <p:nvPr/>
          </p:nvSpPr>
          <p:spPr>
            <a:xfrm>
              <a:off x="5227557" y="4313481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452118" y="4211543"/>
              <a:ext cx="4250730" cy="707886"/>
              <a:chOff x="-1373219" y="2462998"/>
              <a:chExt cx="4250730" cy="707886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false</a:t>
                </a:r>
              </a:p>
            </p:txBody>
          </p:sp>
          <p:cxnSp>
            <p:nvCxnSpPr>
              <p:cNvPr id="22" name="Straight Arrow Connector 21"/>
              <p:cNvCxnSpPr>
                <a:stCxn id="21" idx="1"/>
              </p:cNvCxnSpPr>
              <p:nvPr/>
            </p:nvCxnSpPr>
            <p:spPr>
              <a:xfrm flipH="1" flipV="1">
                <a:off x="-1373219" y="2704048"/>
                <a:ext cx="1651454" cy="1128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TextBox 26"/>
          <p:cNvSpPr txBox="1"/>
          <p:nvPr/>
        </p:nvSpPr>
        <p:spPr>
          <a:xfrm>
            <a:off x="3426541" y="4804195"/>
            <a:ext cx="21532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194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uiExpand="1" build="p"/>
      <p:bldP spid="2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119715"/>
            <a:ext cx="7886700" cy="2057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Initialization once, before first iteration: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dirty="0"/>
              <a:t>Condition check before each iteration: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&lt;= n</a:t>
            </a:r>
          </a:p>
          <a:p>
            <a:pPr lvl="1"/>
            <a:r>
              <a:rPr lang="en-US" dirty="0"/>
              <a:t>if true, body executed</a:t>
            </a:r>
          </a:p>
          <a:p>
            <a:pPr lvl="1"/>
            <a:r>
              <a:rPr lang="en-US" dirty="0"/>
              <a:t>index modified after iteration: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</a:p>
          <a:p>
            <a:r>
              <a:rPr lang="en-US" dirty="0"/>
              <a:t>Repetition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2196433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val {1};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for (int i = 2; i &lt;= n; i++)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val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val;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948614" y="1743506"/>
            <a:ext cx="2093380" cy="1237757"/>
            <a:chOff x="5513" y="3899534"/>
            <a:chExt cx="2093380" cy="1237757"/>
          </a:xfrm>
        </p:grpSpPr>
        <p:sp>
          <p:nvSpPr>
            <p:cNvPr id="7" name="TextBox 6"/>
            <p:cNvSpPr txBox="1"/>
            <p:nvPr/>
          </p:nvSpPr>
          <p:spPr>
            <a:xfrm>
              <a:off x="5513" y="3899534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299644"/>
              <a:ext cx="370953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294250" y="1743506"/>
            <a:ext cx="1724253" cy="1237757"/>
            <a:chOff x="-281209" y="3899534"/>
            <a:chExt cx="1724253" cy="1237757"/>
          </a:xfrm>
        </p:grpSpPr>
        <p:sp>
          <p:nvSpPr>
            <p:cNvPr id="11" name="TextBox 10"/>
            <p:cNvSpPr txBox="1"/>
            <p:nvPr/>
          </p:nvSpPr>
          <p:spPr>
            <a:xfrm>
              <a:off x="-281209" y="3899534"/>
              <a:ext cx="148827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initialization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6846" y="4856447"/>
              <a:ext cx="114619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2"/>
              <a:endCxn id="12" idx="0"/>
            </p:cNvCxnSpPr>
            <p:nvPr/>
          </p:nvCxnSpPr>
          <p:spPr>
            <a:xfrm>
              <a:off x="462931" y="4299644"/>
              <a:ext cx="407014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189031" y="1743506"/>
            <a:ext cx="2605059" cy="1251665"/>
            <a:chOff x="618714" y="3885626"/>
            <a:chExt cx="2605059" cy="1251665"/>
          </a:xfrm>
        </p:grpSpPr>
        <p:sp>
          <p:nvSpPr>
            <p:cNvPr id="20" name="TextBox 19"/>
            <p:cNvSpPr txBox="1"/>
            <p:nvPr/>
          </p:nvSpPr>
          <p:spPr>
            <a:xfrm>
              <a:off x="1637762" y="3885626"/>
              <a:ext cx="158601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index change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714" y="4856447"/>
              <a:ext cx="44693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20" idx="2"/>
              <a:endCxn id="21" idx="0"/>
            </p:cNvCxnSpPr>
            <p:nvPr/>
          </p:nvCxnSpPr>
          <p:spPr>
            <a:xfrm flipH="1">
              <a:off x="842184" y="4285736"/>
              <a:ext cx="1588584" cy="57071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110432" y="2981263"/>
            <a:ext cx="3575505" cy="1113974"/>
            <a:chOff x="5468585" y="4012192"/>
            <a:chExt cx="3575505" cy="1113974"/>
          </a:xfrm>
        </p:grpSpPr>
        <p:sp>
          <p:nvSpPr>
            <p:cNvPr id="27" name="Right Brace 26"/>
            <p:cNvSpPr/>
            <p:nvPr/>
          </p:nvSpPr>
          <p:spPr>
            <a:xfrm>
              <a:off x="5468585" y="4012192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644149" y="4135303"/>
              <a:ext cx="3399941" cy="990863"/>
              <a:chOff x="-1181188" y="2386758"/>
              <a:chExt cx="3399941" cy="99086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-380523" y="2669735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 flipV="1">
                <a:off x="-1181188" y="2386758"/>
                <a:ext cx="800665" cy="63692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3" name="Object 32"/>
          <p:cNvGraphicFramePr>
            <a:graphicFrameLocks noChangeAspect="1"/>
          </p:cNvGraphicFramePr>
          <p:nvPr/>
        </p:nvGraphicFramePr>
        <p:xfrm>
          <a:off x="7288285" y="1545033"/>
          <a:ext cx="1154736" cy="934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" name="Equation" r:id="rId3" imgW="533160" imgH="431640" progId="Equation.3">
                  <p:embed/>
                </p:oleObj>
              </mc:Choice>
              <mc:Fallback>
                <p:oleObj name="Equation" r:id="rId3" imgW="5331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88285" y="1545033"/>
                        <a:ext cx="1154736" cy="934786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 flipH="1">
            <a:off x="5283097" y="2615955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zero or more times</a:t>
            </a:r>
          </a:p>
        </p:txBody>
      </p:sp>
    </p:spTree>
    <p:extLst>
      <p:ext uri="{BB962C8B-B14F-4D97-AF65-F5344CB8AC3E}">
        <p14:creationId xmlns:p14="http://schemas.microsoft.com/office/powerpoint/2010/main" val="261464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&amp; continue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Interrupt repetition statement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Interrupt current iteration, start next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8" y="2276893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"Name?"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name)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(name == "quit")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"Hi " &lt;&lt; name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"Bye"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668606" y="3177047"/>
            <a:ext cx="902724" cy="736244"/>
            <a:chOff x="5555226" y="3556845"/>
            <a:chExt cx="902724" cy="73624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442280" y="3556845"/>
              <a:ext cx="15670" cy="73002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555226" y="4273425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701778" y="4828251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::string line;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(line[0] == '#') continue;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sum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stof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(line);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"sum = " &lt;&lt; sum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flipV="1">
            <a:off x="5668606" y="5473269"/>
            <a:ext cx="918626" cy="326419"/>
            <a:chOff x="5555226" y="3569110"/>
            <a:chExt cx="918626" cy="326419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457950" y="3578942"/>
              <a:ext cx="0" cy="30487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555226" y="3883816"/>
              <a:ext cx="918626" cy="11713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814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Blocks: one or more statements</a:t>
            </a:r>
          </a:p>
          <a:p>
            <a:r>
              <a:rPr lang="en-US" dirty="0"/>
              <a:t>Enclosed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</a:p>
          <a:p>
            <a:r>
              <a:rPr lang="en-US" dirty="0"/>
              <a:t>Defines scope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31022" y="3511132"/>
            <a:ext cx="3839762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7;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 ";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095009" y="4522680"/>
            <a:ext cx="1535482" cy="338554"/>
            <a:chOff x="6409603" y="4128799"/>
            <a:chExt cx="1535482" cy="338554"/>
          </a:xfrm>
        </p:grpSpPr>
        <p:sp>
          <p:nvSpPr>
            <p:cNvPr id="6" name="TextBox 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095009" y="5003622"/>
            <a:ext cx="1535482" cy="338554"/>
            <a:chOff x="6409603" y="4128799"/>
            <a:chExt cx="1535482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095009" y="5459291"/>
            <a:ext cx="1535482" cy="338554"/>
            <a:chOff x="6409603" y="4128799"/>
            <a:chExt cx="1535482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7 8 9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095009" y="5818127"/>
            <a:ext cx="1535482" cy="338554"/>
            <a:chOff x="6409603" y="4128799"/>
            <a:chExt cx="1535482" cy="338554"/>
          </a:xfrm>
        </p:grpSpPr>
        <p:sp>
          <p:nvSpPr>
            <p:cNvPr id="19" name="TextBox 18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 rot="20068315">
            <a:off x="4281033" y="3018456"/>
            <a:ext cx="1866217" cy="83099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Don't do this:</a:t>
            </a:r>
            <a:br>
              <a:rPr lang="en-US" sz="2400" dirty="0"/>
            </a:br>
            <a:r>
              <a:rPr lang="en-US" sz="2400" dirty="0"/>
              <a:t>confusing!</a:t>
            </a:r>
          </a:p>
        </p:txBody>
      </p:sp>
    </p:spTree>
    <p:extLst>
      <p:ext uri="{BB962C8B-B14F-4D97-AF65-F5344CB8AC3E}">
        <p14:creationId xmlns:p14="http://schemas.microsoft.com/office/powerpoint/2010/main" val="253996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Contiguous data storage in memory, fixed size</a:t>
            </a:r>
          </a:p>
          <a:p>
            <a:r>
              <a:rPr lang="en-US" dirty="0"/>
              <a:t>Homogeneous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035806"/>
            <a:ext cx="5944349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v[5];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(v, 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321654" y="2514692"/>
            <a:ext cx="4592102" cy="1058110"/>
            <a:chOff x="377993" y="4079181"/>
            <a:chExt cx="4592102" cy="1058110"/>
          </a:xfrm>
        </p:grpSpPr>
        <p:sp>
          <p:nvSpPr>
            <p:cNvPr id="15" name="TextBox 14"/>
            <p:cNvSpPr txBox="1"/>
            <p:nvPr/>
          </p:nvSpPr>
          <p:spPr>
            <a:xfrm>
              <a:off x="2423093" y="4079181"/>
              <a:ext cx="254700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number of elements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77993" y="4856447"/>
              <a:ext cx="10188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5" idx="2"/>
              <a:endCxn id="16" idx="0"/>
            </p:cNvCxnSpPr>
            <p:nvPr/>
          </p:nvCxnSpPr>
          <p:spPr>
            <a:xfrm flipH="1">
              <a:off x="428935" y="4479291"/>
              <a:ext cx="3267659" cy="3771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880517" y="3194452"/>
            <a:ext cx="2455698" cy="728134"/>
            <a:chOff x="4850780" y="3194452"/>
            <a:chExt cx="2455698" cy="728134"/>
          </a:xfrm>
        </p:grpSpPr>
        <p:grpSp>
          <p:nvGrpSpPr>
            <p:cNvPr id="12" name="Group 11"/>
            <p:cNvGrpSpPr/>
            <p:nvPr/>
          </p:nvGrpSpPr>
          <p:grpSpPr>
            <a:xfrm>
              <a:off x="4850780" y="3553254"/>
              <a:ext cx="2398812" cy="369332"/>
              <a:chOff x="6155473" y="234176"/>
              <a:chExt cx="2398812" cy="369332"/>
            </a:xfrm>
            <a:solidFill>
              <a:schemeClr val="bg1"/>
            </a:solidFill>
          </p:grpSpPr>
          <p:sp>
            <p:nvSpPr>
              <p:cNvPr id="6" name="TextBox 5"/>
              <p:cNvSpPr txBox="1"/>
              <p:nvPr/>
            </p:nvSpPr>
            <p:spPr>
              <a:xfrm>
                <a:off x="61554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0.0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630149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1.0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117370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2.0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592046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3.0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0778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4.0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850780" y="3194452"/>
              <a:ext cx="2455698" cy="356643"/>
              <a:chOff x="4850780" y="3127546"/>
              <a:chExt cx="2455698" cy="356643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4850780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v[0]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349650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v[1]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801868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v[2]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300738" y="3131230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v[3]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799608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v[4]</a:t>
                </a:r>
              </a:p>
            </p:txBody>
          </p:sp>
        </p:grpSp>
      </p:grpSp>
      <p:sp>
        <p:nvSpPr>
          <p:cNvPr id="28" name="TextBox 27"/>
          <p:cNvSpPr txBox="1"/>
          <p:nvPr/>
        </p:nvSpPr>
        <p:spPr>
          <a:xfrm>
            <a:off x="5910636" y="4938750"/>
            <a:ext cx="133895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0-based</a:t>
            </a:r>
          </a:p>
          <a:p>
            <a:r>
              <a:rPr lang="en-US" sz="2400" dirty="0"/>
              <a:t>indexing!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89171" y="6369148"/>
            <a:ext cx="43810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Alternative(?): STL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  <a:r>
              <a:rPr lang="en-US" dirty="0"/>
              <a:t>, see later</a:t>
            </a:r>
          </a:p>
        </p:txBody>
      </p:sp>
    </p:spTree>
    <p:extLst>
      <p:ext uri="{BB962C8B-B14F-4D97-AF65-F5344CB8AC3E}">
        <p14:creationId xmlns:p14="http://schemas.microsoft.com/office/powerpoint/2010/main" val="407565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22130"/>
            <a:ext cx="5944349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{10};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v[n];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(v, n)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n = 5;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0.0;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55547" y="1779852"/>
            <a:ext cx="3689136" cy="855582"/>
            <a:chOff x="-613024" y="3441725"/>
            <a:chExt cx="3689136" cy="855582"/>
          </a:xfrm>
        </p:grpSpPr>
        <p:sp>
          <p:nvSpPr>
            <p:cNvPr id="7" name="TextBox 6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value of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000" dirty="0"/>
                <a:t> 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572000" y="2902408"/>
            <a:ext cx="3378174" cy="870292"/>
            <a:chOff x="-1236846" y="3441725"/>
            <a:chExt cx="3378174" cy="87029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1941750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array values in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en-US" sz="2000" dirty="0"/>
                <a:t> </a:t>
              </a:r>
              <a:br>
                <a:rPr lang="en-US" sz="2000" dirty="0"/>
              </a:br>
              <a:r>
                <a:rPr lang="en-US" sz="2000" dirty="0"/>
                <a:t>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1236846" y="3795668"/>
              <a:ext cx="1436424" cy="5163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028085" y="3329859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compile error!!!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13105" y="4920766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compile error!!!</a:t>
            </a:r>
          </a:p>
        </p:txBody>
      </p:sp>
    </p:spTree>
    <p:extLst>
      <p:ext uri="{BB962C8B-B14F-4D97-AF65-F5344CB8AC3E}">
        <p14:creationId xmlns:p14="http://schemas.microsoft.com/office/powerpoint/2010/main" val="411274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types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2,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https://github.com/gjbex/Scientific-C-plus-plus/tree/master/source-code/UserDefinedTypes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784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Integers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</a:p>
          <a:p>
            <a:r>
              <a:rPr lang="en-US" dirty="0">
                <a:cs typeface="Courier New" panose="02070309020205020404" pitchFamily="49" charset="0"/>
              </a:rPr>
              <a:t>More portable integers: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uint8_t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uint16_t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uint32_t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uint64_t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Real numbers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r>
              <a:rPr lang="en-US" dirty="0"/>
              <a:t>Vectors, matrices</a:t>
            </a:r>
          </a:p>
          <a:p>
            <a:pPr lvl="1"/>
            <a:r>
              <a:rPr lang="en-US" dirty="0"/>
              <a:t>arrays, better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::array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68963" y="6081066"/>
            <a:ext cx="32284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Mathematical modelling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38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7595290" y="2461638"/>
            <a:ext cx="1377300" cy="1176087"/>
            <a:chOff x="7700796" y="2646270"/>
            <a:chExt cx="1377300" cy="1176087"/>
          </a:xfrm>
        </p:grpSpPr>
        <p:sp>
          <p:nvSpPr>
            <p:cNvPr id="5" name="Right Brace 4"/>
            <p:cNvSpPr/>
            <p:nvPr/>
          </p:nvSpPr>
          <p:spPr>
            <a:xfrm>
              <a:off x="8015416" y="3212757"/>
              <a:ext cx="74141" cy="60960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00796" y="2646270"/>
              <a:ext cx="1377300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cstdint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Elbow Connector 7"/>
            <p:cNvCxnSpPr>
              <a:stCxn id="6" idx="2"/>
              <a:endCxn id="5" idx="1"/>
            </p:cNvCxnSpPr>
            <p:nvPr/>
          </p:nvCxnSpPr>
          <p:spPr>
            <a:xfrm rot="5400000">
              <a:off x="7988525" y="3116635"/>
              <a:ext cx="501955" cy="299889"/>
            </a:xfrm>
            <a:prstGeom prst="bentConnector4">
              <a:avLst>
                <a:gd name="adj1" fmla="val 19639"/>
                <a:gd name="adj2" fmla="val 422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298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Representing tuples</a:t>
            </a:r>
          </a:p>
          <a:p>
            <a:r>
              <a:rPr lang="en-US" dirty="0"/>
              <a:t>Define new type, specify name, members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Members can have distinct types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938" y="3108433"/>
            <a:ext cx="295582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struct Particle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x, y, 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mass;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charge;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798111" y="3373693"/>
            <a:ext cx="3245838" cy="805198"/>
            <a:chOff x="241550" y="2790404"/>
            <a:chExt cx="3245838" cy="805198"/>
          </a:xfrm>
        </p:grpSpPr>
        <p:sp>
          <p:nvSpPr>
            <p:cNvPr id="6" name="TextBox 5"/>
            <p:cNvSpPr txBox="1"/>
            <p:nvPr/>
          </p:nvSpPr>
          <p:spPr>
            <a:xfrm>
              <a:off x="1748722" y="2790404"/>
              <a:ext cx="173866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member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1"/>
              <a:endCxn id="7" idx="3"/>
            </p:cNvCxnSpPr>
            <p:nvPr/>
          </p:nvCxnSpPr>
          <p:spPr>
            <a:xfrm flipH="1">
              <a:off x="1010357" y="2990459"/>
              <a:ext cx="738365" cy="4647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314659" y="3892091"/>
            <a:ext cx="2392102" cy="868816"/>
            <a:chOff x="592922" y="3314758"/>
            <a:chExt cx="2392102" cy="868816"/>
          </a:xfrm>
        </p:grpSpPr>
        <p:sp>
          <p:nvSpPr>
            <p:cNvPr id="11" name="TextBox 10"/>
            <p:cNvSpPr txBox="1"/>
            <p:nvPr/>
          </p:nvSpPr>
          <p:spPr>
            <a:xfrm>
              <a:off x="1394760" y="3783464"/>
              <a:ext cx="15902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member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2922" y="3314758"/>
              <a:ext cx="41743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1"/>
              <a:endCxn id="12" idx="2"/>
            </p:cNvCxnSpPr>
            <p:nvPr/>
          </p:nvCxnSpPr>
          <p:spPr>
            <a:xfrm flipH="1" flipV="1">
              <a:off x="801640" y="3595602"/>
              <a:ext cx="593120" cy="38791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7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Industrial strength programming language</a:t>
            </a:r>
          </a:p>
          <a:p>
            <a:r>
              <a:rPr lang="en-US" dirty="0"/>
              <a:t>General purpose</a:t>
            </a:r>
          </a:p>
          <a:p>
            <a:r>
              <a:rPr lang="en-US" dirty="0"/>
              <a:t>Feature rich</a:t>
            </a:r>
          </a:p>
          <a:p>
            <a:pPr lvl="1"/>
            <a:r>
              <a:rPr lang="en-US" dirty="0"/>
              <a:t>object oriented</a:t>
            </a:r>
          </a:p>
          <a:p>
            <a:pPr lvl="1"/>
            <a:r>
              <a:rPr lang="en-US" dirty="0"/>
              <a:t>functional features</a:t>
            </a:r>
          </a:p>
          <a:p>
            <a:r>
              <a:rPr lang="en-US" dirty="0"/>
              <a:t>Good standard library</a:t>
            </a:r>
          </a:p>
          <a:p>
            <a:r>
              <a:rPr lang="en-US" dirty="0"/>
              <a:t>Excellent performance…</a:t>
            </a:r>
          </a:p>
          <a:p>
            <a:pPr lvl="1"/>
            <a:r>
              <a:rPr lang="en-US" dirty="0"/>
              <a:t>when used well</a:t>
            </a:r>
          </a:p>
          <a:p>
            <a:r>
              <a:rPr lang="en-US" dirty="0"/>
              <a:t>However…</a:t>
            </a:r>
          </a:p>
          <a:p>
            <a:pPr lvl="1"/>
            <a:r>
              <a:rPr lang="en-US" dirty="0"/>
              <a:t>not that easy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986958" y="4062405"/>
            <a:ext cx="3528392" cy="1404495"/>
            <a:chOff x="4821276" y="4447838"/>
            <a:chExt cx="3528392" cy="1404495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4447838"/>
              <a:ext cx="3528392" cy="14044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4447838"/>
              <a:ext cx="324960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Anybody who comes to you and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says he has a perfect language is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either naïve or a salesman.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31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 declaration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variables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938" y="2459510"/>
            <a:ext cx="2955823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 p1;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 p2 =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3.0,  // x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0.5   // mass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1     // charge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10581" y="2182976"/>
            <a:ext cx="4553535" cy="400110"/>
            <a:chOff x="-1477423" y="3441725"/>
            <a:chExt cx="4553535" cy="400110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members not initialized!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477423" y="3641780"/>
              <a:ext cx="1677001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600466" y="3057832"/>
            <a:ext cx="3955601" cy="863379"/>
            <a:chOff x="2949675" y="3126656"/>
            <a:chExt cx="3955601" cy="863379"/>
          </a:xfrm>
        </p:grpSpPr>
        <p:grpSp>
          <p:nvGrpSpPr>
            <p:cNvPr id="9" name="Group 8"/>
            <p:cNvGrpSpPr/>
            <p:nvPr/>
          </p:nvGrpSpPr>
          <p:grpSpPr>
            <a:xfrm>
              <a:off x="3178258" y="3236220"/>
              <a:ext cx="3727018" cy="400110"/>
              <a:chOff x="-650906" y="3441725"/>
              <a:chExt cx="3727018" cy="400110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99578" y="3441725"/>
                <a:ext cx="2876534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members initialization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</p:cNvCxnSpPr>
              <p:nvPr/>
            </p:nvCxnSpPr>
            <p:spPr>
              <a:xfrm flipH="1">
                <a:off x="-650906" y="3641780"/>
                <a:ext cx="850484" cy="108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ight Brace 12"/>
            <p:cNvSpPr/>
            <p:nvPr/>
          </p:nvSpPr>
          <p:spPr>
            <a:xfrm>
              <a:off x="2949675" y="3126656"/>
              <a:ext cx="119783" cy="86337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50938" y="4909277"/>
            <a:ext cx="295582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nn-NO" sz="1600" dirty="0">
                <a:latin typeface="Courier New" pitchFamily="49" charset="0"/>
                <a:cs typeface="Courier New" pitchFamily="49" charset="0"/>
              </a:rPr>
              <a:t>p1.x = -2.0;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p2.mass;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6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2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structures to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 by value copies, </a:t>
            </a:r>
            <a:r>
              <a:rPr lang="en-US" i="1" dirty="0">
                <a:solidFill>
                  <a:srgbClr val="C00000"/>
                </a:solidFill>
              </a:rPr>
              <a:t>not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what you want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59510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dist(const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p1, 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sqrt(sqr(p1.x - p2.x) + sqr(p1.y - p2.y) +</a:t>
            </a:r>
            <a:br>
              <a:rPr lang="nn-NO" sz="1600" dirty="0">
                <a:latin typeface="Courier New" pitchFamily="49" charset="0"/>
                <a:cs typeface="Courier New" pitchFamily="49" charset="0"/>
              </a:rPr>
            </a:br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    sqr(p1.z - p2.z));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4001294"/>
            <a:ext cx="795061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void move(Particle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p, double dx, double dy, double dz)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p.x += dx;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p.y += dy;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p.z += dz;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04568" y="4650132"/>
            <a:ext cx="4522838" cy="1489589"/>
            <a:chOff x="-572855" y="2302558"/>
            <a:chExt cx="4522838" cy="1489589"/>
          </a:xfrm>
        </p:grpSpPr>
        <p:sp>
          <p:nvSpPr>
            <p:cNvPr id="7" name="TextBox 6"/>
            <p:cNvSpPr txBox="1"/>
            <p:nvPr/>
          </p:nvSpPr>
          <p:spPr>
            <a:xfrm>
              <a:off x="-12431" y="3392037"/>
              <a:ext cx="396241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Note: function doesn't return value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-572855" y="2302558"/>
              <a:ext cx="560424" cy="1289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 versus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 of structures/classes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good fit for modelling</a:t>
            </a:r>
          </a:p>
          <a:p>
            <a:r>
              <a:rPr lang="en-US" dirty="0"/>
              <a:t>Structures</a:t>
            </a:r>
          </a:p>
          <a:p>
            <a:pPr lvl="1"/>
            <a:r>
              <a:rPr lang="en-US" dirty="0"/>
              <a:t>Members/methods are public by default</a:t>
            </a:r>
          </a:p>
          <a:p>
            <a:pPr lvl="2"/>
            <a:r>
              <a:rPr lang="en-US" dirty="0"/>
              <a:t>members can be modified inadvertently</a:t>
            </a:r>
          </a:p>
          <a:p>
            <a:r>
              <a:rPr lang="en-US" dirty="0"/>
              <a:t>Classes</a:t>
            </a:r>
          </a:p>
          <a:p>
            <a:pPr lvl="1"/>
            <a:r>
              <a:rPr lang="en-US" dirty="0"/>
              <a:t>Members/methods are private by default</a:t>
            </a:r>
          </a:p>
          <a:p>
            <a:pPr lvl="2"/>
            <a:r>
              <a:rPr lang="en-US" dirty="0"/>
              <a:t>inspectors/</a:t>
            </a:r>
            <a:r>
              <a:rPr lang="en-US" dirty="0" err="1"/>
              <a:t>mutators</a:t>
            </a:r>
            <a:r>
              <a:rPr lang="en-US" dirty="0"/>
              <a:t> are 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7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private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only be accessed (read/write) from within class</a:t>
            </a:r>
          </a:p>
          <a:p>
            <a:r>
              <a:rPr lang="en-US" dirty="0"/>
              <a:t>Can also be public</a:t>
            </a:r>
          </a:p>
          <a:p>
            <a:r>
              <a:rPr lang="en-US" dirty="0"/>
              <a:t>Determine state of object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10354"/>
            <a:ext cx="788670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x_, y_, z_;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mass_;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7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be public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Is called on instance</a:t>
            </a:r>
          </a:p>
          <a:p>
            <a:r>
              <a:rPr lang="en-US" dirty="0"/>
              <a:t>Can also be private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x()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x_;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mass()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{return mass_;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void move(double dx,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772697" y="2389454"/>
            <a:ext cx="5605002" cy="825695"/>
            <a:chOff x="-1182456" y="3441725"/>
            <a:chExt cx="5605002" cy="825695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definition for inspector of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x_</a:t>
              </a:r>
              <a:r>
                <a:rPr lang="en-US" sz="2000" dirty="0"/>
                <a:t> attribute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182456" y="3641780"/>
              <a:ext cx="1382034" cy="6256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772697" y="4306531"/>
            <a:ext cx="5605002" cy="1006878"/>
            <a:chOff x="-1182456" y="2834957"/>
            <a:chExt cx="5605002" cy="1006878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declaration of  </a:t>
              </a:r>
              <a:r>
                <a:rPr lang="en-US" sz="2000" dirty="0" err="1"/>
                <a:t>mutator</a:t>
              </a:r>
              <a:r>
                <a:rPr lang="en-US" sz="2000" dirty="0"/>
                <a:t> for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x_</a:t>
              </a:r>
              <a:r>
                <a:rPr lang="en-US" sz="2000" dirty="0"/>
                <a:t>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y_</a:t>
              </a:r>
              <a:r>
                <a:rPr lang="en-US" sz="2000" dirty="0"/>
                <a:t>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z_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-1182456" y="2834957"/>
              <a:ext cx="1382034" cy="8068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3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public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Creates new instance</a:t>
            </a:r>
          </a:p>
          <a:p>
            <a:r>
              <a:rPr lang="en-US" dirty="0"/>
              <a:t>Can also be private (factories, …)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Particle(double x, double y, double z,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double mass,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x_ {x}, y_ {y}, z_ {z},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mass_ {mass}, charge_ {charge}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225281" y="4270853"/>
            <a:ext cx="3991897" cy="691334"/>
            <a:chOff x="-661347" y="3150501"/>
            <a:chExt cx="3991897" cy="691334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313097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trivial attribute initialization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-661347" y="3150501"/>
              <a:ext cx="860925" cy="4912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243145" y="2944842"/>
            <a:ext cx="2801177" cy="1072246"/>
            <a:chOff x="-242459" y="3441725"/>
            <a:chExt cx="2801177" cy="1072246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235914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empty  method body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-242459" y="3841835"/>
              <a:ext cx="1621607" cy="6721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3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Constructor(s)</a:t>
            </a:r>
          </a:p>
          <a:p>
            <a:pPr lvl="1"/>
            <a:r>
              <a:rPr lang="en-US" dirty="0"/>
              <a:t>creates new object (instance) of class</a:t>
            </a:r>
          </a:p>
          <a:p>
            <a:r>
              <a:rPr lang="en-US" dirty="0"/>
              <a:t>Inspectors</a:t>
            </a:r>
          </a:p>
          <a:p>
            <a:pPr lvl="1"/>
            <a:r>
              <a:rPr lang="en-US" dirty="0"/>
              <a:t>retrieve state information of object</a:t>
            </a:r>
          </a:p>
          <a:p>
            <a:pPr lvl="1"/>
            <a:r>
              <a:rPr lang="en-US" dirty="0"/>
              <a:t>doesn't change state of object</a:t>
            </a:r>
          </a:p>
          <a:p>
            <a:r>
              <a:rPr lang="en-US" dirty="0" err="1"/>
              <a:t>Mutators</a:t>
            </a:r>
            <a:endParaRPr lang="en-US" dirty="0"/>
          </a:p>
          <a:p>
            <a:pPr lvl="1"/>
            <a:r>
              <a:rPr lang="en-US" dirty="0"/>
              <a:t>changes state of object</a:t>
            </a:r>
          </a:p>
          <a:p>
            <a:r>
              <a:rPr lang="en-US" dirty="0"/>
              <a:t>Destructor</a:t>
            </a:r>
          </a:p>
          <a:p>
            <a:pPr lvl="1"/>
            <a:r>
              <a:rPr lang="en-US" dirty="0"/>
              <a:t>releases resources acquired by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6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trivial, in class definition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inspector, …,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/>
              <a:t> constructor</a:t>
            </a:r>
          </a:p>
          <a:p>
            <a:r>
              <a:rPr lang="en-US" dirty="0"/>
              <a:t>Otherwise, outside class definition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/>
              <a:t> </a:t>
            </a:r>
            <a:r>
              <a:rPr lang="en-US" dirty="0" err="1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9166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move(double dx, 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double dz)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x_ += dx;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y_ +=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z_ += dz;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12256" y="3507814"/>
            <a:ext cx="2959510" cy="790344"/>
            <a:chOff x="-1511838" y="3501842"/>
            <a:chExt cx="2959510" cy="790344"/>
          </a:xfrm>
        </p:grpSpPr>
        <p:sp>
          <p:nvSpPr>
            <p:cNvPr id="6" name="TextBox 5"/>
            <p:cNvSpPr txBox="1"/>
            <p:nvPr/>
          </p:nvSpPr>
          <p:spPr>
            <a:xfrm>
              <a:off x="91423" y="3501842"/>
              <a:ext cx="13562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class name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511838" y="3701897"/>
              <a:ext cx="1603261" cy="5902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474840" y="5326194"/>
            <a:ext cx="3392128" cy="625439"/>
            <a:chOff x="-1280779" y="3276513"/>
            <a:chExt cx="3392128" cy="625439"/>
          </a:xfrm>
        </p:grpSpPr>
        <p:sp>
          <p:nvSpPr>
            <p:cNvPr id="12" name="TextBox 11"/>
            <p:cNvSpPr txBox="1"/>
            <p:nvPr/>
          </p:nvSpPr>
          <p:spPr>
            <a:xfrm>
              <a:off x="91423" y="3501842"/>
              <a:ext cx="20199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object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280779" y="3276513"/>
              <a:ext cx="1372202" cy="425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0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class and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Constructing a new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/>
              <a:t> object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Calling inspectors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Calling </a:t>
            </a:r>
            <a:r>
              <a:rPr lang="en-US" dirty="0" err="1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361206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p(0.3, 0.5, 0.7, 1.0, -1);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3832017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cout &lt;&lt; "("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() &lt;&lt; ", 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() &lt;&lt; …;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5441382"/>
            <a:ext cx="5752485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p.move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(0.5, 0.5, 0.5);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11149"/>
          </a:xfrm>
        </p:spPr>
        <p:txBody>
          <a:bodyPr>
            <a:normAutofit/>
          </a:bodyPr>
          <a:lstStyle/>
          <a:p>
            <a:r>
              <a:rPr lang="en-US" dirty="0"/>
              <a:t>Declaration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Implementation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2292370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32638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8650" y="6328317"/>
            <a:ext cx="66570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 {p1.dist(p2)};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23421" y="4997441"/>
            <a:ext cx="171874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Could use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/>
              <a:t>, but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is</a:t>
            </a:r>
            <a:br>
              <a:rPr lang="en-US" dirty="0"/>
            </a:br>
            <a:r>
              <a:rPr lang="en-US" dirty="0"/>
              <a:t>better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57951" y="2336906"/>
            <a:ext cx="2057399" cy="911392"/>
            <a:chOff x="-609727" y="3501842"/>
            <a:chExt cx="2057399" cy="911392"/>
          </a:xfrm>
        </p:grpSpPr>
        <p:sp>
          <p:nvSpPr>
            <p:cNvPr id="11" name="TextBox 10"/>
            <p:cNvSpPr txBox="1"/>
            <p:nvPr/>
          </p:nvSpPr>
          <p:spPr>
            <a:xfrm>
              <a:off x="91423" y="3501842"/>
              <a:ext cx="135624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object will</a:t>
              </a:r>
            </a:p>
            <a:p>
              <a:r>
                <a:rPr lang="en-US" sz="2000" dirty="0">
                  <a:cs typeface="Courier New" panose="02070309020205020404" pitchFamily="49" charset="0"/>
                </a:rPr>
                <a:t>not change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09727" y="3855785"/>
              <a:ext cx="701150" cy="5574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30428" y="1997140"/>
            <a:ext cx="2795751" cy="1261462"/>
            <a:chOff x="-1268595" y="3501842"/>
            <a:chExt cx="2795751" cy="1261462"/>
          </a:xfrm>
        </p:grpSpPr>
        <p:sp>
          <p:nvSpPr>
            <p:cNvPr id="14" name="TextBox 13"/>
            <p:cNvSpPr txBox="1"/>
            <p:nvPr/>
          </p:nvSpPr>
          <p:spPr>
            <a:xfrm>
              <a:off x="91423" y="3501842"/>
              <a:ext cx="1435733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other</a:t>
              </a:r>
              <a:r>
                <a:rPr lang="en-US" sz="2000" dirty="0"/>
                <a:t> will</a:t>
              </a:r>
            </a:p>
            <a:p>
              <a:r>
                <a:rPr lang="en-US" sz="2000" dirty="0">
                  <a:cs typeface="Courier New" panose="02070309020205020404" pitchFamily="49" charset="0"/>
                </a:rPr>
                <a:t>not change</a:t>
              </a: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-1268595" y="3855785"/>
              <a:ext cx="1360018" cy="9075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004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8" grpId="0" animBg="1"/>
      <p:bldP spid="9" grpId="0" uiExpan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  <a:p>
            <a:pPr lvl="1"/>
            <a:r>
              <a:rPr lang="en-US" dirty="0"/>
              <a:t>You are fluent in another programming language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Limitations</a:t>
            </a:r>
          </a:p>
          <a:p>
            <a:pPr lvl="1"/>
            <a:r>
              <a:rPr lang="en-US" dirty="0"/>
              <a:t>subset of C++ most useful for scientific computation</a:t>
            </a:r>
          </a:p>
          <a:p>
            <a:pPr lvl="2"/>
            <a:r>
              <a:rPr lang="en-US" dirty="0"/>
              <a:t>data structures</a:t>
            </a:r>
          </a:p>
          <a:p>
            <a:pPr lvl="2"/>
            <a:r>
              <a:rPr lang="en-US" dirty="0" err="1"/>
              <a:t>numerics</a:t>
            </a:r>
            <a:endParaRPr lang="en-US" dirty="0"/>
          </a:p>
          <a:p>
            <a:pPr lvl="2"/>
            <a:r>
              <a:rPr lang="en-US" dirty="0"/>
              <a:t>data processing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998839"/>
            <a:ext cx="754867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This is not a training to teach you how to program!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407877" y="4947138"/>
            <a:ext cx="4321908" cy="1409213"/>
            <a:chOff x="4407877" y="4947138"/>
            <a:chExt cx="4321908" cy="1409213"/>
          </a:xfrm>
        </p:grpSpPr>
        <p:sp>
          <p:nvSpPr>
            <p:cNvPr id="6" name="Rounded Rectangle 5"/>
            <p:cNvSpPr/>
            <p:nvPr/>
          </p:nvSpPr>
          <p:spPr>
            <a:xfrm>
              <a:off x="4407877" y="4947138"/>
              <a:ext cx="4321908" cy="1409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510728" y="5056553"/>
              <a:ext cx="4161717" cy="1188508"/>
              <a:chOff x="4510728" y="5056553"/>
              <a:chExt cx="4161717" cy="1188508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510728" y="5056553"/>
                <a:ext cx="416171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Within C++, there is a much smaller and</a:t>
                </a:r>
              </a:p>
              <a:p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cleaner language struggling to get out.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457950" y="5875729"/>
                <a:ext cx="20971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— Bjarne </a:t>
                </a:r>
                <a:r>
                  <a:rPr lang="en-US" dirty="0" err="1">
                    <a:solidFill>
                      <a:srgbClr val="0070C0"/>
                    </a:solidFill>
                  </a:rPr>
                  <a:t>Stroustrup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5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function </a:t>
            </a:r>
            <a:r>
              <a:rPr lang="en-US" dirty="0" err="1"/>
              <a:t>inlining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functions</a:t>
            </a:r>
          </a:p>
          <a:p>
            <a:pPr lvl="1"/>
            <a:r>
              <a:rPr lang="en-US" dirty="0"/>
              <a:t>improve code quality, easier to understand</a:t>
            </a:r>
          </a:p>
          <a:p>
            <a:pPr lvl="1"/>
            <a:r>
              <a:rPr lang="en-US" dirty="0"/>
              <a:t>but calls may have performance impact</a:t>
            </a:r>
          </a:p>
          <a:p>
            <a:r>
              <a:rPr lang="en-US" dirty="0"/>
              <a:t>Solution: inline</a:t>
            </a:r>
          </a:p>
          <a:p>
            <a:pPr lvl="1"/>
            <a:r>
              <a:rPr lang="en-US" dirty="0"/>
              <a:t>explicitly declared: inline keyword (advise to compiler)</a:t>
            </a:r>
          </a:p>
          <a:p>
            <a:pPr lvl="1"/>
            <a:r>
              <a:rPr lang="en-US" dirty="0"/>
              <a:t>automatically by compiler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50336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37907" y="5781369"/>
            <a:ext cx="3602919" cy="907438"/>
            <a:chOff x="91423" y="3368249"/>
            <a:chExt cx="3534093" cy="841479"/>
          </a:xfrm>
        </p:grpSpPr>
        <p:sp>
          <p:nvSpPr>
            <p:cNvPr id="7" name="TextBox 6"/>
            <p:cNvSpPr txBox="1"/>
            <p:nvPr/>
          </p:nvSpPr>
          <p:spPr>
            <a:xfrm>
              <a:off x="91423" y="3501842"/>
              <a:ext cx="201992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substitution at compile time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2111349" y="3368249"/>
              <a:ext cx="1514167" cy="4875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65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charge: positive, neutral, negative</a:t>
            </a:r>
          </a:p>
          <a:p>
            <a:pPr lvl="1"/>
            <a:r>
              <a:rPr lang="en-US" dirty="0"/>
              <a:t>color: magenta, cyan, yellow, black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372657"/>
            <a:ext cx="665705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class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 {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charge_value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Charge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switch (charge)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Charge::negative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-1;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Charge::neutral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Charge::positive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  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289755" y="3736259"/>
            <a:ext cx="3569110" cy="665145"/>
            <a:chOff x="-1020223" y="3236807"/>
            <a:chExt cx="3569110" cy="665145"/>
          </a:xfrm>
        </p:grpSpPr>
        <p:sp>
          <p:nvSpPr>
            <p:cNvPr id="8" name="TextBox 7"/>
            <p:cNvSpPr txBox="1"/>
            <p:nvPr/>
          </p:nvSpPr>
          <p:spPr>
            <a:xfrm>
              <a:off x="91423" y="3501842"/>
              <a:ext cx="2457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/>
                <a:t>enum</a:t>
              </a:r>
              <a:r>
                <a:rPr lang="en-US" sz="2000" dirty="0"/>
                <a:t> class definition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-1020223" y="3236807"/>
              <a:ext cx="1111646" cy="4650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032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 statement</a:t>
            </a:r>
          </a:p>
          <a:p>
            <a:pPr lvl="1"/>
            <a:r>
              <a:rPr lang="en-US" i="1" dirty="0">
                <a:solidFill>
                  <a:srgbClr val="C00000"/>
                </a:solidFill>
              </a:rPr>
              <a:t>only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for scalar types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  <a:r>
              <a:rPr lang="en-US" dirty="0"/>
              <a:t>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753231"/>
            <a:ext cx="3176434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switch (op)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case '+':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case '-':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default: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32554" y="2753231"/>
            <a:ext cx="297487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(op == '+')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else if (op == '-')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…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94339" y="6037062"/>
            <a:ext cx="2221489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better performance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5283" y="4889234"/>
            <a:ext cx="1700067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more versatile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72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dirty="0"/>
              <a:t> data type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::variant</a:t>
            </a:r>
            <a:r>
              <a:rPr lang="en-US" dirty="0"/>
              <a:t> (C++17) instead</a:t>
            </a:r>
          </a:p>
          <a:p>
            <a:pPr lvl="1"/>
            <a:r>
              <a:rPr lang="en-US" dirty="0"/>
              <a:t>not so relevant for scientific computing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501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compilation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3,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4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files</a:t>
            </a:r>
          </a:p>
          <a:p>
            <a:pPr lvl="1"/>
            <a:r>
              <a:rPr lang="en-US" dirty="0"/>
              <a:t>difficult to maintain</a:t>
            </a:r>
          </a:p>
          <a:p>
            <a:pPr lvl="1"/>
            <a:r>
              <a:rPr lang="en-US" dirty="0"/>
              <a:t>discourage reuse</a:t>
            </a:r>
          </a:p>
          <a:p>
            <a:r>
              <a:rPr lang="en-US" dirty="0"/>
              <a:t>Small files</a:t>
            </a:r>
          </a:p>
          <a:p>
            <a:pPr lvl="1"/>
            <a:r>
              <a:rPr lang="en-US" dirty="0"/>
              <a:t>files have single concern</a:t>
            </a:r>
          </a:p>
          <a:p>
            <a:pPr lvl="1"/>
            <a:r>
              <a:rPr lang="en-US" dirty="0"/>
              <a:t>can be compiled separately</a:t>
            </a:r>
          </a:p>
          <a:p>
            <a:r>
              <a:rPr lang="en-US" dirty="0"/>
              <a:t>Header files </a:t>
            </a:r>
            <a:r>
              <a:rPr lang="en-US" dirty="0"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declarations</a:t>
            </a:r>
          </a:p>
          <a:p>
            <a:pPr lvl="1"/>
            <a:r>
              <a:rPr lang="en-US" dirty="0"/>
              <a:t>very short definitions (one liners)</a:t>
            </a:r>
          </a:p>
          <a:p>
            <a:pPr lvl="1"/>
            <a:r>
              <a:rPr lang="en-US" dirty="0"/>
              <a:t>(typically) used from various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dirty="0"/>
              <a:t> files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1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declaration: header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3785652"/>
            <a:chOff x="628650" y="1825625"/>
            <a:chExt cx="6672417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785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z_;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Particle(double x, double y, double z,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z_ {z},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z() const { return z_;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dx, double dy, double dz);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86659" y="1825625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17138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4524315"/>
            <a:chOff x="628650" y="1825625"/>
            <a:chExt cx="667241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&lt;cmath&gt;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inline double sqr(double x) { return x*x; 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dx, double dy, double dz)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x_ += dx;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y_ += dy;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z_ += dz;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Particle::dist(const Particle&amp; other) const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sqrt(sqr(x_ - other.x()) + 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sqr(y_ - other.y())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sqr(z_ - other.z()));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9849" y="1825625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9" name="TextBox 8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763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class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58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2800767"/>
            <a:chOff x="628650" y="1825625"/>
            <a:chExt cx="6672417" cy="2800767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28007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p(0.0, 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p.move(0.3, 0.5, 0.7);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p.x() &lt;&lt; ", " &lt;&lt; p.y() &lt;&lt; ", 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&lt;&lt; p.z()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963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Preprocessing</a:t>
            </a:r>
          </a:p>
          <a:p>
            <a:pPr lvl="1"/>
            <a:r>
              <a:rPr lang="en-US" dirty="0"/>
              <a:t>processes,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…</a:t>
            </a:r>
          </a:p>
          <a:p>
            <a:pPr lvl="1"/>
            <a:r>
              <a:rPr lang="en-US" dirty="0"/>
              <a:t>called  by compiler</a:t>
            </a:r>
          </a:p>
          <a:p>
            <a:endParaRPr lang="en-US" dirty="0"/>
          </a:p>
          <a:p>
            <a:r>
              <a:rPr lang="en-US" dirty="0"/>
              <a:t>Compilation</a:t>
            </a:r>
          </a:p>
          <a:p>
            <a:pPr lvl="1"/>
            <a:r>
              <a:rPr lang="en-US" dirty="0"/>
              <a:t>create object file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Linking</a:t>
            </a:r>
          </a:p>
          <a:p>
            <a:pPr lvl="1"/>
            <a:r>
              <a:rPr lang="en-US" dirty="0"/>
              <a:t>create executable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59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5533138" y="1083025"/>
            <a:ext cx="3359015" cy="2333265"/>
            <a:chOff x="5533138" y="1083025"/>
            <a:chExt cx="3359015" cy="2333265"/>
          </a:xfrm>
        </p:grpSpPr>
        <p:grpSp>
          <p:nvGrpSpPr>
            <p:cNvPr id="7" name="Group 6"/>
            <p:cNvGrpSpPr/>
            <p:nvPr/>
          </p:nvGrpSpPr>
          <p:grpSpPr>
            <a:xfrm>
              <a:off x="5533138" y="1651817"/>
              <a:ext cx="1047082" cy="790269"/>
              <a:chOff x="1452743" y="2458065"/>
              <a:chExt cx="1047082" cy="790269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452743" y="2940557"/>
                <a:ext cx="1047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803927" y="1083025"/>
              <a:ext cx="877163" cy="799390"/>
              <a:chOff x="1452743" y="2448944"/>
              <a:chExt cx="877163" cy="799390"/>
            </a:xfrm>
          </p:grpSpPr>
          <p:sp>
            <p:nvSpPr>
              <p:cNvPr id="9" name="Folded Corner 8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particle.h</a:t>
                </a:r>
                <a:endParaRPr lang="en-US" sz="14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626912" y="2617060"/>
              <a:ext cx="859531" cy="797754"/>
              <a:chOff x="1461558" y="2448944"/>
              <a:chExt cx="859531" cy="797754"/>
            </a:xfrm>
          </p:grpSpPr>
          <p:sp>
            <p:nvSpPr>
              <p:cNvPr id="12" name="Folded Corner 11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461558" y="2938921"/>
                <a:ext cx="8595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</a:t>
                </a:r>
              </a:p>
            </p:txBody>
          </p:sp>
        </p:grpSp>
        <p:cxnSp>
          <p:nvCxnSpPr>
            <p:cNvPr id="15" name="Straight Arrow Connector 14"/>
            <p:cNvCxnSpPr>
              <a:stCxn id="9" idx="1"/>
              <a:endCxn id="5" idx="3"/>
            </p:cNvCxnSpPr>
            <p:nvPr/>
          </p:nvCxnSpPr>
          <p:spPr>
            <a:xfrm flipH="1">
              <a:off x="6243492" y="1333748"/>
              <a:ext cx="812203" cy="56879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1"/>
              <a:endCxn id="12" idx="3"/>
            </p:cNvCxnSpPr>
            <p:nvPr/>
          </p:nvCxnSpPr>
          <p:spPr>
            <a:xfrm flipH="1">
              <a:off x="6243491" y="1333748"/>
              <a:ext cx="812204" cy="1534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7804996" y="1653293"/>
              <a:ext cx="1087157" cy="790269"/>
              <a:chOff x="1452743" y="2458065"/>
              <a:chExt cx="1087157" cy="790269"/>
            </a:xfrm>
          </p:grpSpPr>
          <p:sp>
            <p:nvSpPr>
              <p:cNvPr id="21" name="Folded Corner 20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particle.cpp'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7898770" y="2618536"/>
              <a:ext cx="899605" cy="797754"/>
              <a:chOff x="1461558" y="2448944"/>
              <a:chExt cx="899605" cy="797754"/>
            </a:xfrm>
          </p:grpSpPr>
          <p:sp>
            <p:nvSpPr>
              <p:cNvPr id="24" name="Folded Corner 23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main.cpp'</a:t>
                </a:r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7012497" y="2124725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012497" y="2971606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5514609" y="3530362"/>
            <a:ext cx="3149021" cy="1764473"/>
            <a:chOff x="5514609" y="3530362"/>
            <a:chExt cx="3149021" cy="1764473"/>
          </a:xfrm>
        </p:grpSpPr>
        <p:grpSp>
          <p:nvGrpSpPr>
            <p:cNvPr id="29" name="Group 28"/>
            <p:cNvGrpSpPr/>
            <p:nvPr/>
          </p:nvGrpSpPr>
          <p:grpSpPr>
            <a:xfrm>
              <a:off x="5514609" y="3530362"/>
              <a:ext cx="1087157" cy="790269"/>
              <a:chOff x="1452743" y="2458065"/>
              <a:chExt cx="1087157" cy="790269"/>
            </a:xfrm>
          </p:grpSpPr>
          <p:sp>
            <p:nvSpPr>
              <p:cNvPr id="30" name="Folded Corner 29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particle.cpp'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608383" y="4495605"/>
              <a:ext cx="899605" cy="797754"/>
              <a:chOff x="1461558" y="2448944"/>
              <a:chExt cx="899605" cy="797754"/>
            </a:xfrm>
          </p:grpSpPr>
          <p:sp>
            <p:nvSpPr>
              <p:cNvPr id="33" name="Folded Corner 32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main.cpp'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7786467" y="3551226"/>
              <a:ext cx="877163" cy="770881"/>
              <a:chOff x="1452743" y="2477453"/>
              <a:chExt cx="877163" cy="770881"/>
            </a:xfrm>
          </p:grpSpPr>
          <p:sp>
            <p:nvSpPr>
              <p:cNvPr id="36" name="Folded Corner 35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7880241" y="4466899"/>
              <a:ext cx="689612" cy="827936"/>
              <a:chOff x="1461558" y="2418762"/>
              <a:chExt cx="689612" cy="827936"/>
            </a:xfrm>
          </p:grpSpPr>
          <p:sp>
            <p:nvSpPr>
              <p:cNvPr id="39" name="Folded Corner 38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461558" y="2938921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main.o</a:t>
                </a:r>
                <a:endParaRPr lang="en-US" sz="1400" dirty="0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>
            <a:xfrm>
              <a:off x="6993968" y="400327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993968" y="4850151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785209" y="5564409"/>
            <a:ext cx="4051314" cy="860732"/>
            <a:chOff x="4785209" y="5564409"/>
            <a:chExt cx="4051314" cy="860732"/>
          </a:xfrm>
        </p:grpSpPr>
        <p:grpSp>
          <p:nvGrpSpPr>
            <p:cNvPr id="43" name="Group 42"/>
            <p:cNvGrpSpPr/>
            <p:nvPr/>
          </p:nvGrpSpPr>
          <p:grpSpPr>
            <a:xfrm>
              <a:off x="4785209" y="5634388"/>
              <a:ext cx="877163" cy="770881"/>
              <a:chOff x="1452743" y="2477453"/>
              <a:chExt cx="877163" cy="770881"/>
            </a:xfrm>
          </p:grpSpPr>
          <p:sp>
            <p:nvSpPr>
              <p:cNvPr id="44" name="Folded Corner 43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839909" y="5634388"/>
              <a:ext cx="689612" cy="790753"/>
              <a:chOff x="1489454" y="2418762"/>
              <a:chExt cx="689612" cy="790753"/>
            </a:xfrm>
          </p:grpSpPr>
          <p:sp>
            <p:nvSpPr>
              <p:cNvPr id="47" name="Folded Corner 46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489454" y="2901738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main.o</a:t>
                </a:r>
                <a:endParaRPr lang="en-US" sz="1400" dirty="0"/>
              </a:p>
            </p:txBody>
          </p:sp>
        </p:grpSp>
        <p:cxnSp>
          <p:nvCxnSpPr>
            <p:cNvPr id="51" name="Straight Arrow Connector 50"/>
            <p:cNvCxnSpPr/>
            <p:nvPr/>
          </p:nvCxnSpPr>
          <p:spPr>
            <a:xfrm>
              <a:off x="6993967" y="588511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7732759" y="5564409"/>
              <a:ext cx="1103764" cy="790753"/>
              <a:chOff x="1341972" y="2418762"/>
              <a:chExt cx="1103764" cy="790753"/>
            </a:xfrm>
          </p:grpSpPr>
          <p:sp>
            <p:nvSpPr>
              <p:cNvPr id="53" name="Folded Corner 52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341972" y="2901738"/>
                <a:ext cx="11037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particles.exe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247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created by Bjarne </a:t>
            </a:r>
            <a:r>
              <a:rPr lang="en-US" dirty="0" err="1"/>
              <a:t>Stroustrup</a:t>
            </a:r>
            <a:r>
              <a:rPr lang="en-US" dirty="0"/>
              <a:t> in 1983</a:t>
            </a:r>
          </a:p>
          <a:p>
            <a:r>
              <a:rPr lang="en-US" dirty="0"/>
              <a:t>Many changes over the years</a:t>
            </a:r>
          </a:p>
          <a:p>
            <a:pPr lvl="1"/>
            <a:r>
              <a:rPr lang="en-US" dirty="0"/>
              <a:t>C++98 (coming of age: ISO standardization)</a:t>
            </a:r>
          </a:p>
          <a:p>
            <a:pPr lvl="1"/>
            <a:r>
              <a:rPr lang="en-US" dirty="0"/>
              <a:t>C++11 (gets easier to use)</a:t>
            </a:r>
          </a:p>
          <a:p>
            <a:pPr lvl="1"/>
            <a:r>
              <a:rPr lang="en-US" dirty="0"/>
              <a:t>C++14</a:t>
            </a:r>
          </a:p>
          <a:p>
            <a:pPr lvl="1"/>
            <a:r>
              <a:rPr lang="en-US" dirty="0"/>
              <a:t>C++17</a:t>
            </a:r>
          </a:p>
          <a:p>
            <a:r>
              <a:rPr lang="en-US" dirty="0"/>
              <a:t>Here, mostly C++11, some C++14 + some STL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9288" y="4906091"/>
            <a:ext cx="3404137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800" i="1" dirty="0"/>
              <a:t>A tour of C++</a:t>
            </a:r>
            <a:br>
              <a:rPr lang="en-US" sz="2800" dirty="0"/>
            </a:br>
            <a:r>
              <a:rPr lang="en-US" sz="2800" dirty="0"/>
              <a:t>Bjarne </a:t>
            </a:r>
            <a:r>
              <a:rPr lang="en-US" sz="2800" dirty="0" err="1"/>
              <a:t>Stroustrup</a:t>
            </a:r>
            <a:endParaRPr lang="en-US" sz="2800" dirty="0"/>
          </a:p>
          <a:p>
            <a:r>
              <a:rPr lang="en-US" sz="2800" dirty="0"/>
              <a:t>Addison-Wesley,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6</a:t>
            </a:fld>
            <a:endParaRPr lang="en-US"/>
          </a:p>
        </p:txBody>
      </p:sp>
      <p:pic>
        <p:nvPicPr>
          <p:cNvPr id="14338" name="Picture 2" descr="https://upload.wikimedia.org/wikipedia/commons/d/da/BjarneStroustr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749" y="4937898"/>
            <a:ext cx="2256069" cy="169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96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Defines "programming language"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file</a:t>
            </a:r>
            <a:r>
              <a:rPr lang="en-US" dirty="0"/>
              <a:t>: </a:t>
            </a:r>
            <a:r>
              <a:rPr lang="en-US" dirty="0" err="1"/>
              <a:t>nclude</a:t>
            </a:r>
            <a:r>
              <a:rPr lang="en-US" dirty="0"/>
              <a:t> file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/>
              <a:t>: define constant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/>
              <a:t>: assign value to constant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/>
              <a:t>: include if defined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/>
              <a:t>: include unless 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14233" y="4419640"/>
            <a:ext cx="6672417" cy="2062103"/>
            <a:chOff x="814233" y="3752747"/>
            <a:chExt cx="6672417" cy="2062103"/>
          </a:xfrm>
        </p:grpSpPr>
        <p:sp>
          <p:nvSpPr>
            <p:cNvPr id="6" name="TextBox 5"/>
            <p:cNvSpPr txBox="1"/>
            <p:nvPr/>
          </p:nvSpPr>
          <p:spPr>
            <a:xfrm>
              <a:off x="814233" y="3752747"/>
              <a:ext cx="6672417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#ifndef PARTICLE_H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#define PARTICLE_H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#endif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72242" y="3752747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35277" y="4826238"/>
            <a:ext cx="5299587" cy="1440419"/>
            <a:chOff x="2143432" y="4413230"/>
            <a:chExt cx="5299587" cy="1440419"/>
          </a:xfrm>
        </p:grpSpPr>
        <p:grpSp>
          <p:nvGrpSpPr>
            <p:cNvPr id="8" name="Group 7"/>
            <p:cNvGrpSpPr/>
            <p:nvPr/>
          </p:nvGrpSpPr>
          <p:grpSpPr>
            <a:xfrm>
              <a:off x="3293810" y="4413230"/>
              <a:ext cx="4149209" cy="1022073"/>
              <a:chOff x="421569" y="2783994"/>
              <a:chExt cx="4149209" cy="1022073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1" y="2790404"/>
                <a:ext cx="2822057" cy="10156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include guard:</a:t>
                </a:r>
                <a:br>
                  <a:rPr lang="en-US" sz="2000" dirty="0">
                    <a:solidFill>
                      <a:srgbClr val="C00000"/>
                    </a:solidFill>
                  </a:rPr>
                </a:br>
                <a:r>
                  <a:rPr lang="en-US" sz="2000" dirty="0">
                    <a:solidFill>
                      <a:srgbClr val="C00000"/>
                    </a:solidFill>
                  </a:rPr>
                  <a:t>ensures class </a:t>
                </a:r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declaration</a:t>
                </a:r>
              </a:p>
              <a:p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included only one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 flipV="1">
                <a:off x="421569" y="2783994"/>
                <a:ext cx="1327152" cy="51424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/>
            <p:cNvCxnSpPr>
              <a:stCxn id="9" idx="1"/>
            </p:cNvCxnSpPr>
            <p:nvPr/>
          </p:nvCxnSpPr>
          <p:spPr>
            <a:xfrm flipH="1">
              <a:off x="2143432" y="4927472"/>
              <a:ext cx="2477530" cy="9261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831144" y="6223130"/>
            <a:ext cx="3541098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00000"/>
                </a:solidFill>
              </a:rPr>
              <a:t>Always</a:t>
            </a:r>
            <a:r>
              <a:rPr lang="en-US" sz="2400" dirty="0">
                <a:solidFill>
                  <a:srgbClr val="C00000"/>
                </a:solidFill>
              </a:rPr>
              <a:t> use include guards!</a:t>
            </a:r>
          </a:p>
        </p:txBody>
      </p:sp>
    </p:spTree>
    <p:extLst>
      <p:ext uri="{BB962C8B-B14F-4D97-AF65-F5344CB8AC3E}">
        <p14:creationId xmlns:p14="http://schemas.microsoft.com/office/powerpoint/2010/main" val="368359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macros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Literal substitution in source code</a:t>
            </a:r>
          </a:p>
          <a:p>
            <a:pPr lvl="1"/>
            <a:r>
              <a:rPr lang="en-US" dirty="0"/>
              <a:t>constants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macros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3635" y="2664014"/>
            <a:ext cx="3318419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NR_DIM 3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coords[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NR_DIM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11101" y="2664014"/>
            <a:ext cx="5196931" cy="1077218"/>
            <a:chOff x="3711101" y="2664014"/>
            <a:chExt cx="5196931" cy="1077218"/>
          </a:xfrm>
        </p:grpSpPr>
        <p:sp>
          <p:nvSpPr>
            <p:cNvPr id="6" name="TextBox 5"/>
            <p:cNvSpPr txBox="1"/>
            <p:nvPr/>
          </p:nvSpPr>
          <p:spPr>
            <a:xfrm>
              <a:off x="4489337" y="2664014"/>
              <a:ext cx="4418695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coords[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711101" y="3202623"/>
              <a:ext cx="668593" cy="464941"/>
              <a:chOff x="3905503" y="3217415"/>
              <a:chExt cx="668593" cy="464941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cpp</a:t>
                </a:r>
                <a:endParaRPr lang="en-US" dirty="0"/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63635" y="4249796"/>
            <a:ext cx="3374373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vars[2*n];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x(i) vars[(i)]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y(i) vars[(i) + n]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 = sqrt(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+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754951" y="4249796"/>
            <a:ext cx="5153081" cy="2062103"/>
            <a:chOff x="3754951" y="4249796"/>
            <a:chExt cx="5153081" cy="2062103"/>
          </a:xfrm>
        </p:grpSpPr>
        <p:sp>
          <p:nvSpPr>
            <p:cNvPr id="10" name="TextBox 9"/>
            <p:cNvSpPr txBox="1"/>
            <p:nvPr/>
          </p:nvSpPr>
          <p:spPr>
            <a:xfrm>
              <a:off x="4540488" y="4249796"/>
              <a:ext cx="4367544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vars[2*n];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 = sqrt(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754951" y="5139621"/>
              <a:ext cx="668593" cy="464941"/>
              <a:chOff x="3905503" y="3217415"/>
              <a:chExt cx="668593" cy="464941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cpp</a:t>
                </a:r>
                <a:endParaRPr lang="en-US" dirty="0"/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2655713" y="6138858"/>
            <a:ext cx="2867067" cy="58477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Do </a:t>
            </a:r>
            <a:r>
              <a:rPr lang="en-US" sz="3200" i="1" dirty="0">
                <a:solidFill>
                  <a:srgbClr val="C00000"/>
                </a:solidFill>
              </a:rPr>
              <a:t>not</a:t>
            </a:r>
            <a:r>
              <a:rPr lang="en-US" sz="3200" dirty="0">
                <a:solidFill>
                  <a:srgbClr val="C00000"/>
                </a:solidFill>
              </a:rPr>
              <a:t> overuse!</a:t>
            </a:r>
          </a:p>
        </p:txBody>
      </p:sp>
    </p:spTree>
    <p:extLst>
      <p:ext uri="{BB962C8B-B14F-4D97-AF65-F5344CB8AC3E}">
        <p14:creationId xmlns:p14="http://schemas.microsoft.com/office/powerpoint/2010/main" val="132765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9" grpId="0" animBg="1"/>
      <p:bldP spid="1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files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623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63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539430"/>
            <a:chOff x="628650" y="1825625"/>
            <a:chExt cx="6672417" cy="3539430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53943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CXXFLAGS = -std=c++14  -O2  -g  -Wall  -Wextra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LDLIBS = -lm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all: particles.exe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particles.exe: particle.o main.o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 -o $@  $^  $(LDLIBS)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$(RM) particles.exe $(wildcard *.o)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95948" y="1133128"/>
            <a:ext cx="4640827" cy="830996"/>
            <a:chOff x="-964783" y="2790404"/>
            <a:chExt cx="4640827" cy="830996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compiler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-964783" y="2990459"/>
              <a:ext cx="2713505" cy="6309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017342" y="2250869"/>
            <a:ext cx="2498008" cy="400110"/>
            <a:chOff x="1178036" y="2790404"/>
            <a:chExt cx="2498008" cy="400110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compiler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178036" y="2887319"/>
              <a:ext cx="570686" cy="1031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446638" y="2501295"/>
            <a:ext cx="6068712" cy="695718"/>
            <a:chOff x="-2392668" y="2494796"/>
            <a:chExt cx="6068712" cy="695718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libraries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2392668" y="2494796"/>
              <a:ext cx="4141390" cy="4956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738551" y="3903618"/>
            <a:ext cx="1776799" cy="411136"/>
            <a:chOff x="1899245" y="2798113"/>
            <a:chExt cx="1776799" cy="411136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9139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linking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 flipV="1">
              <a:off x="1899245" y="2798113"/>
              <a:ext cx="862814" cy="2110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017342" y="4492521"/>
            <a:ext cx="2494214" cy="451386"/>
            <a:chOff x="1278509" y="2778348"/>
            <a:chExt cx="2494214" cy="4513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1278509" y="2778348"/>
              <a:ext cx="1283725" cy="2513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798142" y="5382885"/>
            <a:ext cx="3713414" cy="635697"/>
            <a:chOff x="59309" y="2594037"/>
            <a:chExt cx="3713414" cy="635697"/>
          </a:xfrm>
        </p:grpSpPr>
        <p:sp>
          <p:nvSpPr>
            <p:cNvPr id="31" name="TextBox 30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clean up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 flipV="1">
              <a:off x="59309" y="2594037"/>
              <a:ext cx="2502925" cy="43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442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Recipe</a:t>
            </a:r>
          </a:p>
          <a:p>
            <a:pPr lvl="1"/>
            <a:r>
              <a:rPr lang="en-US" dirty="0"/>
              <a:t>target: what to make</a:t>
            </a:r>
          </a:p>
          <a:p>
            <a:pPr lvl="1"/>
            <a:r>
              <a:rPr lang="en-US" dirty="0"/>
              <a:t>dependency: what artifacts are required</a:t>
            </a:r>
          </a:p>
          <a:p>
            <a:pPr lvl="1"/>
            <a:r>
              <a:rPr lang="en-US" dirty="0"/>
              <a:t>action: how to do it</a:t>
            </a:r>
          </a:p>
          <a:p>
            <a:r>
              <a:rPr lang="en-US" dirty="0"/>
              <a:t>E.g., how to create object files?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47852" y="4903124"/>
            <a:ext cx="548701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%.o: %.cpp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-c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 -o $@  $^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5326" y="4021455"/>
            <a:ext cx="2073577" cy="953668"/>
            <a:chOff x="2762059" y="2809139"/>
            <a:chExt cx="2073577" cy="953668"/>
          </a:xfrm>
        </p:grpSpPr>
        <p:sp>
          <p:nvSpPr>
            <p:cNvPr id="9" name="TextBox 8"/>
            <p:cNvSpPr txBox="1"/>
            <p:nvPr/>
          </p:nvSpPr>
          <p:spPr>
            <a:xfrm>
              <a:off x="2762059" y="2809139"/>
              <a:ext cx="207357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target = object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>
              <a:off x="3798848" y="3209249"/>
              <a:ext cx="741820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898871" y="4021455"/>
            <a:ext cx="3246289" cy="953668"/>
            <a:chOff x="2762058" y="2809139"/>
            <a:chExt cx="3246289" cy="953668"/>
          </a:xfrm>
        </p:grpSpPr>
        <p:sp>
          <p:nvSpPr>
            <p:cNvPr id="16" name="TextBox 15"/>
            <p:cNvSpPr txBox="1"/>
            <p:nvPr/>
          </p:nvSpPr>
          <p:spPr>
            <a:xfrm>
              <a:off x="2762058" y="2809139"/>
              <a:ext cx="32462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dependency = C++ source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2950517" y="3209249"/>
              <a:ext cx="1434686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502178" y="5384703"/>
            <a:ext cx="2658596" cy="850472"/>
            <a:chOff x="2762059" y="2358777"/>
            <a:chExt cx="2658596" cy="850472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265859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only compile, don't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2974883" y="2358777"/>
              <a:ext cx="1116474" cy="4503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45499" y="5584723"/>
            <a:ext cx="7738294" cy="1104104"/>
            <a:chOff x="245499" y="5584723"/>
            <a:chExt cx="7738294" cy="1104104"/>
          </a:xfrm>
        </p:grpSpPr>
        <p:sp>
          <p:nvSpPr>
            <p:cNvPr id="26" name="TextBox 25"/>
            <p:cNvSpPr txBox="1"/>
            <p:nvPr/>
          </p:nvSpPr>
          <p:spPr>
            <a:xfrm>
              <a:off x="245499" y="6350273"/>
              <a:ext cx="7738294" cy="33855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g++  -stc=c++14 -O2 -g -Wall  -c  -o particle.o  particle.cpp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868367" y="5665788"/>
              <a:ext cx="188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particle.o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35326" y="4818487"/>
            <a:ext cx="2486532" cy="638195"/>
            <a:chOff x="1590282" y="3425217"/>
            <a:chExt cx="2486532" cy="638195"/>
          </a:xfrm>
        </p:grpSpPr>
        <p:sp>
          <p:nvSpPr>
            <p:cNvPr id="33" name="TextBox 32"/>
            <p:cNvSpPr txBox="1"/>
            <p:nvPr/>
          </p:nvSpPr>
          <p:spPr>
            <a:xfrm>
              <a:off x="1590282" y="3425217"/>
              <a:ext cx="56449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tab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160173" y="3782568"/>
              <a:ext cx="91664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33" idx="3"/>
              <a:endCxn id="34" idx="1"/>
            </p:cNvCxnSpPr>
            <p:nvPr/>
          </p:nvCxnSpPr>
          <p:spPr>
            <a:xfrm>
              <a:off x="2154776" y="3625272"/>
              <a:ext cx="1005397" cy="2977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5200443" y="4014790"/>
            <a:ext cx="3186474" cy="1203807"/>
            <a:chOff x="1524018" y="2809139"/>
            <a:chExt cx="3186474" cy="1203807"/>
          </a:xfrm>
        </p:grpSpPr>
        <p:sp>
          <p:nvSpPr>
            <p:cNvPr id="47" name="TextBox 46"/>
            <p:cNvSpPr txBox="1"/>
            <p:nvPr/>
          </p:nvSpPr>
          <p:spPr>
            <a:xfrm>
              <a:off x="2762060" y="2809139"/>
              <a:ext cx="194843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action = compile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8" name="Straight Arrow Connector 47"/>
            <p:cNvCxnSpPr>
              <a:stCxn id="47" idx="2"/>
            </p:cNvCxnSpPr>
            <p:nvPr/>
          </p:nvCxnSpPr>
          <p:spPr>
            <a:xfrm flipH="1">
              <a:off x="1524018" y="3209249"/>
              <a:ext cx="2212258" cy="8036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592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Default target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9090" y="3124013"/>
            <a:ext cx="627515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particles.exe: particle.o main.o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 -o $@  $^  $(LIBS)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4822" y="2364402"/>
            <a:ext cx="2270222" cy="755733"/>
            <a:chOff x="2762059" y="2809139"/>
            <a:chExt cx="2270222" cy="755733"/>
          </a:xfrm>
        </p:grpSpPr>
        <p:sp>
          <p:nvSpPr>
            <p:cNvPr id="7" name="TextBox 6"/>
            <p:cNvSpPr txBox="1"/>
            <p:nvPr/>
          </p:nvSpPr>
          <p:spPr>
            <a:xfrm>
              <a:off x="2762059" y="2809139"/>
              <a:ext cx="22702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target = executable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3897170" y="3209249"/>
              <a:ext cx="562899" cy="3556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273627" y="2364402"/>
            <a:ext cx="2822374" cy="771642"/>
            <a:chOff x="2762059" y="2809139"/>
            <a:chExt cx="2822374" cy="771642"/>
          </a:xfrm>
        </p:grpSpPr>
        <p:sp>
          <p:nvSpPr>
            <p:cNvPr id="10" name="TextBox 9"/>
            <p:cNvSpPr txBox="1"/>
            <p:nvPr/>
          </p:nvSpPr>
          <p:spPr>
            <a:xfrm>
              <a:off x="2762059" y="2809139"/>
              <a:ext cx="282237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dependency = object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3932613" y="3209249"/>
              <a:ext cx="240633" cy="3715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189090" y="3775918"/>
            <a:ext cx="6275155" cy="1302357"/>
            <a:chOff x="551860" y="5584723"/>
            <a:chExt cx="6275155" cy="1302357"/>
          </a:xfrm>
        </p:grpSpPr>
        <p:sp>
          <p:nvSpPr>
            <p:cNvPr id="13" name="TextBox 12"/>
            <p:cNvSpPr txBox="1"/>
            <p:nvPr/>
          </p:nvSpPr>
          <p:spPr>
            <a:xfrm>
              <a:off x="551860" y="6302305"/>
              <a:ext cx="6275155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g++  -O2 -g -Wall -stc=c++14  -o particles.exe \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particle.o main.o  -lm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1189089" y="5884575"/>
            <a:ext cx="6275155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all: particles.exe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931706" y="2364402"/>
            <a:ext cx="2101249" cy="976103"/>
            <a:chOff x="2125286" y="2809139"/>
            <a:chExt cx="2101249" cy="976103"/>
          </a:xfrm>
        </p:grpSpPr>
        <p:sp>
          <p:nvSpPr>
            <p:cNvPr id="21" name="TextBox 20"/>
            <p:cNvSpPr txBox="1"/>
            <p:nvPr/>
          </p:nvSpPr>
          <p:spPr>
            <a:xfrm>
              <a:off x="2762060" y="2809139"/>
              <a:ext cx="146447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action =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2125286" y="3209249"/>
              <a:ext cx="1369012" cy="5759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886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executable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Only execute targets with modified dependencies</a:t>
            </a:r>
          </a:p>
          <a:p>
            <a:pPr lvl="1"/>
            <a:r>
              <a:rPr lang="en-US" dirty="0"/>
              <a:t>dependency tracking</a:t>
            </a:r>
          </a:p>
          <a:p>
            <a:pPr lvl="1"/>
            <a:r>
              <a:rPr lang="en-US" dirty="0"/>
              <a:t>saves lots of time on large projects</a:t>
            </a:r>
          </a:p>
          <a:p>
            <a:r>
              <a:rPr lang="en-US" dirty="0"/>
              <a:t>Clean all build artifacts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1" y="2458063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5342" y="5245506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  clean</a:t>
            </a:r>
          </a:p>
        </p:txBody>
      </p:sp>
    </p:spTree>
    <p:extLst>
      <p:ext uri="{BB962C8B-B14F-4D97-AF65-F5344CB8AC3E}">
        <p14:creationId xmlns:p14="http://schemas.microsoft.com/office/powerpoint/2010/main" val="329763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dependencies on header files can be non-trivial</a:t>
            </a:r>
          </a:p>
          <a:p>
            <a:pPr lvl="1"/>
            <a:r>
              <a:rPr lang="en-US" dirty="0"/>
              <a:t>weird errors</a:t>
            </a:r>
          </a:p>
          <a:p>
            <a:r>
              <a:rPr lang="en-US" dirty="0"/>
              <a:t>Can be tracked automatically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3271462"/>
            <a:ext cx="7413381" cy="2554545"/>
            <a:chOff x="628650" y="1825625"/>
            <a:chExt cx="6672417" cy="2554545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825625"/>
              <a:ext cx="6672417" cy="255454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CPPFLAGS = -MMD  -MP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$(CPPFLAGS)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-include $(wildcard *.d)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$(RM) particles.exe $(wildcard *.o)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$(wildcard *.d)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540370" y="3683397"/>
            <a:ext cx="5211639" cy="535046"/>
            <a:chOff x="3540370" y="3245740"/>
            <a:chExt cx="5211639" cy="535046"/>
          </a:xfrm>
        </p:grpSpPr>
        <p:grpSp>
          <p:nvGrpSpPr>
            <p:cNvPr id="8" name="Group 7"/>
            <p:cNvGrpSpPr/>
            <p:nvPr/>
          </p:nvGrpSpPr>
          <p:grpSpPr>
            <a:xfrm>
              <a:off x="5478586" y="3245740"/>
              <a:ext cx="3273423" cy="535046"/>
              <a:chOff x="1221722" y="2790404"/>
              <a:chExt cx="3273423" cy="535046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2" y="2790404"/>
                <a:ext cx="2746423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create dependency files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1221722" y="2990459"/>
                <a:ext cx="527000" cy="3349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/>
            <p:cNvCxnSpPr>
              <a:stCxn id="9" idx="1"/>
            </p:cNvCxnSpPr>
            <p:nvPr/>
          </p:nvCxnSpPr>
          <p:spPr>
            <a:xfrm flipH="1" flipV="1">
              <a:off x="3540370" y="3245741"/>
              <a:ext cx="2465216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954585" y="4768521"/>
            <a:ext cx="4797424" cy="400110"/>
            <a:chOff x="-302278" y="2790404"/>
            <a:chExt cx="4797424" cy="400110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274642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include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302278" y="2925340"/>
              <a:ext cx="2051000" cy="651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17477" y="5778100"/>
            <a:ext cx="3734531" cy="572429"/>
            <a:chOff x="878943" y="2618085"/>
            <a:chExt cx="3734531" cy="572429"/>
          </a:xfrm>
        </p:grpSpPr>
        <p:sp>
          <p:nvSpPr>
            <p:cNvPr id="22" name="TextBox 21"/>
            <p:cNvSpPr txBox="1"/>
            <p:nvPr/>
          </p:nvSpPr>
          <p:spPr>
            <a:xfrm>
              <a:off x="1748721" y="2790404"/>
              <a:ext cx="2864753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clean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878943" y="2618085"/>
              <a:ext cx="869778" cy="3723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176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your own make files</a:t>
            </a:r>
          </a:p>
          <a:p>
            <a:pPr lvl="1"/>
            <a:r>
              <a:rPr lang="en-US" dirty="0"/>
              <a:t>tedious</a:t>
            </a:r>
          </a:p>
          <a:p>
            <a:pPr lvl="1"/>
            <a:r>
              <a:rPr lang="en-US" dirty="0"/>
              <a:t>error prone</a:t>
            </a:r>
          </a:p>
          <a:p>
            <a:pPr lvl="1"/>
            <a:r>
              <a:rPr lang="en-US" dirty="0"/>
              <a:t>okay for small projects</a:t>
            </a:r>
          </a:p>
          <a:p>
            <a:r>
              <a:rPr lang="en-US" dirty="0"/>
              <a:t>Better: use </a:t>
            </a:r>
            <a:r>
              <a:rPr lang="en-US" dirty="0" err="1"/>
              <a:t>autotools</a:t>
            </a:r>
            <a:endParaRPr lang="en-US" dirty="0"/>
          </a:p>
          <a:p>
            <a:pPr lvl="1"/>
            <a:r>
              <a:rPr lang="en-US" dirty="0"/>
              <a:t>create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configure.ac</a:t>
            </a:r>
            <a:r>
              <a:rPr lang="en-US" dirty="0"/>
              <a:t> for project</a:t>
            </a:r>
          </a:p>
          <a:p>
            <a:pPr lvl="1"/>
            <a:r>
              <a:rPr lang="en-US" dirty="0"/>
              <a:t>create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Makefile.am</a:t>
            </a:r>
            <a:r>
              <a:rPr lang="en-US" dirty="0"/>
              <a:t> per directory</a:t>
            </a:r>
          </a:p>
          <a:p>
            <a:r>
              <a:rPr lang="en-US" dirty="0"/>
              <a:t>Better still: consider </a:t>
            </a:r>
            <a:r>
              <a:rPr lang="en-US" dirty="0" err="1"/>
              <a:t>CMake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9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</a:t>
            </a:r>
          </a:p>
          <a:p>
            <a:pPr lvl="1"/>
            <a:r>
              <a:rPr lang="en-US" dirty="0"/>
              <a:t>building software using make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25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214772" y="2408280"/>
            <a:ext cx="3414717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-o hello.exe  hello.cpp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4772" y="4604111"/>
            <a:ext cx="2554792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21315" y="5576455"/>
            <a:ext cx="1943279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683797" y="4604111"/>
            <a:ext cx="5552877" cy="2014050"/>
            <a:chOff x="-2125758" y="5793669"/>
            <a:chExt cx="7403837" cy="2685400"/>
          </a:xfrm>
        </p:grpSpPr>
        <p:sp>
          <p:nvSpPr>
            <p:cNvPr id="13" name="Oval 12"/>
            <p:cNvSpPr/>
            <p:nvPr/>
          </p:nvSpPr>
          <p:spPr>
            <a:xfrm>
              <a:off x="2115117" y="820555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4" name="Straight Arrow Connector 13"/>
            <p:cNvCxnSpPr>
              <a:stCxn id="15" idx="1"/>
              <a:endCxn id="13" idx="6"/>
            </p:cNvCxnSpPr>
            <p:nvPr/>
          </p:nvCxnSpPr>
          <p:spPr>
            <a:xfrm flipH="1">
              <a:off x="2475159" y="6224557"/>
              <a:ext cx="1232747" cy="211775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707905" y="5793669"/>
              <a:ext cx="1570174" cy="8617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-2125758" y="65775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7" name="Straight Arrow Connector 16"/>
            <p:cNvCxnSpPr>
              <a:stCxn id="15" idx="1"/>
              <a:endCxn id="16" idx="6"/>
            </p:cNvCxnSpPr>
            <p:nvPr/>
          </p:nvCxnSpPr>
          <p:spPr>
            <a:xfrm flipH="1">
              <a:off x="-1765717" y="6224557"/>
              <a:ext cx="5473622" cy="48971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942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  <p:bldP spid="11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</a:t>
            </a:r>
            <a:r>
              <a:rPr lang="en-US" dirty="0"/>
              <a:t>Make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6406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</a:t>
            </a:r>
            <a:r>
              <a:rPr lang="en-US" dirty="0"/>
              <a:t>Make</a:t>
            </a:r>
            <a:r>
              <a:rPr lang="en-BE" dirty="0"/>
              <a:t>L</a:t>
            </a:r>
            <a:r>
              <a:rPr lang="en-GB" dirty="0" err="1"/>
              <a:t>i</a:t>
            </a:r>
            <a:r>
              <a:rPr lang="en-BE" dirty="0"/>
              <a:t>s</a:t>
            </a:r>
            <a:r>
              <a:rPr lang="en-GB" dirty="0"/>
              <a:t>t</a:t>
            </a:r>
            <a:r>
              <a:rPr lang="en-BE" dirty="0"/>
              <a:t>s.</a:t>
            </a:r>
            <a:r>
              <a:rPr lang="en-GB" dirty="0"/>
              <a:t>t</a:t>
            </a:r>
            <a:r>
              <a:rPr lang="en-BE" dirty="0"/>
              <a:t>x</a:t>
            </a:r>
            <a:r>
              <a:rPr lang="en-GB" dirty="0"/>
              <a:t>t</a:t>
            </a:r>
            <a:r>
              <a:rPr lang="en-US" dirty="0"/>
              <a:t>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71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046988"/>
            <a:chOff x="628650" y="1825625"/>
            <a:chExt cx="6672417" cy="304698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04698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cmake_minimum_required(VERSION 3.0)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project(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LANGUAGES CXX)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set(CMAKE_CXX_STANDARD 14)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set(CMAKE_CXX_STARDARD_REQUIRED YES)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set(CMAKE_CXX_EXTENSIONS NO)</a:t>
              </a: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d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d_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-Wall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–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x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a -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d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-g)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add_executable(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.exe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                  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.cpp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                  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GB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n.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07855" y="1825625"/>
              <a:ext cx="157927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k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  <a:r>
                <a:rPr lang="en-GB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sts.txt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98142" y="742475"/>
            <a:ext cx="4152910" cy="1060565"/>
            <a:chOff x="431340" y="2790404"/>
            <a:chExt cx="4152910" cy="1060565"/>
          </a:xfrm>
        </p:grpSpPr>
        <p:sp>
          <p:nvSpPr>
            <p:cNvPr id="8" name="TextBox 7"/>
            <p:cNvSpPr txBox="1"/>
            <p:nvPr/>
          </p:nvSpPr>
          <p:spPr>
            <a:xfrm>
              <a:off x="1748721" y="2790404"/>
              <a:ext cx="283552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n</a:t>
              </a:r>
              <a:r>
                <a:rPr lang="en-BE" sz="2000" dirty="0"/>
                <a:t>u</a:t>
              </a:r>
              <a:r>
                <a:rPr lang="en-GB" sz="2000" dirty="0"/>
                <a:t>m</a:t>
              </a:r>
              <a:r>
                <a:rPr lang="en-BE" sz="2000" dirty="0"/>
                <a:t> C</a:t>
              </a:r>
              <a:r>
                <a:rPr lang="en-GB" sz="2000" dirty="0"/>
                <a:t>m</a:t>
              </a:r>
              <a:r>
                <a:rPr lang="en-BE" sz="2000" dirty="0"/>
                <a:t>a</a:t>
              </a:r>
              <a:r>
                <a:rPr lang="en-GB" sz="2000" dirty="0"/>
                <a:t>k</a:t>
              </a:r>
              <a:r>
                <a:rPr lang="en-BE" sz="2000" dirty="0"/>
                <a:t>e </a:t>
              </a:r>
              <a:r>
                <a:rPr lang="en-GB" sz="2000" dirty="0"/>
                <a:t>v</a:t>
              </a:r>
              <a:r>
                <a:rPr lang="en-BE" sz="2000" dirty="0"/>
                <a:t>e</a:t>
              </a:r>
              <a:r>
                <a:rPr lang="en-GB" sz="2000" dirty="0"/>
                <a:t>r</a:t>
              </a:r>
              <a:r>
                <a:rPr lang="en-BE" sz="2000" dirty="0"/>
                <a:t>s</a:t>
              </a:r>
              <a:r>
                <a:rPr lang="en-GB" sz="2000" dirty="0" err="1"/>
                <a:t>i</a:t>
              </a:r>
              <a:r>
                <a:rPr lang="en-BE" sz="2000" dirty="0"/>
                <a:t>o</a:t>
              </a:r>
              <a:r>
                <a:rPr lang="en-GB" sz="2000" dirty="0"/>
                <a:t>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cxnSpLocks/>
              <a:stCxn id="8" idx="1"/>
            </p:cNvCxnSpPr>
            <p:nvPr/>
          </p:nvCxnSpPr>
          <p:spPr>
            <a:xfrm flipH="1">
              <a:off x="431340" y="2990459"/>
              <a:ext cx="1317381" cy="8605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588028" y="3740781"/>
            <a:ext cx="2473827" cy="853577"/>
            <a:chOff x="1202217" y="2336937"/>
            <a:chExt cx="2473827" cy="853577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cxnSpLocks/>
              <a:stCxn id="12" idx="1"/>
            </p:cNvCxnSpPr>
            <p:nvPr/>
          </p:nvCxnSpPr>
          <p:spPr>
            <a:xfrm flipH="1" flipV="1">
              <a:off x="1202217" y="2336937"/>
              <a:ext cx="546505" cy="6535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692866" y="2595359"/>
            <a:ext cx="5474440" cy="643599"/>
            <a:chOff x="-2146440" y="2546915"/>
            <a:chExt cx="5474440" cy="643599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57927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p</a:t>
              </a:r>
              <a:r>
                <a:rPr lang="en-GB" sz="2000" dirty="0"/>
                <a:t>r</a:t>
              </a:r>
              <a:r>
                <a:rPr lang="en-BE" sz="2000" dirty="0"/>
                <a:t>o</a:t>
              </a:r>
              <a:r>
                <a:rPr lang="en-GB" sz="2000" dirty="0"/>
                <a:t>j</a:t>
              </a:r>
              <a:r>
                <a:rPr lang="en-BE" sz="2000" dirty="0"/>
                <a:t>e</a:t>
              </a:r>
              <a:r>
                <a:rPr lang="en-GB" sz="2000" dirty="0"/>
                <a:t>c</a:t>
              </a:r>
              <a:r>
                <a:rPr lang="en-BE" sz="2000" dirty="0"/>
                <a:t>t </a:t>
              </a:r>
              <a:r>
                <a:rPr lang="en-GB" sz="2000" dirty="0"/>
                <a:t>n</a:t>
              </a:r>
              <a:r>
                <a:rPr lang="en-BE" sz="2000" dirty="0"/>
                <a:t>a</a:t>
              </a:r>
              <a:r>
                <a:rPr lang="en-GB" sz="2000" dirty="0"/>
                <a:t>m</a:t>
              </a:r>
              <a:r>
                <a:rPr lang="en-BE" sz="2000" dirty="0"/>
                <a:t>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cxnSpLocks/>
              <a:stCxn id="17" idx="1"/>
            </p:cNvCxnSpPr>
            <p:nvPr/>
          </p:nvCxnSpPr>
          <p:spPr>
            <a:xfrm flipH="1" flipV="1">
              <a:off x="-2146440" y="2546915"/>
              <a:ext cx="3895162" cy="4435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491464" y="4394304"/>
            <a:ext cx="1419516" cy="1220178"/>
            <a:chOff x="2762059" y="1989071"/>
            <a:chExt cx="1419516" cy="1220178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141951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b</a:t>
              </a:r>
              <a:r>
                <a:rPr lang="en-GB" sz="2000" dirty="0"/>
                <a:t>u</a:t>
              </a:r>
              <a:r>
                <a:rPr lang="en-BE" sz="2000" dirty="0" err="1"/>
                <a:t>i</a:t>
              </a:r>
              <a:r>
                <a:rPr lang="en-GB" sz="2000" dirty="0"/>
                <a:t>l</a:t>
              </a:r>
              <a:r>
                <a:rPr lang="en-BE" sz="2000" dirty="0"/>
                <a:t>d </a:t>
              </a:r>
              <a:r>
                <a:rPr lang="en-GB" sz="2000" dirty="0"/>
                <a:t>t</a:t>
              </a:r>
              <a:r>
                <a:rPr lang="en-BE" sz="2000" dirty="0"/>
                <a:t>a</a:t>
              </a:r>
              <a:r>
                <a:rPr lang="en-GB" sz="2000" dirty="0"/>
                <a:t>r</a:t>
              </a:r>
              <a:r>
                <a:rPr lang="en-BE" sz="2000" dirty="0"/>
                <a:t>g</a:t>
              </a:r>
              <a:r>
                <a:rPr lang="en-GB" sz="2000" dirty="0"/>
                <a:t>e</a:t>
              </a:r>
              <a:r>
                <a:rPr lang="en-BE" sz="2000" dirty="0"/>
                <a:t>t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cxnSpLocks/>
              <a:stCxn id="21" idx="0"/>
            </p:cNvCxnSpPr>
            <p:nvPr/>
          </p:nvCxnSpPr>
          <p:spPr>
            <a:xfrm flipV="1">
              <a:off x="3471817" y="1989071"/>
              <a:ext cx="583923" cy="8200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4798142" y="2046596"/>
            <a:ext cx="4152910" cy="707886"/>
            <a:chOff x="-11398" y="2829624"/>
            <a:chExt cx="4152910" cy="7078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579278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p</a:t>
              </a:r>
              <a:r>
                <a:rPr lang="en-GB" sz="2000" dirty="0"/>
                <a:t>r</a:t>
              </a:r>
              <a:r>
                <a:rPr lang="en-BE" sz="2000" dirty="0"/>
                <a:t>o</a:t>
              </a:r>
              <a:r>
                <a:rPr lang="en-GB" sz="2000" dirty="0"/>
                <a:t>g</a:t>
              </a:r>
              <a:r>
                <a:rPr lang="en-BE" sz="2000" dirty="0"/>
                <a:t>r</a:t>
              </a:r>
              <a:r>
                <a:rPr lang="en-GB" sz="2000" dirty="0"/>
                <a:t>a</a:t>
              </a:r>
              <a:r>
                <a:rPr lang="en-BE" sz="2000" dirty="0"/>
                <a:t>m</a:t>
              </a:r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n</a:t>
              </a:r>
              <a:r>
                <a:rPr lang="en-BE" sz="2000" dirty="0"/>
                <a:t>g </a:t>
              </a:r>
              <a:r>
                <a:rPr lang="en-GB" sz="2000" dirty="0"/>
                <a:t>l</a:t>
              </a:r>
              <a:r>
                <a:rPr lang="en-BE" sz="2000" dirty="0"/>
                <a:t>a</a:t>
              </a:r>
              <a:r>
                <a:rPr lang="en-GB" sz="2000" dirty="0"/>
                <a:t>n</a:t>
              </a:r>
              <a:r>
                <a:rPr lang="en-BE" sz="2000" dirty="0"/>
                <a:t>g</a:t>
              </a:r>
              <a:r>
                <a:rPr lang="en-GB" sz="2000" dirty="0"/>
                <a:t>u</a:t>
              </a:r>
              <a:r>
                <a:rPr lang="en-BE" sz="2000" dirty="0"/>
                <a:t>a</a:t>
              </a:r>
              <a:r>
                <a:rPr lang="en-GB" sz="2000" dirty="0"/>
                <a:t>g</a:t>
              </a:r>
              <a:r>
                <a:rPr lang="en-BE" sz="2000" dirty="0"/>
                <a:t>e(s)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cxnSpLocks/>
              <a:stCxn id="26" idx="1"/>
            </p:cNvCxnSpPr>
            <p:nvPr/>
          </p:nvCxnSpPr>
          <p:spPr>
            <a:xfrm flipH="1">
              <a:off x="-11398" y="3183567"/>
              <a:ext cx="2573632" cy="79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754E5B1-BD8A-4717-88CF-63AA28AED985}"/>
              </a:ext>
            </a:extLst>
          </p:cNvPr>
          <p:cNvGrpSpPr/>
          <p:nvPr/>
        </p:nvGrpSpPr>
        <p:grpSpPr>
          <a:xfrm>
            <a:off x="5150840" y="2862896"/>
            <a:ext cx="3911015" cy="1141790"/>
            <a:chOff x="5150840" y="2904578"/>
            <a:chExt cx="3911015" cy="1141790"/>
          </a:xfrm>
        </p:grpSpPr>
        <p:grpSp>
          <p:nvGrpSpPr>
            <p:cNvPr id="30" name="Group 29"/>
            <p:cNvGrpSpPr/>
            <p:nvPr/>
          </p:nvGrpSpPr>
          <p:grpSpPr>
            <a:xfrm>
              <a:off x="5278060" y="3238958"/>
              <a:ext cx="3783795" cy="807410"/>
              <a:chOff x="59310" y="2594039"/>
              <a:chExt cx="3783795" cy="943471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2562234" y="2829624"/>
                <a:ext cx="1280871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BE" sz="2000" dirty="0"/>
                  <a:t>l</a:t>
                </a:r>
                <a:r>
                  <a:rPr lang="en-GB" sz="2000" dirty="0"/>
                  <a:t>a</a:t>
                </a:r>
                <a:r>
                  <a:rPr lang="en-BE" sz="2000" dirty="0"/>
                  <a:t>n</a:t>
                </a:r>
                <a:r>
                  <a:rPr lang="en-GB" sz="2000" dirty="0"/>
                  <a:t>g</a:t>
                </a:r>
                <a:r>
                  <a:rPr lang="en-BE" sz="2000" dirty="0"/>
                  <a:t>u</a:t>
                </a:r>
                <a:r>
                  <a:rPr lang="en-GB" sz="2000" dirty="0"/>
                  <a:t>a</a:t>
                </a:r>
                <a:r>
                  <a:rPr lang="en-BE" sz="2000" dirty="0"/>
                  <a:t>g</a:t>
                </a:r>
                <a:r>
                  <a:rPr lang="en-GB" sz="2000" dirty="0"/>
                  <a:t>e</a:t>
                </a:r>
                <a:r>
                  <a:rPr lang="en-BE" sz="2000" dirty="0"/>
                  <a:t> </a:t>
                </a:r>
                <a:r>
                  <a:rPr lang="en-GB" sz="2000" dirty="0"/>
                  <a:t>p</a:t>
                </a:r>
                <a:r>
                  <a:rPr lang="en-BE" sz="2000" dirty="0"/>
                  <a:t>r</a:t>
                </a:r>
                <a:r>
                  <a:rPr lang="en-GB" sz="2000" dirty="0"/>
                  <a:t>o</a:t>
                </a:r>
                <a:r>
                  <a:rPr lang="en-BE" sz="2000" dirty="0"/>
                  <a:t>p</a:t>
                </a:r>
                <a:r>
                  <a:rPr lang="en-GB" sz="2000" dirty="0"/>
                  <a:t>e</a:t>
                </a:r>
                <a:r>
                  <a:rPr lang="en-BE" sz="2000" dirty="0"/>
                  <a:t>r</a:t>
                </a:r>
                <a:r>
                  <a:rPr lang="en-GB" sz="2000" dirty="0"/>
                  <a:t>t</a:t>
                </a:r>
                <a:r>
                  <a:rPr lang="en-BE" sz="2000" dirty="0" err="1"/>
                  <a:t>i</a:t>
                </a:r>
                <a:r>
                  <a:rPr lang="en-GB" sz="2000" dirty="0"/>
                  <a:t>e</a:t>
                </a:r>
                <a:r>
                  <a:rPr lang="en-BE" sz="2000" dirty="0"/>
                  <a:t>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2" name="Straight Arrow Connector 31"/>
              <p:cNvCxnSpPr>
                <a:cxnSpLocks/>
                <a:stCxn id="31" idx="1"/>
              </p:cNvCxnSpPr>
              <p:nvPr/>
            </p:nvCxnSpPr>
            <p:spPr>
              <a:xfrm flipH="1" flipV="1">
                <a:off x="59310" y="2594039"/>
                <a:ext cx="2502924" cy="61220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Right Brace 34">
              <a:extLst>
                <a:ext uri="{FF2B5EF4-FFF2-40B4-BE49-F238E27FC236}">
                  <a16:creationId xmlns:a16="http://schemas.microsoft.com/office/drawing/2014/main" id="{ED5A949E-F95C-4672-92C6-B64B3BA2111B}"/>
                </a:ext>
              </a:extLst>
            </p:cNvPr>
            <p:cNvSpPr/>
            <p:nvPr/>
          </p:nvSpPr>
          <p:spPr>
            <a:xfrm>
              <a:off x="5150840" y="2904578"/>
              <a:ext cx="127220" cy="707886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983A580-025D-4FD7-9C69-1657176DFDFD}"/>
              </a:ext>
            </a:extLst>
          </p:cNvPr>
          <p:cNvGrpSpPr/>
          <p:nvPr/>
        </p:nvGrpSpPr>
        <p:grpSpPr>
          <a:xfrm>
            <a:off x="4693032" y="4404228"/>
            <a:ext cx="2374383" cy="989183"/>
            <a:chOff x="5102242" y="3241264"/>
            <a:chExt cx="2374383" cy="989183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2889D15-DE35-4360-B7A7-1B787A5DC7BD}"/>
                </a:ext>
              </a:extLst>
            </p:cNvPr>
            <p:cNvGrpSpPr/>
            <p:nvPr/>
          </p:nvGrpSpPr>
          <p:grpSpPr>
            <a:xfrm>
              <a:off x="5261313" y="3439402"/>
              <a:ext cx="2215312" cy="791045"/>
              <a:chOff x="42563" y="2828261"/>
              <a:chExt cx="2215312" cy="924349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0D94E88-15EF-4724-AE5D-4778E32EB747}"/>
                  </a:ext>
                </a:extLst>
              </p:cNvPr>
              <p:cNvSpPr txBox="1"/>
              <p:nvPr/>
            </p:nvSpPr>
            <p:spPr>
              <a:xfrm>
                <a:off x="530641" y="2925434"/>
                <a:ext cx="1727234" cy="8271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s</a:t>
                </a:r>
                <a:r>
                  <a:rPr lang="en-BE" sz="2000" dirty="0"/>
                  <a:t>o</a:t>
                </a:r>
                <a:r>
                  <a:rPr lang="en-GB" sz="2000" dirty="0"/>
                  <a:t>u</a:t>
                </a:r>
                <a:r>
                  <a:rPr lang="en-BE" sz="2000" dirty="0"/>
                  <a:t>r</a:t>
                </a:r>
                <a:r>
                  <a:rPr lang="en-GB" sz="2000" dirty="0"/>
                  <a:t>c</a:t>
                </a:r>
                <a:r>
                  <a:rPr lang="en-BE" sz="2000" dirty="0"/>
                  <a:t>e </a:t>
                </a:r>
                <a:r>
                  <a:rPr lang="en-GB" sz="2000" dirty="0"/>
                  <a:t>d</a:t>
                </a:r>
                <a:r>
                  <a:rPr lang="en-BE" sz="2000" dirty="0"/>
                  <a:t>e</a:t>
                </a:r>
                <a:r>
                  <a:rPr lang="en-GB" sz="2000" dirty="0"/>
                  <a:t>p</a:t>
                </a:r>
                <a:r>
                  <a:rPr lang="en-BE" sz="2000" dirty="0"/>
                  <a:t>e</a:t>
                </a:r>
                <a:r>
                  <a:rPr lang="en-GB" sz="2000" dirty="0"/>
                  <a:t>n</a:t>
                </a:r>
                <a:r>
                  <a:rPr lang="en-BE" sz="2000" dirty="0"/>
                  <a:t>d</a:t>
                </a:r>
                <a:r>
                  <a:rPr lang="en-GB" sz="2000" dirty="0"/>
                  <a:t>e</a:t>
                </a:r>
                <a:r>
                  <a:rPr lang="en-BE" sz="2000" dirty="0"/>
                  <a:t>n</a:t>
                </a:r>
                <a:r>
                  <a:rPr lang="en-GB" sz="2000" dirty="0"/>
                  <a:t>c</a:t>
                </a:r>
                <a:r>
                  <a:rPr lang="en-BE" sz="2000" dirty="0" err="1"/>
                  <a:t>ies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9AD842C1-0291-46C2-9BF3-08C08F23CB95}"/>
                  </a:ext>
                </a:extLst>
              </p:cNvPr>
              <p:cNvCxnSpPr>
                <a:cxnSpLocks/>
                <a:stCxn id="44" idx="1"/>
              </p:cNvCxnSpPr>
              <p:nvPr/>
            </p:nvCxnSpPr>
            <p:spPr>
              <a:xfrm flipH="1" flipV="1">
                <a:off x="42563" y="2828261"/>
                <a:ext cx="488078" cy="51076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Right Brace 42">
              <a:extLst>
                <a:ext uri="{FF2B5EF4-FFF2-40B4-BE49-F238E27FC236}">
                  <a16:creationId xmlns:a16="http://schemas.microsoft.com/office/drawing/2014/main" id="{7E47BDC3-AE65-473F-A642-EAFF19A8761F}"/>
                </a:ext>
              </a:extLst>
            </p:cNvPr>
            <p:cNvSpPr/>
            <p:nvPr/>
          </p:nvSpPr>
          <p:spPr>
            <a:xfrm>
              <a:off x="5102242" y="3241264"/>
              <a:ext cx="70707" cy="40011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</p:spTree>
    <p:extLst>
      <p:ext uri="{BB962C8B-B14F-4D97-AF65-F5344CB8AC3E}">
        <p14:creationId xmlns:p14="http://schemas.microsoft.com/office/powerpoint/2010/main" val="43485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BE" dirty="0"/>
              <a:t>C</a:t>
            </a:r>
            <a:r>
              <a:rPr lang="en-GB" dirty="0"/>
              <a:t>M</a:t>
            </a:r>
            <a:r>
              <a:rPr lang="en-US" dirty="0" err="1"/>
              <a:t>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BE" dirty="0"/>
              <a:t>Create, go to b</a:t>
            </a:r>
            <a:r>
              <a:rPr lang="en-US" dirty="0" err="1"/>
              <a:t>uild</a:t>
            </a:r>
            <a:r>
              <a:rPr lang="en-BE" dirty="0"/>
              <a:t> directory</a:t>
            </a:r>
          </a:p>
          <a:p>
            <a:pPr lvl="1"/>
            <a:endParaRPr lang="en-BE" dirty="0"/>
          </a:p>
          <a:p>
            <a:pPr lvl="1"/>
            <a:endParaRPr lang="en-BE" dirty="0"/>
          </a:p>
          <a:p>
            <a:r>
              <a:rPr lang="en-BE" dirty="0"/>
              <a:t>Generate build</a:t>
            </a:r>
            <a:r>
              <a:rPr lang="en-US" dirty="0"/>
              <a:t> </a:t>
            </a:r>
            <a:r>
              <a:rPr lang="en-BE" dirty="0"/>
              <a:t>files</a:t>
            </a:r>
          </a:p>
          <a:p>
            <a:pPr lvl="1"/>
            <a:endParaRPr lang="en-BE" dirty="0"/>
          </a:p>
          <a:p>
            <a:pPr lvl="1"/>
            <a:endParaRPr lang="en-BE" dirty="0"/>
          </a:p>
          <a:p>
            <a:r>
              <a:rPr lang="en-BE" dirty="0" err="1"/>
              <a:t>Builid</a:t>
            </a:r>
            <a:r>
              <a:rPr lang="en-BE" dirty="0"/>
              <a:t> software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Only execute targets with modified dependencies</a:t>
            </a:r>
          </a:p>
          <a:p>
            <a:pPr lvl="1"/>
            <a:r>
              <a:rPr lang="en-US" dirty="0"/>
              <a:t>dependency tracking</a:t>
            </a:r>
          </a:p>
          <a:p>
            <a:pPr lvl="1"/>
            <a:r>
              <a:rPr lang="en-US" dirty="0"/>
              <a:t>saves lots of time on large projects</a:t>
            </a:r>
          </a:p>
          <a:p>
            <a:r>
              <a:rPr lang="en-US" dirty="0"/>
              <a:t>Clean all build artifacts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2" y="4089171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5341" y="6162269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  clean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982849-869D-45E3-A669-B3A6F0ADCC9B}"/>
              </a:ext>
            </a:extLst>
          </p:cNvPr>
          <p:cNvSpPr txBox="1"/>
          <p:nvPr/>
        </p:nvSpPr>
        <p:spPr>
          <a:xfrm>
            <a:off x="1445341" y="2201111"/>
            <a:ext cx="377071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en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build;  cd build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63FB82-1076-47E4-B89E-63C6670093CF}"/>
              </a:ext>
            </a:extLst>
          </p:cNvPr>
          <p:cNvSpPr txBox="1"/>
          <p:nvPr/>
        </p:nvSpPr>
        <p:spPr>
          <a:xfrm>
            <a:off x="1445342" y="3117118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32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animBg="1"/>
      <p:bldP spid="7" grpId="0" animBg="1"/>
      <p:bldP spid="8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</a:t>
            </a:r>
          </a:p>
          <a:p>
            <a:pPr lvl="1"/>
            <a:r>
              <a:rPr lang="en-US" dirty="0"/>
              <a:t>building software using </a:t>
            </a:r>
            <a:r>
              <a:rPr lang="en-BE" dirty="0"/>
              <a:t>C</a:t>
            </a:r>
            <a:r>
              <a:rPr lang="en-GB" dirty="0"/>
              <a:t>M</a:t>
            </a:r>
            <a:r>
              <a:rPr lang="en-US" dirty="0" err="1"/>
              <a:t>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6918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3,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  <a:endParaRPr lang="en-US" sz="1600" dirty="0">
              <a:hlinkClick r:id="rId2"/>
            </a:endParaRPr>
          </a:p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1173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for preconditions</a:t>
            </a:r>
          </a:p>
          <a:p>
            <a:pPr lvl="1"/>
            <a:r>
              <a:rPr lang="en-US" dirty="0"/>
              <a:t>valid arguments for functions?</a:t>
            </a:r>
          </a:p>
          <a:p>
            <a:r>
              <a:rPr lang="en-US" dirty="0"/>
              <a:t>Invariants</a:t>
            </a:r>
          </a:p>
          <a:p>
            <a:pPr lvl="1"/>
            <a:r>
              <a:rPr lang="en-US" dirty="0"/>
              <a:t>valid state of object?</a:t>
            </a:r>
          </a:p>
          <a:p>
            <a:r>
              <a:rPr lang="en-US" dirty="0"/>
              <a:t>Check for runtime problems</a:t>
            </a:r>
          </a:p>
          <a:p>
            <a:pPr lvl="1"/>
            <a:r>
              <a:rPr lang="en-US" dirty="0"/>
              <a:t>e.g., opening files</a:t>
            </a:r>
          </a:p>
          <a:p>
            <a:r>
              <a:rPr lang="en-US" dirty="0"/>
              <a:t>Signal problems</a:t>
            </a:r>
          </a:p>
          <a:p>
            <a:pPr lvl="1"/>
            <a:r>
              <a:rPr lang="en-US" dirty="0"/>
              <a:t>don't fail silently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61187" y="5653743"/>
            <a:ext cx="28698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Throw exceptions!</a:t>
            </a:r>
          </a:p>
        </p:txBody>
      </p:sp>
    </p:spTree>
    <p:extLst>
      <p:ext uri="{BB962C8B-B14F-4D97-AF65-F5344CB8AC3E}">
        <p14:creationId xmlns:p14="http://schemas.microsoft.com/office/powerpoint/2010/main" val="134611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 exception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exception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0)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string msg("fac argument 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msg += to_string(n) + ", must be positive";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throw invalid_argument(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msg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int result =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for (int i = 2; i &lt;= n; i++)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result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result;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24751" y="2108763"/>
            <a:ext cx="2989006" cy="929405"/>
            <a:chOff x="1995658" y="2809139"/>
            <a:chExt cx="2989006" cy="929405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check precondition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1995658" y="3209249"/>
              <a:ext cx="1877704" cy="5292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166546" y="3910918"/>
            <a:ext cx="3716902" cy="608652"/>
            <a:chOff x="1267762" y="2600597"/>
            <a:chExt cx="3716902" cy="608652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standard exception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81228" y="3038168"/>
            <a:ext cx="2502978" cy="707886"/>
            <a:chOff x="181228" y="3038168"/>
            <a:chExt cx="2502978" cy="707886"/>
          </a:xfrm>
        </p:grpSpPr>
        <p:sp>
          <p:nvSpPr>
            <p:cNvPr id="16" name="TextBox 15"/>
            <p:cNvSpPr txBox="1"/>
            <p:nvPr/>
          </p:nvSpPr>
          <p:spPr>
            <a:xfrm>
              <a:off x="181228" y="3038168"/>
              <a:ext cx="178522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returns control</a:t>
              </a:r>
              <a:br>
                <a:rPr lang="en-US" sz="2000" dirty="0"/>
              </a:br>
              <a:r>
                <a:rPr lang="en-US" sz="2000" dirty="0"/>
                <a:t>to caller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3"/>
            </p:cNvCxnSpPr>
            <p:nvPr/>
          </p:nvCxnSpPr>
          <p:spPr>
            <a:xfrm>
              <a:off x="1966452" y="3392111"/>
              <a:ext cx="717754" cy="3539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175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 exception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4161376"/>
            <a:ext cx="7886700" cy="2015587"/>
          </a:xfrm>
        </p:spPr>
        <p:txBody>
          <a:bodyPr/>
          <a:lstStyle/>
          <a:p>
            <a:r>
              <a:rPr lang="en-US" dirty="0"/>
              <a:t>Multiple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/>
              <a:t> phrase are possible</a:t>
            </a:r>
          </a:p>
          <a:p>
            <a:r>
              <a:rPr lang="en-US" dirty="0"/>
              <a:t>Exception can be </a:t>
            </a:r>
            <a:r>
              <a:rPr lang="en-US" dirty="0" err="1"/>
              <a:t>rethrown</a:t>
            </a:r>
            <a:r>
              <a:rPr lang="en-US" dirty="0"/>
              <a:t>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throw;</a:t>
            </a:r>
          </a:p>
          <a:p>
            <a:r>
              <a:rPr lang="en-US" dirty="0"/>
              <a:t>Recover from exception if possible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cout &lt;&lt; fac(n)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(invalid_argument e)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cerr &lt;&lt; "# error: " &lt;&lt; e.what()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exit(1);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34159" y="3202996"/>
            <a:ext cx="3716902" cy="608652"/>
            <a:chOff x="1267762" y="2600597"/>
            <a:chExt cx="3716902" cy="608652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deal with situation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3388131" y="1951992"/>
            <a:ext cx="56216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Note: only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invalid_argument</a:t>
            </a:r>
            <a:r>
              <a:rPr lang="en-US" sz="2000" dirty="0"/>
              <a:t> exception caught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64496" y="2371511"/>
            <a:ext cx="1829774" cy="400110"/>
            <a:chOff x="2762059" y="1769112"/>
            <a:chExt cx="1829774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1769112"/>
              <a:ext cx="105886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execute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3820921" y="1969167"/>
              <a:ext cx="7709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223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8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error handling is hard</a:t>
            </a:r>
          </a:p>
          <a:p>
            <a:pPr lvl="1"/>
            <a:r>
              <a:rPr lang="en-US" dirty="0"/>
              <a:t>handle error at right level</a:t>
            </a:r>
          </a:p>
          <a:p>
            <a:pPr lvl="1"/>
            <a:r>
              <a:rPr lang="en-US" dirty="0"/>
              <a:t>convey maximal information to user</a:t>
            </a:r>
          </a:p>
          <a:p>
            <a:r>
              <a:rPr lang="en-US" dirty="0"/>
              <a:t>Increases size of code base considerably</a:t>
            </a:r>
          </a:p>
          <a:p>
            <a:r>
              <a:rPr lang="en-US" dirty="0"/>
              <a:t>Think of corner cases</a:t>
            </a:r>
          </a:p>
          <a:p>
            <a:r>
              <a:rPr lang="en-US" dirty="0"/>
              <a:t>Requires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90917" y="5053781"/>
            <a:ext cx="361163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 it right, or not at all!</a:t>
            </a:r>
          </a:p>
        </p:txBody>
      </p:sp>
    </p:spTree>
    <p:extLst>
      <p:ext uri="{BB962C8B-B14F-4D97-AF65-F5344CB8AC3E}">
        <p14:creationId xmlns:p14="http://schemas.microsoft.com/office/powerpoint/2010/main" val="397315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35457"/>
            <a:ext cx="7886700" cy="4351338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::exit(</a:t>
            </a:r>
            <a:r>
              <a:rPr lang="en-US" dirty="0"/>
              <a:t>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 to convey exit status to shell</a:t>
            </a:r>
          </a:p>
          <a:p>
            <a:pPr lvl="1"/>
            <a:r>
              <a:rPr lang="en-US" dirty="0"/>
              <a:t>0: success</a:t>
            </a:r>
          </a:p>
          <a:p>
            <a:pPr lvl="1"/>
            <a:r>
              <a:rPr lang="en-US" dirty="0"/>
              <a:t>1-127: failure</a:t>
            </a:r>
          </a:p>
          <a:p>
            <a:r>
              <a:rPr lang="en-US" dirty="0"/>
              <a:t>Non-zero exit status</a:t>
            </a:r>
          </a:p>
          <a:p>
            <a:pPr lvl="1"/>
            <a:r>
              <a:rPr lang="en-US" dirty="0"/>
              <a:t>pick value per error condition, allows shell to do error handling</a:t>
            </a:r>
          </a:p>
          <a:p>
            <a:pPr lvl="1"/>
            <a:r>
              <a:rPr lang="en-US" dirty="0"/>
              <a:t>e.g., 1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missing argument, 2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wrong argument  type,</a:t>
            </a:r>
            <a:br>
              <a:rPr lang="en-US" dirty="0"/>
            </a:br>
            <a:r>
              <a:rPr lang="en-US" dirty="0"/>
              <a:t>         3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wrong argument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883" y="5260257"/>
            <a:ext cx="678425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fac.exe  -1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error: invalid argument value -1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echo 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2619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syntax: form, grammar</a:t>
            </a:r>
          </a:p>
          <a:p>
            <a:pPr lvl="1"/>
            <a:r>
              <a:rPr lang="en-US" dirty="0"/>
              <a:t>correct:</a:t>
            </a:r>
            <a:br>
              <a:rPr lang="en-US" dirty="0"/>
            </a:br>
            <a:r>
              <a:rPr lang="en-US" i="1" dirty="0"/>
              <a:t>The dog is barking.</a:t>
            </a:r>
          </a:p>
          <a:p>
            <a:pPr lvl="1"/>
            <a:r>
              <a:rPr lang="en-US" dirty="0"/>
              <a:t>incorrect:</a:t>
            </a:r>
            <a:br>
              <a:rPr lang="en-US" dirty="0"/>
            </a:br>
            <a:r>
              <a:rPr lang="en-US" i="1" dirty="0"/>
              <a:t>The dog barking.</a:t>
            </a:r>
          </a:p>
          <a:p>
            <a:r>
              <a:rPr lang="en-US" dirty="0"/>
              <a:t>semantics: meaning, interpretation</a:t>
            </a:r>
          </a:p>
          <a:p>
            <a:pPr lvl="1"/>
            <a:r>
              <a:rPr lang="en-US" dirty="0"/>
              <a:t>correct:</a:t>
            </a:r>
            <a:br>
              <a:rPr lang="nl-BE" dirty="0"/>
            </a:br>
            <a:r>
              <a:rPr lang="nl-BE" i="1" dirty="0"/>
              <a:t>The dog </a:t>
            </a:r>
            <a:r>
              <a:rPr lang="nl-BE" i="1" dirty="0" err="1"/>
              <a:t>barked</a:t>
            </a:r>
            <a:r>
              <a:rPr lang="nl-BE" i="1" dirty="0"/>
              <a:t>.</a:t>
            </a:r>
          </a:p>
          <a:p>
            <a:pPr lvl="1"/>
            <a:r>
              <a:rPr lang="en-US" dirty="0"/>
              <a:t>incorrect:</a:t>
            </a:r>
            <a:br>
              <a:rPr lang="en-US" dirty="0"/>
            </a:br>
            <a:r>
              <a:rPr lang="en-US" i="1" dirty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Except in fairy tales!</a:t>
            </a:r>
            <a:endParaRPr lang="nl-BE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defining your own namespaces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exit status for using in shell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8673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https://github.com/gjbex/Scientific-C-plus-plus/tree/master/source-code/Classes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4894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class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8650" y="1690689"/>
            <a:ext cx="6961853" cy="3046988"/>
            <a:chOff x="628650" y="1690689"/>
            <a:chExt cx="6961853" cy="304698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0469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StaticParticle(double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StaticParticle&amp;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781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Particles with velocity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4278094"/>
            <a:chOff x="628650" y="1690689"/>
            <a:chExt cx="6961853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42780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v_x_, v_y_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, _mass;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v_x, double v_y,</a:t>
              </a:r>
              <a:br>
                <a:rPr lang="nn-NO" sz="1600" dirty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v_x_ {v_x}, v_y_ {v_y},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_mass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v_x() const { return v_x_;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v_y() const { return v_y_;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void move(double 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68255" y="3200698"/>
            <a:ext cx="148467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red</a:t>
            </a:r>
            <a:r>
              <a:rPr lang="en-US" sz="2400" dirty="0"/>
              <a:t> = new</a:t>
            </a:r>
          </a:p>
        </p:txBody>
      </p:sp>
    </p:spTree>
    <p:extLst>
      <p:ext uri="{BB962C8B-B14F-4D97-AF65-F5344CB8AC3E}">
        <p14:creationId xmlns:p14="http://schemas.microsoft.com/office/powerpoint/2010/main" val="131057144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Copy/paste? Bad idea!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 to maintain</a:t>
            </a:r>
          </a:p>
          <a:p>
            <a:pPr lvl="1"/>
            <a:r>
              <a:rPr lang="en-US" dirty="0"/>
              <a:t>bug fixing in many versions</a:t>
            </a:r>
          </a:p>
          <a:p>
            <a:pPr lvl="1"/>
            <a:r>
              <a:rPr lang="en-US" dirty="0"/>
              <a:t>new functionality might break older code</a:t>
            </a:r>
          </a:p>
          <a:p>
            <a:r>
              <a:rPr lang="en-US" dirty="0"/>
              <a:t>Better: extend through inheritance</a:t>
            </a:r>
          </a:p>
          <a:p>
            <a:pPr lvl="1"/>
            <a:r>
              <a:rPr lang="en-US" dirty="0"/>
              <a:t>child can do what parent can</a:t>
            </a:r>
          </a:p>
          <a:p>
            <a:pPr lvl="1"/>
            <a:r>
              <a:rPr lang="en-US" dirty="0"/>
              <a:t>child can override parents behavior</a:t>
            </a:r>
          </a:p>
          <a:p>
            <a:pPr lvl="1"/>
            <a:r>
              <a:rPr lang="en-US" dirty="0"/>
              <a:t>child can do more than parent can</a:t>
            </a:r>
          </a:p>
          <a:p>
            <a:r>
              <a:rPr lang="en-US" dirty="0"/>
              <a:t>Terminology</a:t>
            </a:r>
          </a:p>
          <a:p>
            <a:pPr lvl="1"/>
            <a:r>
              <a:rPr lang="en-US" dirty="0"/>
              <a:t>parent class = base class</a:t>
            </a:r>
          </a:p>
          <a:p>
            <a:pPr lvl="1"/>
            <a:r>
              <a:rPr lang="en-US" dirty="0"/>
              <a:t>child class = derived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9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 from class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85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3293209"/>
            <a:chOff x="628650" y="1690689"/>
            <a:chExt cx="6961853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2932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: public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v_x_, v_y_;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v_x, double v_y,</a:t>
              </a:r>
              <a:br>
                <a:rPr lang="nn-NO" sz="1600" dirty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StaticParticle(x, y, mass),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v_x_ {v_x}, v_y_ {v_y};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v_x() const { return v_x_;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v_y() const { return v_y_;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24880" y="1703889"/>
            <a:ext cx="2495269" cy="704696"/>
            <a:chOff x="1294767" y="2823085"/>
            <a:chExt cx="2495269" cy="704696"/>
          </a:xfrm>
        </p:grpSpPr>
        <p:sp>
          <p:nvSpPr>
            <p:cNvPr id="9" name="TextBox 8"/>
            <p:cNvSpPr txBox="1"/>
            <p:nvPr/>
          </p:nvSpPr>
          <p:spPr>
            <a:xfrm>
              <a:off x="2285917" y="2823085"/>
              <a:ext cx="150411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parent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294767" y="3023140"/>
              <a:ext cx="991150" cy="5046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536723" y="1702733"/>
            <a:ext cx="2452647" cy="715548"/>
            <a:chOff x="564221" y="2790404"/>
            <a:chExt cx="2452647" cy="715548"/>
          </a:xfrm>
        </p:grpSpPr>
        <p:sp>
          <p:nvSpPr>
            <p:cNvPr id="15" name="TextBox 14"/>
            <p:cNvSpPr txBox="1"/>
            <p:nvPr/>
          </p:nvSpPr>
          <p:spPr>
            <a:xfrm>
              <a:off x="1748722" y="2790404"/>
              <a:ext cx="12681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child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564221" y="2990459"/>
              <a:ext cx="1184501" cy="5154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306529" y="2848707"/>
            <a:ext cx="4100052" cy="707886"/>
            <a:chOff x="116351" y="2823085"/>
            <a:chExt cx="4100052" cy="707886"/>
          </a:xfrm>
        </p:grpSpPr>
        <p:sp>
          <p:nvSpPr>
            <p:cNvPr id="22" name="TextBox 2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also has parent's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116351" y="3091204"/>
              <a:ext cx="2169566" cy="858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484945" y="3691529"/>
            <a:ext cx="2921636" cy="707886"/>
            <a:chOff x="868400" y="2823085"/>
            <a:chExt cx="2921636" cy="707886"/>
          </a:xfrm>
        </p:grpSpPr>
        <p:sp>
          <p:nvSpPr>
            <p:cNvPr id="27" name="TextBox 26"/>
            <p:cNvSpPr txBox="1"/>
            <p:nvPr/>
          </p:nvSpPr>
          <p:spPr>
            <a:xfrm>
              <a:off x="2285917" y="2823085"/>
              <a:ext cx="150411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parent's constructor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868400" y="3177028"/>
              <a:ext cx="1417517" cy="209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190123" y="4534351"/>
            <a:ext cx="2212878" cy="707886"/>
            <a:chOff x="2003525" y="2823085"/>
            <a:chExt cx="2212878" cy="707886"/>
          </a:xfrm>
        </p:grpSpPr>
        <p:sp>
          <p:nvSpPr>
            <p:cNvPr id="31" name="TextBox 30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also has parent's methods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>
              <a:off x="2003525" y="3177028"/>
              <a:ext cx="2823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167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caveat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86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907006"/>
            <a:ext cx="6961853" cy="1077218"/>
            <a:chOff x="628650" y="1690689"/>
            <a:chExt cx="696185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delta_t)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x_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+= v_x_*delta_t;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y_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+= v_y_*delta_t;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90147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762864" y="2819747"/>
            <a:ext cx="415164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Problem: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_y</a:t>
            </a:r>
            <a:r>
              <a:rPr lang="en-US" sz="2400" dirty="0"/>
              <a:t> are private</a:t>
            </a:r>
            <a:br>
              <a:rPr lang="en-US" sz="2400" dirty="0"/>
            </a:br>
            <a:r>
              <a:rPr lang="en-US" sz="2400" dirty="0"/>
              <a:t>to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StaticParticle</a:t>
            </a:r>
            <a:r>
              <a:rPr lang="en-US" sz="2400" dirty="0"/>
              <a:t>!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28650" y="4060266"/>
            <a:ext cx="6961853" cy="1323439"/>
            <a:chOff x="628650" y="1690689"/>
            <a:chExt cx="6961853" cy="1323439"/>
          </a:xfrm>
        </p:grpSpPr>
        <p:sp>
          <p:nvSpPr>
            <p:cNvPr id="9" name="TextBox 8"/>
            <p:cNvSpPr txBox="1"/>
            <p:nvPr/>
          </p:nvSpPr>
          <p:spPr>
            <a:xfrm>
              <a:off x="628650" y="1690689"/>
              <a:ext cx="6961853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protected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mass_;</a:t>
              </a:r>
            </a:p>
            <a:p>
              <a:r>
                <a:rPr lang="fr-FR" sz="1600" dirty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97395" y="4945627"/>
            <a:ext cx="3165986" cy="1066969"/>
            <a:chOff x="1050417" y="2464002"/>
            <a:chExt cx="3165986" cy="1066969"/>
          </a:xfrm>
        </p:grpSpPr>
        <p:sp>
          <p:nvSpPr>
            <p:cNvPr id="12" name="TextBox 1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can be accessed</a:t>
              </a:r>
              <a:br>
                <a:rPr lang="en-US" sz="2000" dirty="0"/>
              </a:br>
              <a:r>
                <a:rPr lang="en-US" sz="2000" dirty="0"/>
                <a:t>by descendants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050417" y="2464002"/>
              <a:ext cx="1235500" cy="7130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379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</a:t>
            </a:r>
          </a:p>
          <a:p>
            <a:pPr lvl="1"/>
            <a:r>
              <a:rPr lang="en-US" dirty="0"/>
              <a:t>attributes: read/modify</a:t>
            </a:r>
          </a:p>
          <a:p>
            <a:pPr lvl="1"/>
            <a:r>
              <a:rPr lang="en-US" dirty="0"/>
              <a:t>methods: call</a:t>
            </a:r>
          </a:p>
          <a:p>
            <a:r>
              <a:rPr lang="en-US" dirty="0"/>
              <a:t>Levels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/>
              <a:t>: only class can access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/>
              <a:t>: only class and descendants can access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/>
              <a:t>: everyone can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3263" y="5152103"/>
            <a:ext cx="411747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Be as paranoid as possible!</a:t>
            </a:r>
          </a:p>
        </p:txBody>
      </p:sp>
    </p:spTree>
    <p:extLst>
      <p:ext uri="{BB962C8B-B14F-4D97-AF65-F5344CB8AC3E}">
        <p14:creationId xmlns:p14="http://schemas.microsoft.com/office/powerpoint/2010/main" val="412741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child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1458497"/>
            <a:ext cx="6033394" cy="5016758"/>
            <a:chOff x="628650" y="1690689"/>
            <a:chExt cx="6033394" cy="5016758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690689"/>
              <a:ext cx="6033394" cy="50167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main(void)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StaticParticle p_s(0.0,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p_s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p1(1.0, 0.0, 1.0, 0.5,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p2(0.0, 1.0, 0.0, 0.5, 2.0);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p2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const double delta_t = 0.1;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p1.move(delta_t);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p1.dist(p_s)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p1.dist(p2)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33585" y="1690689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19361" y="4923923"/>
            <a:ext cx="3528128" cy="1015663"/>
            <a:chOff x="1563257" y="2838808"/>
            <a:chExt cx="3528128" cy="1015663"/>
          </a:xfrm>
        </p:grpSpPr>
        <p:sp>
          <p:nvSpPr>
            <p:cNvPr id="9" name="TextBox 8"/>
            <p:cNvSpPr txBox="1"/>
            <p:nvPr/>
          </p:nvSpPr>
          <p:spPr>
            <a:xfrm>
              <a:off x="2658149" y="2838808"/>
              <a:ext cx="2433236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calling inherited</a:t>
              </a:r>
              <a:br>
                <a:rPr lang="en-US" sz="2000" dirty="0"/>
              </a:br>
              <a:r>
                <a:rPr lang="en-US" sz="2000" dirty="0"/>
                <a:t>method from</a:t>
              </a:r>
              <a:br>
                <a:rPr lang="en-US" sz="2000" dirty="0"/>
              </a:b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563257" y="3346640"/>
              <a:ext cx="1094892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932730" y="4007572"/>
            <a:ext cx="4814759" cy="1035090"/>
            <a:chOff x="276626" y="2823085"/>
            <a:chExt cx="4814759" cy="1035090"/>
          </a:xfrm>
        </p:grpSpPr>
        <p:sp>
          <p:nvSpPr>
            <p:cNvPr id="13" name="TextBox 12"/>
            <p:cNvSpPr txBox="1"/>
            <p:nvPr/>
          </p:nvSpPr>
          <p:spPr>
            <a:xfrm>
              <a:off x="2285916" y="2823085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only for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en-US" sz="2000" dirty="0"/>
                <a:t>,</a:t>
              </a:r>
              <a:br>
                <a:rPr lang="en-US" sz="2000" dirty="0"/>
              </a:br>
              <a:r>
                <a:rPr lang="en-US" sz="2000" dirty="0"/>
                <a:t>not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276626" y="3177028"/>
              <a:ext cx="2009290" cy="6811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184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overloading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89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94725"/>
            <a:ext cx="7592561" cy="2062103"/>
            <a:chOff x="628649" y="1690689"/>
            <a:chExt cx="7592561" cy="2062103"/>
          </a:xfrm>
        </p:grpSpPr>
        <p:sp>
          <p:nvSpPr>
            <p:cNvPr id="5" name="TextBox 4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"static_particle.h"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out,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"("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&lt;&lt; ", mass =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p.mass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70035" y="1698053"/>
              <a:ext cx="1951175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static_particle.cpp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8650" y="4125538"/>
            <a:ext cx="7592561" cy="2062103"/>
            <a:chOff x="628649" y="1690689"/>
            <a:chExt cx="7592561" cy="2062103"/>
          </a:xfrm>
        </p:grpSpPr>
        <p:sp>
          <p:nvSpPr>
            <p:cNvPr id="8" name="TextBox 7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out,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Particle&amp;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static_cast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&gt;(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&lt;&lt; ", ("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920854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15281" y="5654180"/>
            <a:ext cx="3045403" cy="1067296"/>
            <a:chOff x="1159177" y="4469693"/>
            <a:chExt cx="3045403" cy="1067296"/>
          </a:xfrm>
        </p:grpSpPr>
        <p:sp>
          <p:nvSpPr>
            <p:cNvPr id="11" name="TextBox 10"/>
            <p:cNvSpPr txBox="1"/>
            <p:nvPr/>
          </p:nvSpPr>
          <p:spPr>
            <a:xfrm>
              <a:off x="1399111" y="4829103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type cast,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/>
                <a:t> is also</a:t>
              </a:r>
              <a:br>
                <a:rPr lang="en-US" sz="2000" dirty="0"/>
              </a:b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159177" y="4469693"/>
              <a:ext cx="239934" cy="7133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833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language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1,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GB" sz="1600" dirty="0">
                <a:hlinkClick r:id="rId2"/>
              </a:rPr>
              <a:t>https://github.com/gjbex/Scientific-C-plus-plus/tree/master/source-code/Basics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3489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classes</a:t>
            </a:r>
          </a:p>
          <a:p>
            <a:pPr lvl="1"/>
            <a:r>
              <a:rPr lang="en-US" dirty="0"/>
              <a:t>virtual functions</a:t>
            </a:r>
          </a:p>
          <a:p>
            <a:r>
              <a:rPr lang="en-US" dirty="0"/>
              <a:t>Multiple inheritance/class hierarchy</a:t>
            </a:r>
          </a:p>
          <a:p>
            <a:r>
              <a:rPr lang="en-US" dirty="0"/>
              <a:t>Copy </a:t>
            </a:r>
            <a:r>
              <a:rPr lang="en-US"/>
              <a:t>versus move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816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https://github.com/gjbex/Scientific-C-plus-plus/tree/master/source-code/Templates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5426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templates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4093293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05931" y="2274020"/>
            <a:ext cx="479814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(double&amp; x, double&amp;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399042" y="2942583"/>
            <a:ext cx="1682980" cy="979878"/>
            <a:chOff x="6457950" y="2819376"/>
            <a:chExt cx="1682980" cy="979878"/>
          </a:xfrm>
        </p:grpSpPr>
        <p:grpSp>
          <p:nvGrpSpPr>
            <p:cNvPr id="11" name="Group 10"/>
            <p:cNvGrpSpPr/>
            <p:nvPr/>
          </p:nvGrpSpPr>
          <p:grpSpPr>
            <a:xfrm>
              <a:off x="6457950" y="2819376"/>
              <a:ext cx="786581" cy="923330"/>
              <a:chOff x="393290" y="3303639"/>
              <a:chExt cx="786581" cy="92333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93290" y="3716594"/>
                <a:ext cx="786581" cy="43261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8350" y="3303639"/>
                <a:ext cx="66236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…</a:t>
                </a: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7244531" y="3091368"/>
              <a:ext cx="8963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rgbClr val="C00000"/>
                  </a:solidFill>
                </a:rPr>
                <a:t>???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218125" y="4247463"/>
            <a:ext cx="6500197" cy="1967852"/>
            <a:chOff x="1060808" y="4080315"/>
            <a:chExt cx="6500197" cy="1967852"/>
          </a:xfrm>
        </p:grpSpPr>
        <p:sp>
          <p:nvSpPr>
            <p:cNvPr id="5" name="TextBox 4"/>
            <p:cNvSpPr txBox="1"/>
            <p:nvPr/>
          </p:nvSpPr>
          <p:spPr>
            <a:xfrm>
              <a:off x="1060808" y="4724728"/>
              <a:ext cx="6500197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template&lt;typename T&gt; void swap_val(T&amp; v1, T&amp; v2)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auto tmp [v1];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v1 = v2;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v2 = tmp;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365522" y="4080315"/>
              <a:ext cx="0" cy="55654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607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Variadic</a:t>
            </a:r>
            <a:r>
              <a:rPr lang="en-US" dirty="0"/>
              <a:t> templates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function with arbitrary number of arguments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29314" y="2833194"/>
            <a:ext cx="6787332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sum() { return 0.0;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template&lt;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... Tail&gt;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sum(T head, Tail... tail)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head + sum(tail...);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sum(1.2, 2.3, 3.4)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sum(1.2, 2.3, 3.4, 4.5)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837473" y="2375092"/>
            <a:ext cx="3846365" cy="646331"/>
            <a:chOff x="4837473" y="2375092"/>
            <a:chExt cx="3846365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073717" y="2375092"/>
              <a:ext cx="161012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base case:</a:t>
              </a:r>
              <a:br>
                <a:rPr lang="en-US" dirty="0"/>
              </a:br>
              <a:r>
                <a:rPr lang="en-US" dirty="0"/>
                <a:t>no arguments</a:t>
              </a: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4837473" y="2698258"/>
              <a:ext cx="2236244" cy="30058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083277" y="3243175"/>
            <a:ext cx="3600562" cy="923330"/>
            <a:chOff x="5083277" y="2375092"/>
            <a:chExt cx="3600562" cy="923330"/>
          </a:xfrm>
        </p:grpSpPr>
        <p:sp>
          <p:nvSpPr>
            <p:cNvPr id="11" name="TextBox 10"/>
            <p:cNvSpPr txBox="1"/>
            <p:nvPr/>
          </p:nvSpPr>
          <p:spPr>
            <a:xfrm>
              <a:off x="7073718" y="2375092"/>
              <a:ext cx="161012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tail recursion:</a:t>
              </a:r>
              <a:br>
                <a:rPr lang="en-US" dirty="0"/>
              </a:br>
              <a:r>
                <a:rPr lang="en-US" dirty="0"/>
                <a:t>first element +</a:t>
              </a:r>
              <a:br>
                <a:rPr lang="en-US" dirty="0"/>
              </a:br>
              <a:r>
                <a:rPr lang="en-US" dirty="0"/>
                <a:t>function on tail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083277" y="2836757"/>
              <a:ext cx="1990441" cy="707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155811" y="5353399"/>
            <a:ext cx="283237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Function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000" dirty="0"/>
              <a:t> overloaded</a:t>
            </a:r>
          </a:p>
        </p:txBody>
      </p:sp>
    </p:spTree>
    <p:extLst>
      <p:ext uri="{BB962C8B-B14F-4D97-AF65-F5344CB8AC3E}">
        <p14:creationId xmlns:p14="http://schemas.microsoft.com/office/powerpoint/2010/main" val="92090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new name for type</a:t>
            </a:r>
          </a:p>
          <a:p>
            <a:pPr lvl="1"/>
            <a:r>
              <a:rPr lang="en-US" dirty="0"/>
              <a:t>more compact</a:t>
            </a:r>
          </a:p>
          <a:p>
            <a:pPr lvl="1"/>
            <a:r>
              <a:rPr lang="en-US" dirty="0"/>
              <a:t>easier to understand/maintain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3226481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::array&lt;double, 3&gt;;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distance(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p1,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p2)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p1.size();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(p1[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- p2[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855941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order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integrate(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::function&lt;double(double)&gt;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(double t = 0.0; t &lt;=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t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"," &lt;&lt; f(t)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6956" y="5013676"/>
            <a:ext cx="433894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Function as argument of function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50375" y="5807200"/>
            <a:ext cx="749570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What if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f(t, </a:t>
            </a:r>
            <a:r>
              <a:rPr lang="en-US" sz="2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i="1" dirty="0">
                <a:solidFill>
                  <a:srgbClr val="C00000"/>
                </a:solidFill>
              </a:rPr>
              <a:t>, how to use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800" i="1" dirty="0">
                <a:solidFill>
                  <a:srgbClr val="C00000"/>
                </a:solidFill>
                <a:cs typeface="Courier New" panose="020703090202050204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3528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to create "family" of function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Pendulum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constexpr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Pendulum(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operator()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t)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Pendulum pendulum(0.5);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integrate(pendulum, 0.01, 1.0);</a:t>
            </a:r>
          </a:p>
        </p:txBody>
      </p:sp>
    </p:spTree>
    <p:extLst>
      <p:ext uri="{BB962C8B-B14F-4D97-AF65-F5344CB8AC3E}">
        <p14:creationId xmlns:p14="http://schemas.microsoft.com/office/powerpoint/2010/main" val="85617231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currying with bind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 function arguments to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pendulum =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::bind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_1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integrate(pendulum, 0.01, 1.0);</a:t>
            </a:r>
          </a:p>
        </p:txBody>
      </p:sp>
    </p:spTree>
    <p:extLst>
      <p:ext uri="{BB962C8B-B14F-4D97-AF65-F5344CB8AC3E}">
        <p14:creationId xmlns:p14="http://schemas.microsoft.com/office/powerpoint/2010/main" val="258621192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lambda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Anonymous function created at runtime: closures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423969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{0.5};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[=](double t)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 },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0.01, 1.0);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300748" y="2788317"/>
            <a:ext cx="6668224" cy="1593899"/>
            <a:chOff x="1750141" y="3134957"/>
            <a:chExt cx="6668224" cy="1593899"/>
          </a:xfrm>
        </p:grpSpPr>
        <p:grpSp>
          <p:nvGrpSpPr>
            <p:cNvPr id="6" name="Group 5"/>
            <p:cNvGrpSpPr/>
            <p:nvPr/>
          </p:nvGrpSpPr>
          <p:grpSpPr>
            <a:xfrm>
              <a:off x="1750141" y="3134957"/>
              <a:ext cx="6668224" cy="1593899"/>
              <a:chOff x="2015614" y="2375092"/>
              <a:chExt cx="6668224" cy="1593899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7073717" y="2375092"/>
                <a:ext cx="1610121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capture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freq</a:t>
                </a:r>
                <a:br>
                  <a:rPr lang="en-US" dirty="0"/>
                </a:br>
                <a:r>
                  <a:rPr lang="en-US" dirty="0"/>
                  <a:t>by value</a:t>
                </a:r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>
                <a:off x="2015614" y="2698258"/>
                <a:ext cx="5058103" cy="12707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/>
            <p:cNvCxnSpPr>
              <a:stCxn id="7" idx="1"/>
            </p:cNvCxnSpPr>
            <p:nvPr/>
          </p:nvCxnSpPr>
          <p:spPr>
            <a:xfrm flipH="1">
              <a:off x="6518787" y="3458123"/>
              <a:ext cx="289457" cy="12551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98613" y="5243858"/>
            <a:ext cx="478919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[…]</a:t>
            </a:r>
            <a:r>
              <a:rPr lang="en-US" sz="2000" dirty="0"/>
              <a:t>: capture variables in body from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[=]</a:t>
            </a:r>
            <a:r>
              <a:rPr lang="en-US" sz="2000" dirty="0"/>
              <a:t>: by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[&amp;]</a:t>
            </a:r>
            <a:r>
              <a:rPr lang="en-US" sz="2000" dirty="0"/>
              <a:t>: by 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2000" dirty="0"/>
              <a:t>:    capture nothing</a:t>
            </a:r>
          </a:p>
        </p:txBody>
      </p:sp>
    </p:spTree>
    <p:extLst>
      <p:ext uri="{BB962C8B-B14F-4D97-AF65-F5344CB8AC3E}">
        <p14:creationId xmlns:p14="http://schemas.microsoft.com/office/powerpoint/2010/main" val="360409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Templates: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for</a:t>
            </a:r>
          </a:p>
          <a:p>
            <a:pPr lvl="1"/>
            <a:r>
              <a:rPr lang="en-US" dirty="0"/>
              <a:t>generic programming</a:t>
            </a:r>
          </a:p>
          <a:p>
            <a:pPr lvl="1"/>
            <a:r>
              <a:rPr lang="en-US" dirty="0"/>
              <a:t>expressing concepts</a:t>
            </a:r>
          </a:p>
          <a:p>
            <a:r>
              <a:rPr lang="en-US" dirty="0"/>
              <a:t>Duck typing</a:t>
            </a:r>
          </a:p>
          <a:p>
            <a:r>
              <a:rPr lang="en-US" dirty="0"/>
              <a:t>Caveats</a:t>
            </a:r>
          </a:p>
          <a:p>
            <a:pPr lvl="1"/>
            <a:r>
              <a:rPr lang="en-US" dirty="0"/>
              <a:t>errors are caught late during compilation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sym typeface="Symbol" panose="05050102010706020507" pitchFamily="18" charset="2"/>
              </a:rPr>
              <a:t></a:t>
            </a:r>
            <a:r>
              <a:rPr lang="en-US" dirty="0"/>
              <a:t>  long &amp; cryptic error messages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15343</Words>
  <Application>Microsoft Office PowerPoint</Application>
  <PresentationFormat>On-screen Show (4:3)</PresentationFormat>
  <Paragraphs>2905</Paragraphs>
  <Slides>200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200</vt:i4>
      </vt:variant>
    </vt:vector>
  </HeadingPairs>
  <TitlesOfParts>
    <vt:vector size="211" baseType="lpstr">
      <vt:lpstr>Arial</vt:lpstr>
      <vt:lpstr>Calibri</vt:lpstr>
      <vt:lpstr>Calibri Light</vt:lpstr>
      <vt:lpstr>Cambria Math</vt:lpstr>
      <vt:lpstr>Courier New</vt:lpstr>
      <vt:lpstr>Edwardian Script ITC</vt:lpstr>
      <vt:lpstr>Informal Roman</vt:lpstr>
      <vt:lpstr>Lucida Sans</vt:lpstr>
      <vt:lpstr>Palatino Linotype</vt:lpstr>
      <vt:lpstr>Office Theme</vt:lpstr>
      <vt:lpstr>Equation</vt:lpstr>
      <vt:lpstr>C++ for scientific computing</vt:lpstr>
      <vt:lpstr>PowerPoint Presentation</vt:lpstr>
      <vt:lpstr>Introduction</vt:lpstr>
      <vt:lpstr>Why C++?</vt:lpstr>
      <vt:lpstr>Scope</vt:lpstr>
      <vt:lpstr>Some history</vt:lpstr>
      <vt:lpstr>Typographical conventions</vt:lpstr>
      <vt:lpstr>Syntax versus semantics</vt:lpstr>
      <vt:lpstr>Basic language features</vt:lpstr>
      <vt:lpstr>Hello world</vt:lpstr>
      <vt:lpstr>Anatomy of hello world</vt:lpstr>
      <vt:lpstr>Namespaces</vt:lpstr>
      <vt:lpstr>Getting things out</vt:lpstr>
      <vt:lpstr>Getting things in</vt:lpstr>
      <vt:lpstr>Variables</vt:lpstr>
      <vt:lpstr>Types</vt:lpstr>
      <vt:lpstr>Operators &amp; math functions</vt:lpstr>
      <vt:lpstr>Assignment shortcuts</vt:lpstr>
      <vt:lpstr>General remarks</vt:lpstr>
      <vt:lpstr>Task: data transformation</vt:lpstr>
      <vt:lpstr>Functions</vt:lpstr>
      <vt:lpstr>Function calls</vt:lpstr>
      <vt:lpstr>Call by value versus reference</vt:lpstr>
      <vt:lpstr>Overloading</vt:lpstr>
      <vt:lpstr>Recursion</vt:lpstr>
      <vt:lpstr>Data in, results out</vt:lpstr>
      <vt:lpstr>I/O streams</vt:lpstr>
      <vt:lpstr>I/O operator semantics</vt:lpstr>
      <vt:lpstr>While statement</vt:lpstr>
      <vt:lpstr>Do-while statement</vt:lpstr>
      <vt:lpstr>If statement</vt:lpstr>
      <vt:lpstr>For statement</vt:lpstr>
      <vt:lpstr>Break &amp; continue statements</vt:lpstr>
      <vt:lpstr>Blocks</vt:lpstr>
      <vt:lpstr>Arrays</vt:lpstr>
      <vt:lpstr>Constants</vt:lpstr>
      <vt:lpstr>User defined types</vt:lpstr>
      <vt:lpstr>Data types revisited</vt:lpstr>
      <vt:lpstr>Defining structures</vt:lpstr>
      <vt:lpstr>Using structures</vt:lpstr>
      <vt:lpstr>Passing structures to functions</vt:lpstr>
      <vt:lpstr>Structures versus classes</vt:lpstr>
      <vt:lpstr>Class attributes</vt:lpstr>
      <vt:lpstr>Class methods</vt:lpstr>
      <vt:lpstr>Class constructor</vt:lpstr>
      <vt:lpstr>Method types</vt:lpstr>
      <vt:lpstr>Method implementation</vt:lpstr>
      <vt:lpstr>Using class and objects</vt:lpstr>
      <vt:lpstr>Another method</vt:lpstr>
      <vt:lpstr>Interlude: function inlining</vt:lpstr>
      <vt:lpstr>Enum class</vt:lpstr>
      <vt:lpstr>Interlude: switch</vt:lpstr>
      <vt:lpstr>What was left out?</vt:lpstr>
      <vt:lpstr>Separate compilation</vt:lpstr>
      <vt:lpstr>Motivation</vt:lpstr>
      <vt:lpstr>Class declaration: header file</vt:lpstr>
      <vt:lpstr>Class methods definition</vt:lpstr>
      <vt:lpstr>Using the class</vt:lpstr>
      <vt:lpstr>Build process</vt:lpstr>
      <vt:lpstr>Preprocessor language</vt:lpstr>
      <vt:lpstr>Preprocessor macros</vt:lpstr>
      <vt:lpstr>Make files</vt:lpstr>
      <vt:lpstr>Make file</vt:lpstr>
      <vt:lpstr>Make rule</vt:lpstr>
      <vt:lpstr>More rules</vt:lpstr>
      <vt:lpstr>Using make</vt:lpstr>
      <vt:lpstr>Dependencies</vt:lpstr>
      <vt:lpstr>Caveats</vt:lpstr>
      <vt:lpstr>What was left out/added?</vt:lpstr>
      <vt:lpstr>CMake</vt:lpstr>
      <vt:lpstr>CMakeLists.txt file</vt:lpstr>
      <vt:lpstr>Using CMake</vt:lpstr>
      <vt:lpstr>What was left out/added?</vt:lpstr>
      <vt:lpstr>Error handling</vt:lpstr>
      <vt:lpstr>Error handling</vt:lpstr>
      <vt:lpstr>Throw exception</vt:lpstr>
      <vt:lpstr>Catch exception</vt:lpstr>
      <vt:lpstr>Caveats</vt:lpstr>
      <vt:lpstr>Exit</vt:lpstr>
      <vt:lpstr>What was left out/added?</vt:lpstr>
      <vt:lpstr>Classes</vt:lpstr>
      <vt:lpstr>Original class</vt:lpstr>
      <vt:lpstr>Extending functionality</vt:lpstr>
      <vt:lpstr>Copy/paste? Bad idea!</vt:lpstr>
      <vt:lpstr>Inherit from class</vt:lpstr>
      <vt:lpstr>Implementation: caveat</vt:lpstr>
      <vt:lpstr>Access control</vt:lpstr>
      <vt:lpstr>Using child classes</vt:lpstr>
      <vt:lpstr>More overloading</vt:lpstr>
      <vt:lpstr>What was left out?</vt:lpstr>
      <vt:lpstr>Templates</vt:lpstr>
      <vt:lpstr>Function templates</vt:lpstr>
      <vt:lpstr>Variadic templates</vt:lpstr>
      <vt:lpstr>Aliases</vt:lpstr>
      <vt:lpstr>Higher order functions</vt:lpstr>
      <vt:lpstr>Function objects</vt:lpstr>
      <vt:lpstr>Interlude: currying with bind</vt:lpstr>
      <vt:lpstr>Interlude: lambda functions</vt:lpstr>
      <vt:lpstr>Templates: discussion</vt:lpstr>
      <vt:lpstr>What was left out/added?</vt:lpstr>
      <vt:lpstr>String &amp; regular expressions</vt:lpstr>
      <vt:lpstr>Strings</vt:lpstr>
      <vt:lpstr>std::string versus C-style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Raw strings</vt:lpstr>
      <vt:lpstr>Searching matches</vt:lpstr>
      <vt:lpstr>Extracting matches</vt:lpstr>
      <vt:lpstr>Replacing matches</vt:lpstr>
      <vt:lpstr>Iterating matches</vt:lpstr>
      <vt:lpstr>Miscellaneous remarks</vt:lpstr>
      <vt:lpstr>What was left out/added?</vt:lpstr>
      <vt:lpstr>I/O streams</vt:lpstr>
      <vt:lpstr>I/O streams</vt:lpstr>
      <vt:lpstr>Standard streams</vt:lpstr>
      <vt:lpstr>Stream state</vt:lpstr>
      <vt:lpstr>Floating point formatting</vt:lpstr>
      <vt:lpstr>Formatting: width and fill</vt:lpstr>
      <vt:lpstr>File streams</vt:lpstr>
      <vt:lpstr>String streams</vt:lpstr>
      <vt:lpstr>Containers</vt:lpstr>
      <vt:lpstr>Motivation</vt:lpstr>
      <vt:lpstr>It's a zoo…</vt:lpstr>
      <vt:lpstr>Notation</vt:lpstr>
      <vt:lpstr>Basic data structures</vt:lpstr>
      <vt:lpstr>Array</vt:lpstr>
      <vt:lpstr>Array examples</vt:lpstr>
      <vt:lpstr>STL array</vt:lpstr>
      <vt:lpstr>STL array examples</vt:lpstr>
      <vt:lpstr>Value array</vt:lpstr>
      <vt:lpstr>Value array example</vt:lpstr>
      <vt:lpstr>Vector</vt:lpstr>
      <vt:lpstr>Vector example I</vt:lpstr>
      <vt:lpstr>Vector example II</vt:lpstr>
      <vt:lpstr>STL Container API</vt:lpstr>
      <vt:lpstr>STL SequenceContainer API</vt:lpstr>
      <vt:lpstr>Tuple</vt:lpstr>
      <vt:lpstr>Tuple example</vt:lpstr>
      <vt:lpstr>List</vt:lpstr>
      <vt:lpstr>List examples</vt:lpstr>
      <vt:lpstr>Set</vt:lpstr>
      <vt:lpstr>Set example</vt:lpstr>
      <vt:lpstr>Map</vt:lpstr>
      <vt:lpstr>Map example</vt:lpstr>
      <vt:lpstr>Unordered versus default</vt:lpstr>
      <vt:lpstr>Contiguous vs. non-contiguous</vt:lpstr>
      <vt:lpstr>Specialized data structures</vt:lpstr>
      <vt:lpstr>Stack</vt:lpstr>
      <vt:lpstr>Stack examples</vt:lpstr>
      <vt:lpstr>Queue</vt:lpstr>
      <vt:lpstr>Queue examples</vt:lpstr>
      <vt:lpstr>Priority queue</vt:lpstr>
      <vt:lpstr>Graph</vt:lpstr>
      <vt:lpstr>Some special graph types</vt:lpstr>
      <vt:lpstr>Graph algorithms</vt:lpstr>
      <vt:lpstr>What was added?</vt:lpstr>
      <vt:lpstr>Algorithms</vt:lpstr>
      <vt:lpstr>Iterators</vt:lpstr>
      <vt:lpstr>Sorting</vt:lpstr>
      <vt:lpstr>Defining order</vt:lpstr>
      <vt:lpstr>Finding things</vt:lpstr>
      <vt:lpstr>Transformation</vt:lpstr>
      <vt:lpstr>Other algorithms</vt:lpstr>
      <vt:lpstr>What was left out/added?</vt:lpstr>
      <vt:lpstr>References</vt:lpstr>
      <vt:lpstr>Numerics</vt:lpstr>
      <vt:lpstr>Complex numbers</vt:lpstr>
      <vt:lpstr>Numerical limits</vt:lpstr>
      <vt:lpstr>Limit values</vt:lpstr>
      <vt:lpstr>More precision?</vt:lpstr>
      <vt:lpstr>Random number generation</vt:lpstr>
      <vt:lpstr>Typical workflow</vt:lpstr>
      <vt:lpstr>Example: normal distribution</vt:lpstr>
      <vt:lpstr>Multiple distributions</vt:lpstr>
      <vt:lpstr>Linear algebra</vt:lpstr>
      <vt:lpstr>Data types</vt:lpstr>
      <vt:lpstr>Initialization</vt:lpstr>
      <vt:lpstr>Matrix arithmetic/functions</vt:lpstr>
      <vt:lpstr>Matrix access</vt:lpstr>
      <vt:lpstr>Linear algebra</vt:lpstr>
      <vt:lpstr>ODEs with Boost::odeint</vt:lpstr>
      <vt:lpstr>Solving ODEs</vt:lpstr>
      <vt:lpstr>GNU Scientific Library</vt:lpstr>
      <vt:lpstr>Finding minimum with GSL</vt:lpstr>
      <vt:lpstr>Setting up minimizer</vt:lpstr>
      <vt:lpstr>Finding minimum</vt:lpstr>
      <vt:lpstr>What was left out/added?</vt:lpstr>
      <vt:lpstr>Conclusions</vt:lpstr>
      <vt:lpstr>Conclusions</vt:lpstr>
      <vt:lpstr>Additional topics</vt:lpstr>
      <vt:lpstr>Further reading</vt:lpstr>
      <vt:lpstr>Online learning resources</vt:lpstr>
      <vt:lpstr>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 Introduction</dc:title>
  <dc:creator>Geert Jan Bex</dc:creator>
  <cp:lastModifiedBy>Geert Jan Bex</cp:lastModifiedBy>
  <cp:revision>139</cp:revision>
  <dcterms:created xsi:type="dcterms:W3CDTF">2017-02-14T13:57:03Z</dcterms:created>
  <dcterms:modified xsi:type="dcterms:W3CDTF">2020-03-26T21:14:53Z</dcterms:modified>
</cp:coreProperties>
</file>