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7"/>
  </p:notesMasterIdLst>
  <p:sldIdLst>
    <p:sldId id="257" r:id="rId2"/>
    <p:sldId id="263" r:id="rId3"/>
    <p:sldId id="259" r:id="rId4"/>
    <p:sldId id="447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46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453" r:id="rId60"/>
    <p:sldId id="454" r:id="rId61"/>
    <p:sldId id="314" r:id="rId62"/>
    <p:sldId id="315" r:id="rId63"/>
    <p:sldId id="316" r:id="rId64"/>
    <p:sldId id="317" r:id="rId65"/>
    <p:sldId id="318" r:id="rId66"/>
    <p:sldId id="452" r:id="rId67"/>
    <p:sldId id="462" r:id="rId68"/>
    <p:sldId id="461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8" r:id="rId128"/>
    <p:sldId id="379" r:id="rId129"/>
    <p:sldId id="381" r:id="rId130"/>
    <p:sldId id="464" r:id="rId131"/>
    <p:sldId id="465" r:id="rId132"/>
    <p:sldId id="382" r:id="rId133"/>
    <p:sldId id="383" r:id="rId134"/>
    <p:sldId id="384" r:id="rId135"/>
    <p:sldId id="386" r:id="rId136"/>
    <p:sldId id="387" r:id="rId137"/>
    <p:sldId id="388" r:id="rId138"/>
    <p:sldId id="389" r:id="rId139"/>
    <p:sldId id="390" r:id="rId140"/>
    <p:sldId id="392" r:id="rId141"/>
    <p:sldId id="393" r:id="rId142"/>
    <p:sldId id="395" r:id="rId143"/>
    <p:sldId id="396" r:id="rId144"/>
    <p:sldId id="398" r:id="rId145"/>
    <p:sldId id="399" r:id="rId146"/>
    <p:sldId id="401" r:id="rId147"/>
    <p:sldId id="402" r:id="rId148"/>
    <p:sldId id="403" r:id="rId149"/>
    <p:sldId id="405" r:id="rId150"/>
    <p:sldId id="406" r:id="rId151"/>
    <p:sldId id="408" r:id="rId152"/>
    <p:sldId id="409" r:id="rId153"/>
    <p:sldId id="411" r:id="rId154"/>
    <p:sldId id="412" r:id="rId155"/>
    <p:sldId id="414" r:id="rId156"/>
    <p:sldId id="416" r:id="rId157"/>
    <p:sldId id="417" r:id="rId158"/>
    <p:sldId id="418" r:id="rId159"/>
    <p:sldId id="420" r:id="rId160"/>
    <p:sldId id="421" r:id="rId161"/>
    <p:sldId id="422" r:id="rId162"/>
    <p:sldId id="423" r:id="rId163"/>
    <p:sldId id="424" r:id="rId164"/>
    <p:sldId id="425" r:id="rId165"/>
    <p:sldId id="426" r:id="rId166"/>
    <p:sldId id="427" r:id="rId167"/>
    <p:sldId id="428" r:id="rId168"/>
    <p:sldId id="429" r:id="rId169"/>
    <p:sldId id="430" r:id="rId170"/>
    <p:sldId id="431" r:id="rId171"/>
    <p:sldId id="432" r:id="rId172"/>
    <p:sldId id="433" r:id="rId173"/>
    <p:sldId id="434" r:id="rId174"/>
    <p:sldId id="435" r:id="rId175"/>
    <p:sldId id="436" r:id="rId176"/>
    <p:sldId id="437" r:id="rId177"/>
    <p:sldId id="438" r:id="rId178"/>
    <p:sldId id="439" r:id="rId179"/>
    <p:sldId id="440" r:id="rId180"/>
    <p:sldId id="441" r:id="rId181"/>
    <p:sldId id="442" r:id="rId182"/>
    <p:sldId id="443" r:id="rId183"/>
    <p:sldId id="444" r:id="rId184"/>
    <p:sldId id="445" r:id="rId185"/>
    <p:sldId id="455" r:id="rId186"/>
    <p:sldId id="456" r:id="rId187"/>
    <p:sldId id="457" r:id="rId188"/>
    <p:sldId id="458" r:id="rId189"/>
    <p:sldId id="446" r:id="rId190"/>
    <p:sldId id="448" r:id="rId191"/>
    <p:sldId id="449" r:id="rId192"/>
    <p:sldId id="451" r:id="rId193"/>
    <p:sldId id="450" r:id="rId194"/>
    <p:sldId id="463" r:id="rId195"/>
    <p:sldId id="459" r:id="rId19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  <p14:sldId id="46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notesMaster" Target="notesMasters/notesMaster1.xml"/><Relationship Id="rId201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presProps" Target="pres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2020-02-18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2020-02-18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2020-02-18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2020-02-18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2020-02-18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2020-02-18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2020-02-18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2020-02-18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2020-02-18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2020-02-18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2020-02-18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2020-02-18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2020-02-18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org/wiki/faq" TargetMode="External"/><Relationship Id="rId2" Type="http://schemas.openxmlformats.org/officeDocument/2006/relationships/hyperlink" Target="http://isocpp.github.io/CppCoreGuidelines/CppCoreGuidelines#main" TargetMode="Externa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echef.com/ide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andbox.org/" TargetMode="External"/><Relationship Id="rId11" Type="http://schemas.openxmlformats.org/officeDocument/2006/relationships/hyperlink" Target="https://www.eclipse.org/ide/" TargetMode="External"/><Relationship Id="rId5" Type="http://schemas.openxmlformats.org/officeDocument/2006/relationships/hyperlink" Target="https://github.com/vgvassilev/cling" TargetMode="External"/><Relationship Id="rId10" Type="http://schemas.openxmlformats.org/officeDocument/2006/relationships/hyperlink" Target="https://www.jetbrains.com/clion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://cppcheck.sourceforge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Basics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Templates" TargetMode="Externa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Python's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/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/>
              <a:t>, …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https://github.com/gjbex/training-material/tree/master/CPlusPlus/IoStreams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36135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090633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457480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https://github.com/gjbex/training-material/tree/master/CPlusPlus/Containers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Equation" r:id="rId4" imgW="1841400" imgH="215640" progId="Equation.3">
                  <p:embed/>
                </p:oleObj>
              </mc:Choice>
              <mc:Fallback>
                <p:oleObj name="Equation" r:id="rId4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7" name="Equation" r:id="rId3" imgW="1409400" imgH="203040" progId="Equation.3">
                    <p:embed/>
                  </p:oleObj>
                </mc:Choice>
                <mc:Fallback>
                  <p:oleObj name="Equation" r:id="rId3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128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2" name="Equation" r:id="rId3" imgW="419040" imgH="203040" progId="Equation.3">
                    <p:embed/>
                  </p:oleObj>
                </mc:Choice>
                <mc:Fallback>
                  <p:oleObj name="Equation" r:id="rId3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134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5" name="Equation" r:id="rId3" imgW="1180800" imgH="228600" progId="Equation.3">
                    <p:embed/>
                  </p:oleObj>
                </mc:Choice>
                <mc:Fallback>
                  <p:oleObj name="Equation" r:id="rId3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139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9703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mass;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::tie(mass, charge)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electron_properties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141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746177" y="4993182"/>
            <a:ext cx="1532432" cy="1553091"/>
            <a:chOff x="5746177" y="4993182"/>
            <a:chExt cx="1532432" cy="1553091"/>
          </a:xfrm>
        </p:grpSpPr>
        <p:grpSp>
          <p:nvGrpSpPr>
            <p:cNvPr id="13" name="Group 12"/>
            <p:cNvGrpSpPr/>
            <p:nvPr/>
          </p:nvGrpSpPr>
          <p:grpSpPr>
            <a:xfrm>
              <a:off x="5746177" y="5258955"/>
              <a:ext cx="892756" cy="1287318"/>
              <a:chOff x="5268191" y="5258955"/>
              <a:chExt cx="892756" cy="1287318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779077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931477" y="5601709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429248" y="5774891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519362" y="4993182"/>
                  <a:ext cx="759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⊆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362" y="4993182"/>
                  <a:ext cx="75924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000" r="-800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dictionary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145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342225" y="3241911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0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1e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push/peek/pull: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57950" y="3296518"/>
            <a:ext cx="100630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graph </a:t>
            </a:r>
            <a:r>
              <a:rPr lang="en-US" sz="2100" i="1" dirty="0">
                <a:latin typeface="Palatino Linotype" panose="02040502050505030304" pitchFamily="18" charset="0"/>
              </a:rPr>
              <a:t>g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13340" y="3749286"/>
                <a:ext cx="1812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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340" y="3749286"/>
                <a:ext cx="1812740" cy="276999"/>
              </a:xfrm>
              <a:prstGeom prst="rect">
                <a:avLst/>
              </a:prstGeom>
              <a:blipFill>
                <a:blip r:embed="rId2"/>
                <a:stretch>
                  <a:fillRect l="-13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https://github.com/gjbex/training-material/tree/master/CPlusPlus/Algorithms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p1,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&amp;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(double x, double y) { return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https://github.com/gjbex/training-material/tree/master/CPlusPlus/Numerics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https://github.com/gjbex/training-material/tree/master/CPlusPlus/Armadillo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https://github.com/gjbex/training-material/tree/master/CPlusPlus/Boost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https://github.com/gjbex/training-material/tree/master/CPlusPlus/UsingCLibraries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169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complex&lt;double&gt; c(-0.62772, - 0.42193);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171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179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345145"/>
            <a:ext cx="8377698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4361081"/>
            <a:ext cx="8377698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_1, _2, _3, sigma, R, b);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73220" y="4529216"/>
            <a:ext cx="2259282" cy="829366"/>
            <a:chOff x="745587" y="6181518"/>
            <a:chExt cx="2259282" cy="82936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59126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bind</a:t>
              </a:r>
              <a:r>
                <a:rPr lang="en-US" dirty="0"/>
                <a:t> to</a:t>
              </a:r>
              <a:br>
                <a:rPr lang="en-US" dirty="0"/>
              </a:br>
              <a:r>
                <a:rPr lang="en-US" dirty="0"/>
                <a:t>set parameters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745587" y="6504684"/>
              <a:ext cx="668013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/>
              <a:t>A tour of C++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2014</a:t>
            </a:r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i="1" dirty="0">
                <a:hlinkClick r:id="rId2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</a:p>
          <a:p>
            <a:r>
              <a:rPr lang="en-US" i="1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  <a:p>
            <a:r>
              <a:rPr lang="en-US" dirty="0">
                <a:hlinkClick r:id="rId3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icpc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5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6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7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https://www.codechef.com/ide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9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0"/>
              </a:rPr>
              <a:t>https://www.jetbrains.com/clion/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645820"/>
            <a:ext cx="4503791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1729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6660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464800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3" imgW="1485720" imgH="609480" progId="Equation.3">
                  <p:embed/>
                </p:oleObj>
              </mc:Choice>
              <mc:Fallback>
                <p:oleObj name="Equation" r:id="rId3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Equation" r:id="rId3" imgW="533160" imgH="431640" progId="Equation.3">
                  <p:embed/>
                </p:oleObj>
              </mc:Choice>
              <mc:Fallback>
                <p:oleObj name="Equation" r:id="rId3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511132"/>
            <a:ext cx="3839762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95009" y="4522680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95009" y="500362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095009" y="5459291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095009" y="5818127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81033" y="3018456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https://github.com/gjbex/training-material/tree/master/CPlusPlus/UserDefinedTypes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37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=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 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95061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 (coming of age: ISO standardization)</a:t>
            </a:r>
          </a:p>
          <a:p>
            <a:pPr lvl="1"/>
            <a:r>
              <a:rPr lang="en-US" dirty="0"/>
              <a:t>C++11 (gets easier to use)</a:t>
            </a:r>
          </a:p>
          <a:p>
            <a:pPr lvl="1"/>
            <a:r>
              <a:rPr lang="en-US" dirty="0"/>
              <a:t>C++14</a:t>
            </a:r>
          </a:p>
          <a:p>
            <a:pPr lvl="1"/>
            <a:r>
              <a:rPr lang="en-US" dirty="0"/>
              <a:t>C++17</a:t>
            </a:r>
          </a:p>
          <a:p>
            <a:r>
              <a:rPr lang="en-US" dirty="0"/>
              <a:t>Here, mostly C++11, some C++14 +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4906091"/>
            <a:ext cx="3404137" cy="1692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800" i="1" dirty="0"/>
              <a:t>A tour of C++</a:t>
            </a:r>
            <a:br>
              <a:rPr lang="en-US" sz="2800" dirty="0"/>
            </a:br>
            <a:r>
              <a:rPr lang="en-US" sz="2800" dirty="0"/>
              <a:t>Bjarne </a:t>
            </a:r>
            <a:r>
              <a:rPr lang="en-US" sz="2800" dirty="0" err="1"/>
              <a:t>Stroustrup</a:t>
            </a:r>
            <a:endParaRPr lang="en-US" sz="2800" dirty="0"/>
          </a:p>
          <a:p>
            <a:r>
              <a:rPr lang="en-US" sz="2800" dirty="0"/>
              <a:t>Addison-Wesley,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5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9" y="4937898"/>
            <a:ext cx="2256069" cy="169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</a:t>
            </a:r>
            <a:r>
              <a:rPr lang="en-US" dirty="0" err="1"/>
              <a:t>nclude</a:t>
            </a:r>
            <a:r>
              <a:rPr lang="en-US" dirty="0"/>
              <a:t>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56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https://github.com/gjbex/training-material/tree/master/CPlusPlus/Modularity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(invalid_argument 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https://github.com/gjbex/training-material/tree/master/CPlusPlus/Classes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1690689"/>
            <a:ext cx="6961853" cy="3046988"/>
            <a:chOff x="628650" y="1690689"/>
            <a:chExt cx="6961853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_mass;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_mass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https://github.com/gjbex/training-material/tree/master/CPlusPlus/Basics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80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81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  <a:r>
              <a:rPr lang="en-US" sz="2400" dirty="0"/>
              <a:t> 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https://github.com/gjbex/training-material/tree/master/CPlusPlus/Templates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(double&amp; x, double&amp;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247463"/>
            <a:ext cx="6500197" cy="1967852"/>
            <a:chOff x="1060808" y="4080315"/>
            <a:chExt cx="6500197" cy="1967852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T&gt; void swap_val(T&amp; v1, T&amp;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auto tmp [v1];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24317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https://github.com/gjbex/training-material/tree/master/CPlusPlus/Regexes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06330"/>
            <a:ext cx="3188793" cy="646331"/>
            <a:chOff x="6184490" y="365126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365126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6021288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14959</Words>
  <Application>Microsoft Office PowerPoint</Application>
  <PresentationFormat>On-screen Show (4:3)</PresentationFormat>
  <Paragraphs>2854</Paragraphs>
  <Slides>195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195</vt:i4>
      </vt:variant>
    </vt:vector>
  </HeadingPairs>
  <TitlesOfParts>
    <vt:vector size="206" baseType="lpstr">
      <vt:lpstr>Arial</vt:lpstr>
      <vt:lpstr>Calibri</vt:lpstr>
      <vt:lpstr>Calibri Light</vt:lpstr>
      <vt:lpstr>Cambria Math</vt:lpstr>
      <vt:lpstr>Courier New</vt:lpstr>
      <vt:lpstr>Edwardian Script ITC</vt:lpstr>
      <vt:lpstr>Informal Roman</vt:lpstr>
      <vt:lpstr>Lucida Sans</vt:lpstr>
      <vt:lpstr>Palatino Linotype</vt:lpstr>
      <vt:lpstr>Office Theme</vt:lpstr>
      <vt:lpstr>Equation</vt:lpstr>
      <vt:lpstr>C++ for scientific computing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Class attributes</vt:lpstr>
      <vt:lpstr>Class methods</vt:lpstr>
      <vt:lpstr>Class 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129</cp:revision>
  <dcterms:created xsi:type="dcterms:W3CDTF">2017-02-14T13:57:03Z</dcterms:created>
  <dcterms:modified xsi:type="dcterms:W3CDTF">2020-02-18T07:47:23Z</dcterms:modified>
</cp:coreProperties>
</file>