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1" r:id="rId4"/>
    <p:sldId id="258" r:id="rId5"/>
    <p:sldId id="259" r:id="rId6"/>
    <p:sldId id="262"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A8E8C8-8926-4794-AF8F-3F957F67BB05}"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0C3BC8-AF69-4D48-9A73-B4DCC16C10C7}"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A8E8C8-8926-4794-AF8F-3F957F67BB05}"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0C3BC8-AF69-4D48-9A73-B4DCC16C10C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A8E8C8-8926-4794-AF8F-3F957F67BB05}"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0C3BC8-AF69-4D48-9A73-B4DCC16C10C7}"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A8E8C8-8926-4794-AF8F-3F957F67BB05}"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0C3BC8-AF69-4D48-9A73-B4DCC16C10C7}"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A8E8C8-8926-4794-AF8F-3F957F67BB05}"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0C3BC8-AF69-4D48-9A73-B4DCC16C10C7}"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A8E8C8-8926-4794-AF8F-3F957F67BB05}"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0C3BC8-AF69-4D48-9A73-B4DCC16C10C7}"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A8E8C8-8926-4794-AF8F-3F957F67BB05}"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0C3BC8-AF69-4D48-9A73-B4DCC16C10C7}"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A8E8C8-8926-4794-AF8F-3F957F67BB05}"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0C3BC8-AF69-4D48-9A73-B4DCC16C10C7}"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A8E8C8-8926-4794-AF8F-3F957F67BB05}"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0C3BC8-AF69-4D48-9A73-B4DCC16C10C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A8E8C8-8926-4794-AF8F-3F957F67BB05}"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0C3BC8-AF69-4D48-9A73-B4DCC16C10C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A8E8C8-8926-4794-AF8F-3F957F67BB05}"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0C3BC8-AF69-4D48-9A73-B4DCC16C10C7}"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A8E8C8-8926-4794-AF8F-3F957F67BB05}"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0C3BC8-AF69-4D48-9A73-B4DCC16C10C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A8E8C8-8926-4794-AF8F-3F957F67BB05}"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0C3BC8-AF69-4D48-9A73-B4DCC16C10C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A8E8C8-8926-4794-AF8F-3F957F67BB05}"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0C3BC8-AF69-4D48-9A73-B4DCC16C10C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A8E8C8-8926-4794-AF8F-3F957F67BB05}"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0C3BC8-AF69-4D48-9A73-B4DCC16C10C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A8E8C8-8926-4794-AF8F-3F957F67BB05}"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0C3BC8-AF69-4D48-9A73-B4DCC16C10C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A8E8C8-8926-4794-AF8F-3F957F67BB05}"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0C3BC8-AF69-4D48-9A73-B4DCC16C10C7}"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9A8E8C8-8926-4794-AF8F-3F957F67BB05}" type="datetimeFigureOut">
              <a:rPr lang="en-IN" smtClean="0"/>
              <a:t>05-04-2024</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30C3BC8-AF69-4D48-9A73-B4DCC16C10C7}"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panose="020B0603020202020204"/>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70" algn="l" defTabSz="457200" rtl="0" eaLnBrk="1" latinLnBrk="0" hangingPunct="1">
        <a:spcBef>
          <a:spcPct val="20000"/>
        </a:spcBef>
        <a:spcAft>
          <a:spcPts val="600"/>
        </a:spcAft>
        <a:buClr>
          <a:schemeClr val="tx2"/>
        </a:buClr>
        <a:buSzPct val="70000"/>
        <a:buFont typeface="Wingdings 2" panose="05020102010507070707"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90" indent="-269875" algn="l" defTabSz="457200" rtl="0" eaLnBrk="1" latinLnBrk="0" hangingPunct="1">
        <a:spcBef>
          <a:spcPct val="20000"/>
        </a:spcBef>
        <a:spcAft>
          <a:spcPts val="600"/>
        </a:spcAft>
        <a:buClr>
          <a:schemeClr val="tx2"/>
        </a:buClr>
        <a:buSzPct val="70000"/>
        <a:buFont typeface="Wingdings 2" panose="05020102010507070707"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160" indent="-215900" algn="l" defTabSz="457200" rtl="0" eaLnBrk="1" latinLnBrk="0" hangingPunct="1">
        <a:spcBef>
          <a:spcPct val="20000"/>
        </a:spcBef>
        <a:spcAft>
          <a:spcPts val="600"/>
        </a:spcAft>
        <a:buClr>
          <a:schemeClr val="tx2"/>
        </a:buClr>
        <a:buSzPct val="70000"/>
        <a:buFont typeface="Wingdings 2" panose="05020102010507070707"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205"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860"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855"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57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9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4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48665"/>
            <a:ext cx="12322810" cy="1789430"/>
          </a:xfrm>
        </p:spPr>
        <p:txBody>
          <a:bodyPr>
            <a:normAutofit fontScale="90000"/>
          </a:bodyPr>
          <a:lstStyle/>
          <a:p>
            <a:pPr marL="685800" indent="-685800" algn="ctr">
              <a:buFont typeface="Wingdings" panose="05000000000000000000" pitchFamily="2" charset="2"/>
              <a:buChar char="v"/>
            </a:pPr>
            <a:r>
              <a:rPr lang="en-US" dirty="0">
                <a:solidFill>
                  <a:schemeClr val="tx1">
                    <a:lumMod val="95000"/>
                  </a:schemeClr>
                </a:solidFill>
              </a:rPr>
              <a:t>Cinemunity: A Movie Recommendation and Community Platform</a:t>
            </a:r>
          </a:p>
        </p:txBody>
      </p:sp>
      <p:sp>
        <p:nvSpPr>
          <p:cNvPr id="3" name="Subtitle 2"/>
          <p:cNvSpPr>
            <a:spLocks noGrp="1"/>
          </p:cNvSpPr>
          <p:nvPr>
            <p:ph type="subTitle" idx="1"/>
          </p:nvPr>
        </p:nvSpPr>
        <p:spPr>
          <a:xfrm>
            <a:off x="5145741" y="2895601"/>
            <a:ext cx="6879852" cy="2788024"/>
          </a:xfrm>
        </p:spPr>
        <p:txBody>
          <a:bodyPr>
            <a:noAutofit/>
          </a:bodyPr>
          <a:lstStyle/>
          <a:p>
            <a:r>
              <a:rPr lang="en-US" sz="2400" dirty="0"/>
              <a:t>TEAM MEMBERS : </a:t>
            </a:r>
          </a:p>
          <a:p>
            <a:pPr marL="285750" indent="-285750">
              <a:buFont typeface="Wingdings" panose="05000000000000000000" pitchFamily="2" charset="2"/>
              <a:buChar char="q"/>
            </a:pPr>
            <a:r>
              <a:rPr lang="en-US" sz="2400" dirty="0"/>
              <a:t>Saad Momin</a:t>
            </a:r>
          </a:p>
          <a:p>
            <a:pPr marL="285750" indent="-285750">
              <a:buFont typeface="Wingdings" panose="05000000000000000000" pitchFamily="2" charset="2"/>
              <a:buChar char="q"/>
            </a:pPr>
            <a:r>
              <a:rPr lang="en-US" sz="2400" dirty="0"/>
              <a:t>Aman Shaikh</a:t>
            </a:r>
          </a:p>
          <a:p>
            <a:pPr marL="285750" indent="-285750">
              <a:buFont typeface="Wingdings" panose="05000000000000000000" pitchFamily="2" charset="2"/>
              <a:buChar char="q"/>
            </a:pPr>
            <a:r>
              <a:rPr lang="en-US" sz="2400" dirty="0"/>
              <a:t>Vinit </a:t>
            </a:r>
            <a:r>
              <a:rPr lang="en-US" sz="2400" dirty="0" err="1"/>
              <a:t>Tippanawar</a:t>
            </a:r>
            <a:endParaRPr lang="en-US" sz="2400" dirty="0"/>
          </a:p>
          <a:p>
            <a:pPr marL="285750" indent="-285750">
              <a:buFont typeface="Wingdings" panose="05000000000000000000" pitchFamily="2" charset="2"/>
              <a:buChar char="q"/>
            </a:pPr>
            <a:r>
              <a:rPr lang="en-US" sz="2400" dirty="0"/>
              <a:t>Sandesh </a:t>
            </a:r>
            <a:r>
              <a:rPr lang="en-US" sz="2400" dirty="0" err="1"/>
              <a:t>Sawnat</a:t>
            </a:r>
            <a:endParaRPr lang="en-US" sz="2400" dirty="0"/>
          </a:p>
          <a:p>
            <a:endParaRPr lang="en-IN" sz="16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07" y="2895600"/>
            <a:ext cx="5969402" cy="327211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 y="89535"/>
            <a:ext cx="11294745" cy="7293610"/>
          </a:xfrm>
          <a:prstGeom prst="rect">
            <a:avLst/>
          </a:prstGeom>
          <a:noFill/>
        </p:spPr>
        <p:txBody>
          <a:bodyPr wrap="square" rtlCol="0">
            <a:spAutoFit/>
          </a:bodyPr>
          <a:lstStyle/>
          <a:p>
            <a:pPr marL="285750" indent="-285750">
              <a:buSzPct val="150000"/>
              <a:buFont typeface="Wingdings" panose="05000000000000000000" charset="0"/>
              <a:buChar char=""/>
            </a:pPr>
            <a:r>
              <a:rPr lang="en-US" dirty="0"/>
              <a:t>Project Statement : </a:t>
            </a:r>
          </a:p>
          <a:p>
            <a:endParaRPr lang="en-US" dirty="0"/>
          </a:p>
          <a:p>
            <a:r>
              <a:rPr lang="en-US" dirty="0"/>
              <a:t>				   </a:t>
            </a:r>
            <a:r>
              <a:rPr lang="en-US" b="0" i="0" dirty="0">
                <a:solidFill>
                  <a:srgbClr val="ECECEC"/>
                </a:solidFill>
                <a:effectLst/>
                <a:latin typeface="Söhne"/>
              </a:rPr>
              <a:t>The aim of this project is to develop a comprehensive movie recommendation system integrated with community features, allowing users to discover new movies based on content, collaborate with others, and explore additional information about recommended movies, including filming locations.</a:t>
            </a:r>
          </a:p>
          <a:p>
            <a:endParaRPr lang="en-US" dirty="0">
              <a:solidFill>
                <a:srgbClr val="ECECEC"/>
              </a:solidFill>
              <a:latin typeface="Söhne"/>
            </a:endParaRPr>
          </a:p>
          <a:p>
            <a:endParaRPr lang="en-US" dirty="0">
              <a:solidFill>
                <a:srgbClr val="ECECEC"/>
              </a:solidFill>
              <a:latin typeface="Söhne"/>
            </a:endParaRPr>
          </a:p>
          <a:p>
            <a:endParaRPr lang="en-US" dirty="0">
              <a:solidFill>
                <a:srgbClr val="ECECEC"/>
              </a:solidFill>
              <a:latin typeface="Söhne"/>
            </a:endParaRPr>
          </a:p>
          <a:p>
            <a:pPr marL="285750" indent="-285750">
              <a:buSzPct val="150000"/>
              <a:buFont typeface="Wingdings" panose="05000000000000000000" charset="0"/>
              <a:buChar char=""/>
            </a:pPr>
            <a:r>
              <a:rPr lang="en-US" dirty="0">
                <a:solidFill>
                  <a:srgbClr val="ECECEC"/>
                </a:solidFill>
                <a:latin typeface="Söhne"/>
              </a:rPr>
              <a:t>Project Description :</a:t>
            </a:r>
          </a:p>
          <a:p>
            <a:endParaRPr lang="en-US" dirty="0">
              <a:solidFill>
                <a:srgbClr val="ECECEC"/>
              </a:solidFill>
              <a:latin typeface="Söhne"/>
            </a:endParaRPr>
          </a:p>
          <a:p>
            <a:pPr marL="342900" indent="-342900" algn="l">
              <a:buFont typeface="Wingdings" panose="05000000000000000000" charset="0"/>
              <a:buChar char=""/>
            </a:pPr>
            <a:r>
              <a:rPr lang="en-US">
                <a:sym typeface="+mn-ea"/>
              </a:rPr>
              <a:t>Content-based Recommendation:</a:t>
            </a:r>
            <a:endParaRPr lang="en-US"/>
          </a:p>
          <a:p>
            <a:pPr algn="l"/>
            <a:r>
              <a:rPr lang="en-US">
                <a:sym typeface="+mn-ea"/>
              </a:rPr>
              <a:t>Implement a content-based recommendation engine that suggests movies to users based on the content features of the movies they have previously enjoyed. This will involve analyzing movie attributes such as genre, plot keywords, director, and cast.</a:t>
            </a:r>
            <a:endParaRPr lang="en-US"/>
          </a:p>
          <a:p>
            <a:pPr algn="l"/>
            <a:endParaRPr lang="en-US"/>
          </a:p>
          <a:p>
            <a:pPr marL="342900" indent="-342900" algn="l">
              <a:buFont typeface="Wingdings" panose="05000000000000000000" charset="0"/>
              <a:buChar char=""/>
            </a:pPr>
            <a:endParaRPr lang="en-US">
              <a:sym typeface="+mn-ea"/>
            </a:endParaRPr>
          </a:p>
          <a:p>
            <a:pPr marL="342900" indent="-342900" algn="l">
              <a:buFont typeface="Wingdings" panose="05000000000000000000" charset="0"/>
              <a:buChar char=""/>
            </a:pPr>
            <a:endParaRPr lang="en-US">
              <a:sym typeface="+mn-ea"/>
            </a:endParaRPr>
          </a:p>
          <a:p>
            <a:pPr marL="342900" indent="-342900" algn="l">
              <a:buFont typeface="Wingdings" panose="05000000000000000000" charset="0"/>
              <a:buChar char=""/>
            </a:pPr>
            <a:endParaRPr lang="en-US">
              <a:sym typeface="+mn-ea"/>
            </a:endParaRPr>
          </a:p>
          <a:p>
            <a:pPr marL="342900" indent="-342900" algn="l">
              <a:buFont typeface="Wingdings" panose="05000000000000000000" charset="0"/>
              <a:buChar char=""/>
            </a:pPr>
            <a:r>
              <a:rPr lang="en-US">
                <a:sym typeface="+mn-ea"/>
              </a:rPr>
              <a:t>Collaborative Filtering:</a:t>
            </a:r>
            <a:endParaRPr lang="en-US"/>
          </a:p>
          <a:p>
            <a:pPr algn="l"/>
            <a:r>
              <a:rPr lang="en-US">
                <a:sym typeface="+mn-ea"/>
              </a:rPr>
              <a:t>Incorporate collaborative filtering techniques to enhance the recommendation system by suggesting movies based on the preferences of similar users. This will involve analyzing user interactions, ratings, and movie watch history to identify patterns and make personalized recommendations.</a:t>
            </a:r>
            <a:endParaRPr lang="en-US"/>
          </a:p>
          <a:p>
            <a:endParaRPr lang="en-US" b="0" i="0" dirty="0">
              <a:solidFill>
                <a:srgbClr val="ECECEC"/>
              </a:solidFill>
              <a:effectLst/>
              <a:latin typeface="Söhne"/>
            </a:endParaRPr>
          </a:p>
          <a:p>
            <a:endParaRPr lang="en-US" dirty="0">
              <a:solidFill>
                <a:srgbClr val="ECECEC"/>
              </a:solidFill>
              <a:latin typeface="Söhne"/>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90830" y="108585"/>
            <a:ext cx="11417935" cy="6185535"/>
          </a:xfrm>
          <a:prstGeom prst="rect">
            <a:avLst/>
          </a:prstGeom>
          <a:noFill/>
        </p:spPr>
        <p:txBody>
          <a:bodyPr wrap="square" rtlCol="0">
            <a:spAutoFit/>
          </a:bodyPr>
          <a:lstStyle/>
          <a:p>
            <a:pPr algn="l"/>
            <a:endParaRPr lang="en-US"/>
          </a:p>
          <a:p>
            <a:pPr algn="l"/>
            <a:endParaRPr lang="en-US"/>
          </a:p>
          <a:p>
            <a:pPr algn="l"/>
            <a:endParaRPr lang="en-US"/>
          </a:p>
          <a:p>
            <a:pPr marL="285750" indent="-285750" algn="l">
              <a:buFont typeface="Wingdings" panose="05000000000000000000" charset="0"/>
              <a:buChar char=""/>
            </a:pPr>
            <a:r>
              <a:rPr lang="en-US"/>
              <a:t>Movie Information Display:</a:t>
            </a:r>
          </a:p>
          <a:p>
            <a:pPr algn="l"/>
            <a:r>
              <a:rPr lang="en-US"/>
              <a:t>Provide detailed information about recommended movies, including plot summaries, cast and crew details, user ratings, and reviews. This information will be sourced from a reliable movie database API or dataset.</a:t>
            </a:r>
          </a:p>
          <a:p>
            <a:pPr algn="l"/>
            <a:endParaRPr lang="en-US"/>
          </a:p>
          <a:p>
            <a:pPr marL="285750" indent="-285750" algn="l">
              <a:buFont typeface="Wingdings" panose="05000000000000000000" charset="0"/>
              <a:buChar char=""/>
            </a:pPr>
            <a:endParaRPr lang="en-US"/>
          </a:p>
          <a:p>
            <a:pPr marL="285750" indent="-285750" algn="l">
              <a:buFont typeface="Wingdings" panose="05000000000000000000" charset="0"/>
              <a:buChar char=""/>
            </a:pPr>
            <a:endParaRPr lang="en-US"/>
          </a:p>
          <a:p>
            <a:pPr marL="285750" indent="-285750" algn="l">
              <a:buFont typeface="Wingdings" panose="05000000000000000000" charset="0"/>
              <a:buChar char=""/>
            </a:pPr>
            <a:r>
              <a:rPr lang="en-US"/>
              <a:t>Filming Location Display:</a:t>
            </a:r>
          </a:p>
          <a:p>
            <a:pPr algn="l"/>
            <a:endParaRPr lang="en-US"/>
          </a:p>
          <a:p>
            <a:pPr algn="l"/>
            <a:r>
              <a:rPr lang="en-US"/>
              <a:t>Integrate functionality to display the filming locations of recommended movies on an interactive map. This feature will allow users to explore the real-world locations where their favorite movies were filmed, enhancing their overall movie-watching experience.</a:t>
            </a:r>
          </a:p>
          <a:p>
            <a:pPr algn="l"/>
            <a:endParaRPr lang="en-US"/>
          </a:p>
          <a:p>
            <a:pPr algn="l"/>
            <a:endParaRPr lang="en-US"/>
          </a:p>
          <a:p>
            <a:pPr algn="l"/>
            <a:endParaRPr lang="en-US"/>
          </a:p>
          <a:p>
            <a:pPr marL="285750" indent="-285750" algn="l">
              <a:buFont typeface="Wingdings" panose="05000000000000000000" charset="0"/>
              <a:buChar char=""/>
            </a:pPr>
            <a:r>
              <a:rPr lang="en-US"/>
              <a:t>Community Interaction:</a:t>
            </a:r>
          </a:p>
          <a:p>
            <a:pPr algn="l"/>
            <a:r>
              <a:rPr lang="en-US"/>
              <a:t>Enable users with similar movie preferences to connect and interact with each other through chat rooms or forums. Users will be able to discuss their favorite movies, share recommendations, and form movie-watching groups based on common interests.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0680"/>
            <a:ext cx="12192000" cy="6739255"/>
          </a:xfrm>
          <a:prstGeom prst="rect">
            <a:avLst/>
          </a:prstGeom>
          <a:noFill/>
        </p:spPr>
        <p:txBody>
          <a:bodyPr wrap="square" rtlCol="0">
            <a:spAutoFit/>
          </a:bodyPr>
          <a:lstStyle/>
          <a:p>
            <a:pPr marL="285750" indent="-285750" algn="l">
              <a:buSzPct val="150000"/>
              <a:buFont typeface="Wingdings" panose="05000000000000000000" charset="0"/>
              <a:buChar char=""/>
            </a:pPr>
            <a:r>
              <a:rPr lang="en-US" dirty="0"/>
              <a:t>Implementation:-</a:t>
            </a:r>
          </a:p>
          <a:p>
            <a:pPr marL="285750" indent="-285750" algn="l">
              <a:buSzPct val="150000"/>
              <a:buFont typeface="Wingdings" panose="05000000000000000000" charset="0"/>
              <a:buChar char=""/>
            </a:pPr>
            <a:endParaRPr lang="en-US" dirty="0"/>
          </a:p>
          <a:p>
            <a:pPr algn="l"/>
            <a:r>
              <a:rPr lang="en-US" dirty="0"/>
              <a:t>1. Content-based Recommendation:</a:t>
            </a:r>
          </a:p>
          <a:p>
            <a:pPr algn="l"/>
            <a:r>
              <a:rPr lang="en-US" dirty="0"/>
              <a:t>Data Collection: Obtain a dataset containing movie attributes such as title, genre, plot keywords, director, and cast. You can use publicly available datasets from sources like IMDb or TMDb.</a:t>
            </a:r>
          </a:p>
          <a:p>
            <a:pPr algn="l"/>
            <a:r>
              <a:rPr lang="en-US" dirty="0"/>
              <a:t>Data Preprocessing: Clean the dataset, handle missing values, and convert categorical data into numerical representations (e.g., one-hot encoding for genres).</a:t>
            </a:r>
          </a:p>
          <a:p>
            <a:pPr algn="l"/>
            <a:r>
              <a:rPr lang="en-US" dirty="0"/>
              <a:t>Feature Extraction: Extract relevant features from the dataset (e.g., using TF-IDF for plot keywords) to represent each movie.</a:t>
            </a:r>
          </a:p>
          <a:p>
            <a:pPr algn="l"/>
            <a:r>
              <a:rPr lang="en-US" dirty="0"/>
              <a:t>Recommendation Algorithm: Implement a simple content-based recommendation algorithm that calculates similarity scores between movies based on their features (e.g., cosine similarity).</a:t>
            </a:r>
          </a:p>
          <a:p>
            <a:pPr algn="l"/>
            <a:endParaRPr lang="en-US" dirty="0"/>
          </a:p>
          <a:p>
            <a:pPr algn="l"/>
            <a:r>
              <a:rPr lang="en-US" dirty="0"/>
              <a:t>2. Collaborative Filtering:</a:t>
            </a:r>
          </a:p>
          <a:p>
            <a:pPr algn="l"/>
            <a:r>
              <a:rPr lang="en-US" dirty="0"/>
              <a:t>Data Collection: Gather user interaction data such as movie ratings and user preferences.</a:t>
            </a:r>
          </a:p>
          <a:p>
            <a:pPr algn="l"/>
            <a:r>
              <a:rPr lang="en-US" dirty="0"/>
              <a:t>Data Preprocessing: Prepare the user-item interaction matrix for collaborative filtering.</a:t>
            </a:r>
          </a:p>
          <a:p>
            <a:pPr algn="l"/>
            <a:r>
              <a:rPr lang="en-US" dirty="0"/>
              <a:t>Recommendation Algorithm: Implement collaborative filtering algorithms such as user-based or item-based collaborative filtering.</a:t>
            </a:r>
          </a:p>
          <a:p>
            <a:pPr algn="l"/>
            <a:r>
              <a:rPr lang="en-US" dirty="0"/>
              <a:t>Evaluation: Evaluate the performance of collaborative filtering using metrics like RMSE (Root Mean Squared Error) or MAE (Mean Absolute Error).</a:t>
            </a:r>
          </a:p>
          <a:p>
            <a:pPr algn="l"/>
            <a:endParaRPr lang="en-US" dirty="0"/>
          </a:p>
          <a:p>
            <a:pPr algn="l"/>
            <a:r>
              <a:rPr lang="en-US" dirty="0"/>
              <a:t>3. Movie Information Display:</a:t>
            </a:r>
          </a:p>
          <a:p>
            <a:pPr algn="l"/>
            <a:r>
              <a:rPr lang="en-US" dirty="0"/>
              <a:t>API Integration: Utilize a movie database API (e.g., IMDb API) to fetch detailed information about recommended movies.</a:t>
            </a:r>
          </a:p>
          <a:p>
            <a:pPr algn="l"/>
            <a:r>
              <a:rPr lang="en-US" dirty="0"/>
              <a:t>Display: Design a movie information display section in the user interface that showcases movie details such as plot summaries, cast and crew information, user ratings, and reviews.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18"/>
            <a:ext cx="12192000" cy="7016115"/>
          </a:xfrm>
          <a:prstGeom prst="rect">
            <a:avLst/>
          </a:prstGeom>
          <a:noFill/>
        </p:spPr>
        <p:txBody>
          <a:bodyPr wrap="square" rtlCol="0">
            <a:spAutoFit/>
          </a:bodyPr>
          <a:lstStyle/>
          <a:p>
            <a:pPr algn="l"/>
            <a:r>
              <a:rPr lang="en-US" i="0" dirty="0">
                <a:solidFill>
                  <a:srgbClr val="ECECEC"/>
                </a:solidFill>
                <a:effectLst/>
                <a:latin typeface="Söhne"/>
              </a:rPr>
              <a:t>4. Filming Location Display:</a:t>
            </a:r>
          </a:p>
          <a:p>
            <a:pPr algn="l"/>
            <a:r>
              <a:rPr lang="en-US" i="0" dirty="0">
                <a:solidFill>
                  <a:srgbClr val="ECECEC"/>
                </a:solidFill>
                <a:effectLst/>
                <a:latin typeface="Söhne"/>
              </a:rPr>
              <a:t>Data Collection: Obtain a dataset or utilize APIs that provide information about filming locations.</a:t>
            </a:r>
          </a:p>
          <a:p>
            <a:pPr algn="l"/>
            <a:r>
              <a:rPr lang="en-US" i="0" dirty="0">
                <a:solidFill>
                  <a:srgbClr val="ECECEC"/>
                </a:solidFill>
                <a:effectLst/>
                <a:latin typeface="Söhne"/>
              </a:rPr>
              <a:t>Geocoding: Geocode the filming locations to obtain latitude and longitude coordinates.</a:t>
            </a:r>
          </a:p>
          <a:p>
            <a:pPr algn="l"/>
            <a:r>
              <a:rPr lang="en-US" i="0" dirty="0">
                <a:solidFill>
                  <a:srgbClr val="ECECEC"/>
                </a:solidFill>
                <a:effectLst/>
                <a:latin typeface="Söhne"/>
              </a:rPr>
              <a:t>Mapping: Integrate a mapping library (e.g., Google Maps API) into the user interface to display filming locations on an interactive map.</a:t>
            </a:r>
          </a:p>
          <a:p>
            <a:pPr algn="l"/>
            <a:endParaRPr lang="en-US" i="0" dirty="0">
              <a:solidFill>
                <a:srgbClr val="ECECEC"/>
              </a:solidFill>
              <a:effectLst/>
              <a:latin typeface="Söhne"/>
            </a:endParaRPr>
          </a:p>
          <a:p>
            <a:pPr algn="l"/>
            <a:r>
              <a:rPr lang="en-US" i="0" dirty="0">
                <a:solidFill>
                  <a:srgbClr val="ECECEC"/>
                </a:solidFill>
                <a:effectLst/>
                <a:latin typeface="Söhne"/>
              </a:rPr>
              <a:t>5. Community Interaction:</a:t>
            </a:r>
          </a:p>
          <a:p>
            <a:pPr algn="l"/>
            <a:r>
              <a:rPr lang="en-US" i="0" dirty="0">
                <a:solidFill>
                  <a:srgbClr val="ECECEC"/>
                </a:solidFill>
                <a:effectLst/>
                <a:latin typeface="Söhne"/>
              </a:rPr>
              <a:t>User Authentication: Implement user authentication functionality to allow users to create accounts and log in.</a:t>
            </a:r>
          </a:p>
          <a:p>
            <a:pPr algn="l"/>
            <a:r>
              <a:rPr lang="en-US" i="0" dirty="0">
                <a:solidFill>
                  <a:srgbClr val="ECECEC"/>
                </a:solidFill>
                <a:effectLst/>
                <a:latin typeface="Söhne"/>
              </a:rPr>
              <a:t>Chat Feature: Integrate a chat or messaging system (e.g., using WebSocket technology or third-party chat APIs) to facilitate communication among users with similar movie preferences.</a:t>
            </a:r>
          </a:p>
          <a:p>
            <a:pPr algn="l"/>
            <a:r>
              <a:rPr lang="en-US" i="0" dirty="0">
                <a:solidFill>
                  <a:srgbClr val="ECECEC"/>
                </a:solidFill>
                <a:effectLst/>
                <a:latin typeface="Söhne"/>
              </a:rPr>
              <a:t>Forums/Groups: Optionally, implement forums or groups where users can engage in discussions, share recommendations, and organize movie-watching events.</a:t>
            </a:r>
          </a:p>
          <a:p>
            <a:pPr algn="l"/>
            <a:endParaRPr lang="en-US" i="0" dirty="0">
              <a:solidFill>
                <a:srgbClr val="ECECEC"/>
              </a:solidFill>
              <a:effectLst/>
              <a:latin typeface="Söhne"/>
            </a:endParaRPr>
          </a:p>
          <a:p>
            <a:pPr algn="l"/>
            <a:r>
              <a:rPr lang="en-US" i="0" dirty="0">
                <a:solidFill>
                  <a:srgbClr val="ECECEC"/>
                </a:solidFill>
                <a:effectLst/>
                <a:latin typeface="Söhne"/>
              </a:rPr>
              <a:t>6. Frontend and Backend Development:</a:t>
            </a:r>
          </a:p>
          <a:p>
            <a:pPr algn="l"/>
            <a:r>
              <a:rPr lang="en-US" i="0" dirty="0">
                <a:solidFill>
                  <a:srgbClr val="ECECEC"/>
                </a:solidFill>
                <a:effectLst/>
                <a:latin typeface="Söhne"/>
              </a:rPr>
              <a:t>Frontend: Design and develop the user interface using HTML, CSS, and JavaScript </a:t>
            </a:r>
          </a:p>
          <a:p>
            <a:pPr algn="l"/>
            <a:r>
              <a:rPr lang="en-US" i="0" dirty="0">
                <a:solidFill>
                  <a:srgbClr val="ECECEC"/>
                </a:solidFill>
                <a:effectLst/>
                <a:latin typeface="Söhne"/>
              </a:rPr>
              <a:t>Backend: Implement the backend logic using Python and a web framework such as Flask or Django. Handle data processing, recommendation algorithms, and API integrations on the server side.</a:t>
            </a:r>
          </a:p>
          <a:p>
            <a:pPr algn="l"/>
            <a:endParaRPr lang="en-US" i="0" dirty="0">
              <a:solidFill>
                <a:srgbClr val="ECECEC"/>
              </a:solidFill>
              <a:effectLst/>
              <a:latin typeface="Söhne"/>
            </a:endParaRPr>
          </a:p>
          <a:p>
            <a:pPr algn="l"/>
            <a:r>
              <a:rPr lang="en-US" i="0" dirty="0">
                <a:solidFill>
                  <a:srgbClr val="ECECEC"/>
                </a:solidFill>
                <a:effectLst/>
                <a:latin typeface="Söhne"/>
              </a:rPr>
              <a:t>7.Database:</a:t>
            </a:r>
          </a:p>
          <a:p>
            <a:pPr algn="l"/>
            <a:r>
              <a:rPr lang="en-US" i="0" dirty="0">
                <a:solidFill>
                  <a:srgbClr val="ECECEC"/>
                </a:solidFill>
                <a:effectLst/>
                <a:latin typeface="Söhne"/>
              </a:rPr>
              <a:t>MongoDB is utilized as the database for storing various types of data in the movie recommender and community platform project. It offers flexibility in managing user profiles, movie information, user interactions, chat messages (if applicable), and filming locations. Through MongoDB's document-based model, data can be efficiently stored and retrieved, facilitating seamless interaction between the application and its users.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Unnamed File (1)"/>
          <p:cNvPicPr>
            <a:picLocks noChangeAspect="1"/>
          </p:cNvPicPr>
          <p:nvPr/>
        </p:nvPicPr>
        <p:blipFill>
          <a:blip r:embed="rId2"/>
          <a:stretch>
            <a:fillRect/>
          </a:stretch>
        </p:blipFill>
        <p:spPr>
          <a:xfrm>
            <a:off x="3438525" y="0"/>
            <a:ext cx="4826000" cy="6858000"/>
          </a:xfrm>
          <a:prstGeom prst="rect">
            <a:avLst/>
          </a:prstGeom>
        </p:spPr>
      </p:pic>
      <p:sp>
        <p:nvSpPr>
          <p:cNvPr id="4" name="Text Box 3"/>
          <p:cNvSpPr txBox="1"/>
          <p:nvPr/>
        </p:nvSpPr>
        <p:spPr>
          <a:xfrm>
            <a:off x="139700" y="0"/>
            <a:ext cx="3042920" cy="368300"/>
          </a:xfrm>
          <a:prstGeom prst="rect">
            <a:avLst/>
          </a:prstGeom>
          <a:noFill/>
        </p:spPr>
        <p:txBody>
          <a:bodyPr wrap="square" rtlCol="0">
            <a:spAutoFit/>
          </a:bodyPr>
          <a:lstStyle/>
          <a:p>
            <a:pPr marL="285750" indent="-285750">
              <a:buSzPct val="150000"/>
              <a:buFont typeface="Wingdings" panose="05000000000000000000" charset="0"/>
              <a:buChar char=""/>
            </a:pPr>
            <a:r>
              <a:rPr lang="en-US"/>
              <a:t>System Architecture:-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85420" y="246380"/>
            <a:ext cx="11898630" cy="7847330"/>
          </a:xfrm>
          <a:prstGeom prst="rect">
            <a:avLst/>
          </a:prstGeom>
          <a:noFill/>
        </p:spPr>
        <p:txBody>
          <a:bodyPr wrap="square" rtlCol="0">
            <a:spAutoFit/>
          </a:bodyPr>
          <a:lstStyle/>
          <a:p>
            <a:pPr marL="285750" indent="-285750" algn="l">
              <a:buSzPct val="150000"/>
              <a:buFont typeface="Wingdings" panose="05000000000000000000" charset="0"/>
              <a:buChar char=""/>
            </a:pPr>
            <a:r>
              <a:rPr lang="en-US"/>
              <a:t>Conclusion:</a:t>
            </a:r>
          </a:p>
          <a:p>
            <a:pPr algn="l"/>
            <a:r>
              <a:rPr lang="en-US"/>
              <a:t>In summary, our project, "Cinemunity: Movie Recommendation and Community Platform," represents a comprehensive solution tailored to enhance the movie-watching experience for users. By integrating advanced recommendation algorithms, content-based and collaborative filtering techniques, and MongoDB as our backend database, we've created a versatile platform that offers personalized movie suggestions, detailed movie information, and robust community interaction features.</a:t>
            </a:r>
          </a:p>
          <a:p>
            <a:pPr algn="l"/>
            <a:endParaRPr lang="en-US"/>
          </a:p>
          <a:p>
            <a:pPr algn="l"/>
            <a:r>
              <a:rPr lang="en-US"/>
              <a:t>Through content-based recommendation, users receive movie suggestions based on the attributes of movies they've enjoyed, while collaborative filtering enhances recommendations by considering user preferences and similarities. MongoDB serves as the backbone of our data management system, facilitating efficient storage and retrieval of user profiles, movie details, user interactions, and community engagement data.</a:t>
            </a:r>
          </a:p>
          <a:p>
            <a:pPr algn="l"/>
            <a:endParaRPr lang="en-US"/>
          </a:p>
          <a:p>
            <a:pPr algn="l"/>
            <a:r>
              <a:rPr lang="en-US"/>
              <a:t>Additionally, our platform extends beyond mere movie recommendations by providing users with comprehensive movie information, including plot summaries, cast and crew details, and filming locations. The incorporation of community interaction features, such as chat rooms and forums, fosters a vibrant environment where users with similar movie interests can connect, share recommendations, and engage in meaningful discussions.</a:t>
            </a:r>
          </a:p>
          <a:p>
            <a:pPr algn="l"/>
            <a:endParaRPr lang="en-US"/>
          </a:p>
          <a:p>
            <a:pPr algn="l"/>
            <a:r>
              <a:rPr lang="en-US"/>
              <a:t>Overall, "Cinemunity" represents a holistic approach to movie recommendation and community building, driven by cutting-edge technology and a user-centric design philosophy. With its seamless integration of recommendation algorithms, rich movie information display, and dynamic community features, our platform aims to revolutionize the way users discover, explore, and engage with movies, ultimately enriching their movie-watching journey.</a:t>
            </a:r>
          </a:p>
          <a:p>
            <a:pPr algn="l"/>
            <a:endParaRPr lang="en-US"/>
          </a:p>
          <a:p>
            <a:pPr algn="l"/>
            <a:endParaRPr lang="en-US"/>
          </a:p>
          <a:p>
            <a:pPr algn="l"/>
            <a:endParaRPr lang="en-US"/>
          </a:p>
          <a:p>
            <a:pPr algn="l"/>
            <a:endParaRPr lang="en-US"/>
          </a:p>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1082</Words>
  <Application>Microsoft Office PowerPoint</Application>
  <PresentationFormat>Widescreen</PresentationFormat>
  <Paragraphs>84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Calisto MT</vt:lpstr>
      <vt:lpstr>Söhne</vt:lpstr>
      <vt:lpstr>Wingdings</vt:lpstr>
      <vt:lpstr>Wingdings 2</vt:lpstr>
      <vt:lpstr>Slate</vt:lpstr>
      <vt:lpstr>Cinemunity: A Movie Recommendation and Community Platform</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 MOVIE RECOMMENDER SYSTEM</dc:title>
  <dc:creator>aman shaikh</dc:creator>
  <cp:lastModifiedBy>aman shaikh</cp:lastModifiedBy>
  <cp:revision>6</cp:revision>
  <dcterms:created xsi:type="dcterms:W3CDTF">2024-04-04T19:16:49Z</dcterms:created>
  <dcterms:modified xsi:type="dcterms:W3CDTF">2024-04-05T06:46:08Z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1033-5.0.0.7908</vt:lpwstr>
  </property>
</Properties>
</file>