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8" r:id="rId2"/>
    <p:sldId id="259" r:id="rId3"/>
    <p:sldId id="261" r:id="rId4"/>
    <p:sldId id="262"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2FB73C-17E5-4651-9A6D-61805066381C}" type="datetimeFigureOut">
              <a:rPr lang="en-US" smtClean="0"/>
              <a:t>4/18/2022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77B1E-D7B6-4ADF-889C-95A3DF2DB6FF}" type="slidenum">
              <a:rPr lang="en-US" smtClean="0"/>
              <a:t>‹#›</a:t>
            </a:fld>
            <a:endParaRPr lang="en-US"/>
          </a:p>
        </p:txBody>
      </p:sp>
    </p:spTree>
    <p:extLst>
      <p:ext uri="{BB962C8B-B14F-4D97-AF65-F5344CB8AC3E}">
        <p14:creationId xmlns:p14="http://schemas.microsoft.com/office/powerpoint/2010/main" val="3330865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4/18/2022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4/18/2022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a:t>
            </a:r>
          </a:p>
        </p:txBody>
      </p:sp>
      <p:sp>
        <p:nvSpPr>
          <p:cNvPr id="3" name="Content Placeholder 2"/>
          <p:cNvSpPr>
            <a:spLocks noGrp="1"/>
          </p:cNvSpPr>
          <p:nvPr>
            <p:ph idx="1"/>
          </p:nvPr>
        </p:nvSpPr>
        <p:spPr/>
        <p:txBody>
          <a:bodyPr>
            <a:normAutofit/>
          </a:bodyPr>
          <a:lstStyle/>
          <a:p>
            <a:pPr marL="0" indent="0">
              <a:buNone/>
            </a:pPr>
            <a:r>
              <a:rPr lang="en-US" sz="1400" b="1" u="sng" dirty="0" smtClean="0"/>
              <a:t>Problem Statement</a:t>
            </a:r>
          </a:p>
          <a:p>
            <a:pPr marL="0" indent="0">
              <a:buNone/>
            </a:pPr>
            <a:r>
              <a:rPr lang="en-US" sz="1400" dirty="0"/>
              <a:t> </a:t>
            </a:r>
            <a:r>
              <a:rPr lang="en-US" sz="1400" dirty="0" smtClean="0"/>
              <a:t>        </a:t>
            </a:r>
          </a:p>
          <a:p>
            <a:pPr marL="0" indent="0">
              <a:buNone/>
            </a:pPr>
            <a:r>
              <a:rPr lang="en-US" sz="1400" dirty="0"/>
              <a:t> </a:t>
            </a:r>
            <a:r>
              <a:rPr lang="en-US" sz="1400" dirty="0"/>
              <a:t>Build a model which can be used to predict in terms of a probability for each loan transaction, whether the customer will be paying back the loaned amount within 5 days of insurance of loan. In this case, Label ‘1’ indicates that the loan has been </a:t>
            </a:r>
            <a:r>
              <a:rPr lang="en-US" sz="1400" dirty="0" err="1"/>
              <a:t>payed</a:t>
            </a:r>
            <a:r>
              <a:rPr lang="en-US" sz="1400" dirty="0"/>
              <a:t> i.e. Non- defaulter, while, Label ‘0’ indicates that the loan has not been </a:t>
            </a:r>
            <a:r>
              <a:rPr lang="en-US" sz="1400" dirty="0" err="1"/>
              <a:t>payed</a:t>
            </a:r>
            <a:r>
              <a:rPr lang="en-US" sz="1400" dirty="0"/>
              <a:t> i.e. </a:t>
            </a:r>
            <a:r>
              <a:rPr lang="en-US" sz="1400" dirty="0" smtClean="0"/>
              <a:t>defaulter.</a:t>
            </a:r>
          </a:p>
          <a:p>
            <a:pPr marL="0" indent="0">
              <a:buNone/>
            </a:pPr>
            <a:endParaRPr lang="en-US" sz="1400" b="1" u="sng" dirty="0" smtClean="0"/>
          </a:p>
          <a:p>
            <a:pPr marL="0" indent="0">
              <a:buNone/>
            </a:pPr>
            <a:r>
              <a:rPr lang="en-US" sz="1400" b="1" u="sng" dirty="0" smtClean="0"/>
              <a:t>Understanding</a:t>
            </a:r>
          </a:p>
          <a:p>
            <a:pPr marL="0" indent="0">
              <a:buNone/>
            </a:pPr>
            <a:r>
              <a:rPr lang="en-US" sz="1400" dirty="0" smtClean="0"/>
              <a:t>The dataset is of the Micro credit loan. </a:t>
            </a:r>
            <a:r>
              <a:rPr lang="en-US" sz="1400" dirty="0"/>
              <a:t>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 In order to improve the selection of customers for the credit, the client wants some predictions that could help them in further investment and improvement in selection of customers. </a:t>
            </a:r>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191496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EDA Steps</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US" dirty="0" smtClean="0">
                <a:solidFill>
                  <a:schemeClr val="accent2">
                    <a:lumMod val="50000"/>
                  </a:schemeClr>
                </a:solidFill>
              </a:rPr>
              <a:t> Data Cleaning:-</a:t>
            </a:r>
            <a:r>
              <a:rPr lang="en-US" dirty="0" err="1" smtClean="0">
                <a:solidFill>
                  <a:schemeClr val="accent2">
                    <a:lumMod val="50000"/>
                  </a:schemeClr>
                </a:solidFill>
              </a:rPr>
              <a:t>Theere</a:t>
            </a:r>
            <a:r>
              <a:rPr lang="en-US" dirty="0" smtClean="0">
                <a:solidFill>
                  <a:schemeClr val="accent2">
                    <a:lumMod val="50000"/>
                  </a:schemeClr>
                </a:solidFill>
              </a:rPr>
              <a:t> is a column </a:t>
            </a:r>
            <a:r>
              <a:rPr lang="en-US" dirty="0" err="1" smtClean="0">
                <a:solidFill>
                  <a:schemeClr val="accent2">
                    <a:lumMod val="50000"/>
                  </a:schemeClr>
                </a:solidFill>
              </a:rPr>
              <a:t>Unamed</a:t>
            </a:r>
            <a:r>
              <a:rPr lang="en-US" dirty="0" smtClean="0">
                <a:solidFill>
                  <a:schemeClr val="accent2">
                    <a:lumMod val="50000"/>
                  </a:schemeClr>
                </a:solidFill>
              </a:rPr>
              <a:t> 0: which is removed from the dataset as it is of no use.</a:t>
            </a:r>
          </a:p>
          <a:p>
            <a:pPr>
              <a:buFont typeface="Wingdings" pitchFamily="2" charset="2"/>
              <a:buChar char="Ø"/>
            </a:pPr>
            <a:r>
              <a:rPr lang="en-US" dirty="0" smtClean="0">
                <a:solidFill>
                  <a:schemeClr val="accent2">
                    <a:lumMod val="50000"/>
                  </a:schemeClr>
                </a:solidFill>
              </a:rPr>
              <a:t>Checked </a:t>
            </a:r>
            <a:r>
              <a:rPr lang="en-US" dirty="0">
                <a:solidFill>
                  <a:schemeClr val="accent2">
                    <a:lumMod val="50000"/>
                  </a:schemeClr>
                </a:solidFill>
              </a:rPr>
              <a:t>the correlation </a:t>
            </a:r>
            <a:r>
              <a:rPr lang="en-US" dirty="0" smtClean="0">
                <a:solidFill>
                  <a:schemeClr val="accent2">
                    <a:lumMod val="50000"/>
                  </a:schemeClr>
                </a:solidFill>
              </a:rPr>
              <a:t>with </a:t>
            </a:r>
            <a:r>
              <a:rPr lang="en-US" dirty="0">
                <a:solidFill>
                  <a:schemeClr val="accent2">
                    <a:lumMod val="50000"/>
                  </a:schemeClr>
                </a:solidFill>
              </a:rPr>
              <a:t>the </a:t>
            </a:r>
            <a:r>
              <a:rPr lang="en-US" dirty="0" smtClean="0">
                <a:solidFill>
                  <a:schemeClr val="accent2">
                    <a:lumMod val="50000"/>
                  </a:schemeClr>
                </a:solidFill>
              </a:rPr>
              <a:t>target </a:t>
            </a:r>
            <a:r>
              <a:rPr lang="en-US" dirty="0" err="1" smtClean="0">
                <a:solidFill>
                  <a:schemeClr val="accent2">
                    <a:lumMod val="50000"/>
                  </a:schemeClr>
                </a:solidFill>
              </a:rPr>
              <a:t>column,and</a:t>
            </a:r>
            <a:r>
              <a:rPr lang="en-US" dirty="0" smtClean="0">
                <a:solidFill>
                  <a:schemeClr val="accent2">
                    <a:lumMod val="50000"/>
                  </a:schemeClr>
                </a:solidFill>
              </a:rPr>
              <a:t> the columns which has less relation or no relation with the target </a:t>
            </a:r>
            <a:r>
              <a:rPr lang="en-US" dirty="0" err="1" smtClean="0">
                <a:solidFill>
                  <a:schemeClr val="accent2">
                    <a:lumMod val="50000"/>
                  </a:schemeClr>
                </a:solidFill>
              </a:rPr>
              <a:t>varible</a:t>
            </a:r>
            <a:r>
              <a:rPr lang="en-US" dirty="0" smtClean="0">
                <a:solidFill>
                  <a:schemeClr val="accent2">
                    <a:lumMod val="50000"/>
                  </a:schemeClr>
                </a:solidFill>
              </a:rPr>
              <a:t> are removed from the dataset.</a:t>
            </a:r>
          </a:p>
          <a:p>
            <a:pPr>
              <a:buFont typeface="Wingdings" pitchFamily="2" charset="2"/>
              <a:buChar char="Ø"/>
            </a:pPr>
            <a:r>
              <a:rPr lang="en-US" dirty="0" smtClean="0">
                <a:solidFill>
                  <a:schemeClr val="accent2">
                    <a:lumMod val="50000"/>
                  </a:schemeClr>
                </a:solidFill>
              </a:rPr>
              <a:t>Visualization of the categorical columns using count plot.</a:t>
            </a:r>
          </a:p>
          <a:p>
            <a:pPr>
              <a:buFont typeface="Wingdings" pitchFamily="2" charset="2"/>
              <a:buChar char="Ø"/>
            </a:pPr>
            <a:r>
              <a:rPr lang="en-US" dirty="0" smtClean="0">
                <a:solidFill>
                  <a:schemeClr val="accent2">
                    <a:lumMod val="50000"/>
                  </a:schemeClr>
                </a:solidFill>
              </a:rPr>
              <a:t>Visualization of the continuous columns using </a:t>
            </a:r>
            <a:r>
              <a:rPr lang="en-US" dirty="0" err="1" smtClean="0">
                <a:solidFill>
                  <a:schemeClr val="accent2">
                    <a:lumMod val="50000"/>
                  </a:schemeClr>
                </a:solidFill>
              </a:rPr>
              <a:t>dist</a:t>
            </a:r>
            <a:r>
              <a:rPr lang="en-US" dirty="0" smtClean="0">
                <a:solidFill>
                  <a:schemeClr val="accent2">
                    <a:lumMod val="50000"/>
                  </a:schemeClr>
                </a:solidFill>
              </a:rPr>
              <a:t> plot.</a:t>
            </a:r>
            <a:endParaRPr lang="en-US" dirty="0" smtClean="0">
              <a:solidFill>
                <a:schemeClr val="accent2">
                  <a:lumMod val="50000"/>
                </a:schemeClr>
              </a:solidFill>
            </a:endParaRPr>
          </a:p>
          <a:p>
            <a:pPr>
              <a:buFont typeface="Wingdings" pitchFamily="2" charset="2"/>
              <a:buChar char="Ø"/>
            </a:pPr>
            <a:r>
              <a:rPr lang="en-US" dirty="0" smtClean="0">
                <a:solidFill>
                  <a:schemeClr val="accent2">
                    <a:lumMod val="50000"/>
                  </a:schemeClr>
                </a:solidFill>
              </a:rPr>
              <a:t>Checking </a:t>
            </a:r>
            <a:r>
              <a:rPr lang="en-US" dirty="0" smtClean="0">
                <a:solidFill>
                  <a:schemeClr val="accent2">
                    <a:lumMod val="50000"/>
                  </a:schemeClr>
                </a:solidFill>
              </a:rPr>
              <a:t>the Outliers using </a:t>
            </a:r>
            <a:r>
              <a:rPr lang="en-US" dirty="0" smtClean="0">
                <a:solidFill>
                  <a:schemeClr val="accent2">
                    <a:lumMod val="50000"/>
                  </a:schemeClr>
                </a:solidFill>
              </a:rPr>
              <a:t>boxplot.</a:t>
            </a:r>
          </a:p>
          <a:p>
            <a:pPr>
              <a:buFont typeface="Wingdings" pitchFamily="2" charset="2"/>
              <a:buChar char="Ø"/>
            </a:pPr>
            <a:r>
              <a:rPr lang="en-US" dirty="0" smtClean="0">
                <a:solidFill>
                  <a:schemeClr val="accent2">
                    <a:lumMod val="50000"/>
                  </a:schemeClr>
                </a:solidFill>
              </a:rPr>
              <a:t>Encoding the dataset.</a:t>
            </a:r>
            <a:endParaRPr lang="en-US" dirty="0" smtClean="0">
              <a:solidFill>
                <a:schemeClr val="accent2">
                  <a:lumMod val="50000"/>
                </a:schemeClr>
              </a:solidFill>
            </a:endParaRPr>
          </a:p>
          <a:p>
            <a:pPr marL="114300" indent="0">
              <a:buNone/>
            </a:pPr>
            <a:r>
              <a:rPr lang="en-US" dirty="0" smtClean="0">
                <a:solidFill>
                  <a:schemeClr val="accent2">
                    <a:lumMod val="50000"/>
                  </a:schemeClr>
                </a:solidFill>
              </a:rPr>
              <a:t>  </a:t>
            </a:r>
            <a:endParaRPr lang="en-US" dirty="0">
              <a:solidFill>
                <a:schemeClr val="accent2">
                  <a:lumMod val="50000"/>
                </a:schemeClr>
              </a:solidFill>
            </a:endParaRPr>
          </a:p>
        </p:txBody>
      </p:sp>
    </p:spTree>
    <p:extLst>
      <p:ext uri="{BB962C8B-B14F-4D97-AF65-F5344CB8AC3E}">
        <p14:creationId xmlns:p14="http://schemas.microsoft.com/office/powerpoint/2010/main" val="3143246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and assumptions used to complete the project</a:t>
            </a:r>
          </a:p>
        </p:txBody>
      </p:sp>
      <p:sp>
        <p:nvSpPr>
          <p:cNvPr id="3" name="Content Placeholder 2"/>
          <p:cNvSpPr>
            <a:spLocks noGrp="1"/>
          </p:cNvSpPr>
          <p:nvPr>
            <p:ph idx="1"/>
          </p:nvPr>
        </p:nvSpPr>
        <p:spPr/>
        <p:txBody>
          <a:bodyPr>
            <a:normAutofit lnSpcReduction="10000"/>
          </a:bodyPr>
          <a:lstStyle/>
          <a:p>
            <a:r>
              <a:rPr lang="en-US" dirty="0" smtClean="0"/>
              <a:t>First we have </a:t>
            </a:r>
            <a:r>
              <a:rPr lang="en-US" dirty="0" smtClean="0"/>
              <a:t>read</a:t>
            </a:r>
            <a:r>
              <a:rPr lang="en-US" dirty="0" smtClean="0"/>
              <a:t> </a:t>
            </a:r>
            <a:r>
              <a:rPr lang="en-US" dirty="0" smtClean="0"/>
              <a:t>data from the </a:t>
            </a:r>
            <a:r>
              <a:rPr lang="en-US" dirty="0" smtClean="0"/>
              <a:t>local</a:t>
            </a:r>
            <a:r>
              <a:rPr lang="en-US" dirty="0" smtClean="0"/>
              <a:t> </a:t>
            </a:r>
            <a:r>
              <a:rPr lang="en-US" dirty="0" smtClean="0"/>
              <a:t>.</a:t>
            </a:r>
          </a:p>
          <a:p>
            <a:r>
              <a:rPr lang="en-US" dirty="0" smtClean="0"/>
              <a:t>After that we checked the shape and describe the dataset and analyze some information from that.</a:t>
            </a:r>
          </a:p>
          <a:p>
            <a:r>
              <a:rPr lang="en-US" dirty="0" smtClean="0"/>
              <a:t>After that we have perform the EDA.</a:t>
            </a:r>
          </a:p>
          <a:p>
            <a:r>
              <a:rPr lang="en-US" dirty="0" smtClean="0"/>
              <a:t>Then we Check the </a:t>
            </a:r>
            <a:r>
              <a:rPr lang="en-US" dirty="0" err="1" smtClean="0"/>
              <a:t>datatypes</a:t>
            </a:r>
            <a:r>
              <a:rPr lang="en-US" dirty="0" smtClean="0"/>
              <a:t> of the columns and we found that </a:t>
            </a:r>
            <a:r>
              <a:rPr lang="en-US" dirty="0" smtClean="0"/>
              <a:t>some of</a:t>
            </a:r>
            <a:r>
              <a:rPr lang="en-US" dirty="0" smtClean="0"/>
              <a:t> </a:t>
            </a:r>
            <a:r>
              <a:rPr lang="en-US" dirty="0" smtClean="0"/>
              <a:t>the columns are of object data types.</a:t>
            </a:r>
          </a:p>
          <a:p>
            <a:r>
              <a:rPr lang="en-US" dirty="0" smtClean="0"/>
              <a:t>Then </a:t>
            </a:r>
            <a:r>
              <a:rPr lang="en-US" dirty="0" smtClean="0"/>
              <a:t>encoding is </a:t>
            </a:r>
            <a:r>
              <a:rPr lang="en-US" dirty="0" smtClean="0"/>
              <a:t>done of the columns which are of object </a:t>
            </a:r>
            <a:r>
              <a:rPr lang="en-US" dirty="0" err="1" smtClean="0"/>
              <a:t>datatypes</a:t>
            </a:r>
            <a:r>
              <a:rPr lang="en-US" dirty="0" smtClean="0"/>
              <a:t> </a:t>
            </a:r>
            <a:r>
              <a:rPr lang="en-US" dirty="0" smtClean="0"/>
              <a:t>.</a:t>
            </a:r>
          </a:p>
          <a:p>
            <a:r>
              <a:rPr lang="en-US" dirty="0" smtClean="0"/>
              <a:t>After that the data was trained on different models and the best model was selected from that.</a:t>
            </a:r>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2838954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fontScale="62500" lnSpcReduction="20000"/>
          </a:bodyPr>
          <a:lstStyle/>
          <a:p>
            <a:r>
              <a:rPr lang="en-US" dirty="0"/>
              <a:t>First of all we </a:t>
            </a:r>
            <a:r>
              <a:rPr lang="en-US" dirty="0" smtClean="0"/>
              <a:t>load </a:t>
            </a:r>
            <a:r>
              <a:rPr lang="en-US" dirty="0"/>
              <a:t>the dataset from the </a:t>
            </a:r>
            <a:r>
              <a:rPr lang="en-US" dirty="0" smtClean="0"/>
              <a:t>local. Then we check the shape of the dataset and then describe the dataset from that we have gather some information. Then we check the </a:t>
            </a:r>
            <a:r>
              <a:rPr lang="en-US" dirty="0" err="1" smtClean="0"/>
              <a:t>datatypes</a:t>
            </a:r>
            <a:r>
              <a:rPr lang="en-US" dirty="0" smtClean="0"/>
              <a:t> of the columns and found that some of the columns are of object </a:t>
            </a:r>
            <a:r>
              <a:rPr lang="en-US" dirty="0" err="1" smtClean="0"/>
              <a:t>datatype</a:t>
            </a:r>
            <a:r>
              <a:rPr lang="en-US" dirty="0" smtClean="0"/>
              <a:t>. After that we check for the columns which have 0 values but we did not remove them as these were the possible outcomes. Then we check the correlation of the columns with the target variable and remove the columns which have very less relation or no relation with the dataset. Then the visualization of the categorical and continuous columns were done </a:t>
            </a:r>
            <a:r>
              <a:rPr lang="en-US" dirty="0" err="1" smtClean="0"/>
              <a:t>seperately.By</a:t>
            </a:r>
            <a:r>
              <a:rPr lang="en-US" dirty="0" smtClean="0"/>
              <a:t> looking at the distribution of the continuous data we observed that there was lots of </a:t>
            </a:r>
            <a:r>
              <a:rPr lang="en-US" dirty="0" err="1" smtClean="0"/>
              <a:t>skewness</a:t>
            </a:r>
            <a:r>
              <a:rPr lang="en-US" dirty="0" smtClean="0"/>
              <a:t> in the data. .After </a:t>
            </a:r>
            <a:r>
              <a:rPr lang="en-US" dirty="0"/>
              <a:t>that we check for the outliers using the boxplot we found lots of outliers in the </a:t>
            </a:r>
            <a:r>
              <a:rPr lang="en-US" dirty="0" smtClean="0"/>
              <a:t>columns so we remove some of the outliers using the z score technique as we remove more outliers so we loss most </a:t>
            </a:r>
            <a:r>
              <a:rPr lang="en-US" dirty="0" err="1" smtClean="0"/>
              <a:t>og</a:t>
            </a:r>
            <a:r>
              <a:rPr lang="en-US" dirty="0" smtClean="0"/>
              <a:t> the data .  </a:t>
            </a:r>
          </a:p>
          <a:p>
            <a:r>
              <a:rPr lang="en-US" dirty="0" smtClean="0"/>
              <a:t>Since </a:t>
            </a:r>
            <a:r>
              <a:rPr lang="en-US" dirty="0"/>
              <a:t>the categorical values were present so we have to encode them to make the prediction for that we have used ordinal </a:t>
            </a:r>
            <a:r>
              <a:rPr lang="en-US" dirty="0" smtClean="0"/>
              <a:t>encoder.</a:t>
            </a:r>
          </a:p>
          <a:p>
            <a:r>
              <a:rPr lang="en-US" dirty="0" smtClean="0"/>
              <a:t>Then the dataset is divided into dependent and independent variables. Then the data is trained on different models and Random forest classifier is giving the best accuracy and the other </a:t>
            </a:r>
            <a:r>
              <a:rPr lang="en-US" dirty="0" err="1" smtClean="0"/>
              <a:t>metrices</a:t>
            </a:r>
            <a:r>
              <a:rPr lang="en-US" dirty="0" smtClean="0"/>
              <a:t> are also good in that so we chose it our best model .Then the </a:t>
            </a:r>
            <a:r>
              <a:rPr lang="en-US" dirty="0" err="1" smtClean="0"/>
              <a:t>hyperparameter</a:t>
            </a:r>
            <a:r>
              <a:rPr lang="en-US" dirty="0" smtClean="0"/>
              <a:t> tuning is done . Then ROC AUC curve is plotted and the area under curve is 93% which is good.</a:t>
            </a:r>
            <a:endParaRPr lang="en-US" dirty="0"/>
          </a:p>
        </p:txBody>
      </p:sp>
    </p:spTree>
    <p:extLst>
      <p:ext uri="{BB962C8B-B14F-4D97-AF65-F5344CB8AC3E}">
        <p14:creationId xmlns:p14="http://schemas.microsoft.com/office/powerpoint/2010/main" val="2116371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First of all we load the dataset from the local. Then we check the shape of the dataset and then describe the dataset from that we have gather some information. Then we check the </a:t>
            </a:r>
            <a:r>
              <a:rPr lang="en-US" dirty="0" err="1"/>
              <a:t>datatypes</a:t>
            </a:r>
            <a:r>
              <a:rPr lang="en-US" dirty="0"/>
              <a:t> of the columns and found that some of the columns are of object </a:t>
            </a:r>
            <a:r>
              <a:rPr lang="en-US" dirty="0" err="1"/>
              <a:t>datatype</a:t>
            </a:r>
            <a:r>
              <a:rPr lang="en-US" dirty="0"/>
              <a:t>. After that we check for the columns which have 0 values but we did not remove them as these were the possible outcomes. Then we check the correlation of the columns with the target variable and remove the columns which have very less relation or no relation with the dataset. Then the visualization of the categorical and continuous columns were done </a:t>
            </a:r>
            <a:r>
              <a:rPr lang="en-US" dirty="0" err="1"/>
              <a:t>seperately.By</a:t>
            </a:r>
            <a:r>
              <a:rPr lang="en-US" dirty="0"/>
              <a:t> looking at the distribution of the continuous data we observed that there was lots of </a:t>
            </a:r>
            <a:r>
              <a:rPr lang="en-US" dirty="0" err="1"/>
              <a:t>skewness</a:t>
            </a:r>
            <a:r>
              <a:rPr lang="en-US" dirty="0"/>
              <a:t> in the data. .After that we check for the outliers using the boxplot we found lots of outliers in the columns so we remove some of the outliers using the z score technique as we remove more outliers so we loss most </a:t>
            </a:r>
            <a:r>
              <a:rPr lang="en-US" dirty="0" err="1"/>
              <a:t>og</a:t>
            </a:r>
            <a:r>
              <a:rPr lang="en-US" dirty="0"/>
              <a:t> the data .  </a:t>
            </a:r>
          </a:p>
          <a:p>
            <a:r>
              <a:rPr lang="en-US" dirty="0"/>
              <a:t>Since the categorical values were present so we have to encode them to make the prediction for that we have used ordinal encoder.</a:t>
            </a:r>
          </a:p>
          <a:p>
            <a:r>
              <a:rPr lang="en-US" dirty="0"/>
              <a:t>Then the dataset is divided into dependent and independent variables. Then the data is trained on different models and Random forest classifier is giving the best accuracy and the other </a:t>
            </a:r>
            <a:r>
              <a:rPr lang="en-US" dirty="0" err="1"/>
              <a:t>metrices</a:t>
            </a:r>
            <a:r>
              <a:rPr lang="en-US" dirty="0"/>
              <a:t> are also good in that so we chose it our best model .Then the </a:t>
            </a:r>
            <a:r>
              <a:rPr lang="en-US" dirty="0" err="1"/>
              <a:t>hyperparameter</a:t>
            </a:r>
            <a:r>
              <a:rPr lang="en-US" dirty="0"/>
              <a:t> tuning is done . Then ROC AUC curve is plotted and the area under curve is 93% which is good.</a:t>
            </a:r>
          </a:p>
          <a:p>
            <a:endParaRPr lang="en-US" dirty="0"/>
          </a:p>
        </p:txBody>
      </p:sp>
    </p:spTree>
    <p:extLst>
      <p:ext uri="{BB962C8B-B14F-4D97-AF65-F5344CB8AC3E}">
        <p14:creationId xmlns:p14="http://schemas.microsoft.com/office/powerpoint/2010/main" val="8183887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55</TotalTime>
  <Words>921</Words>
  <Application>Microsoft Office PowerPoint</Application>
  <PresentationFormat>On-screen Show (4:3)</PresentationFormat>
  <Paragraphs>30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Apothecary</vt:lpstr>
      <vt:lpstr>Project Presentation</vt:lpstr>
      <vt:lpstr>EDA Steps</vt:lpstr>
      <vt:lpstr>Steps and assumptions used to complete the project</vt:lpstr>
      <vt:lpstr>Analysis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Aman Saxena</dc:creator>
  <cp:lastModifiedBy>DELL</cp:lastModifiedBy>
  <cp:revision>8</cp:revision>
  <dcterms:created xsi:type="dcterms:W3CDTF">2006-08-16T00:00:00Z</dcterms:created>
  <dcterms:modified xsi:type="dcterms:W3CDTF">2022-04-18T09:21:49Z</dcterms:modified>
</cp:coreProperties>
</file>