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8" r:id="rId2"/>
    <p:sldId id="259" r:id="rId3"/>
    <p:sldId id="260" r:id="rId4"/>
    <p:sldId id="261" r:id="rId5"/>
    <p:sldId id="264"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2FB73C-17E5-4651-9A6D-61805066381C}" type="datetimeFigureOut">
              <a:rPr lang="en-US" smtClean="0"/>
              <a:t>3/16/2022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77B1E-D7B6-4ADF-889C-95A3DF2DB6FF}" type="slidenum">
              <a:rPr lang="en-US" smtClean="0"/>
              <a:t>‹#›</a:t>
            </a:fld>
            <a:endParaRPr lang="en-US"/>
          </a:p>
        </p:txBody>
      </p:sp>
    </p:spTree>
    <p:extLst>
      <p:ext uri="{BB962C8B-B14F-4D97-AF65-F5344CB8AC3E}">
        <p14:creationId xmlns:p14="http://schemas.microsoft.com/office/powerpoint/2010/main" val="333086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3/16/2022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a:t>
            </a:r>
          </a:p>
        </p:txBody>
      </p:sp>
      <p:sp>
        <p:nvSpPr>
          <p:cNvPr id="3" name="Content Placeholder 2"/>
          <p:cNvSpPr>
            <a:spLocks noGrp="1"/>
          </p:cNvSpPr>
          <p:nvPr>
            <p:ph idx="1"/>
          </p:nvPr>
        </p:nvSpPr>
        <p:spPr/>
        <p:txBody>
          <a:bodyPr>
            <a:normAutofit fontScale="77500" lnSpcReduction="20000"/>
          </a:bodyPr>
          <a:lstStyle/>
          <a:p>
            <a:pPr marL="0" indent="0">
              <a:buNone/>
            </a:pPr>
            <a:r>
              <a:rPr lang="en-US" sz="1400" b="1" u="sng" dirty="0" smtClean="0"/>
              <a:t>Problem Statement</a:t>
            </a:r>
          </a:p>
          <a:p>
            <a:pPr marL="0" indent="0">
              <a:buNone/>
            </a:pPr>
            <a:r>
              <a:rPr lang="en-US" sz="1400" dirty="0"/>
              <a:t> </a:t>
            </a:r>
            <a:r>
              <a:rPr lang="en-US" sz="1400" dirty="0" smtClean="0"/>
              <a:t>        </a:t>
            </a:r>
          </a:p>
          <a:p>
            <a:pPr marL="114300" indent="0">
              <a:buNone/>
            </a:pPr>
            <a:r>
              <a:rPr lang="en-US" sz="1400" dirty="0" smtClean="0"/>
              <a:t>Houses </a:t>
            </a:r>
            <a:r>
              <a:rPr lang="en-US" sz="1400" dirty="0"/>
              <a:t>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400" dirty="0" err="1"/>
              <a:t>modelling</a:t>
            </a:r>
            <a:r>
              <a:rPr lang="en-US" sz="1400" dirty="0"/>
              <a:t>, Market mix </a:t>
            </a:r>
            <a:r>
              <a:rPr lang="en-US" sz="1400" dirty="0" err="1"/>
              <a:t>modelling</a:t>
            </a:r>
            <a:r>
              <a:rPr lang="en-US" sz="1400" dirty="0"/>
              <a:t>, recommendation systems are some of the machine learning techniques used for achieving the business goals for housing companies. Our problem is related to one such housing company. </a:t>
            </a:r>
          </a:p>
          <a:p>
            <a:pPr marL="114300" indent="0">
              <a:buNone/>
            </a:pPr>
            <a:r>
              <a:rPr lang="en-US" sz="1400" dirty="0"/>
              <a:t>A US-based housing company named </a:t>
            </a:r>
            <a:r>
              <a:rPr lang="en-US" sz="1400" b="1" dirty="0"/>
              <a:t>Surprise Housing </a:t>
            </a:r>
            <a:r>
              <a:rPr lang="en-US" sz="1400" dirty="0"/>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114300" indent="0">
              <a:buNone/>
            </a:pPr>
            <a:r>
              <a:rPr lang="en-US" sz="1400"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114300" indent="0">
              <a:buNone/>
            </a:pPr>
            <a:r>
              <a:rPr lang="en-US" sz="1400" dirty="0"/>
              <a:t>• Which variables are important to predict the price of variable? </a:t>
            </a:r>
          </a:p>
          <a:p>
            <a:pPr marL="114300" indent="0">
              <a:buNone/>
            </a:pPr>
            <a:r>
              <a:rPr lang="en-US" sz="1400" dirty="0"/>
              <a:t>• How do these variables describe the price of the house? </a:t>
            </a:r>
          </a:p>
          <a:p>
            <a:pPr marL="0" indent="0">
              <a:buNone/>
            </a:pPr>
            <a:endParaRPr lang="en-US" sz="1400" dirty="0" smtClean="0"/>
          </a:p>
          <a:p>
            <a:pPr marL="0" indent="0">
              <a:buNone/>
            </a:pPr>
            <a:r>
              <a:rPr lang="en-US" sz="1400" b="1" u="sng" dirty="0" smtClean="0"/>
              <a:t>Understanding</a:t>
            </a:r>
          </a:p>
          <a:p>
            <a:endParaRPr lang="en-US" sz="1400" dirty="0"/>
          </a:p>
          <a:p>
            <a:pPr marL="114300" indent="0">
              <a:buNone/>
            </a:pPr>
            <a:r>
              <a:rPr lang="en-US" sz="1400" dirty="0" smtClean="0"/>
              <a:t>We </a:t>
            </a:r>
            <a:r>
              <a:rPr lang="en-US" sz="1400" dirty="0"/>
              <a:t>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US" sz="1400" b="1" u="sng" dirty="0"/>
          </a:p>
        </p:txBody>
      </p:sp>
    </p:spTree>
    <p:extLst>
      <p:ext uri="{BB962C8B-B14F-4D97-AF65-F5344CB8AC3E}">
        <p14:creationId xmlns:p14="http://schemas.microsoft.com/office/powerpoint/2010/main" val="191496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EDA Steps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solidFill>
                  <a:schemeClr val="accent2">
                    <a:lumMod val="50000"/>
                  </a:schemeClr>
                </a:solidFill>
              </a:rPr>
              <a:t> Data Cleaning:- The </a:t>
            </a:r>
            <a:r>
              <a:rPr lang="en-US" dirty="0" smtClean="0">
                <a:solidFill>
                  <a:schemeClr val="accent2">
                    <a:lumMod val="50000"/>
                  </a:schemeClr>
                </a:solidFill>
              </a:rPr>
              <a:t>columns Which has more than 70% of data missing are removed from the dataset.</a:t>
            </a:r>
            <a:endParaRPr lang="en-US" dirty="0" smtClean="0">
              <a:solidFill>
                <a:schemeClr val="accent2">
                  <a:lumMod val="50000"/>
                </a:schemeClr>
              </a:solidFill>
            </a:endParaRPr>
          </a:p>
          <a:p>
            <a:pPr>
              <a:buFont typeface="Wingdings" pitchFamily="2" charset="2"/>
              <a:buChar char="Ø"/>
            </a:pPr>
            <a:r>
              <a:rPr lang="en-US" dirty="0">
                <a:solidFill>
                  <a:schemeClr val="accent2">
                    <a:lumMod val="50000"/>
                  </a:schemeClr>
                </a:solidFill>
              </a:rPr>
              <a:t> </a:t>
            </a:r>
            <a:r>
              <a:rPr lang="en-US" dirty="0" smtClean="0">
                <a:solidFill>
                  <a:schemeClr val="accent2">
                    <a:lumMod val="50000"/>
                  </a:schemeClr>
                </a:solidFill>
              </a:rPr>
              <a:t>Checking for the Null Values.</a:t>
            </a:r>
          </a:p>
          <a:p>
            <a:pPr>
              <a:buFont typeface="Wingdings" pitchFamily="2" charset="2"/>
              <a:buChar char="Ø"/>
            </a:pPr>
            <a:r>
              <a:rPr lang="en-US" dirty="0">
                <a:solidFill>
                  <a:schemeClr val="accent2">
                    <a:lumMod val="50000"/>
                  </a:schemeClr>
                </a:solidFill>
              </a:rPr>
              <a:t> </a:t>
            </a:r>
            <a:r>
              <a:rPr lang="en-US" dirty="0" smtClean="0">
                <a:solidFill>
                  <a:schemeClr val="accent2">
                    <a:lumMod val="50000"/>
                  </a:schemeClr>
                </a:solidFill>
              </a:rPr>
              <a:t>Checking the Outliers using boxplot</a:t>
            </a:r>
          </a:p>
          <a:p>
            <a:pPr>
              <a:buFont typeface="Wingdings" pitchFamily="2" charset="2"/>
              <a:buChar char="Ø"/>
            </a:pPr>
            <a:r>
              <a:rPr lang="en-US" dirty="0">
                <a:solidFill>
                  <a:schemeClr val="accent2">
                    <a:lumMod val="50000"/>
                  </a:schemeClr>
                </a:solidFill>
              </a:rPr>
              <a:t> </a:t>
            </a:r>
            <a:r>
              <a:rPr lang="en-US" dirty="0" smtClean="0">
                <a:solidFill>
                  <a:schemeClr val="accent2">
                    <a:lumMod val="50000"/>
                  </a:schemeClr>
                </a:solidFill>
              </a:rPr>
              <a:t>Checking the correlation within the columns,</a:t>
            </a:r>
          </a:p>
          <a:p>
            <a:pPr>
              <a:buFont typeface="Wingdings" pitchFamily="2" charset="2"/>
              <a:buChar char="Ø"/>
            </a:pPr>
            <a:r>
              <a:rPr lang="en-US" dirty="0">
                <a:solidFill>
                  <a:schemeClr val="accent2">
                    <a:lumMod val="50000"/>
                  </a:schemeClr>
                </a:solidFill>
              </a:rPr>
              <a:t> </a:t>
            </a:r>
            <a:r>
              <a:rPr lang="en-US" dirty="0" smtClean="0">
                <a:solidFill>
                  <a:schemeClr val="accent2">
                    <a:lumMod val="50000"/>
                  </a:schemeClr>
                </a:solidFill>
              </a:rPr>
              <a:t>Checking the Multicollinearity using Variance Inflation factor.</a:t>
            </a:r>
          </a:p>
          <a:p>
            <a:pPr>
              <a:buFont typeface="Wingdings" pitchFamily="2" charset="2"/>
              <a:buChar char="Ø"/>
            </a:pPr>
            <a:r>
              <a:rPr lang="en-US" dirty="0" smtClean="0">
                <a:solidFill>
                  <a:schemeClr val="accent2">
                    <a:lumMod val="50000"/>
                  </a:schemeClr>
                </a:solidFill>
              </a:rPr>
              <a:t>Checking the </a:t>
            </a:r>
            <a:r>
              <a:rPr lang="en-US" dirty="0" err="1" smtClean="0">
                <a:solidFill>
                  <a:schemeClr val="accent2">
                    <a:lumMod val="50000"/>
                  </a:schemeClr>
                </a:solidFill>
              </a:rPr>
              <a:t>Skewness</a:t>
            </a:r>
            <a:r>
              <a:rPr lang="en-US" dirty="0" smtClean="0">
                <a:solidFill>
                  <a:schemeClr val="accent2">
                    <a:lumMod val="50000"/>
                  </a:schemeClr>
                </a:solidFill>
              </a:rPr>
              <a:t> and removed it with power </a:t>
            </a:r>
            <a:r>
              <a:rPr lang="en-US" dirty="0" err="1" smtClean="0">
                <a:solidFill>
                  <a:schemeClr val="accent2">
                    <a:lumMod val="50000"/>
                  </a:schemeClr>
                </a:solidFill>
              </a:rPr>
              <a:t>transfor</a:t>
            </a:r>
            <a:r>
              <a:rPr lang="en-US" dirty="0" smtClean="0">
                <a:solidFill>
                  <a:schemeClr val="accent2">
                    <a:lumMod val="50000"/>
                  </a:schemeClr>
                </a:solidFill>
              </a:rPr>
              <a:t> function.</a:t>
            </a:r>
          </a:p>
          <a:p>
            <a:pPr marL="114300" indent="0">
              <a:buNone/>
            </a:pPr>
            <a:r>
              <a:rPr lang="en-US" dirty="0" smtClean="0">
                <a:solidFill>
                  <a:schemeClr val="accent2">
                    <a:lumMod val="50000"/>
                  </a:schemeClr>
                </a:solidFill>
              </a:rPr>
              <a:t>  </a:t>
            </a:r>
            <a:endParaRPr lang="en-US" dirty="0">
              <a:solidFill>
                <a:schemeClr val="accent2">
                  <a:lumMod val="50000"/>
                </a:schemeClr>
              </a:solidFill>
            </a:endParaRPr>
          </a:p>
        </p:txBody>
      </p:sp>
    </p:spTree>
    <p:extLst>
      <p:ext uri="{BB962C8B-B14F-4D97-AF65-F5344CB8AC3E}">
        <p14:creationId xmlns:p14="http://schemas.microsoft.com/office/powerpoint/2010/main" val="314324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Visualization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Visualization </a:t>
            </a:r>
            <a:r>
              <a:rPr lang="en-US" dirty="0" smtClean="0"/>
              <a:t>of categorical columns is </a:t>
            </a:r>
            <a:r>
              <a:rPr lang="en-US" dirty="0" smtClean="0"/>
              <a:t>done with the help of the count plot which count the values of each category and display the graph</a:t>
            </a:r>
            <a:r>
              <a:rPr lang="en-US" dirty="0" smtClean="0"/>
              <a:t>.</a:t>
            </a:r>
          </a:p>
          <a:p>
            <a:pPr marL="114300" indent="0">
              <a:buNone/>
            </a:pPr>
            <a:r>
              <a:rPr lang="en-US" dirty="0"/>
              <a:t> </a:t>
            </a:r>
            <a:r>
              <a:rPr lang="en-US" dirty="0" smtClean="0"/>
              <a:t> </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Visualization of the continuous columns is done with the help of </a:t>
            </a:r>
            <a:r>
              <a:rPr lang="en-US" dirty="0" err="1" smtClean="0"/>
              <a:t>dist</a:t>
            </a:r>
            <a:r>
              <a:rPr lang="en-US" dirty="0" smtClean="0"/>
              <a:t> plot.</a:t>
            </a:r>
            <a:endParaRPr lang="en-US" dirty="0" smtClean="0"/>
          </a:p>
          <a:p>
            <a:endParaRPr lang="en-US" dirty="0" smtClean="0"/>
          </a:p>
          <a:p>
            <a:endParaRPr lang="en-US" dirty="0"/>
          </a:p>
          <a:p>
            <a:endParaRPr lang="en-US" dirty="0" smtClean="0"/>
          </a:p>
          <a:p>
            <a:endParaRPr lang="en-US" dirty="0"/>
          </a:p>
          <a:p>
            <a:endParaRPr lang="en-US" dirty="0" smtClean="0"/>
          </a:p>
          <a:p>
            <a:pPr marL="114300" indent="0">
              <a:buNone/>
            </a:pPr>
            <a:r>
              <a:rPr lang="en-US" dirty="0"/>
              <a:t> </a:t>
            </a:r>
            <a:endParaRPr lang="en-US" dirty="0" smtClean="0"/>
          </a:p>
          <a:p>
            <a:pPr marL="114300" indent="0">
              <a:buNone/>
            </a:pPr>
            <a:endParaRPr lang="en-US" dirty="0"/>
          </a:p>
        </p:txBody>
      </p:sp>
      <p:pic>
        <p:nvPicPr>
          <p:cNvPr id="5" name="Picture 4"/>
          <p:cNvPicPr/>
          <p:nvPr/>
        </p:nvPicPr>
        <p:blipFill>
          <a:blip r:embed="rId2"/>
          <a:stretch>
            <a:fillRect/>
          </a:stretch>
        </p:blipFill>
        <p:spPr>
          <a:xfrm>
            <a:off x="1524000" y="2286000"/>
            <a:ext cx="2667000" cy="1600200"/>
          </a:xfrm>
          <a:prstGeom prst="rect">
            <a:avLst/>
          </a:prstGeom>
        </p:spPr>
      </p:pic>
      <p:pic>
        <p:nvPicPr>
          <p:cNvPr id="6" name="Picture 5"/>
          <p:cNvPicPr/>
          <p:nvPr/>
        </p:nvPicPr>
        <p:blipFill>
          <a:blip r:embed="rId3"/>
          <a:stretch>
            <a:fillRect/>
          </a:stretch>
        </p:blipFill>
        <p:spPr>
          <a:xfrm>
            <a:off x="1295400" y="4724400"/>
            <a:ext cx="5943600" cy="1289685"/>
          </a:xfrm>
          <a:prstGeom prst="rect">
            <a:avLst/>
          </a:prstGeom>
        </p:spPr>
      </p:pic>
    </p:spTree>
    <p:extLst>
      <p:ext uri="{BB962C8B-B14F-4D97-AF65-F5344CB8AC3E}">
        <p14:creationId xmlns:p14="http://schemas.microsoft.com/office/powerpoint/2010/main" val="2056700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and assumptions used to complete the project</a:t>
            </a:r>
          </a:p>
        </p:txBody>
      </p:sp>
      <p:sp>
        <p:nvSpPr>
          <p:cNvPr id="3" name="Content Placeholder 2"/>
          <p:cNvSpPr>
            <a:spLocks noGrp="1"/>
          </p:cNvSpPr>
          <p:nvPr>
            <p:ph idx="1"/>
          </p:nvPr>
        </p:nvSpPr>
        <p:spPr/>
        <p:txBody>
          <a:bodyPr>
            <a:normAutofit fontScale="92500" lnSpcReduction="10000"/>
          </a:bodyPr>
          <a:lstStyle/>
          <a:p>
            <a:r>
              <a:rPr lang="en-US" dirty="0" smtClean="0"/>
              <a:t>First we have read the </a:t>
            </a:r>
            <a:r>
              <a:rPr lang="en-US" dirty="0" smtClean="0"/>
              <a:t>data.</a:t>
            </a:r>
            <a:endParaRPr lang="en-US" dirty="0" smtClean="0"/>
          </a:p>
          <a:p>
            <a:r>
              <a:rPr lang="en-US" dirty="0" smtClean="0"/>
              <a:t>After that we checked the shape and describe the dataset and analyze some information from that.</a:t>
            </a:r>
          </a:p>
          <a:p>
            <a:r>
              <a:rPr lang="en-US" dirty="0" smtClean="0"/>
              <a:t>After that we have perform the EDA.</a:t>
            </a:r>
          </a:p>
          <a:p>
            <a:r>
              <a:rPr lang="en-US" dirty="0" smtClean="0"/>
              <a:t>Visualization of the dataset.</a:t>
            </a:r>
          </a:p>
          <a:p>
            <a:r>
              <a:rPr lang="en-US" dirty="0" smtClean="0"/>
              <a:t>Checking the outliers and </a:t>
            </a:r>
            <a:r>
              <a:rPr lang="en-US" dirty="0" err="1" smtClean="0"/>
              <a:t>skewness</a:t>
            </a:r>
            <a:r>
              <a:rPr lang="en-US" dirty="0" smtClean="0"/>
              <a:t> and removal of the </a:t>
            </a:r>
            <a:r>
              <a:rPr lang="en-US" dirty="0" err="1" smtClean="0"/>
              <a:t>skewness</a:t>
            </a:r>
            <a:r>
              <a:rPr lang="en-US" dirty="0" smtClean="0"/>
              <a:t>.</a:t>
            </a:r>
          </a:p>
          <a:p>
            <a:r>
              <a:rPr lang="en-US" dirty="0" smtClean="0"/>
              <a:t>Checking the </a:t>
            </a:r>
            <a:r>
              <a:rPr lang="en-US" dirty="0" err="1" smtClean="0"/>
              <a:t>multicollinearity</a:t>
            </a:r>
            <a:r>
              <a:rPr lang="en-US" dirty="0" smtClean="0"/>
              <a:t>.</a:t>
            </a:r>
          </a:p>
          <a:p>
            <a:r>
              <a:rPr lang="en-US" dirty="0" smtClean="0"/>
              <a:t>Training the model with different algorithms and choosing the best model.</a:t>
            </a:r>
          </a:p>
          <a:p>
            <a:r>
              <a:rPr lang="en-US" dirty="0" smtClean="0"/>
              <a:t>Testing the </a:t>
            </a:r>
            <a:r>
              <a:rPr lang="en-US" dirty="0" err="1" smtClean="0"/>
              <a:t>choosed</a:t>
            </a:r>
            <a:r>
              <a:rPr lang="en-US" dirty="0" smtClean="0"/>
              <a:t> model on the testing file to make predictions.</a:t>
            </a:r>
            <a:endParaRPr lang="en-US" dirty="0"/>
          </a:p>
        </p:txBody>
      </p:sp>
    </p:spTree>
    <p:extLst>
      <p:ext uri="{BB962C8B-B14F-4D97-AF65-F5344CB8AC3E}">
        <p14:creationId xmlns:p14="http://schemas.microsoft.com/office/powerpoint/2010/main" val="2838954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Finalized model</a:t>
            </a:r>
            <a:endParaRPr lang="en-US" dirty="0"/>
          </a:p>
        </p:txBody>
      </p:sp>
      <p:sp>
        <p:nvSpPr>
          <p:cNvPr id="3" name="Content Placeholder 2"/>
          <p:cNvSpPr>
            <a:spLocks noGrp="1"/>
          </p:cNvSpPr>
          <p:nvPr>
            <p:ph idx="1"/>
          </p:nvPr>
        </p:nvSpPr>
        <p:spPr/>
        <p:txBody>
          <a:bodyPr/>
          <a:lstStyle/>
          <a:p>
            <a:r>
              <a:rPr lang="en-US" dirty="0" smtClean="0"/>
              <a:t>Ridge Regression is or final model for the prediction.</a:t>
            </a:r>
            <a:endParaRPr lang="en-US" dirty="0"/>
          </a:p>
        </p:txBody>
      </p:sp>
      <p:pic>
        <p:nvPicPr>
          <p:cNvPr id="4" name="Picture 3"/>
          <p:cNvPicPr/>
          <p:nvPr/>
        </p:nvPicPr>
        <p:blipFill>
          <a:blip r:embed="rId2"/>
          <a:stretch>
            <a:fillRect/>
          </a:stretch>
        </p:blipFill>
        <p:spPr>
          <a:xfrm>
            <a:off x="838200" y="2514600"/>
            <a:ext cx="6705600" cy="3505200"/>
          </a:xfrm>
          <a:prstGeom prst="rect">
            <a:avLst/>
          </a:prstGeom>
        </p:spPr>
      </p:pic>
    </p:spTree>
    <p:extLst>
      <p:ext uri="{BB962C8B-B14F-4D97-AF65-F5344CB8AC3E}">
        <p14:creationId xmlns:p14="http://schemas.microsoft.com/office/powerpoint/2010/main" val="2769848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First of all we load the dataset then we see the shape of the dataset </a:t>
            </a:r>
            <a:r>
              <a:rPr lang="en-US" dirty="0" err="1"/>
              <a:t>i.e</a:t>
            </a:r>
            <a:r>
              <a:rPr lang="en-US" dirty="0"/>
              <a:t> 1168 rows and 80 columns and we notice that there are columns which has more than 70% of the empty values that means these columns are not </a:t>
            </a:r>
            <a:r>
              <a:rPr lang="en-US" dirty="0" err="1"/>
              <a:t>usefull</a:t>
            </a:r>
            <a:r>
              <a:rPr lang="en-US" dirty="0"/>
              <a:t> for us ['Alley','</a:t>
            </a:r>
            <a:r>
              <a:rPr lang="en-US" dirty="0" err="1"/>
              <a:t>MiscFeature</a:t>
            </a:r>
            <a:r>
              <a:rPr lang="en-US" dirty="0"/>
              <a:t>','Fence','</a:t>
            </a:r>
            <a:r>
              <a:rPr lang="en-US" dirty="0" err="1"/>
              <a:t>PoolQC</a:t>
            </a:r>
            <a:r>
              <a:rPr lang="en-US" dirty="0"/>
              <a:t>'] so we remove these columns from the dataset. Then we notice that most of the columns have Nan so we dealt those columns by the mean or mode of that column. After that we check for the outliers using the boxplot we found lots of outliers in the columns but those were the categorical columns in which the outliers were present and some outliers are the possible values so we did not remove the outliers from the dataset.</a:t>
            </a:r>
          </a:p>
          <a:p>
            <a:r>
              <a:rPr lang="en-US" dirty="0"/>
              <a:t>We separately visualize the features and for that we make two different </a:t>
            </a:r>
            <a:r>
              <a:rPr lang="en-US" dirty="0" err="1"/>
              <a:t>dataframes</a:t>
            </a:r>
            <a:r>
              <a:rPr lang="en-US" dirty="0"/>
              <a:t> for the categorical and continuous features . For the categorical we have used the count plot so that we can observe how many unique categories were present in the columns and the number of values lies under those </a:t>
            </a:r>
            <a:r>
              <a:rPr lang="en-US" dirty="0" err="1"/>
              <a:t>categories.For</a:t>
            </a:r>
            <a:r>
              <a:rPr lang="en-US" dirty="0"/>
              <a:t> continuous features we have used the distribution plot and we observe that there is lot of </a:t>
            </a:r>
            <a:r>
              <a:rPr lang="en-US" dirty="0" err="1"/>
              <a:t>skewness</a:t>
            </a:r>
            <a:r>
              <a:rPr lang="en-US" dirty="0"/>
              <a:t> present in the data set which we have dealt with the power transform to remove the </a:t>
            </a:r>
            <a:r>
              <a:rPr lang="en-US" dirty="0" err="1"/>
              <a:t>skewness</a:t>
            </a:r>
            <a:r>
              <a:rPr lang="en-US" dirty="0"/>
              <a:t>.</a:t>
            </a:r>
          </a:p>
          <a:p>
            <a:r>
              <a:rPr lang="en-US" dirty="0"/>
              <a:t>Since the categorical values were present so we have to encode them to make the prediction for that we have used ordinal encoder</a:t>
            </a:r>
            <a:r>
              <a:rPr lang="en-US" dirty="0" smtClean="0"/>
              <a:t>.</a:t>
            </a:r>
          </a:p>
          <a:p>
            <a:r>
              <a:rPr lang="en-US" dirty="0" err="1" smtClean="0"/>
              <a:t>Thhen</a:t>
            </a:r>
            <a:r>
              <a:rPr lang="en-US" dirty="0" smtClean="0"/>
              <a:t> we check for the </a:t>
            </a:r>
            <a:r>
              <a:rPr lang="en-US" dirty="0" err="1" smtClean="0"/>
              <a:t>multicollinearity</a:t>
            </a:r>
            <a:r>
              <a:rPr lang="en-US" dirty="0" smtClean="0"/>
              <a:t> and we found that it exists so we removed some columns to remove </a:t>
            </a:r>
            <a:r>
              <a:rPr lang="en-US" dirty="0" err="1" smtClean="0"/>
              <a:t>mutticollinearity</a:t>
            </a:r>
            <a:r>
              <a:rPr lang="en-US" dirty="0" smtClean="0"/>
              <a:t>.</a:t>
            </a:r>
          </a:p>
          <a:p>
            <a:r>
              <a:rPr lang="en-US" dirty="0" smtClean="0"/>
              <a:t>Then we trained the model with different </a:t>
            </a:r>
            <a:r>
              <a:rPr lang="en-US" dirty="0" err="1" smtClean="0"/>
              <a:t>algo</a:t>
            </a:r>
            <a:r>
              <a:rPr lang="en-US" dirty="0" smtClean="0"/>
              <a:t> and we found Ridge regression as the best model for making the predictions.</a:t>
            </a:r>
            <a:endParaRPr lang="en-US" dirty="0"/>
          </a:p>
          <a:p>
            <a:endParaRPr lang="en-US" dirty="0"/>
          </a:p>
        </p:txBody>
      </p:sp>
    </p:spTree>
    <p:extLst>
      <p:ext uri="{BB962C8B-B14F-4D97-AF65-F5344CB8AC3E}">
        <p14:creationId xmlns:p14="http://schemas.microsoft.com/office/powerpoint/2010/main" val="818388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37</TotalTime>
  <Words>853</Words>
  <Application>Microsoft Office PowerPoint</Application>
  <PresentationFormat>On-screen Show (4:3)</PresentationFormat>
  <Paragraphs>53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Apothecary</vt:lpstr>
      <vt:lpstr>Project Presentation</vt:lpstr>
      <vt:lpstr>EDA Steps</vt:lpstr>
      <vt:lpstr>Visualization</vt:lpstr>
      <vt:lpstr>Steps and assumptions used to complete the project</vt:lpstr>
      <vt:lpstr>Finalized model</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Aman Saxena</dc:creator>
  <cp:lastModifiedBy>DELL</cp:lastModifiedBy>
  <cp:revision>6</cp:revision>
  <dcterms:created xsi:type="dcterms:W3CDTF">2006-08-16T00:00:00Z</dcterms:created>
  <dcterms:modified xsi:type="dcterms:W3CDTF">2022-03-16T11:42:26Z</dcterms:modified>
</cp:coreProperties>
</file>