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8" r:id="rId2"/>
    <p:sldId id="259" r:id="rId3"/>
    <p:sldId id="260" r:id="rId4"/>
    <p:sldId id="261" r:id="rId5"/>
    <p:sldId id="262"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2FB73C-17E5-4651-9A6D-61805066381C}" type="datetimeFigureOut">
              <a:rPr lang="en-US" smtClean="0"/>
              <a:t>2/13/2022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77B1E-D7B6-4ADF-889C-95A3DF2DB6FF}" type="slidenum">
              <a:rPr lang="en-US" smtClean="0"/>
              <a:t>‹#›</a:t>
            </a:fld>
            <a:endParaRPr lang="en-US"/>
          </a:p>
        </p:txBody>
      </p:sp>
    </p:spTree>
    <p:extLst>
      <p:ext uri="{BB962C8B-B14F-4D97-AF65-F5344CB8AC3E}">
        <p14:creationId xmlns:p14="http://schemas.microsoft.com/office/powerpoint/2010/main" val="3330865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2/13/2022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2/13/2022</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2/13/2022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Presentation</a:t>
            </a:r>
          </a:p>
        </p:txBody>
      </p:sp>
      <p:sp>
        <p:nvSpPr>
          <p:cNvPr id="3" name="Content Placeholder 2"/>
          <p:cNvSpPr>
            <a:spLocks noGrp="1"/>
          </p:cNvSpPr>
          <p:nvPr>
            <p:ph idx="1"/>
          </p:nvPr>
        </p:nvSpPr>
        <p:spPr/>
        <p:txBody>
          <a:bodyPr>
            <a:normAutofit fontScale="92500" lnSpcReduction="10000"/>
          </a:bodyPr>
          <a:lstStyle/>
          <a:p>
            <a:pPr marL="0" indent="0">
              <a:buNone/>
            </a:pPr>
            <a:r>
              <a:rPr lang="en-US" sz="1400" b="1" u="sng" dirty="0" smtClean="0"/>
              <a:t>Problem Statement</a:t>
            </a:r>
          </a:p>
          <a:p>
            <a:pPr marL="0" indent="0">
              <a:buNone/>
            </a:pPr>
            <a:r>
              <a:rPr lang="en-US" sz="1400" dirty="0"/>
              <a:t> </a:t>
            </a:r>
            <a:r>
              <a:rPr lang="en-US" sz="1400" dirty="0" smtClean="0"/>
              <a:t>        </a:t>
            </a:r>
          </a:p>
          <a:p>
            <a:pPr marL="0" indent="0">
              <a:buNone/>
            </a:pPr>
            <a:r>
              <a:rPr lang="en-IN" sz="1400" dirty="0" smtClean="0"/>
              <a:t>Customer </a:t>
            </a:r>
            <a:r>
              <a:rPr lang="en-IN" sz="1400" dirty="0"/>
              <a:t>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sz="1400" dirty="0"/>
          </a:p>
          <a:p>
            <a:pPr marL="0" indent="0">
              <a:buNone/>
            </a:pPr>
            <a:endParaRPr lang="en-US" sz="1400" dirty="0" smtClean="0"/>
          </a:p>
          <a:p>
            <a:pPr marL="0" indent="0">
              <a:buNone/>
            </a:pPr>
            <a:r>
              <a:rPr lang="en-US" sz="1400" b="1" u="sng" dirty="0" smtClean="0"/>
              <a:t>Understanding</a:t>
            </a:r>
          </a:p>
          <a:p>
            <a:pPr marL="0" indent="0">
              <a:buNone/>
            </a:pPr>
            <a:endParaRPr lang="en-US" sz="1400" b="1" u="sng" dirty="0"/>
          </a:p>
          <a:p>
            <a:pPr marL="0" indent="0">
              <a:buNone/>
            </a:pPr>
            <a:r>
              <a:rPr lang="en-US" sz="1400" dirty="0" smtClean="0"/>
              <a:t>The dataset is of the e-commerce website in which several details related to the customers and the website is available .How to make the website more successful and the customer become the loyal to website means the customer make the purchases from the same website. For that </a:t>
            </a:r>
            <a:r>
              <a:rPr lang="en-IN" sz="1400" dirty="0"/>
              <a:t>f</a:t>
            </a:r>
            <a:r>
              <a:rPr lang="en-IN" sz="1400" dirty="0" smtClean="0"/>
              <a:t>ive </a:t>
            </a:r>
            <a:r>
              <a:rPr lang="en-IN" sz="1400" dirty="0"/>
              <a:t>major factors that contributed to the success of an e-commerce store have been identified as: service quality, system quality, information quality, trust and net </a:t>
            </a:r>
            <a:r>
              <a:rPr lang="en-IN" sz="1400" dirty="0" smtClean="0"/>
              <a:t>benefit. Now we have to analyse the data set.</a:t>
            </a:r>
            <a:endParaRPr lang="en-US" sz="1400" dirty="0"/>
          </a:p>
        </p:txBody>
      </p:sp>
    </p:spTree>
    <p:extLst>
      <p:ext uri="{BB962C8B-B14F-4D97-AF65-F5344CB8AC3E}">
        <p14:creationId xmlns:p14="http://schemas.microsoft.com/office/powerpoint/2010/main" val="191496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EDA Steps</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solidFill>
                  <a:schemeClr val="accent2">
                    <a:lumMod val="50000"/>
                  </a:schemeClr>
                </a:solidFill>
              </a:rPr>
              <a:t> Data Cleaning:- The columns name changed since they are very long and unordered.</a:t>
            </a:r>
          </a:p>
          <a:p>
            <a:pPr>
              <a:buFont typeface="Wingdings" pitchFamily="2" charset="2"/>
              <a:buChar char="Ø"/>
            </a:pPr>
            <a:r>
              <a:rPr lang="en-US" dirty="0">
                <a:solidFill>
                  <a:schemeClr val="accent2">
                    <a:lumMod val="50000"/>
                  </a:schemeClr>
                </a:solidFill>
              </a:rPr>
              <a:t> </a:t>
            </a:r>
            <a:r>
              <a:rPr lang="en-US" dirty="0" smtClean="0">
                <a:solidFill>
                  <a:schemeClr val="accent2">
                    <a:lumMod val="50000"/>
                  </a:schemeClr>
                </a:solidFill>
              </a:rPr>
              <a:t>Checking for the Null Values.</a:t>
            </a:r>
          </a:p>
          <a:p>
            <a:pPr>
              <a:buFont typeface="Wingdings" pitchFamily="2" charset="2"/>
              <a:buChar char="Ø"/>
            </a:pPr>
            <a:r>
              <a:rPr lang="en-US" dirty="0">
                <a:solidFill>
                  <a:schemeClr val="accent2">
                    <a:lumMod val="50000"/>
                  </a:schemeClr>
                </a:solidFill>
              </a:rPr>
              <a:t> </a:t>
            </a:r>
            <a:r>
              <a:rPr lang="en-US" dirty="0" smtClean="0">
                <a:solidFill>
                  <a:schemeClr val="accent2">
                    <a:lumMod val="50000"/>
                  </a:schemeClr>
                </a:solidFill>
              </a:rPr>
              <a:t>Checking the Outliers using boxplot</a:t>
            </a:r>
          </a:p>
          <a:p>
            <a:pPr>
              <a:buFont typeface="Wingdings" pitchFamily="2" charset="2"/>
              <a:buChar char="Ø"/>
            </a:pPr>
            <a:r>
              <a:rPr lang="en-US" dirty="0">
                <a:solidFill>
                  <a:schemeClr val="accent2">
                    <a:lumMod val="50000"/>
                  </a:schemeClr>
                </a:solidFill>
              </a:rPr>
              <a:t> </a:t>
            </a:r>
            <a:r>
              <a:rPr lang="en-US" dirty="0" smtClean="0">
                <a:solidFill>
                  <a:schemeClr val="accent2">
                    <a:lumMod val="50000"/>
                  </a:schemeClr>
                </a:solidFill>
              </a:rPr>
              <a:t>Checking the correlation within the columns,</a:t>
            </a:r>
          </a:p>
          <a:p>
            <a:pPr>
              <a:buFont typeface="Wingdings" pitchFamily="2" charset="2"/>
              <a:buChar char="Ø"/>
            </a:pPr>
            <a:r>
              <a:rPr lang="en-US" dirty="0">
                <a:solidFill>
                  <a:schemeClr val="accent2">
                    <a:lumMod val="50000"/>
                  </a:schemeClr>
                </a:solidFill>
              </a:rPr>
              <a:t> </a:t>
            </a:r>
            <a:r>
              <a:rPr lang="en-US" dirty="0" smtClean="0">
                <a:solidFill>
                  <a:schemeClr val="accent2">
                    <a:lumMod val="50000"/>
                  </a:schemeClr>
                </a:solidFill>
              </a:rPr>
              <a:t>Checking the Multicollinearity using Variance Inflation factor.</a:t>
            </a:r>
          </a:p>
          <a:p>
            <a:pPr>
              <a:buFont typeface="Wingdings" pitchFamily="2" charset="2"/>
              <a:buChar char="Ø"/>
            </a:pPr>
            <a:r>
              <a:rPr lang="en-US" dirty="0" smtClean="0">
                <a:solidFill>
                  <a:schemeClr val="accent2">
                    <a:lumMod val="50000"/>
                  </a:schemeClr>
                </a:solidFill>
              </a:rPr>
              <a:t>Checking the </a:t>
            </a:r>
            <a:r>
              <a:rPr lang="en-US" dirty="0" err="1" smtClean="0">
                <a:solidFill>
                  <a:schemeClr val="accent2">
                    <a:lumMod val="50000"/>
                  </a:schemeClr>
                </a:solidFill>
              </a:rPr>
              <a:t>Skewness</a:t>
            </a:r>
            <a:r>
              <a:rPr lang="en-US" dirty="0" smtClean="0">
                <a:solidFill>
                  <a:schemeClr val="accent2">
                    <a:lumMod val="50000"/>
                  </a:schemeClr>
                </a:solidFill>
              </a:rPr>
              <a:t> and removed it with power </a:t>
            </a:r>
            <a:r>
              <a:rPr lang="en-US" dirty="0" err="1" smtClean="0">
                <a:solidFill>
                  <a:schemeClr val="accent2">
                    <a:lumMod val="50000"/>
                  </a:schemeClr>
                </a:solidFill>
              </a:rPr>
              <a:t>transfor</a:t>
            </a:r>
            <a:r>
              <a:rPr lang="en-US" dirty="0" smtClean="0">
                <a:solidFill>
                  <a:schemeClr val="accent2">
                    <a:lumMod val="50000"/>
                  </a:schemeClr>
                </a:solidFill>
              </a:rPr>
              <a:t> function.</a:t>
            </a:r>
          </a:p>
          <a:p>
            <a:pPr marL="114300" indent="0">
              <a:buNone/>
            </a:pPr>
            <a:r>
              <a:rPr lang="en-US" dirty="0" smtClean="0">
                <a:solidFill>
                  <a:schemeClr val="accent2">
                    <a:lumMod val="50000"/>
                  </a:schemeClr>
                </a:solidFill>
              </a:rPr>
              <a:t>  </a:t>
            </a:r>
            <a:endParaRPr lang="en-US" dirty="0">
              <a:solidFill>
                <a:schemeClr val="accent2">
                  <a:lumMod val="50000"/>
                </a:schemeClr>
              </a:solidFill>
            </a:endParaRPr>
          </a:p>
        </p:txBody>
      </p:sp>
    </p:spTree>
    <p:extLst>
      <p:ext uri="{BB962C8B-B14F-4D97-AF65-F5344CB8AC3E}">
        <p14:creationId xmlns:p14="http://schemas.microsoft.com/office/powerpoint/2010/main" val="3143246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Visualization</a:t>
            </a:r>
            <a:endParaRPr lang="en-US" dirty="0"/>
          </a:p>
        </p:txBody>
      </p:sp>
      <p:sp>
        <p:nvSpPr>
          <p:cNvPr id="3" name="Content Placeholder 2"/>
          <p:cNvSpPr>
            <a:spLocks noGrp="1"/>
          </p:cNvSpPr>
          <p:nvPr>
            <p:ph idx="1"/>
          </p:nvPr>
        </p:nvSpPr>
        <p:spPr/>
        <p:txBody>
          <a:bodyPr/>
          <a:lstStyle/>
          <a:p>
            <a:r>
              <a:rPr lang="en-US" dirty="0" smtClean="0"/>
              <a:t>Visualization is done with the help of the count plot which count the values of each category and display the graph.</a:t>
            </a:r>
          </a:p>
          <a:p>
            <a:pPr marL="114300" indent="0">
              <a:buNone/>
            </a:pPr>
            <a:r>
              <a:rPr lang="en-US" dirty="0"/>
              <a:t> </a:t>
            </a:r>
            <a:r>
              <a:rPr lang="en-US" dirty="0" smtClean="0"/>
              <a:t>for </a:t>
            </a:r>
            <a:r>
              <a:rPr lang="en-US" dirty="0" err="1" smtClean="0"/>
              <a:t>eg</a:t>
            </a:r>
            <a:r>
              <a:rPr lang="en-US" dirty="0" smtClean="0"/>
              <a:t>:- Mode of internet</a:t>
            </a:r>
          </a:p>
          <a:p>
            <a:pPr marL="114300" indent="0">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657600"/>
            <a:ext cx="3656913" cy="2666999"/>
          </a:xfrm>
          <a:prstGeom prst="rect">
            <a:avLst/>
          </a:prstGeom>
        </p:spPr>
      </p:pic>
    </p:spTree>
    <p:extLst>
      <p:ext uri="{BB962C8B-B14F-4D97-AF65-F5344CB8AC3E}">
        <p14:creationId xmlns:p14="http://schemas.microsoft.com/office/powerpoint/2010/main" val="2056700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and assumptions used to complete the project</a:t>
            </a:r>
            <a:endParaRPr lang="en-US" dirty="0"/>
          </a:p>
        </p:txBody>
      </p:sp>
      <p:sp>
        <p:nvSpPr>
          <p:cNvPr id="3" name="Content Placeholder 2"/>
          <p:cNvSpPr>
            <a:spLocks noGrp="1"/>
          </p:cNvSpPr>
          <p:nvPr>
            <p:ph idx="1"/>
          </p:nvPr>
        </p:nvSpPr>
        <p:spPr/>
        <p:txBody>
          <a:bodyPr/>
          <a:lstStyle/>
          <a:p>
            <a:r>
              <a:rPr lang="en-US" dirty="0" smtClean="0"/>
              <a:t>First we have read the data from the excel file.</a:t>
            </a:r>
          </a:p>
          <a:p>
            <a:r>
              <a:rPr lang="en-US" dirty="0" smtClean="0"/>
              <a:t>After that we checked the shape and describe the dataset and analyze some information from that.</a:t>
            </a:r>
          </a:p>
          <a:p>
            <a:r>
              <a:rPr lang="en-US" dirty="0" smtClean="0"/>
              <a:t>After that we have perform the EDA.</a:t>
            </a:r>
          </a:p>
          <a:p>
            <a:r>
              <a:rPr lang="en-US" dirty="0" smtClean="0"/>
              <a:t>Visualization of the dataset.</a:t>
            </a:r>
          </a:p>
          <a:p>
            <a:r>
              <a:rPr lang="en-US" dirty="0" smtClean="0"/>
              <a:t>Checking the outliers and </a:t>
            </a:r>
            <a:r>
              <a:rPr lang="en-US" dirty="0" err="1" smtClean="0"/>
              <a:t>skewness</a:t>
            </a:r>
            <a:r>
              <a:rPr lang="en-US" dirty="0" smtClean="0"/>
              <a:t> and removal of the </a:t>
            </a:r>
            <a:r>
              <a:rPr lang="en-US" dirty="0" err="1" smtClean="0"/>
              <a:t>skewness</a:t>
            </a:r>
            <a:r>
              <a:rPr lang="en-US" dirty="0" smtClean="0"/>
              <a:t>.</a:t>
            </a:r>
          </a:p>
          <a:p>
            <a:r>
              <a:rPr lang="en-US" dirty="0" smtClean="0"/>
              <a:t>Checking the </a:t>
            </a:r>
            <a:r>
              <a:rPr lang="en-US" dirty="0" err="1" smtClean="0"/>
              <a:t>multicollinearity</a:t>
            </a:r>
            <a:r>
              <a:rPr lang="en-US" dirty="0" smtClean="0"/>
              <a:t>.</a:t>
            </a:r>
            <a:endParaRPr lang="en-US" dirty="0"/>
          </a:p>
        </p:txBody>
      </p:sp>
    </p:spTree>
    <p:extLst>
      <p:ext uri="{BB962C8B-B14F-4D97-AF65-F5344CB8AC3E}">
        <p14:creationId xmlns:p14="http://schemas.microsoft.com/office/powerpoint/2010/main" val="2838954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normAutofit fontScale="47500" lnSpcReduction="20000"/>
          </a:bodyPr>
          <a:lstStyle/>
          <a:p>
            <a:r>
              <a:rPr lang="en-US" dirty="0"/>
              <a:t>We have analyzed that the data set is organized and no null values present In the data set . There are some outliers present in the columns but we did not remove them because those were </a:t>
            </a:r>
            <a:r>
              <a:rPr lang="en-US" dirty="0" err="1"/>
              <a:t>th</a:t>
            </a:r>
            <a:r>
              <a:rPr lang="en-US" dirty="0"/>
              <a:t> possible outcomes. While we check the correlation we found lots of correlation between the columns and after that we check for </a:t>
            </a:r>
            <a:r>
              <a:rPr lang="en-US" dirty="0" err="1"/>
              <a:t>multicollinearity</a:t>
            </a:r>
            <a:r>
              <a:rPr lang="en-US" dirty="0"/>
              <a:t> with the help of Variance inflation factor and we found that there is infinite correlation exists between the column.</a:t>
            </a:r>
          </a:p>
          <a:p>
            <a:r>
              <a:rPr lang="en-US" dirty="0"/>
              <a:t>While visualizing the data set we have seen that majority of the customers are above 20 age and most of them are the females. The customers are generally from the NCR region i.e. Delhi , Noida, Gr. Noida,  and the majority of the customers are shopping since 4 years. The max. Customers purchases 10 times in the last 1 year. The customers generally do the online shopping through the Smartphones by using mobile internet. Max customers are using Google chrome for the online purchasing that means they are reaching the retail store through the search engine but not through the application. The customers exploring the website more than 15 minutes and make their payments through the debit/credit cards. But most of the times the customers abandon the cart because they found better offers on the same product. Coming to the rating part </a:t>
            </a:r>
            <a:r>
              <a:rPr lang="en-US" dirty="0" err="1"/>
              <a:t>ajority</a:t>
            </a:r>
            <a:r>
              <a:rPr lang="en-US" dirty="0"/>
              <a:t> of the customers </a:t>
            </a:r>
            <a:r>
              <a:rPr lang="en-US" dirty="0" err="1"/>
              <a:t>strogly</a:t>
            </a:r>
            <a:r>
              <a:rPr lang="en-US" dirty="0"/>
              <a:t> agree on the content that means the content is good and the information on the similar products is also good. The navigation through the website is good and the website processing is good, the interface is user friendly and the customers found the convenient mode of payments. The customers trust the websites and the website provides the guarantee of the privacy of the customer. The website gives the benefits and discounts to the customer and they strongly agree on that. The Website provides the good replacement and return policy and the customers enjoy easy shopping because of that. Majority of the customers will shop from amazon, </a:t>
            </a:r>
            <a:r>
              <a:rPr lang="en-US" dirty="0" err="1"/>
              <a:t>flipkart</a:t>
            </a:r>
            <a:r>
              <a:rPr lang="en-US" dirty="0"/>
              <a:t>, </a:t>
            </a:r>
            <a:r>
              <a:rPr lang="en-US" dirty="0" err="1"/>
              <a:t>myntra</a:t>
            </a:r>
            <a:r>
              <a:rPr lang="en-US" dirty="0"/>
              <a:t>, </a:t>
            </a:r>
            <a:r>
              <a:rPr lang="en-US" dirty="0" err="1"/>
              <a:t>paytm</a:t>
            </a:r>
            <a:r>
              <a:rPr lang="en-US" dirty="0"/>
              <a:t>, </a:t>
            </a:r>
            <a:r>
              <a:rPr lang="en-US" dirty="0" err="1"/>
              <a:t>snapdeal</a:t>
            </a:r>
            <a:r>
              <a:rPr lang="en-US" dirty="0"/>
              <a:t>. Most of the customers found amazon and </a:t>
            </a:r>
            <a:r>
              <a:rPr lang="en-US" dirty="0" err="1"/>
              <a:t>flipkart</a:t>
            </a:r>
            <a:r>
              <a:rPr lang="en-US" dirty="0"/>
              <a:t> web page layout easy. Most of the customers found good discounts on amazon and </a:t>
            </a:r>
            <a:r>
              <a:rPr lang="en-US" dirty="0" err="1"/>
              <a:t>flipkart</a:t>
            </a:r>
            <a:r>
              <a:rPr lang="en-US" dirty="0"/>
              <a:t>. The best website and application according to the customers is amazon as it has the appealing layout and the processing is very fast.  The payment is fast on amazon and the speedy order delivery is also available on the amazon. In the last most of the customers found the best website is Amazon and also suggest amazon to their friends.</a:t>
            </a:r>
          </a:p>
          <a:p>
            <a:endParaRPr lang="en-US" dirty="0"/>
          </a:p>
        </p:txBody>
      </p:sp>
    </p:spTree>
    <p:extLst>
      <p:ext uri="{BB962C8B-B14F-4D97-AF65-F5344CB8AC3E}">
        <p14:creationId xmlns:p14="http://schemas.microsoft.com/office/powerpoint/2010/main" val="2116371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After analyzing the dataset I have found that most of the customers found amazon as the </a:t>
            </a:r>
            <a:r>
              <a:rPr lang="en-US" dirty="0" smtClean="0"/>
              <a:t>best application/website </a:t>
            </a:r>
            <a:r>
              <a:rPr lang="en-US" dirty="0"/>
              <a:t>due to various reasons i.e. amazon is easy to use, its interface is user friendly, fast in process, has the best product information, shows relevant information on the similar product, delivery is fast, better discounts than other websites, has more trust on amazon than any other, payments are secure, good return and replacement policies and many more . I also analyze that most of the users use the website rather than the application for that there can be two reasons i.e. either they don’t know about the application of the retail e-stores or they don’t know how to use the application. Most of the customers are of above 20 age and they use smartphones for the online purchase. </a:t>
            </a:r>
          </a:p>
          <a:p>
            <a:endParaRPr lang="en-US" dirty="0"/>
          </a:p>
        </p:txBody>
      </p:sp>
    </p:spTree>
    <p:extLst>
      <p:ext uri="{BB962C8B-B14F-4D97-AF65-F5344CB8AC3E}">
        <p14:creationId xmlns:p14="http://schemas.microsoft.com/office/powerpoint/2010/main" val="8183887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21</TotalTime>
  <Words>1003</Words>
  <Application>Microsoft Office PowerPoint</Application>
  <PresentationFormat>On-screen Show (4:3)</PresentationFormat>
  <Paragraphs>31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Apothecary</vt:lpstr>
      <vt:lpstr>Project Presentation</vt:lpstr>
      <vt:lpstr>EDA Steps</vt:lpstr>
      <vt:lpstr>Visualization</vt:lpstr>
      <vt:lpstr>Steps and assumptions used to complete the project</vt:lpstr>
      <vt:lpstr>Analysis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Aman Saxena</dc:creator>
  <cp:lastModifiedBy>DELL</cp:lastModifiedBy>
  <cp:revision>4</cp:revision>
  <dcterms:created xsi:type="dcterms:W3CDTF">2006-08-16T00:00:00Z</dcterms:created>
  <dcterms:modified xsi:type="dcterms:W3CDTF">2022-02-13T10:23:10Z</dcterms:modified>
</cp:coreProperties>
</file>