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62" r:id="rId3"/>
    <p:sldId id="261"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070D822-B370-44A1-8C61-A4B8CB1FB6AA}" type="datetimeFigureOut">
              <a:rPr lang="en-IN" smtClean="0"/>
              <a:t>03-11-2018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A60725-CB0D-4FDD-8D8B-8DB9D52BCE4D}" type="slidenum">
              <a:rPr lang="en-IN" smtClean="0"/>
              <a:t>‹#›</a:t>
            </a:fld>
            <a:endParaRPr lang="en-IN"/>
          </a:p>
        </p:txBody>
      </p:sp>
    </p:spTree>
    <p:extLst>
      <p:ext uri="{BB962C8B-B14F-4D97-AF65-F5344CB8AC3E}">
        <p14:creationId xmlns:p14="http://schemas.microsoft.com/office/powerpoint/2010/main" val="82772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70D822-B370-44A1-8C61-A4B8CB1FB6AA}" type="datetimeFigureOut">
              <a:rPr lang="en-IN" smtClean="0"/>
              <a:t>03-11-2018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A60725-CB0D-4FDD-8D8B-8DB9D52BCE4D}" type="slidenum">
              <a:rPr lang="en-IN" smtClean="0"/>
              <a:t>‹#›</a:t>
            </a:fld>
            <a:endParaRPr lang="en-IN"/>
          </a:p>
        </p:txBody>
      </p:sp>
    </p:spTree>
    <p:extLst>
      <p:ext uri="{BB962C8B-B14F-4D97-AF65-F5344CB8AC3E}">
        <p14:creationId xmlns:p14="http://schemas.microsoft.com/office/powerpoint/2010/main" val="2096094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70D822-B370-44A1-8C61-A4B8CB1FB6AA}" type="datetimeFigureOut">
              <a:rPr lang="en-IN" smtClean="0"/>
              <a:t>03-11-2018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A60725-CB0D-4FDD-8D8B-8DB9D52BCE4D}" type="slidenum">
              <a:rPr lang="en-IN" smtClean="0"/>
              <a:t>‹#›</a:t>
            </a:fld>
            <a:endParaRPr lang="en-IN"/>
          </a:p>
        </p:txBody>
      </p:sp>
    </p:spTree>
    <p:extLst>
      <p:ext uri="{BB962C8B-B14F-4D97-AF65-F5344CB8AC3E}">
        <p14:creationId xmlns:p14="http://schemas.microsoft.com/office/powerpoint/2010/main" val="256102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70D822-B370-44A1-8C61-A4B8CB1FB6AA}" type="datetimeFigureOut">
              <a:rPr lang="en-IN" smtClean="0"/>
              <a:t>03-11-2018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A60725-CB0D-4FDD-8D8B-8DB9D52BCE4D}" type="slidenum">
              <a:rPr lang="en-IN" smtClean="0"/>
              <a:t>‹#›</a:t>
            </a:fld>
            <a:endParaRPr lang="en-IN"/>
          </a:p>
        </p:txBody>
      </p:sp>
    </p:spTree>
    <p:extLst>
      <p:ext uri="{BB962C8B-B14F-4D97-AF65-F5344CB8AC3E}">
        <p14:creationId xmlns:p14="http://schemas.microsoft.com/office/powerpoint/2010/main" val="2448626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70D822-B370-44A1-8C61-A4B8CB1FB6AA}" type="datetimeFigureOut">
              <a:rPr lang="en-IN" smtClean="0"/>
              <a:t>03-11-2018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A60725-CB0D-4FDD-8D8B-8DB9D52BCE4D}" type="slidenum">
              <a:rPr lang="en-IN" smtClean="0"/>
              <a:t>‹#›</a:t>
            </a:fld>
            <a:endParaRPr lang="en-IN"/>
          </a:p>
        </p:txBody>
      </p:sp>
    </p:spTree>
    <p:extLst>
      <p:ext uri="{BB962C8B-B14F-4D97-AF65-F5344CB8AC3E}">
        <p14:creationId xmlns:p14="http://schemas.microsoft.com/office/powerpoint/2010/main" val="2067910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070D822-B370-44A1-8C61-A4B8CB1FB6AA}" type="datetimeFigureOut">
              <a:rPr lang="en-IN" smtClean="0"/>
              <a:t>03-11-2018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A60725-CB0D-4FDD-8D8B-8DB9D52BCE4D}" type="slidenum">
              <a:rPr lang="en-IN" smtClean="0"/>
              <a:t>‹#›</a:t>
            </a:fld>
            <a:endParaRPr lang="en-IN"/>
          </a:p>
        </p:txBody>
      </p:sp>
    </p:spTree>
    <p:extLst>
      <p:ext uri="{BB962C8B-B14F-4D97-AF65-F5344CB8AC3E}">
        <p14:creationId xmlns:p14="http://schemas.microsoft.com/office/powerpoint/2010/main" val="3509916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070D822-B370-44A1-8C61-A4B8CB1FB6AA}" type="datetimeFigureOut">
              <a:rPr lang="en-IN" smtClean="0"/>
              <a:t>03-11-2018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A60725-CB0D-4FDD-8D8B-8DB9D52BCE4D}" type="slidenum">
              <a:rPr lang="en-IN" smtClean="0"/>
              <a:t>‹#›</a:t>
            </a:fld>
            <a:endParaRPr lang="en-IN"/>
          </a:p>
        </p:txBody>
      </p:sp>
    </p:spTree>
    <p:extLst>
      <p:ext uri="{BB962C8B-B14F-4D97-AF65-F5344CB8AC3E}">
        <p14:creationId xmlns:p14="http://schemas.microsoft.com/office/powerpoint/2010/main" val="2620498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070D822-B370-44A1-8C61-A4B8CB1FB6AA}" type="datetimeFigureOut">
              <a:rPr lang="en-IN" smtClean="0"/>
              <a:t>03-11-2018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A60725-CB0D-4FDD-8D8B-8DB9D52BCE4D}" type="slidenum">
              <a:rPr lang="en-IN" smtClean="0"/>
              <a:t>‹#›</a:t>
            </a:fld>
            <a:endParaRPr lang="en-IN"/>
          </a:p>
        </p:txBody>
      </p:sp>
    </p:spTree>
    <p:extLst>
      <p:ext uri="{BB962C8B-B14F-4D97-AF65-F5344CB8AC3E}">
        <p14:creationId xmlns:p14="http://schemas.microsoft.com/office/powerpoint/2010/main" val="2048446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0D822-B370-44A1-8C61-A4B8CB1FB6AA}" type="datetimeFigureOut">
              <a:rPr lang="en-IN" smtClean="0"/>
              <a:t>03-11-2018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A60725-CB0D-4FDD-8D8B-8DB9D52BCE4D}" type="slidenum">
              <a:rPr lang="en-IN" smtClean="0"/>
              <a:t>‹#›</a:t>
            </a:fld>
            <a:endParaRPr lang="en-IN"/>
          </a:p>
        </p:txBody>
      </p:sp>
    </p:spTree>
    <p:extLst>
      <p:ext uri="{BB962C8B-B14F-4D97-AF65-F5344CB8AC3E}">
        <p14:creationId xmlns:p14="http://schemas.microsoft.com/office/powerpoint/2010/main" val="2412144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70D822-B370-44A1-8C61-A4B8CB1FB6AA}" type="datetimeFigureOut">
              <a:rPr lang="en-IN" smtClean="0"/>
              <a:t>03-11-2018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A60725-CB0D-4FDD-8D8B-8DB9D52BCE4D}" type="slidenum">
              <a:rPr lang="en-IN" smtClean="0"/>
              <a:t>‹#›</a:t>
            </a:fld>
            <a:endParaRPr lang="en-IN"/>
          </a:p>
        </p:txBody>
      </p:sp>
    </p:spTree>
    <p:extLst>
      <p:ext uri="{BB962C8B-B14F-4D97-AF65-F5344CB8AC3E}">
        <p14:creationId xmlns:p14="http://schemas.microsoft.com/office/powerpoint/2010/main" val="3914679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70D822-B370-44A1-8C61-A4B8CB1FB6AA}" type="datetimeFigureOut">
              <a:rPr lang="en-IN" smtClean="0"/>
              <a:t>03-11-2018</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AA60725-CB0D-4FDD-8D8B-8DB9D52BCE4D}" type="slidenum">
              <a:rPr lang="en-IN" smtClean="0"/>
              <a:t>‹#›</a:t>
            </a:fld>
            <a:endParaRPr lang="en-IN"/>
          </a:p>
        </p:txBody>
      </p:sp>
    </p:spTree>
    <p:extLst>
      <p:ext uri="{BB962C8B-B14F-4D97-AF65-F5344CB8AC3E}">
        <p14:creationId xmlns:p14="http://schemas.microsoft.com/office/powerpoint/2010/main" val="1670706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70D822-B370-44A1-8C61-A4B8CB1FB6AA}" type="datetimeFigureOut">
              <a:rPr lang="en-IN" smtClean="0"/>
              <a:t>03-11-2018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A60725-CB0D-4FDD-8D8B-8DB9D52BCE4D}" type="slidenum">
              <a:rPr lang="en-IN" smtClean="0"/>
              <a:t>‹#›</a:t>
            </a:fld>
            <a:endParaRPr lang="en-IN"/>
          </a:p>
        </p:txBody>
      </p:sp>
    </p:spTree>
    <p:extLst>
      <p:ext uri="{BB962C8B-B14F-4D97-AF65-F5344CB8AC3E}">
        <p14:creationId xmlns:p14="http://schemas.microsoft.com/office/powerpoint/2010/main" val="313947867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1783" y="914401"/>
            <a:ext cx="6871063" cy="707886"/>
          </a:xfrm>
          <a:prstGeom prst="rect">
            <a:avLst/>
          </a:prstGeom>
          <a:noFill/>
        </p:spPr>
        <p:txBody>
          <a:bodyPr wrap="square" rtlCol="0">
            <a:spAutoFit/>
          </a:bodyPr>
          <a:lstStyle/>
          <a:p>
            <a:r>
              <a:rPr lang="en-IN" sz="4000" dirty="0" smtClean="0">
                <a:solidFill>
                  <a:schemeClr val="accent1">
                    <a:lumMod val="50000"/>
                  </a:schemeClr>
                </a:solidFill>
              </a:rPr>
              <a:t>OSTRAIT</a:t>
            </a:r>
            <a:endParaRPr lang="en-IN" sz="4000" dirty="0">
              <a:solidFill>
                <a:schemeClr val="accent1">
                  <a:lumMod val="50000"/>
                </a:schemeClr>
              </a:solidFill>
            </a:endParaRPr>
          </a:p>
        </p:txBody>
      </p:sp>
      <p:sp>
        <p:nvSpPr>
          <p:cNvPr id="3" name="TextBox 2"/>
          <p:cNvSpPr txBox="1"/>
          <p:nvPr/>
        </p:nvSpPr>
        <p:spPr>
          <a:xfrm>
            <a:off x="1201783" y="2098765"/>
            <a:ext cx="9056914" cy="2062103"/>
          </a:xfrm>
          <a:prstGeom prst="rect">
            <a:avLst/>
          </a:prstGeom>
          <a:noFill/>
        </p:spPr>
        <p:txBody>
          <a:bodyPr wrap="square" rtlCol="0">
            <a:spAutoFit/>
          </a:bodyPr>
          <a:lstStyle/>
          <a:p>
            <a:r>
              <a:rPr lang="en-IN" sz="3200" dirty="0" smtClean="0"/>
              <a:t>Ostrait helps to detect osteoporosis at an early stage by analysing the video of a person in which he is doing some simple activities like walking, climbing stairs etc.  </a:t>
            </a:r>
            <a:endParaRPr lang="en-IN" sz="3200" dirty="0"/>
          </a:p>
        </p:txBody>
      </p:sp>
    </p:spTree>
    <p:extLst>
      <p:ext uri="{BB962C8B-B14F-4D97-AF65-F5344CB8AC3E}">
        <p14:creationId xmlns:p14="http://schemas.microsoft.com/office/powerpoint/2010/main" val="4140868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4367" y="711611"/>
            <a:ext cx="7001691" cy="707886"/>
          </a:xfrm>
          <a:prstGeom prst="rect">
            <a:avLst/>
          </a:prstGeom>
          <a:noFill/>
        </p:spPr>
        <p:txBody>
          <a:bodyPr wrap="square" rtlCol="0">
            <a:spAutoFit/>
          </a:bodyPr>
          <a:lstStyle/>
          <a:p>
            <a:r>
              <a:rPr lang="en-IN" sz="4000" dirty="0" smtClean="0">
                <a:solidFill>
                  <a:schemeClr val="accent5">
                    <a:lumMod val="75000"/>
                  </a:schemeClr>
                </a:solidFill>
              </a:rPr>
              <a:t>What is osteoporosis?</a:t>
            </a:r>
            <a:endParaRPr lang="en-IN" sz="4000" dirty="0">
              <a:solidFill>
                <a:schemeClr val="accent5">
                  <a:lumMod val="75000"/>
                </a:schemeClr>
              </a:solidFill>
            </a:endParaRPr>
          </a:p>
        </p:txBody>
      </p:sp>
      <p:sp>
        <p:nvSpPr>
          <p:cNvPr id="4" name="TextBox 3"/>
          <p:cNvSpPr txBox="1"/>
          <p:nvPr/>
        </p:nvSpPr>
        <p:spPr>
          <a:xfrm>
            <a:off x="1184367" y="2142308"/>
            <a:ext cx="8691153" cy="2554545"/>
          </a:xfrm>
          <a:prstGeom prst="rect">
            <a:avLst/>
          </a:prstGeom>
          <a:noFill/>
        </p:spPr>
        <p:txBody>
          <a:bodyPr wrap="square" rtlCol="0">
            <a:spAutoFit/>
          </a:bodyPr>
          <a:lstStyle/>
          <a:p>
            <a:r>
              <a:rPr lang="en-IN" sz="3200" dirty="0" smtClean="0"/>
              <a:t>Osteoporosis is a disorder in which bones become thinner and lose their strength. Individuals with osteoporosis are at higher risk for breaking bones. The most common osteoporosis-related fractures occur in the wrist, hip and spine</a:t>
            </a:r>
            <a:endParaRPr lang="en-IN" sz="3200" dirty="0"/>
          </a:p>
        </p:txBody>
      </p:sp>
    </p:spTree>
    <p:extLst>
      <p:ext uri="{BB962C8B-B14F-4D97-AF65-F5344CB8AC3E}">
        <p14:creationId xmlns:p14="http://schemas.microsoft.com/office/powerpoint/2010/main" val="2780828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1966" y="635726"/>
            <a:ext cx="6862354" cy="707886"/>
          </a:xfrm>
          <a:prstGeom prst="rect">
            <a:avLst/>
          </a:prstGeom>
          <a:noFill/>
        </p:spPr>
        <p:txBody>
          <a:bodyPr wrap="square" rtlCol="0">
            <a:spAutoFit/>
          </a:bodyPr>
          <a:lstStyle/>
          <a:p>
            <a:r>
              <a:rPr lang="en-IN" sz="4000" dirty="0" smtClean="0">
                <a:solidFill>
                  <a:schemeClr val="accent5">
                    <a:lumMod val="75000"/>
                  </a:schemeClr>
                </a:solidFill>
              </a:rPr>
              <a:t>Symptoms</a:t>
            </a:r>
            <a:endParaRPr lang="en-IN" sz="4000" dirty="0">
              <a:solidFill>
                <a:schemeClr val="accent5">
                  <a:lumMod val="75000"/>
                </a:schemeClr>
              </a:solidFill>
            </a:endParaRPr>
          </a:p>
        </p:txBody>
      </p:sp>
      <p:sp>
        <p:nvSpPr>
          <p:cNvPr id="3" name="TextBox 2"/>
          <p:cNvSpPr txBox="1"/>
          <p:nvPr/>
        </p:nvSpPr>
        <p:spPr>
          <a:xfrm>
            <a:off x="923109" y="1645920"/>
            <a:ext cx="10310948" cy="2062103"/>
          </a:xfrm>
          <a:prstGeom prst="rect">
            <a:avLst/>
          </a:prstGeom>
          <a:noFill/>
        </p:spPr>
        <p:txBody>
          <a:bodyPr wrap="square" rtlCol="0">
            <a:spAutoFit/>
          </a:bodyPr>
          <a:lstStyle/>
          <a:p>
            <a:r>
              <a:rPr lang="en-IN" sz="3200" dirty="0" smtClean="0"/>
              <a:t>Osteoporosis is a disease that causes your bones to become weak and brittle and more likely to break. Unfortunately, you probably won't have visible symptoms until the disease is in it’s advanced stage or you actually experience a fracture.</a:t>
            </a:r>
            <a:endParaRPr lang="en-IN" sz="3200" dirty="0"/>
          </a:p>
        </p:txBody>
      </p:sp>
    </p:spTree>
    <p:extLst>
      <p:ext uri="{BB962C8B-B14F-4D97-AF65-F5344CB8AC3E}">
        <p14:creationId xmlns:p14="http://schemas.microsoft.com/office/powerpoint/2010/main" val="1204363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8240" y="714102"/>
            <a:ext cx="6757851" cy="707886"/>
          </a:xfrm>
          <a:prstGeom prst="rect">
            <a:avLst/>
          </a:prstGeom>
          <a:noFill/>
        </p:spPr>
        <p:txBody>
          <a:bodyPr wrap="square" rtlCol="0">
            <a:spAutoFit/>
          </a:bodyPr>
          <a:lstStyle/>
          <a:p>
            <a:r>
              <a:rPr lang="en-IN" sz="4000" dirty="0" smtClean="0">
                <a:solidFill>
                  <a:schemeClr val="accent5">
                    <a:lumMod val="75000"/>
                  </a:schemeClr>
                </a:solidFill>
              </a:rPr>
              <a:t>Diagnosis</a:t>
            </a:r>
            <a:endParaRPr lang="en-IN" sz="4000" dirty="0">
              <a:solidFill>
                <a:schemeClr val="accent5">
                  <a:lumMod val="75000"/>
                </a:schemeClr>
              </a:solidFill>
            </a:endParaRPr>
          </a:p>
        </p:txBody>
      </p:sp>
      <p:sp>
        <p:nvSpPr>
          <p:cNvPr id="3" name="TextBox 2"/>
          <p:cNvSpPr txBox="1"/>
          <p:nvPr/>
        </p:nvSpPr>
        <p:spPr>
          <a:xfrm>
            <a:off x="1158240" y="1741714"/>
            <a:ext cx="10084526" cy="3046988"/>
          </a:xfrm>
          <a:prstGeom prst="rect">
            <a:avLst/>
          </a:prstGeom>
          <a:noFill/>
        </p:spPr>
        <p:txBody>
          <a:bodyPr wrap="square" rtlCol="0">
            <a:spAutoFit/>
          </a:bodyPr>
          <a:lstStyle/>
          <a:p>
            <a:r>
              <a:rPr lang="en-IN" sz="3200" dirty="0" smtClean="0"/>
              <a:t>The best way to diagnose osteoporosis is with a bone density test which is done with dual-energy X-ray absorptiometry (DEXA).</a:t>
            </a:r>
          </a:p>
          <a:p>
            <a:endParaRPr lang="en-IN" sz="3200" dirty="0"/>
          </a:p>
          <a:p>
            <a:r>
              <a:rPr lang="en-IN" sz="3200" dirty="0" smtClean="0"/>
              <a:t>Cost of whole body DEXA scan is approximately </a:t>
            </a:r>
            <a:r>
              <a:rPr lang="en-IN" sz="3200" dirty="0"/>
              <a:t>₹</a:t>
            </a:r>
            <a:r>
              <a:rPr lang="en-IN" sz="3200" dirty="0" smtClean="0"/>
              <a:t>3000. This cost is not affordable by a lot of people. </a:t>
            </a:r>
            <a:endParaRPr lang="en-IN" sz="3200" dirty="0"/>
          </a:p>
        </p:txBody>
      </p:sp>
    </p:spTree>
    <p:extLst>
      <p:ext uri="{BB962C8B-B14F-4D97-AF65-F5344CB8AC3E}">
        <p14:creationId xmlns:p14="http://schemas.microsoft.com/office/powerpoint/2010/main" val="3025628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0263" y="151359"/>
            <a:ext cx="7715794" cy="707886"/>
          </a:xfrm>
          <a:prstGeom prst="rect">
            <a:avLst/>
          </a:prstGeom>
          <a:noFill/>
        </p:spPr>
        <p:txBody>
          <a:bodyPr wrap="square" rtlCol="0">
            <a:spAutoFit/>
          </a:bodyPr>
          <a:lstStyle/>
          <a:p>
            <a:r>
              <a:rPr lang="en-IN" sz="4000" dirty="0" smtClean="0">
                <a:solidFill>
                  <a:schemeClr val="accent5">
                    <a:lumMod val="75000"/>
                  </a:schemeClr>
                </a:solidFill>
              </a:rPr>
              <a:t>How Ostrait works?</a:t>
            </a:r>
            <a:endParaRPr lang="en-IN" sz="4000" dirty="0">
              <a:solidFill>
                <a:schemeClr val="accent5">
                  <a:lumMod val="75000"/>
                </a:schemeClr>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10" y="2177143"/>
            <a:ext cx="2830433" cy="3061061"/>
          </a:xfrm>
          <a:prstGeom prst="rect">
            <a:avLst/>
          </a:prstGeom>
        </p:spPr>
      </p:pic>
      <p:sp>
        <p:nvSpPr>
          <p:cNvPr id="5" name="Right Arrow 4"/>
          <p:cNvSpPr/>
          <p:nvPr/>
        </p:nvSpPr>
        <p:spPr>
          <a:xfrm>
            <a:off x="3196410" y="3356018"/>
            <a:ext cx="1402080" cy="47026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067986" y="1891937"/>
            <a:ext cx="5213532" cy="3631473"/>
          </a:xfrm>
          <a:prstGeom prst="rect">
            <a:avLst/>
          </a:prstGeom>
        </p:spPr>
      </p:pic>
      <p:sp>
        <p:nvSpPr>
          <p:cNvPr id="7" name="Right Arrow 6"/>
          <p:cNvSpPr/>
          <p:nvPr/>
        </p:nvSpPr>
        <p:spPr>
          <a:xfrm>
            <a:off x="8273142" y="3356018"/>
            <a:ext cx="1262744" cy="42946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8" name="Rectangle 7"/>
          <p:cNvSpPr/>
          <p:nvPr/>
        </p:nvSpPr>
        <p:spPr>
          <a:xfrm>
            <a:off x="9944458" y="3013401"/>
            <a:ext cx="1960158" cy="1906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smtClean="0"/>
              <a:t>Classification</a:t>
            </a:r>
            <a:endParaRPr lang="en-IN" sz="2400" dirty="0"/>
          </a:p>
        </p:txBody>
      </p:sp>
      <p:sp>
        <p:nvSpPr>
          <p:cNvPr id="9" name="TextBox 8"/>
          <p:cNvSpPr txBox="1"/>
          <p:nvPr/>
        </p:nvSpPr>
        <p:spPr>
          <a:xfrm>
            <a:off x="1114697" y="5948680"/>
            <a:ext cx="957943" cy="365760"/>
          </a:xfrm>
          <a:prstGeom prst="rect">
            <a:avLst/>
          </a:prstGeom>
          <a:noFill/>
        </p:spPr>
        <p:txBody>
          <a:bodyPr wrap="square" rtlCol="0">
            <a:spAutoFit/>
          </a:bodyPr>
          <a:lstStyle/>
          <a:p>
            <a:r>
              <a:rPr lang="en-IN" dirty="0" smtClean="0"/>
              <a:t>VIDEO</a:t>
            </a:r>
            <a:endParaRPr lang="en-IN" dirty="0"/>
          </a:p>
        </p:txBody>
      </p:sp>
      <p:sp>
        <p:nvSpPr>
          <p:cNvPr id="10" name="TextBox 9"/>
          <p:cNvSpPr txBox="1"/>
          <p:nvPr/>
        </p:nvSpPr>
        <p:spPr>
          <a:xfrm>
            <a:off x="3404134" y="5954351"/>
            <a:ext cx="1533073" cy="369332"/>
          </a:xfrm>
          <a:prstGeom prst="rect">
            <a:avLst/>
          </a:prstGeom>
          <a:noFill/>
        </p:spPr>
        <p:txBody>
          <a:bodyPr wrap="square" rtlCol="0">
            <a:spAutoFit/>
          </a:bodyPr>
          <a:lstStyle/>
          <a:p>
            <a:r>
              <a:rPr lang="en-IN" dirty="0" smtClean="0"/>
              <a:t>FRAMES</a:t>
            </a:r>
            <a:endParaRPr lang="en-IN" dirty="0"/>
          </a:p>
        </p:txBody>
      </p:sp>
      <p:sp>
        <p:nvSpPr>
          <p:cNvPr id="11" name="TextBox 10"/>
          <p:cNvSpPr txBox="1"/>
          <p:nvPr/>
        </p:nvSpPr>
        <p:spPr>
          <a:xfrm>
            <a:off x="5982604" y="5945108"/>
            <a:ext cx="2020389" cy="369332"/>
          </a:xfrm>
          <a:prstGeom prst="rect">
            <a:avLst/>
          </a:prstGeom>
          <a:noFill/>
        </p:spPr>
        <p:txBody>
          <a:bodyPr wrap="square" rtlCol="0">
            <a:spAutoFit/>
          </a:bodyPr>
          <a:lstStyle/>
          <a:p>
            <a:r>
              <a:rPr lang="en-IN" dirty="0" smtClean="0"/>
              <a:t>POSE DESCRIPTOR</a:t>
            </a:r>
            <a:endParaRPr lang="en-IN" dirty="0"/>
          </a:p>
        </p:txBody>
      </p:sp>
      <p:sp>
        <p:nvSpPr>
          <p:cNvPr id="12" name="Right Arrow 11"/>
          <p:cNvSpPr/>
          <p:nvPr/>
        </p:nvSpPr>
        <p:spPr>
          <a:xfrm>
            <a:off x="2019839" y="6033134"/>
            <a:ext cx="1261825" cy="19327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3" name="Right Arrow 12"/>
          <p:cNvSpPr/>
          <p:nvPr/>
        </p:nvSpPr>
        <p:spPr>
          <a:xfrm>
            <a:off x="4624251" y="6038386"/>
            <a:ext cx="1261825" cy="19327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6" name="Bent-Up Arrow 15"/>
          <p:cNvSpPr/>
          <p:nvPr/>
        </p:nvSpPr>
        <p:spPr>
          <a:xfrm>
            <a:off x="8186057" y="5238204"/>
            <a:ext cx="3553097" cy="1121500"/>
          </a:xfrm>
          <a:prstGeom prst="ben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4169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4732" y="670560"/>
            <a:ext cx="5338354" cy="707886"/>
          </a:xfrm>
          <a:prstGeom prst="rect">
            <a:avLst/>
          </a:prstGeom>
          <a:noFill/>
        </p:spPr>
        <p:txBody>
          <a:bodyPr wrap="square" rtlCol="0">
            <a:spAutoFit/>
          </a:bodyPr>
          <a:lstStyle/>
          <a:p>
            <a:r>
              <a:rPr lang="en-IN" sz="4000" dirty="0" smtClean="0">
                <a:solidFill>
                  <a:schemeClr val="accent5">
                    <a:lumMod val="75000"/>
                  </a:schemeClr>
                </a:solidFill>
              </a:rPr>
              <a:t>Benefits of Osteoporosis</a:t>
            </a:r>
            <a:endParaRPr lang="en-IN" sz="4000" dirty="0">
              <a:solidFill>
                <a:schemeClr val="accent5">
                  <a:lumMod val="75000"/>
                </a:schemeClr>
              </a:solidFill>
            </a:endParaRPr>
          </a:p>
        </p:txBody>
      </p:sp>
      <p:sp>
        <p:nvSpPr>
          <p:cNvPr id="3" name="TextBox 2"/>
          <p:cNvSpPr txBox="1"/>
          <p:nvPr/>
        </p:nvSpPr>
        <p:spPr>
          <a:xfrm>
            <a:off x="844732" y="2124892"/>
            <a:ext cx="8638902" cy="3416320"/>
          </a:xfrm>
          <a:prstGeom prst="rect">
            <a:avLst/>
          </a:prstGeom>
          <a:noFill/>
        </p:spPr>
        <p:txBody>
          <a:bodyPr wrap="square" rtlCol="0">
            <a:spAutoFit/>
          </a:bodyPr>
          <a:lstStyle/>
          <a:p>
            <a:pPr marL="571500" indent="-571500">
              <a:buFont typeface="Arial" panose="020B0604020202020204" pitchFamily="34" charset="0"/>
              <a:buChar char="•"/>
            </a:pPr>
            <a:r>
              <a:rPr lang="en-IN" sz="3600" dirty="0" smtClean="0"/>
              <a:t>Affordable as compared to other methods</a:t>
            </a:r>
          </a:p>
          <a:p>
            <a:pPr marL="571500" indent="-571500">
              <a:buFont typeface="Arial" panose="020B0604020202020204" pitchFamily="34" charset="0"/>
              <a:buChar char="•"/>
            </a:pPr>
            <a:r>
              <a:rPr lang="en-IN" sz="3600" dirty="0" smtClean="0"/>
              <a:t>Ostrait system is mobile</a:t>
            </a:r>
          </a:p>
          <a:p>
            <a:pPr marL="571500" indent="-571500">
              <a:buFont typeface="Arial" panose="020B0604020202020204" pitchFamily="34" charset="0"/>
              <a:buChar char="•"/>
            </a:pPr>
            <a:r>
              <a:rPr lang="en-IN" sz="3600" dirty="0" smtClean="0"/>
              <a:t>Doesn’t require a Doctor</a:t>
            </a:r>
          </a:p>
          <a:p>
            <a:endParaRPr lang="en-IN" sz="3600" dirty="0" smtClean="0"/>
          </a:p>
          <a:p>
            <a:pPr marL="571500" indent="-571500">
              <a:buFont typeface="Arial" panose="020B0604020202020204" pitchFamily="34" charset="0"/>
              <a:buChar char="•"/>
            </a:pPr>
            <a:endParaRPr lang="en-IN" sz="3600" dirty="0" smtClean="0"/>
          </a:p>
          <a:p>
            <a:pPr marL="571500" indent="-571500">
              <a:buFont typeface="Arial" panose="020B0604020202020204" pitchFamily="34" charset="0"/>
              <a:buChar char="•"/>
            </a:pPr>
            <a:endParaRPr lang="en-IN" sz="3600" dirty="0"/>
          </a:p>
        </p:txBody>
      </p:sp>
    </p:spTree>
    <p:extLst>
      <p:ext uri="{BB962C8B-B14F-4D97-AF65-F5344CB8AC3E}">
        <p14:creationId xmlns:p14="http://schemas.microsoft.com/office/powerpoint/2010/main" val="3223675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1089</TotalTime>
  <Words>188</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Bhishm</dc:creator>
  <cp:lastModifiedBy>Bhishm</cp:lastModifiedBy>
  <cp:revision>16</cp:revision>
  <dcterms:created xsi:type="dcterms:W3CDTF">2018-11-03T12:52:55Z</dcterms:created>
  <dcterms:modified xsi:type="dcterms:W3CDTF">2018-11-04T07:02:41Z</dcterms:modified>
</cp:coreProperties>
</file>