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Oswald-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725500" y="1632550"/>
            <a:ext cx="3693000" cy="88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6000">
                <a:latin typeface="Oswald"/>
                <a:ea typeface="Oswald"/>
                <a:cs typeface="Oswald"/>
                <a:sym typeface="Oswald"/>
              </a:rPr>
              <a:t>CyAnalytics</a:t>
            </a:r>
            <a:endParaRPr sz="6000">
              <a:latin typeface="Oswald"/>
              <a:ea typeface="Oswald"/>
              <a:cs typeface="Oswald"/>
              <a:sym typeface="Oswald"/>
            </a:endParaRPr>
          </a:p>
        </p:txBody>
      </p:sp>
      <p:sp>
        <p:nvSpPr>
          <p:cNvPr id="86" name="Google Shape;86;p13"/>
          <p:cNvSpPr txBox="1"/>
          <p:nvPr>
            <p:ph idx="1" type="subTitle"/>
          </p:nvPr>
        </p:nvSpPr>
        <p:spPr>
          <a:xfrm>
            <a:off x="1418900" y="2571750"/>
            <a:ext cx="6127800" cy="79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An Intelligent Way to Analyse and Visualize Data</a:t>
            </a:r>
            <a:endParaRPr/>
          </a:p>
        </p:txBody>
      </p:sp>
      <p:sp>
        <p:nvSpPr>
          <p:cNvPr id="87" name="Google Shape;87;p13"/>
          <p:cNvSpPr txBox="1"/>
          <p:nvPr/>
        </p:nvSpPr>
        <p:spPr>
          <a:xfrm>
            <a:off x="1418900" y="3417175"/>
            <a:ext cx="5108100" cy="59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For Full Documentation and Usage Instructions : Refer </a:t>
            </a:r>
            <a:r>
              <a:rPr b="1" lang="en">
                <a:solidFill>
                  <a:srgbClr val="FFFFFF"/>
                </a:solidFill>
              </a:rPr>
              <a:t>we_eat_cyanide</a:t>
            </a:r>
            <a:r>
              <a:rPr b="1" i="0" lang="en" sz="1400" u="none" cap="none" strike="noStrike">
                <a:solidFill>
                  <a:srgbClr val="FFFFFF"/>
                </a:solidFill>
                <a:latin typeface="Arial"/>
                <a:ea typeface="Arial"/>
                <a:cs typeface="Arial"/>
                <a:sym typeface="Arial"/>
              </a:rPr>
              <a:t>.md</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93" name="Google Shape;93;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We regularly face the problem of good quality Generic Data Analysis and Visualization Software. Most softwares like SAP, DataPine, etc are build on SQL base model which limits our power to extract derived information from the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Solution:</a:t>
            </a:r>
            <a:endParaRPr/>
          </a:p>
        </p:txBody>
      </p:sp>
      <p:sp>
        <p:nvSpPr>
          <p:cNvPr id="99" name="Google Shape;99;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Our solution is based on a Fully Generic NoSQL based model to enhance our power to extract information from the data with many varied features like Regex search, Geo-Index Based Searches, toggle between single to range queries etc, all on the Real  Time Basis. It also provides features to visualize the information and play with the structure of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Possible Impact:</a:t>
            </a:r>
            <a:endParaRPr/>
          </a:p>
        </p:txBody>
      </p:sp>
      <p:sp>
        <p:nvSpPr>
          <p:cNvPr id="105" name="Google Shape;105;p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Easy learning curve for data visualization</a:t>
            </a:r>
            <a:endParaRPr/>
          </a:p>
          <a:p>
            <a:pPr indent="-342900" lvl="0" marL="457200" rtl="0" algn="l">
              <a:lnSpc>
                <a:spcPct val="115000"/>
              </a:lnSpc>
              <a:spcBef>
                <a:spcPts val="0"/>
              </a:spcBef>
              <a:spcAft>
                <a:spcPts val="0"/>
              </a:spcAft>
              <a:buSzPts val="1800"/>
              <a:buAutoNum type="arabicPeriod"/>
            </a:pPr>
            <a:r>
              <a:rPr lang="en"/>
              <a:t>Reach for non-tech users</a:t>
            </a:r>
            <a:endParaRPr/>
          </a:p>
          <a:p>
            <a:pPr indent="-342900" lvl="0" marL="457200" rtl="0" algn="l">
              <a:lnSpc>
                <a:spcPct val="115000"/>
              </a:lnSpc>
              <a:spcBef>
                <a:spcPts val="0"/>
              </a:spcBef>
              <a:spcAft>
                <a:spcPts val="0"/>
              </a:spcAft>
              <a:buSzPts val="1800"/>
              <a:buAutoNum type="arabicPeriod"/>
            </a:pPr>
            <a:r>
              <a:rPr lang="en"/>
              <a:t>Easy, Quick data visualization without requirements for setting up environment</a:t>
            </a:r>
            <a:endParaRPr/>
          </a:p>
          <a:p>
            <a:pPr indent="-342900" lvl="0" marL="457200" rtl="0" algn="l">
              <a:lnSpc>
                <a:spcPct val="115000"/>
              </a:lnSpc>
              <a:spcBef>
                <a:spcPts val="0"/>
              </a:spcBef>
              <a:spcAft>
                <a:spcPts val="0"/>
              </a:spcAft>
              <a:buSzPts val="1800"/>
              <a:buAutoNum type="arabicPeriod"/>
            </a:pPr>
            <a:r>
              <a:rPr lang="en"/>
              <a:t>Gui based visualization makes data analytics even for beginners fun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Session Flow</a:t>
            </a:r>
            <a:endParaRPr/>
          </a:p>
        </p:txBody>
      </p:sp>
      <p:pic>
        <p:nvPicPr>
          <p:cNvPr id="111" name="Google Shape;111;p17"/>
          <p:cNvPicPr preferRelativeResize="0"/>
          <p:nvPr/>
        </p:nvPicPr>
        <p:blipFill rotWithShape="1">
          <a:blip r:embed="rId3">
            <a:alphaModFix/>
          </a:blip>
          <a:srcRect b="0" l="0" r="0" t="0"/>
          <a:stretch/>
        </p:blipFill>
        <p:spPr>
          <a:xfrm>
            <a:off x="3255575" y="-25250"/>
            <a:ext cx="5964626" cy="519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Future Work:</a:t>
            </a:r>
            <a:endParaRPr/>
          </a:p>
        </p:txBody>
      </p:sp>
      <p:sp>
        <p:nvSpPr>
          <p:cNvPr id="117" name="Google Shape;117;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Making app secure for user data privacy concerns.</a:t>
            </a:r>
            <a:endParaRPr/>
          </a:p>
          <a:p>
            <a:pPr indent="-342900" lvl="0" marL="457200" rtl="0" algn="l">
              <a:lnSpc>
                <a:spcPct val="115000"/>
              </a:lnSpc>
              <a:spcBef>
                <a:spcPts val="0"/>
              </a:spcBef>
              <a:spcAft>
                <a:spcPts val="0"/>
              </a:spcAft>
              <a:buSzPts val="1800"/>
              <a:buAutoNum type="arabicPeriod"/>
            </a:pPr>
            <a:r>
              <a:rPr lang="en"/>
              <a:t>Optimizing Data Processing and Visualization.</a:t>
            </a:r>
            <a:endParaRPr/>
          </a:p>
          <a:p>
            <a:pPr indent="-342900" lvl="0" marL="457200" rtl="0" algn="l">
              <a:lnSpc>
                <a:spcPct val="115000"/>
              </a:lnSpc>
              <a:spcBef>
                <a:spcPts val="0"/>
              </a:spcBef>
              <a:spcAft>
                <a:spcPts val="0"/>
              </a:spcAft>
              <a:buSzPts val="1800"/>
              <a:buAutoNum type="arabicPeriod"/>
            </a:pPr>
            <a:r>
              <a:rPr lang="en"/>
              <a:t>Making an electron/Standalone Desktop App for easy use and more powerful API Integration.</a:t>
            </a:r>
            <a:endParaRPr/>
          </a:p>
          <a:p>
            <a:pPr indent="-342900" lvl="0" marL="457200" rtl="0" algn="l">
              <a:lnSpc>
                <a:spcPct val="115000"/>
              </a:lnSpc>
              <a:spcBef>
                <a:spcPts val="0"/>
              </a:spcBef>
              <a:spcAft>
                <a:spcPts val="0"/>
              </a:spcAft>
              <a:buSzPts val="1800"/>
              <a:buAutoNum type="arabicPeriod"/>
            </a:pPr>
            <a:r>
              <a:rPr lang="en"/>
              <a:t>Deploy the already build Data Preprocessing/ Structuring APIs onto the front-end Website.</a:t>
            </a:r>
            <a:endParaRPr/>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Team:               we_eat_cyanide</a:t>
            </a:r>
            <a:endParaRPr/>
          </a:p>
        </p:txBody>
      </p:sp>
      <p:sp>
        <p:nvSpPr>
          <p:cNvPr id="123" name="Google Shape;123;p19"/>
          <p:cNvSpPr txBox="1"/>
          <p:nvPr>
            <p:ph idx="1" type="body"/>
          </p:nvPr>
        </p:nvSpPr>
        <p:spPr>
          <a:xfrm>
            <a:off x="1614000" y="1531225"/>
            <a:ext cx="7050000" cy="153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Shrey Batra    			@shreybatra        </a:t>
            </a:r>
            <a:endParaRPr/>
          </a:p>
          <a:p>
            <a:pPr indent="-342900" lvl="0" marL="457200" rtl="0" algn="l">
              <a:lnSpc>
                <a:spcPct val="115000"/>
              </a:lnSpc>
              <a:spcBef>
                <a:spcPts val="0"/>
              </a:spcBef>
              <a:spcAft>
                <a:spcPts val="0"/>
              </a:spcAft>
              <a:buSzPts val="1800"/>
              <a:buChar char="●"/>
            </a:pPr>
            <a:r>
              <a:rPr lang="en"/>
              <a:t>Ankit Khandelwal			@ankk98</a:t>
            </a:r>
            <a:endParaRPr/>
          </a:p>
          <a:p>
            <a:pPr indent="-342900" lvl="0" marL="457200" rtl="0" algn="l">
              <a:lnSpc>
                <a:spcPct val="115000"/>
              </a:lnSpc>
              <a:spcBef>
                <a:spcPts val="0"/>
              </a:spcBef>
              <a:spcAft>
                <a:spcPts val="0"/>
              </a:spcAft>
              <a:buSzPts val="1800"/>
              <a:buChar char="●"/>
            </a:pPr>
            <a:r>
              <a:rPr lang="en"/>
              <a:t>Arvind PJ 				@arvindpunk</a:t>
            </a:r>
            <a:endParaRPr/>
          </a:p>
          <a:p>
            <a:pPr indent="-342900" lvl="0" marL="457200" rtl="0" algn="l">
              <a:lnSpc>
                <a:spcPct val="115000"/>
              </a:lnSpc>
              <a:spcBef>
                <a:spcPts val="0"/>
              </a:spcBef>
              <a:spcAft>
                <a:spcPts val="0"/>
              </a:spcAft>
              <a:buSzPts val="1800"/>
              <a:buChar char="●"/>
            </a:pPr>
            <a:r>
              <a:rPr lang="en"/>
              <a:t>Mayank					@im-gozmit</a:t>
            </a:r>
            <a:endParaRPr/>
          </a:p>
          <a:p>
            <a:pPr indent="0" lvl="0" marL="0" rtl="0" algn="l">
              <a:lnSpc>
                <a:spcPct val="115000"/>
              </a:lnSpc>
              <a:spcBef>
                <a:spcPts val="1600"/>
              </a:spcBef>
              <a:spcAft>
                <a:spcPts val="0"/>
              </a:spcAft>
              <a:buSzPts val="1800"/>
              <a:buNone/>
            </a:pPr>
            <a:r>
              <a:rPr lang="en"/>
              <a:t>College: Jaypee Institute of Information Technology, Noida</a:t>
            </a:r>
            <a:endParaRPr/>
          </a:p>
          <a:p>
            <a:pPr indent="0" lvl="0" marL="0" rtl="0" algn="l">
              <a:lnSpc>
                <a:spcPct val="115000"/>
              </a:lnSpc>
              <a:spcBef>
                <a:spcPts val="1600"/>
              </a:spcBef>
              <a:spcAft>
                <a:spcPts val="1600"/>
              </a:spcAft>
              <a:buSzPts val="1800"/>
              <a:buNone/>
            </a:pPr>
            <a:r>
              <a:rPr lang="en"/>
              <a:t>Contact: shreybatra97@gmail.com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