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81" r:id="rId5"/>
    <p:sldId id="282" r:id="rId6"/>
    <p:sldId id="283" r:id="rId7"/>
    <p:sldId id="284" r:id="rId8"/>
    <p:sldId id="286" r:id="rId9"/>
    <p:sldId id="285" r:id="rId10"/>
    <p:sldId id="290" r:id="rId11"/>
    <p:sldId id="289" r:id="rId12"/>
    <p:sldId id="288" r:id="rId13"/>
    <p:sldId id="287" r:id="rId14"/>
    <p:sldId id="268" r:id="rId15"/>
    <p:sldId id="280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D23"/>
    <a:srgbClr val="F4CECE"/>
    <a:srgbClr val="FBEFEF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4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4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6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4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6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239128" y="4526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51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2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35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a/url?sa=i&amp;rct=j&amp;q=&amp;esrc=s&amp;source=images&amp;cd=&amp;cad=rja&amp;uact=8&amp;ved=2ahUKEwj0-o2c07XdAhWQdd8KHT36AfUQjRx6BAgBEAU&amp;url=http://www.heartfm.ca/news/local-news/reflecting-on-firestones-history-in-woodstock/&amp;psig=AOvVaw149Pb6k865HHrKfQ_S9On-&amp;ust=153684801837468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3.jpg"/><Relationship Id="rId7" Type="http://schemas.openxmlformats.org/officeDocument/2006/relationships/hyperlink" Target="https://www.google.ca/url?sa=i&amp;rct=j&amp;q=&amp;esrc=s&amp;source=images&amp;cd=&amp;cad=rja&amp;uact=8&amp;ved=2ahUKEwjZpL3LjrbdAhXvkOAKHe0ZAkkQjRx6BAgBEAU&amp;url=http://www.sihs.com/order-fulfillment-improves-customer-retention/&amp;psig=AOvVaw14ZEIo_1UZk_g59nfSvXfj&amp;ust=153686380265557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hyperlink" Target="https://www.google.ca/url?sa=i&amp;rct=j&amp;q=&amp;esrc=s&amp;source=images&amp;cd=&amp;cad=rja&amp;uact=8&amp;ved=2ahUKEwjS_qK0jLbdAhWqVN8KHRnzCoYQjRx6BAgBEAU&amp;url=http://semaphoreslsc.com.au/uniform-shop-sale-weekend/&amp;psig=AOvVaw1LBwlkNgWNmH_d49x55DIy&amp;ust=153686337650255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a/url?sa=i&amp;rct=j&amp;q=&amp;esrc=s&amp;source=images&amp;cd=&amp;cad=rja&amp;uact=8&amp;ved=2ahUKEwiQnMeTi7bdAhWFMd8KHTTcDocQjRx6BAgBEAU&amp;url=http://www.vatti-china.com/&amp;psig=AOvVaw1JfuD7_7WMVWbzymoN5Zn0&amp;ust=1536863033553713" TargetMode="External"/><Relationship Id="rId5" Type="http://schemas.openxmlformats.org/officeDocument/2006/relationships/image" Target="../media/image17.jpeg"/><Relationship Id="rId4" Type="http://schemas.openxmlformats.org/officeDocument/2006/relationships/hyperlink" Target="https://www.google.ca/url?sa=i&amp;rct=j&amp;q=&amp;esrc=s&amp;source=images&amp;cd=&amp;cad=rja&amp;uact=8&amp;ved=2ahUKEwjHrMz2irbdAhUyTd8KHTEVD1sQjRx6BAgBEAU&amp;url=https://www.yicaiglobal.com/news/vatti-will-give-away-free-kitchen-appliances-if-france-win-world-cup&amp;psig=AOvVaw3i_fLGvgv3M9t_0D2oS2YJ&amp;ust=153686288864696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3.jpg"/><Relationship Id="rId7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794522"/>
            <a:ext cx="9144000" cy="1296000"/>
          </a:xfrm>
          <a:prstGeom prst="rect">
            <a:avLst/>
          </a:prstGeom>
          <a:solidFill>
            <a:srgbClr val="C3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8735" y="2819400"/>
            <a:ext cx="8042987" cy="662297"/>
          </a:xfrm>
          <a:prstGeom prst="rect">
            <a:avLst/>
          </a:prstGeom>
          <a:effectLst>
            <a:outerShdw blurRad="63500" dir="1260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46292" tIns="23146" rIns="46292" bIns="23146">
            <a:spAutoFit/>
          </a:bodyPr>
          <a:lstStyle/>
          <a:p>
            <a:pPr algn="ctr"/>
            <a:r>
              <a:rPr lang="en-CA" altLang="zh-CN" sz="40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黑体" panose="02010609060101010101" pitchFamily="49" charset="-122"/>
              </a:rPr>
              <a:t>“Pay No Dough If It Doesn’t Snow!”</a:t>
            </a:r>
            <a:endParaRPr lang="zh-CN" altLang="en-US" sz="40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67743" y="3506575"/>
            <a:ext cx="4608514" cy="339324"/>
          </a:xfrm>
          <a:prstGeom prst="rect">
            <a:avLst/>
          </a:prstGeom>
        </p:spPr>
        <p:txBody>
          <a:bodyPr wrap="square" lIns="61722" tIns="30861" rIns="61722" bIns="30861">
            <a:spAutoFit/>
          </a:bodyPr>
          <a:lstStyle/>
          <a:p>
            <a:pPr algn="ctr"/>
            <a:r>
              <a:rPr lang="en-CA" altLang="zh-CN" sz="1800" dirty="0">
                <a:solidFill>
                  <a:schemeClr val="bg1"/>
                </a:solidFill>
                <a:latin typeface="Adobe Gothic Std B" pitchFamily="34" charset="-128"/>
                <a:ea typeface="微软雅黑" pitchFamily="34" charset="-122"/>
              </a:rPr>
              <a:t>Program Statistics Analysis</a:t>
            </a:r>
            <a:endParaRPr lang="zh-CN" altLang="en-US" sz="1800" dirty="0">
              <a:solidFill>
                <a:schemeClr val="bg1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pic>
        <p:nvPicPr>
          <p:cNvPr id="1026" name="Picture 2" descr="Image result for fireston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93" y="293780"/>
            <a:ext cx="2875470" cy="208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17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Toronto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EEF7B-BD8C-49B2-9F34-3A9CC17F3FAE}"/>
              </a:ext>
            </a:extLst>
          </p:cNvPr>
          <p:cNvSpPr/>
          <p:nvPr/>
        </p:nvSpPr>
        <p:spPr>
          <a:xfrm>
            <a:off x="236370" y="457200"/>
            <a:ext cx="87647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Let C be the Cost of the Tyre.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(Pay)= C * (Probability of snowfall &gt; 40% of the average) +</a:t>
            </a:r>
          </a:p>
          <a:p>
            <a:pPr algn="just"/>
            <a:r>
              <a:rPr lang="en-IN" dirty="0"/>
              <a:t>     		0.5 * C * (Probability of snowfall &lt; 40% and &gt; 30% of the average) +</a:t>
            </a:r>
          </a:p>
          <a:p>
            <a:pPr algn="just"/>
            <a:r>
              <a:rPr lang="en-IN" dirty="0"/>
              <a:t>     		0.25*C * (Probability of snowfall &lt; 30% and &gt; 20% of the average) +</a:t>
            </a:r>
          </a:p>
          <a:p>
            <a:pPr algn="just"/>
            <a:r>
              <a:rPr lang="en-IN" dirty="0"/>
              <a:t>     		0   *  C * (Probability of snowfall &lt; 20% of the average)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		= C * 0.999033814 + 0.5 * C * 0.000817267 + 0.25 * C * 0.000131087 + 0 * C * 0.000017832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		= C * 0.999 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(Ref) = 0 * C * (Probability of snowfall &gt; 40% of the average) +</a:t>
            </a:r>
          </a:p>
          <a:p>
            <a:pPr algn="just"/>
            <a:r>
              <a:rPr lang="en-IN" dirty="0"/>
              <a:t>     		0.5   * C * (Probability of snowfall &lt; 40% and &gt; 30% of the average) +</a:t>
            </a:r>
          </a:p>
          <a:p>
            <a:pPr algn="just"/>
            <a:r>
              <a:rPr lang="en-IN" dirty="0"/>
              <a:t>     		0.75 * C * (Probability of snowfall &lt; 30% and &gt; 20% of the average) +</a:t>
            </a:r>
          </a:p>
          <a:p>
            <a:pPr algn="just"/>
            <a:r>
              <a:rPr lang="en-IN" dirty="0"/>
              <a:t>     		1      * C * (Probability of snowfall &lt; 20% of the average)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		= 0*C * 0.999033814 + 0.5*C * 0.000817267 + 0.75*C * 0.000131087 +1*C * 0.000017832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		= C * 0.000524781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the Expected Value of Refund is 0.05 % of the Cost of the Tyre.</a:t>
            </a:r>
          </a:p>
        </p:txBody>
      </p:sp>
    </p:spTree>
    <p:extLst>
      <p:ext uri="{BB962C8B-B14F-4D97-AF65-F5344CB8AC3E}">
        <p14:creationId xmlns:p14="http://schemas.microsoft.com/office/powerpoint/2010/main" val="9165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Vancouver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6EDF25-FF07-4387-AD1E-D05FD1603D26}"/>
              </a:ext>
            </a:extLst>
          </p:cNvPr>
          <p:cNvSpPr/>
          <p:nvPr/>
        </p:nvSpPr>
        <p:spPr>
          <a:xfrm>
            <a:off x="236370" y="789385"/>
            <a:ext cx="8379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(Ref) = 0 * C * (Probability of snowfall &gt; 40% of the average) +</a:t>
            </a:r>
          </a:p>
          <a:p>
            <a:pPr algn="just"/>
            <a:r>
              <a:rPr lang="en-IN" dirty="0"/>
              <a:t>     		0.5   * C * (Probability of snowfall &lt; 40% and &gt; 30% of the average) +</a:t>
            </a:r>
          </a:p>
          <a:p>
            <a:pPr algn="just"/>
            <a:r>
              <a:rPr lang="en-IN" dirty="0"/>
              <a:t>     		0.75 * C * (Probability of snowfall &lt; 30% and &gt; 20% of the average) +</a:t>
            </a:r>
          </a:p>
          <a:p>
            <a:pPr algn="just"/>
            <a:r>
              <a:rPr lang="en-IN" dirty="0"/>
              <a:t>     		1      * C * (Probability of snowfall &lt; 20% of the average)</a:t>
            </a:r>
          </a:p>
          <a:p>
            <a:pPr algn="just"/>
            <a:r>
              <a:rPr lang="en-IN" dirty="0"/>
              <a:t>		</a:t>
            </a:r>
          </a:p>
          <a:p>
            <a:pPr algn="just"/>
            <a:r>
              <a:rPr lang="en-IN" dirty="0"/>
              <a:t>		=0*C * 0.805018034 + 0.5*C * 0.037042667 + 0.75*C * 0.032092134 +1*C * 0.125847165</a:t>
            </a:r>
          </a:p>
          <a:p>
            <a:pPr algn="just"/>
            <a:r>
              <a:rPr lang="en-IN" dirty="0"/>
              <a:t>		</a:t>
            </a:r>
          </a:p>
          <a:p>
            <a:pPr algn="just"/>
            <a:r>
              <a:rPr lang="en-IN" dirty="0"/>
              <a:t>		= C * 0.1684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(Pay) = 1 * C - Expected Value (Ref)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lvl="2" algn="just"/>
            <a:r>
              <a:rPr lang="en-IN" dirty="0"/>
              <a:t>	= 1 * C - C * 0.1684</a:t>
            </a:r>
          </a:p>
          <a:p>
            <a:pPr lvl="2" algn="just"/>
            <a:endParaRPr lang="en-IN" dirty="0"/>
          </a:p>
          <a:p>
            <a:pPr lvl="2" algn="just"/>
            <a:r>
              <a:rPr lang="en-IN" dirty="0"/>
              <a:t>	= C * 0.8316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the Expected Value of Refund is 16.84 % of the Cost of the Tyre.</a:t>
            </a:r>
          </a:p>
        </p:txBody>
      </p:sp>
    </p:spTree>
    <p:extLst>
      <p:ext uri="{BB962C8B-B14F-4D97-AF65-F5344CB8AC3E}">
        <p14:creationId xmlns:p14="http://schemas.microsoft.com/office/powerpoint/2010/main" val="641622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London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ADED70-9145-47D0-815F-D99A6CEF52EE}"/>
              </a:ext>
            </a:extLst>
          </p:cNvPr>
          <p:cNvSpPr/>
          <p:nvPr/>
        </p:nvSpPr>
        <p:spPr>
          <a:xfrm>
            <a:off x="236370" y="789385"/>
            <a:ext cx="81867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(Ref) = 0 * C * (Probability of snowfall &gt; 40% of the average) +</a:t>
            </a:r>
          </a:p>
          <a:p>
            <a:pPr algn="just"/>
            <a:r>
              <a:rPr lang="en-IN" dirty="0"/>
              <a:t>     		0.5   * C * (Probability of snowfall &lt; 40% and &gt; 30% of the average) +</a:t>
            </a:r>
          </a:p>
          <a:p>
            <a:pPr algn="just"/>
            <a:r>
              <a:rPr lang="en-IN" dirty="0"/>
              <a:t>     		0.75 * C * (Probability of snowfall &lt; 30% and &gt; 20% of the average) +</a:t>
            </a:r>
          </a:p>
          <a:p>
            <a:pPr algn="just"/>
            <a:r>
              <a:rPr lang="en-IN" dirty="0"/>
              <a:t>     		1      * C * (Probability of snowfall &lt; 20% of the average)</a:t>
            </a:r>
          </a:p>
          <a:p>
            <a:pPr algn="just"/>
            <a:r>
              <a:rPr lang="en-IN" dirty="0"/>
              <a:t>		</a:t>
            </a:r>
          </a:p>
          <a:p>
            <a:pPr algn="just"/>
            <a:r>
              <a:rPr lang="en-IN" dirty="0"/>
              <a:t>		=0*C * 0.974898309 + 0.5*C * 0.013933491 + 0.75*C * 0.006653901 +1*C * 0.004514299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		= C * 0.01647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(Pay) = 1 * C - Expected Value (Ref)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lvl="2" algn="just"/>
            <a:r>
              <a:rPr lang="en-IN" dirty="0"/>
              <a:t>	= 1 * C - C * 0.01647</a:t>
            </a:r>
          </a:p>
          <a:p>
            <a:pPr lvl="2" algn="just"/>
            <a:endParaRPr lang="en-IN" dirty="0"/>
          </a:p>
          <a:p>
            <a:pPr lvl="2" algn="just"/>
            <a:r>
              <a:rPr lang="en-IN" dirty="0"/>
              <a:t>	= C * 0.98353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the Expected Value of Refund is 0.016 % of the Cost of the Tyre.</a:t>
            </a:r>
          </a:p>
        </p:txBody>
      </p:sp>
    </p:spTree>
    <p:extLst>
      <p:ext uri="{BB962C8B-B14F-4D97-AF65-F5344CB8AC3E}">
        <p14:creationId xmlns:p14="http://schemas.microsoft.com/office/powerpoint/2010/main" val="239184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Should Firestone Execute This Program?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38"/>
          <p:cNvSpPr>
            <a:spLocks noChangeArrowheads="1"/>
          </p:cNvSpPr>
          <p:nvPr/>
        </p:nvSpPr>
        <p:spPr bwMode="auto">
          <a:xfrm>
            <a:off x="3184875" y="1501867"/>
            <a:ext cx="606980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Promote Name Awareness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Attract Customer Traffic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 Boost Sales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3184875" y="2688206"/>
            <a:ext cx="60698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 Loss Revenue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 Profit Margin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May Hurt Company Reputation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8"/>
          <p:cNvSpPr>
            <a:spLocks noChangeArrowheads="1"/>
          </p:cNvSpPr>
          <p:nvPr/>
        </p:nvSpPr>
        <p:spPr bwMode="auto">
          <a:xfrm>
            <a:off x="3184875" y="3900739"/>
            <a:ext cx="606980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$15,000,000.00 Profit Last Year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$500,000.00 Total Program Cost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 to 20,000 Anticipated Tires for 2.5 Months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5"/>
          <p:cNvSpPr>
            <a:spLocks noChangeArrowheads="1"/>
          </p:cNvSpPr>
          <p:nvPr/>
        </p:nvSpPr>
        <p:spPr bwMode="auto">
          <a:xfrm>
            <a:off x="3152882" y="1248892"/>
            <a:ext cx="3939247" cy="33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601" dirty="0">
                <a:ln/>
                <a:solidFill>
                  <a:srgbClr val="C4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Sales Promotion Benefits</a:t>
            </a:r>
            <a:endParaRPr lang="zh-CN" altLang="en-US" sz="1601" dirty="0">
              <a:ln/>
              <a:solidFill>
                <a:srgbClr val="C4000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5"/>
          <p:cNvSpPr>
            <a:spLocks noChangeArrowheads="1"/>
          </p:cNvSpPr>
          <p:nvPr/>
        </p:nvSpPr>
        <p:spPr bwMode="auto">
          <a:xfrm>
            <a:off x="3152882" y="2452156"/>
            <a:ext cx="2838235" cy="33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601" dirty="0">
                <a:ln/>
                <a:solidFill>
                  <a:srgbClr val="C4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Sales Promotion Risks</a:t>
            </a:r>
            <a:endParaRPr lang="zh-CN" altLang="en-US" sz="1601" dirty="0">
              <a:ln/>
              <a:solidFill>
                <a:srgbClr val="C4000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85"/>
          <p:cNvSpPr>
            <a:spLocks noChangeArrowheads="1"/>
          </p:cNvSpPr>
          <p:nvPr/>
        </p:nvSpPr>
        <p:spPr bwMode="auto">
          <a:xfrm>
            <a:off x="3152882" y="3656373"/>
            <a:ext cx="2570757" cy="33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CA" altLang="zh-CN" sz="1601" dirty="0">
                <a:ln/>
                <a:solidFill>
                  <a:srgbClr val="C4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Profit Over the Program</a:t>
            </a:r>
            <a:endParaRPr lang="zh-CN" altLang="en-US" sz="1601" dirty="0">
              <a:ln/>
              <a:solidFill>
                <a:srgbClr val="C4000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11"/>
          <p:cNvSpPr/>
          <p:nvPr/>
        </p:nvSpPr>
        <p:spPr>
          <a:xfrm>
            <a:off x="1306286" y="1136766"/>
            <a:ext cx="1353869" cy="987229"/>
          </a:xfrm>
          <a:prstGeom prst="rect">
            <a:avLst/>
          </a:prstGeom>
          <a:solidFill>
            <a:srgbClr val="C30D23"/>
          </a:solidFill>
          <a:ln>
            <a:noFill/>
          </a:ln>
          <a:effectLst>
            <a:outerShdw blurRad="279400" sx="104000" sy="104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11"/>
          <p:cNvSpPr/>
          <p:nvPr/>
        </p:nvSpPr>
        <p:spPr>
          <a:xfrm>
            <a:off x="1306284" y="2340506"/>
            <a:ext cx="1353869" cy="987229"/>
          </a:xfrm>
          <a:prstGeom prst="rect">
            <a:avLst/>
          </a:prstGeom>
          <a:solidFill>
            <a:srgbClr val="C30D23"/>
          </a:solidFill>
          <a:ln>
            <a:noFill/>
          </a:ln>
          <a:effectLst>
            <a:outerShdw blurRad="279400" sx="104000" sy="104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1"/>
          <p:cNvSpPr/>
          <p:nvPr/>
        </p:nvSpPr>
        <p:spPr>
          <a:xfrm>
            <a:off x="1306284" y="3544247"/>
            <a:ext cx="1353869" cy="987229"/>
          </a:xfrm>
          <a:prstGeom prst="rect">
            <a:avLst/>
          </a:prstGeom>
          <a:solidFill>
            <a:srgbClr val="C30D23"/>
          </a:solidFill>
          <a:ln>
            <a:noFill/>
          </a:ln>
          <a:effectLst>
            <a:outerShdw blurRad="279400" sx="104000" sy="104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Image result for sal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48" y="1203994"/>
            <a:ext cx="1208539" cy="8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789" y="2416546"/>
            <a:ext cx="1222856" cy="835149"/>
          </a:xfrm>
          <a:prstGeom prst="rect">
            <a:avLst/>
          </a:prstGeom>
        </p:spPr>
      </p:pic>
      <p:pic>
        <p:nvPicPr>
          <p:cNvPr id="2054" name="Picture 6" descr="Related imag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89" y="3611527"/>
            <a:ext cx="1222121" cy="8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05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8445164" y="200621"/>
            <a:ext cx="662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LOO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630" y="82154"/>
            <a:ext cx="20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Case Expanding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Image result for vatti world cup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48" y="1950819"/>
            <a:ext cx="2170922" cy="292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atti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89" y="666583"/>
            <a:ext cx="5228440" cy="10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7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39765"/>
            <a:ext cx="9144000" cy="1296000"/>
          </a:xfrm>
          <a:prstGeom prst="rect">
            <a:avLst/>
          </a:prstGeom>
          <a:solidFill>
            <a:srgbClr val="C3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65649" y="1883530"/>
            <a:ext cx="5026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8448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0">
        <p15:prstTrans prst="origami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1" y="8215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16245" y="1758734"/>
            <a:ext cx="1512168" cy="15121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空心弧 11"/>
          <p:cNvSpPr/>
          <p:nvPr/>
        </p:nvSpPr>
        <p:spPr>
          <a:xfrm rot="16200000">
            <a:off x="3312189" y="1254678"/>
            <a:ext cx="2520280" cy="2520280"/>
          </a:xfrm>
          <a:prstGeom prst="blockArc">
            <a:avLst>
              <a:gd name="adj1" fmla="val 6148503"/>
              <a:gd name="adj2" fmla="val 21442708"/>
              <a:gd name="adj3" fmla="val 4531"/>
            </a:avLst>
          </a:prstGeom>
          <a:solidFill>
            <a:srgbClr val="C3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36425" y="2548333"/>
            <a:ext cx="575406" cy="575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6963" y="3414918"/>
            <a:ext cx="575406" cy="575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16450" y="2876790"/>
            <a:ext cx="575406" cy="575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32169" y="1686726"/>
            <a:ext cx="575406" cy="575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284626" y="1039312"/>
            <a:ext cx="575406" cy="575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4956405" y="858634"/>
            <a:ext cx="2711939" cy="9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CA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Normality Test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CA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Perform Visual Examination, Shapiro–Wilk Test, P-P &amp; Q-Q Test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6011831" y="2380722"/>
            <a:ext cx="2711939" cy="9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CA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Should Firestone Go?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CA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The conclusion: should Firestone go with this program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文本框 7"/>
          <p:cNvSpPr txBox="1">
            <a:spLocks noChangeArrowheads="1"/>
          </p:cNvSpPr>
          <p:nvPr/>
        </p:nvSpPr>
        <p:spPr bwMode="auto">
          <a:xfrm>
            <a:off x="1579068" y="3954978"/>
            <a:ext cx="2711939" cy="9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en-CA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Expected Value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ts val="300"/>
              </a:spcBef>
            </a:pPr>
            <a:r>
              <a:rPr lang="en-CA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The expected value to the consumer in each cities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179593" y="2756318"/>
            <a:ext cx="2736224" cy="9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en-CA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Official Mean Computation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ts val="300"/>
              </a:spcBef>
            </a:pPr>
            <a:r>
              <a:rPr lang="en-CA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How the official mean is computed affect the refund probabilities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179593" y="1460174"/>
            <a:ext cx="2711939" cy="9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en-CA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Refund Probabilities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ts val="300"/>
              </a:spcBef>
            </a:pPr>
            <a:r>
              <a:rPr lang="en-CA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Calculate the refund probabilities for London, Toronto &amp; Vancouver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95" y="1966717"/>
            <a:ext cx="1106730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3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518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Visual Examination of Normal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E545F-F729-4D68-A47A-F9CE1B4E0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336"/>
            <a:ext cx="3345323" cy="3345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0694A-D419-45DA-9C03-3CE63B12F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51" y="867403"/>
            <a:ext cx="3199676" cy="3349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EABE12-A079-4D6A-B403-A7249147D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22" y="865973"/>
            <a:ext cx="3345323" cy="3345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CB308E-70A5-4EF5-8F20-92A24BF26C93}"/>
              </a:ext>
            </a:extLst>
          </p:cNvPr>
          <p:cNvSpPr/>
          <p:nvPr/>
        </p:nvSpPr>
        <p:spPr>
          <a:xfrm>
            <a:off x="362010" y="4272164"/>
            <a:ext cx="482580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AC0000"/>
                </a:solidFill>
              </a:rPr>
              <a:t>Figure: Histograms of Snow Depth vs. Frequencies in Given Cities</a:t>
            </a:r>
          </a:p>
        </p:txBody>
      </p:sp>
    </p:spTree>
    <p:extLst>
      <p:ext uri="{BB962C8B-B14F-4D97-AF65-F5344CB8AC3E}">
        <p14:creationId xmlns:p14="http://schemas.microsoft.com/office/powerpoint/2010/main" val="2317501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Shapiro- Wilk Normality Test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D9E8F-36F9-4EFB-A7F2-505C6C783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38605"/>
              </p:ext>
            </p:extLst>
          </p:nvPr>
        </p:nvGraphicFramePr>
        <p:xfrm>
          <a:off x="256809" y="1154536"/>
          <a:ext cx="8127999" cy="1417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81991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0931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1520375"/>
                    </a:ext>
                  </a:extLst>
                </a:gridCol>
              </a:tblGrid>
              <a:tr h="304694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</a:t>
                      </a:r>
                    </a:p>
                  </a:txBody>
                  <a:tcPr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1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Toronto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0.586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6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0.079</a:t>
                      </a:r>
                    </a:p>
                  </a:txBody>
                  <a:tcPr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FB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2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Vancouver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FEBA188-B913-4237-96EE-4FE56439658B}"/>
              </a:ext>
            </a:extLst>
          </p:cNvPr>
          <p:cNvSpPr/>
          <p:nvPr/>
        </p:nvSpPr>
        <p:spPr>
          <a:xfrm>
            <a:off x="236370" y="2672398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AC0000"/>
                </a:solidFill>
              </a:rPr>
              <a:t>Table: Shapiro- Wilk Test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A84C07-A342-450A-A43D-E96A8A86D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49" y="3123824"/>
            <a:ext cx="1694759" cy="15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55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29" y="82154"/>
            <a:ext cx="682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Probability-Probability Plots &amp; Quantile-Quantile Plots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801EAE-FF00-4C88-8802-DECEE56FF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02" y="2863085"/>
            <a:ext cx="3134553" cy="22804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A3C553-3460-4D4E-831D-341515B6B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03" y="501770"/>
            <a:ext cx="3134553" cy="2362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9CF1D5-B6B3-4863-B66F-B854E57E5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56" y="2863085"/>
            <a:ext cx="2929944" cy="22804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3626F1-EB8F-4086-89EB-B2B69F1E4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56" y="500341"/>
            <a:ext cx="2929944" cy="23627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6815AA-5862-43C5-A1E8-5EECD30C4D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63085"/>
            <a:ext cx="3079503" cy="22804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CBF10E-0A9D-4423-95CB-F802BAAC33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1770"/>
            <a:ext cx="3079504" cy="23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99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What Are The Refund Probabilities?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BB7F178-6D1A-46D7-814B-BD5280C354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68708"/>
                  </p:ext>
                </p:extLst>
              </p:nvPr>
            </p:nvGraphicFramePr>
            <p:xfrm>
              <a:off x="589359" y="853053"/>
              <a:ext cx="7965281" cy="384039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3539">
                      <a:extLst>
                        <a:ext uri="{9D8B030D-6E8A-4147-A177-3AD203B41FA5}">
                          <a16:colId xmlns:a16="http://schemas.microsoft.com/office/drawing/2014/main" val="3402291730"/>
                        </a:ext>
                      </a:extLst>
                    </a:gridCol>
                    <a:gridCol w="855154">
                      <a:extLst>
                        <a:ext uri="{9D8B030D-6E8A-4147-A177-3AD203B41FA5}">
                          <a16:colId xmlns:a16="http://schemas.microsoft.com/office/drawing/2014/main" val="3054651384"/>
                        </a:ext>
                      </a:extLst>
                    </a:gridCol>
                    <a:gridCol w="962305">
                      <a:extLst>
                        <a:ext uri="{9D8B030D-6E8A-4147-A177-3AD203B41FA5}">
                          <a16:colId xmlns:a16="http://schemas.microsoft.com/office/drawing/2014/main" val="2680146752"/>
                        </a:ext>
                      </a:extLst>
                    </a:gridCol>
                    <a:gridCol w="845294">
                      <a:extLst>
                        <a:ext uri="{9D8B030D-6E8A-4147-A177-3AD203B41FA5}">
                          <a16:colId xmlns:a16="http://schemas.microsoft.com/office/drawing/2014/main" val="2425514241"/>
                        </a:ext>
                      </a:extLst>
                    </a:gridCol>
                    <a:gridCol w="1194372">
                      <a:extLst>
                        <a:ext uri="{9D8B030D-6E8A-4147-A177-3AD203B41FA5}">
                          <a16:colId xmlns:a16="http://schemas.microsoft.com/office/drawing/2014/main" val="251172525"/>
                        </a:ext>
                      </a:extLst>
                    </a:gridCol>
                    <a:gridCol w="1231698">
                      <a:extLst>
                        <a:ext uri="{9D8B030D-6E8A-4147-A177-3AD203B41FA5}">
                          <a16:colId xmlns:a16="http://schemas.microsoft.com/office/drawing/2014/main" val="1342791345"/>
                        </a:ext>
                      </a:extLst>
                    </a:gridCol>
                    <a:gridCol w="887891">
                      <a:extLst>
                        <a:ext uri="{9D8B030D-6E8A-4147-A177-3AD203B41FA5}">
                          <a16:colId xmlns:a16="http://schemas.microsoft.com/office/drawing/2014/main" val="1684925713"/>
                        </a:ext>
                      </a:extLst>
                    </a:gridCol>
                    <a:gridCol w="1085028">
                      <a:extLst>
                        <a:ext uri="{9D8B030D-6E8A-4147-A177-3AD203B41FA5}">
                          <a16:colId xmlns:a16="http://schemas.microsoft.com/office/drawing/2014/main" val="3172730783"/>
                        </a:ext>
                      </a:extLst>
                    </a:gridCol>
                  </a:tblGrid>
                  <a:tr h="951493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City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Sample Mean (cm)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Sample Standard Deviation (cm)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Official Mean (cm)*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Percentage of Average Snowfall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Threshold for the Refund Level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Z-Score**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Refund Probability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126669"/>
                      </a:ext>
                    </a:extLst>
                  </a:tr>
                  <a:tr h="705110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London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202.31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55.37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203.3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 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40.66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60.99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81.32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-2.92</a:t>
                          </a:r>
                        </a:p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-2.55</a:t>
                          </a:r>
                        </a:p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-2.19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0.18%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0.53%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1.44%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489112"/>
                      </a:ext>
                    </a:extLst>
                  </a:tr>
                  <a:tr h="705110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Toronto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140.94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34.90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130.9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26.18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39.27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52.36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-3.29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-2.91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-2.54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0.05%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0.18%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0.56%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736128"/>
                      </a:ext>
                    </a:extLst>
                  </a:tr>
                  <a:tr h="705110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200" dirty="0"/>
                            <a:t>Vancouver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53.84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45.63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44.1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8.82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13.23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17.64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-0.99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-0.89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16.19%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18.67%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21.38%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62145"/>
                      </a:ext>
                    </a:extLst>
                  </a:tr>
                  <a:tr h="579023">
                    <a:tc gridSpan="8"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MY" sz="1200" i="1" dirty="0"/>
                            <a:t>*From Exhibit 2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MY" sz="1200" dirty="0"/>
                            <a:t>**</a:t>
                          </a:r>
                          <a14:m>
                            <m:oMath xmlns:m="http://schemas.openxmlformats.org/officeDocument/2006/math"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MY" sz="12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𝑟𝑒𝑓𝑢𝑛𝑑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̅"/>
                                  <m:ctrlP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𝑠𝑡𝑎𝑛𝑑𝑎𝑟𝑑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𝑑𝑒𝑣𝑖𝑎𝑡𝑖𝑜𝑛</m:t>
                              </m:r>
                            </m:oMath>
                          </a14:m>
                          <a:endParaRPr lang="en-MY" sz="1200" dirty="0"/>
                        </a:p>
                      </a:txBody>
                      <a:tcPr marL="121920" marR="121920" marT="60961" marB="6096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 sz="240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extLst>
                      <a:ext uri="{0D108BD9-81ED-4DB2-BD59-A6C34878D82A}">
                        <a16:rowId xmlns:a16="http://schemas.microsoft.com/office/drawing/2014/main" val="1020315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BB7F178-6D1A-46D7-814B-BD5280C354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68708"/>
                  </p:ext>
                </p:extLst>
              </p:nvPr>
            </p:nvGraphicFramePr>
            <p:xfrm>
              <a:off x="589359" y="853053"/>
              <a:ext cx="7965281" cy="384039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3539">
                      <a:extLst>
                        <a:ext uri="{9D8B030D-6E8A-4147-A177-3AD203B41FA5}">
                          <a16:colId xmlns:a16="http://schemas.microsoft.com/office/drawing/2014/main" val="3402291730"/>
                        </a:ext>
                      </a:extLst>
                    </a:gridCol>
                    <a:gridCol w="855154">
                      <a:extLst>
                        <a:ext uri="{9D8B030D-6E8A-4147-A177-3AD203B41FA5}">
                          <a16:colId xmlns:a16="http://schemas.microsoft.com/office/drawing/2014/main" val="3054651384"/>
                        </a:ext>
                      </a:extLst>
                    </a:gridCol>
                    <a:gridCol w="962305">
                      <a:extLst>
                        <a:ext uri="{9D8B030D-6E8A-4147-A177-3AD203B41FA5}">
                          <a16:colId xmlns:a16="http://schemas.microsoft.com/office/drawing/2014/main" val="2680146752"/>
                        </a:ext>
                      </a:extLst>
                    </a:gridCol>
                    <a:gridCol w="845294">
                      <a:extLst>
                        <a:ext uri="{9D8B030D-6E8A-4147-A177-3AD203B41FA5}">
                          <a16:colId xmlns:a16="http://schemas.microsoft.com/office/drawing/2014/main" val="2425514241"/>
                        </a:ext>
                      </a:extLst>
                    </a:gridCol>
                    <a:gridCol w="1194372">
                      <a:extLst>
                        <a:ext uri="{9D8B030D-6E8A-4147-A177-3AD203B41FA5}">
                          <a16:colId xmlns:a16="http://schemas.microsoft.com/office/drawing/2014/main" val="251172525"/>
                        </a:ext>
                      </a:extLst>
                    </a:gridCol>
                    <a:gridCol w="1231698">
                      <a:extLst>
                        <a:ext uri="{9D8B030D-6E8A-4147-A177-3AD203B41FA5}">
                          <a16:colId xmlns:a16="http://schemas.microsoft.com/office/drawing/2014/main" val="1342791345"/>
                        </a:ext>
                      </a:extLst>
                    </a:gridCol>
                    <a:gridCol w="887891">
                      <a:extLst>
                        <a:ext uri="{9D8B030D-6E8A-4147-A177-3AD203B41FA5}">
                          <a16:colId xmlns:a16="http://schemas.microsoft.com/office/drawing/2014/main" val="1684925713"/>
                        </a:ext>
                      </a:extLst>
                    </a:gridCol>
                    <a:gridCol w="1085028">
                      <a:extLst>
                        <a:ext uri="{9D8B030D-6E8A-4147-A177-3AD203B41FA5}">
                          <a16:colId xmlns:a16="http://schemas.microsoft.com/office/drawing/2014/main" val="3172730783"/>
                        </a:ext>
                      </a:extLst>
                    </a:gridCol>
                  </a:tblGrid>
                  <a:tr h="975362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City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Sample Mean (cm)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Sample Standard Deviation (cm)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Official Mean (cm)*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Percentage of Average Snowfall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Threshold for the Refund Level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Z-Score**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Refund Probability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126669"/>
                      </a:ext>
                    </a:extLst>
                  </a:tr>
                  <a:tr h="762002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London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202.31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55.37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203.3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 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40.66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60.99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81.32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-2.92</a:t>
                          </a:r>
                        </a:p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-2.55</a:t>
                          </a:r>
                        </a:p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-2.19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0.18%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0.53%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1.44%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489112"/>
                      </a:ext>
                    </a:extLst>
                  </a:tr>
                  <a:tr h="762002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Toronto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140.94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34.90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130.9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26.18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39.27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52.36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-3.29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-2.91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-2.54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0.05%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0.18%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0.56%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736128"/>
                      </a:ext>
                    </a:extLst>
                  </a:tr>
                  <a:tr h="762002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200" dirty="0"/>
                            <a:t>Vancouver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53.84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45.63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44.1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8.82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13.23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17.64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-0.99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-0.89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16.19%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18.67%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21.38%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62145"/>
                      </a:ext>
                    </a:extLst>
                  </a:tr>
                  <a:tr h="579023">
                    <a:tc gridSpan="8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1" marB="6096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" t="-565263" r="-306" b="-31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 sz="240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extLst>
                      <a:ext uri="{0D108BD9-81ED-4DB2-BD59-A6C34878D82A}">
                        <a16:rowId xmlns:a16="http://schemas.microsoft.com/office/drawing/2014/main" val="10203157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Average Snowfall in cm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9599A6-CEBB-4769-BEB3-B07920EB2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55952"/>
              </p:ext>
            </p:extLst>
          </p:nvPr>
        </p:nvGraphicFramePr>
        <p:xfrm>
          <a:off x="628650" y="1370013"/>
          <a:ext cx="7239000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3120243463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20908950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490604725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55850437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bg1"/>
                          </a:solidFill>
                        </a:rPr>
                        <a:t>Last 10 Years</a:t>
                      </a:r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bg1"/>
                          </a:solidFill>
                        </a:rPr>
                        <a:t>All Years</a:t>
                      </a:r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/>
                          </a:solidFill>
                        </a:rPr>
                        <a:t>Toro’s Interval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5225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Toronto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130.9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141.0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139.2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72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Vancouver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60.3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282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London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203.3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202.3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208.8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6374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03222F-7373-4807-93D6-B31F559B71C0}"/>
              </a:ext>
            </a:extLst>
          </p:cNvPr>
          <p:cNvSpPr/>
          <p:nvPr/>
        </p:nvSpPr>
        <p:spPr>
          <a:xfrm>
            <a:off x="478630" y="3335069"/>
            <a:ext cx="70605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AC0000"/>
                </a:solidFill>
              </a:rPr>
              <a:t>“Official mean” is calculated on basis of last 10 years data</a:t>
            </a:r>
          </a:p>
          <a:p>
            <a:r>
              <a:rPr lang="en-CA" dirty="0">
                <a:solidFill>
                  <a:srgbClr val="AC0000"/>
                </a:solidFill>
              </a:rPr>
              <a:t>If the mean is lower that means there is less snowfall and so the company has to pay less refund.</a:t>
            </a:r>
          </a:p>
        </p:txBody>
      </p:sp>
    </p:spTree>
    <p:extLst>
      <p:ext uri="{BB962C8B-B14F-4D97-AF65-F5344CB8AC3E}">
        <p14:creationId xmlns:p14="http://schemas.microsoft.com/office/powerpoint/2010/main" val="1370880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Probability of Getting Refund</a:t>
            </a:r>
          </a:p>
        </p:txBody>
      </p:sp>
      <p:graphicFrame>
        <p:nvGraphicFramePr>
          <p:cNvPr id="18" name="Google Shape;63;p14">
            <a:extLst>
              <a:ext uri="{FF2B5EF4-FFF2-40B4-BE49-F238E27FC236}">
                <a16:creationId xmlns:a16="http://schemas.microsoft.com/office/drawing/2014/main" id="{F5735055-BBDA-4083-8492-36F249B63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489502"/>
              </p:ext>
            </p:extLst>
          </p:nvPr>
        </p:nvGraphicFramePr>
        <p:xfrm>
          <a:off x="701309" y="1275573"/>
          <a:ext cx="7239000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bg1"/>
                          </a:solidFill>
                        </a:rPr>
                        <a:t>Last 10 Years</a:t>
                      </a:r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bg1"/>
                          </a:solidFill>
                        </a:rPr>
                        <a:t>All Years</a:t>
                      </a:r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/>
                          </a:solidFill>
                        </a:rPr>
                        <a:t>Toro’s Interval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Toronto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0.56%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0.77%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0.73%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Vancouver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21.4%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23.9%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25.8%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London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1.44%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1.42%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1.60%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6283683-85E8-479E-9649-18949EC4DEAB}"/>
              </a:ext>
            </a:extLst>
          </p:cNvPr>
          <p:cNvSpPr/>
          <p:nvPr/>
        </p:nvSpPr>
        <p:spPr>
          <a:xfrm>
            <a:off x="544114" y="3146189"/>
            <a:ext cx="649116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30D23"/>
                </a:solidFill>
              </a:rPr>
              <a:t>Yes, the way in which the official mean is computed do affect the refund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3588785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619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The Expected Value to the Consumer in Each Cities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479AEB-FC9A-4A73-8275-C1EADE500170}"/>
              </a:ext>
            </a:extLst>
          </p:cNvPr>
          <p:cNvSpPr/>
          <p:nvPr/>
        </p:nvSpPr>
        <p:spPr>
          <a:xfrm>
            <a:off x="240713" y="688435"/>
            <a:ext cx="83033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probability theory, the expected value of a random variable, intuitively, is the long-run average value of repetitions of the experiment it represents. Expected value is the sum of all of the possible outcomes by the probability of it happening.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Expected Value = Sum of (Possible outcomes*Probability)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Expected value of refund would be:</a:t>
            </a:r>
          </a:p>
          <a:p>
            <a:endParaRPr lang="en-IN" dirty="0"/>
          </a:p>
          <a:p>
            <a:pPr lvl="1"/>
            <a:r>
              <a:rPr lang="en-IN" dirty="0"/>
              <a:t>  Expected Value(Ref) = 0 % of Cost of Tyre * (Probability of snowfall &gt; 40% of the average) +</a:t>
            </a:r>
          </a:p>
          <a:p>
            <a:r>
              <a:rPr lang="en-IN" dirty="0"/>
              <a:t>     		50% of Cost of Tyre * (Probability of snowfall &lt; 40% and &gt; 30% of the average) +</a:t>
            </a:r>
          </a:p>
          <a:p>
            <a:r>
              <a:rPr lang="en-IN" dirty="0"/>
              <a:t>     		75% of Cost of Tyre * (Probability of snowfall &lt; 30% and &gt; 20% of the average) +</a:t>
            </a:r>
          </a:p>
          <a:p>
            <a:r>
              <a:rPr lang="en-IN" dirty="0"/>
              <a:t>     		100% of Cost of Tyre * (Probability of snowfall &lt; 20% of the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Expected Value of Customer Has to pay would be: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         Expected Value(Pay) = 100 % of Cost of Tyre * (Probability of snowfall &gt; 40% of the average) +</a:t>
            </a:r>
          </a:p>
          <a:p>
            <a:r>
              <a:rPr lang="en-IN" dirty="0"/>
              <a:t>     		50% of Cost of Tyre * (Probability of snowfall &lt; 40% and &gt; 30% of the average) +</a:t>
            </a:r>
          </a:p>
          <a:p>
            <a:r>
              <a:rPr lang="en-IN" dirty="0"/>
              <a:t>     		25% of Cost of Tyre * (Probability of snowfall &lt; 30% and &gt; 20% of the average) +</a:t>
            </a:r>
          </a:p>
          <a:p>
            <a:r>
              <a:rPr lang="en-IN" dirty="0"/>
              <a:t>     		0 %  of Cost of Tyre * (Probability of snowfall &lt; 20% of the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698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608</Words>
  <Application>Microsoft Office PowerPoint</Application>
  <PresentationFormat>On-screen Show (16:9)</PresentationFormat>
  <Paragraphs>220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微软雅黑</vt:lpstr>
      <vt:lpstr>Adobe Gothic Std B</vt:lpstr>
      <vt:lpstr>Arial</vt:lpstr>
      <vt:lpstr>Calibri</vt:lpstr>
      <vt:lpstr>Calibri Light</vt:lpstr>
      <vt:lpstr>Cambria Math</vt:lpstr>
      <vt:lpstr>Matura MT Script Capitals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>第一PPT</dc:creator>
  <cp:keywords>www.1ppt.com</cp:keywords>
  <cp:lastModifiedBy>Aman Sharma</cp:lastModifiedBy>
  <cp:revision>47</cp:revision>
  <dcterms:created xsi:type="dcterms:W3CDTF">2016-11-17T11:20:58Z</dcterms:created>
  <dcterms:modified xsi:type="dcterms:W3CDTF">2019-01-17T22:06:22Z</dcterms:modified>
</cp:coreProperties>
</file>