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sldIdLst>
    <p:sldId id="256" r:id="rId5"/>
    <p:sldId id="257" r:id="rId6"/>
    <p:sldId id="259" r:id="rId7"/>
    <p:sldId id="260" r:id="rId8"/>
    <p:sldId id="261" r:id="rId9"/>
    <p:sldId id="262" r:id="rId10"/>
    <p:sldId id="263" r:id="rId11"/>
    <p:sldId id="264" r:id="rId12"/>
    <p:sldId id="265" r:id="rId13"/>
    <p:sldId id="266" r:id="rId14"/>
    <p:sldId id="270" r:id="rId15"/>
    <p:sldId id="271"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Sharma" userId="S::aman.sharma@smu.ca::6905c4b0-ae4f-49e4-97e6-74c80989d216" providerId="AD" clId="Web-{DAD0CBBC-21F5-4B7A-BA1D-A9AF44C35680}"/>
    <pc:docChg chg="modSld">
      <pc:chgData name="Aman Sharma" userId="S::aman.sharma@smu.ca::6905c4b0-ae4f-49e4-97e6-74c80989d216" providerId="AD" clId="Web-{DAD0CBBC-21F5-4B7A-BA1D-A9AF44C35680}" dt="2018-10-02T16:52:46.731" v="7" actId="14100"/>
      <pc:docMkLst>
        <pc:docMk/>
      </pc:docMkLst>
      <pc:sldChg chg="modSp">
        <pc:chgData name="Aman Sharma" userId="S::aman.sharma@smu.ca::6905c4b0-ae4f-49e4-97e6-74c80989d216" providerId="AD" clId="Web-{DAD0CBBC-21F5-4B7A-BA1D-A9AF44C35680}" dt="2018-10-02T16:52:46.731" v="7" actId="14100"/>
        <pc:sldMkLst>
          <pc:docMk/>
          <pc:sldMk cId="709149364" sldId="264"/>
        </pc:sldMkLst>
        <pc:spChg chg="mod">
          <ac:chgData name="Aman Sharma" userId="S::aman.sharma@smu.ca::6905c4b0-ae4f-49e4-97e6-74c80989d216" providerId="AD" clId="Web-{DAD0CBBC-21F5-4B7A-BA1D-A9AF44C35680}" dt="2018-10-02T16:52:46.731" v="7" actId="14100"/>
          <ac:spMkLst>
            <pc:docMk/>
            <pc:sldMk cId="709149364" sldId="264"/>
            <ac:spMk id="3" creationId="{B6900817-0C37-47F8-B385-E6B004F11A64}"/>
          </ac:spMkLst>
        </pc:spChg>
        <pc:picChg chg="mod">
          <ac:chgData name="Aman Sharma" userId="S::aman.sharma@smu.ca::6905c4b0-ae4f-49e4-97e6-74c80989d216" providerId="AD" clId="Web-{DAD0CBBC-21F5-4B7A-BA1D-A9AF44C35680}" dt="2018-10-02T16:52:42.044" v="6" actId="1076"/>
          <ac:picMkLst>
            <pc:docMk/>
            <pc:sldMk cId="709149364" sldId="264"/>
            <ac:picMk id="27" creationId="{A08ABE00-E958-4293-A6E2-54D925E5FB92}"/>
          </ac:picMkLst>
        </pc:picChg>
      </pc:sldChg>
    </pc:docChg>
  </pc:docChgLst>
  <pc:docChgLst>
    <pc:chgData name="Aman Sharma" userId="S::aman.sharma@smu.ca::6905c4b0-ae4f-49e4-97e6-74c80989d216" providerId="AD" clId="Web-{89236675-6871-4B6A-8F8B-7A3F91D333D8}"/>
    <pc:docChg chg="modSld">
      <pc:chgData name="Aman Sharma" userId="S::aman.sharma@smu.ca::6905c4b0-ae4f-49e4-97e6-74c80989d216" providerId="AD" clId="Web-{89236675-6871-4B6A-8F8B-7A3F91D333D8}" dt="2018-10-02T14:54:07.657" v="65" actId="20577"/>
      <pc:docMkLst>
        <pc:docMk/>
      </pc:docMkLst>
      <pc:sldChg chg="modSp">
        <pc:chgData name="Aman Sharma" userId="S::aman.sharma@smu.ca::6905c4b0-ae4f-49e4-97e6-74c80989d216" providerId="AD" clId="Web-{89236675-6871-4B6A-8F8B-7A3F91D333D8}" dt="2018-10-02T14:51:12.502" v="36" actId="20577"/>
        <pc:sldMkLst>
          <pc:docMk/>
          <pc:sldMk cId="1700315308" sldId="261"/>
        </pc:sldMkLst>
        <pc:spChg chg="mod">
          <ac:chgData name="Aman Sharma" userId="S::aman.sharma@smu.ca::6905c4b0-ae4f-49e4-97e6-74c80989d216" providerId="AD" clId="Web-{89236675-6871-4B6A-8F8B-7A3F91D333D8}" dt="2018-10-02T14:51:12.502" v="36" actId="20577"/>
          <ac:spMkLst>
            <pc:docMk/>
            <pc:sldMk cId="1700315308" sldId="261"/>
            <ac:spMk id="3" creationId="{CE76B55A-1454-46E9-859D-0F891BCC4122}"/>
          </ac:spMkLst>
        </pc:spChg>
      </pc:sldChg>
      <pc:sldChg chg="modSp">
        <pc:chgData name="Aman Sharma" userId="S::aman.sharma@smu.ca::6905c4b0-ae4f-49e4-97e6-74c80989d216" providerId="AD" clId="Web-{89236675-6871-4B6A-8F8B-7A3F91D333D8}" dt="2018-10-02T14:54:07.657" v="64" actId="20577"/>
        <pc:sldMkLst>
          <pc:docMk/>
          <pc:sldMk cId="3439875293" sldId="269"/>
        </pc:sldMkLst>
        <pc:spChg chg="mod">
          <ac:chgData name="Aman Sharma" userId="S::aman.sharma@smu.ca::6905c4b0-ae4f-49e4-97e6-74c80989d216" providerId="AD" clId="Web-{89236675-6871-4B6A-8F8B-7A3F91D333D8}" dt="2018-10-02T14:54:07.657" v="64" actId="20577"/>
          <ac:spMkLst>
            <pc:docMk/>
            <pc:sldMk cId="3439875293" sldId="269"/>
            <ac:spMk id="9" creationId="{657D4DB6-05D2-4014-86A7-3CAA7F78EB55}"/>
          </ac:spMkLst>
        </pc:spChg>
      </pc:sldChg>
    </pc:docChg>
  </pc:docChgLst>
  <pc:docChgLst>
    <pc:chgData name="Aman Sharma" userId="S::aman.sharma@smu.ca::6905c4b0-ae4f-49e4-97e6-74c80989d216" providerId="AD" clId="Web-{8A861A54-D493-4FE9-ADAD-2DAF22B75CD9}"/>
    <pc:docChg chg="modSld">
      <pc:chgData name="Aman Sharma" userId="S::aman.sharma@smu.ca::6905c4b0-ae4f-49e4-97e6-74c80989d216" providerId="AD" clId="Web-{8A861A54-D493-4FE9-ADAD-2DAF22B75CD9}" dt="2018-10-15T16:01:35.794" v="0" actId="1076"/>
      <pc:docMkLst>
        <pc:docMk/>
      </pc:docMkLst>
      <pc:sldChg chg="modSp">
        <pc:chgData name="Aman Sharma" userId="S::aman.sharma@smu.ca::6905c4b0-ae4f-49e4-97e6-74c80989d216" providerId="AD" clId="Web-{8A861A54-D493-4FE9-ADAD-2DAF22B75CD9}" dt="2018-10-15T16:01:35.794" v="0" actId="1076"/>
        <pc:sldMkLst>
          <pc:docMk/>
          <pc:sldMk cId="3600893724" sldId="256"/>
        </pc:sldMkLst>
        <pc:spChg chg="mod">
          <ac:chgData name="Aman Sharma" userId="S::aman.sharma@smu.ca::6905c4b0-ae4f-49e4-97e6-74c80989d216" providerId="AD" clId="Web-{8A861A54-D493-4FE9-ADAD-2DAF22B75CD9}" dt="2018-10-15T16:01:35.794" v="0" actId="1076"/>
          <ac:spMkLst>
            <pc:docMk/>
            <pc:sldMk cId="3600893724" sldId="256"/>
            <ac:spMk id="3" creationId="{BEF604EF-6329-4A22-9950-3DBCAB20E051}"/>
          </ac:spMkLst>
        </pc:spChg>
      </pc:sldChg>
    </pc:docChg>
  </pc:docChgLst>
  <pc:docChgLst>
    <pc:chgData name="Aman Sharma" userId="6905c4b0-ae4f-49e4-97e6-74c80989d216" providerId="ADAL" clId="{7F0251EA-118E-4BA5-93D2-C15C8DC2CE9C}"/>
    <pc:docChg chg="custSel addSld modSld">
      <pc:chgData name="Aman Sharma" userId="6905c4b0-ae4f-49e4-97e6-74c80989d216" providerId="ADAL" clId="{7F0251EA-118E-4BA5-93D2-C15C8DC2CE9C}" dt="2018-10-02T17:14:27.952" v="24" actId="1076"/>
      <pc:docMkLst>
        <pc:docMk/>
      </pc:docMkLst>
      <pc:sldChg chg="modSp">
        <pc:chgData name="Aman Sharma" userId="6905c4b0-ae4f-49e4-97e6-74c80989d216" providerId="ADAL" clId="{7F0251EA-118E-4BA5-93D2-C15C8DC2CE9C}" dt="2018-10-02T16:56:16.812" v="6" actId="20577"/>
        <pc:sldMkLst>
          <pc:docMk/>
          <pc:sldMk cId="709149364" sldId="264"/>
        </pc:sldMkLst>
        <pc:spChg chg="mod">
          <ac:chgData name="Aman Sharma" userId="6905c4b0-ae4f-49e4-97e6-74c80989d216" providerId="ADAL" clId="{7F0251EA-118E-4BA5-93D2-C15C8DC2CE9C}" dt="2018-10-02T16:56:16.812" v="6" actId="20577"/>
          <ac:spMkLst>
            <pc:docMk/>
            <pc:sldMk cId="709149364" sldId="264"/>
            <ac:spMk id="3" creationId="{B6900817-0C37-47F8-B385-E6B004F11A64}"/>
          </ac:spMkLst>
        </pc:spChg>
      </pc:sldChg>
      <pc:sldChg chg="addSp delSp modSp add mod">
        <pc:chgData name="Aman Sharma" userId="6905c4b0-ae4f-49e4-97e6-74c80989d216" providerId="ADAL" clId="{7F0251EA-118E-4BA5-93D2-C15C8DC2CE9C}" dt="2018-10-02T17:14:27.952" v="24" actId="1076"/>
        <pc:sldMkLst>
          <pc:docMk/>
          <pc:sldMk cId="1664576832" sldId="271"/>
        </pc:sldMkLst>
        <pc:graphicFrameChg chg="add mod">
          <ac:chgData name="Aman Sharma" userId="6905c4b0-ae4f-49e4-97e6-74c80989d216" providerId="ADAL" clId="{7F0251EA-118E-4BA5-93D2-C15C8DC2CE9C}" dt="2018-10-02T17:12:38.179" v="20" actId="1076"/>
          <ac:graphicFrameMkLst>
            <pc:docMk/>
            <pc:sldMk cId="1664576832" sldId="271"/>
            <ac:graphicFrameMk id="27" creationId="{2865E959-464F-4D78-997B-F32F4A5F209B}"/>
          </ac:graphicFrameMkLst>
        </pc:graphicFrameChg>
        <pc:graphicFrameChg chg="del">
          <ac:chgData name="Aman Sharma" userId="6905c4b0-ae4f-49e4-97e6-74c80989d216" providerId="ADAL" clId="{7F0251EA-118E-4BA5-93D2-C15C8DC2CE9C}" dt="2018-10-02T17:09:42.734" v="8" actId="478"/>
          <ac:graphicFrameMkLst>
            <pc:docMk/>
            <pc:sldMk cId="1664576832" sldId="271"/>
            <ac:graphicFrameMk id="28" creationId="{B12648D5-1DAA-4CAC-B9A7-A54F844AF489}"/>
          </ac:graphicFrameMkLst>
        </pc:graphicFrameChg>
        <pc:picChg chg="add mod">
          <ac:chgData name="Aman Sharma" userId="6905c4b0-ae4f-49e4-97e6-74c80989d216" providerId="ADAL" clId="{7F0251EA-118E-4BA5-93D2-C15C8DC2CE9C}" dt="2018-10-02T17:14:27.952" v="24" actId="1076"/>
          <ac:picMkLst>
            <pc:docMk/>
            <pc:sldMk cId="1664576832" sldId="271"/>
            <ac:picMk id="3" creationId="{5530E851-209C-49C7-B9E7-2E17286ABB00}"/>
          </ac:picMkLst>
        </pc:picChg>
        <pc:picChg chg="del">
          <ac:chgData name="Aman Sharma" userId="6905c4b0-ae4f-49e4-97e6-74c80989d216" providerId="ADAL" clId="{7F0251EA-118E-4BA5-93D2-C15C8DC2CE9C}" dt="2018-10-02T17:11:55.476" v="16" actId="478"/>
          <ac:picMkLst>
            <pc:docMk/>
            <pc:sldMk cId="1664576832" sldId="271"/>
            <ac:picMk id="11" creationId="{E173B9FF-059B-4346-8783-25B8AB02729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Stat\Case%203\Understanding%20Political%20Polls%207B07E016.xls"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Stat\Case%203\Understanding%20Political%20Polls%207B07E016.xls"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Sheet1!$H$4</c:f>
              <c:strCache>
                <c:ptCount val="1"/>
                <c:pt idx="0">
                  <c:v>Sample Size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0"/>
                  <c:y val="2.07223208999407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F-4D5B-A694-5A0F46C172CE}"/>
                </c:ext>
              </c:extLst>
            </c:dLbl>
            <c:dLbl>
              <c:idx val="4"/>
              <c:layout>
                <c:manualLayout>
                  <c:x val="0"/>
                  <c:y val="-1.7761989342806393E-2"/>
                </c:manualLayout>
              </c:layout>
              <c:numFmt formatCode="#,##0.00"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 xmlns:c16="http://schemas.microsoft.com/office/drawing/2014/chart" uri="{C3380CC4-5D6E-409C-BE32-E72D297353CC}">
                  <c16:uniqueId val="{00000001-160F-4D5B-A694-5A0F46C172C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Sheet1!$G$5:$G$13</c:f>
              <c:numCache>
                <c:formatCode>General</c:formatCode>
                <c:ptCount val="9"/>
                <c:pt idx="0">
                  <c:v>0.1</c:v>
                </c:pt>
                <c:pt idx="1">
                  <c:v>0.2</c:v>
                </c:pt>
                <c:pt idx="2">
                  <c:v>0.3</c:v>
                </c:pt>
                <c:pt idx="3">
                  <c:v>0.4</c:v>
                </c:pt>
                <c:pt idx="4">
                  <c:v>0.5</c:v>
                </c:pt>
                <c:pt idx="5">
                  <c:v>0.6</c:v>
                </c:pt>
                <c:pt idx="6">
                  <c:v>0.7</c:v>
                </c:pt>
                <c:pt idx="7">
                  <c:v>0.8</c:v>
                </c:pt>
                <c:pt idx="8">
                  <c:v>0.9</c:v>
                </c:pt>
              </c:numCache>
            </c:numRef>
          </c:xVal>
          <c:yVal>
            <c:numRef>
              <c:f>Sheet1!$H$5:$H$13</c:f>
              <c:numCache>
                <c:formatCode>General</c:formatCode>
                <c:ptCount val="9"/>
                <c:pt idx="0">
                  <c:v>957.73961218836564</c:v>
                </c:pt>
                <c:pt idx="1">
                  <c:v>1702.6481994459837</c:v>
                </c:pt>
                <c:pt idx="2">
                  <c:v>2234.7257617728528</c:v>
                </c:pt>
                <c:pt idx="3">
                  <c:v>2553.972299168975</c:v>
                </c:pt>
                <c:pt idx="4">
                  <c:v>2660.387811634349</c:v>
                </c:pt>
                <c:pt idx="5">
                  <c:v>2553.972299168975</c:v>
                </c:pt>
                <c:pt idx="6">
                  <c:v>2234.7257617728533</c:v>
                </c:pt>
                <c:pt idx="7">
                  <c:v>1702.648199445983</c:v>
                </c:pt>
                <c:pt idx="8">
                  <c:v>957.7396121883653</c:v>
                </c:pt>
              </c:numCache>
            </c:numRef>
          </c:yVal>
          <c:smooth val="0"/>
          <c:extLst>
            <c:ext xmlns:c16="http://schemas.microsoft.com/office/drawing/2014/chart" uri="{C3380CC4-5D6E-409C-BE32-E72D297353CC}">
              <c16:uniqueId val="{00000002-160F-4D5B-A694-5A0F46C172CE}"/>
            </c:ext>
          </c:extLst>
        </c:ser>
        <c:dLbls>
          <c:showLegendKey val="0"/>
          <c:showVal val="1"/>
          <c:showCatName val="0"/>
          <c:showSerName val="0"/>
          <c:showPercent val="0"/>
          <c:showBubbleSize val="0"/>
        </c:dLbls>
        <c:axId val="702128184"/>
        <c:axId val="702131064"/>
      </c:scatterChart>
      <c:valAx>
        <c:axId val="702128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b="1"/>
                  <a:t>Proportion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131064"/>
        <c:crosses val="autoZero"/>
        <c:crossBetween val="midCat"/>
      </c:valAx>
      <c:valAx>
        <c:axId val="702131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b="1"/>
                  <a:t>Sample SIze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128184"/>
        <c:crosses val="autoZero"/>
        <c:crossBetween val="midCat"/>
      </c:valAx>
      <c:spPr>
        <a:pattFill prst="pct25">
          <a:fgClr>
            <a:schemeClr val="accent1"/>
          </a:fgClr>
          <a:bgClr>
            <a:schemeClr val="bg1"/>
          </a:bgClr>
        </a:pattFill>
        <a:ln>
          <a:noFill/>
        </a:ln>
        <a:effectLst/>
      </c:spPr>
    </c:plotArea>
    <c:legend>
      <c:legendPos val="r"/>
      <c:layout>
        <c:manualLayout>
          <c:xMode val="edge"/>
          <c:yMode val="edge"/>
          <c:x val="0.69394001286511819"/>
          <c:y val="6.9844943893558553E-2"/>
          <c:w val="0.1212060813507435"/>
          <c:h val="4.917903246108446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Sheet1!$H$4</c:f>
              <c:strCache>
                <c:ptCount val="1"/>
                <c:pt idx="0">
                  <c:v>Sample Size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7"/>
              <c:layout>
                <c:manualLayout>
                  <c:x val="-2.6973730080048056E-2"/>
                  <c:y val="-6.021641405856390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406-499A-B2F5-3804872F695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Sheet1!$H$5:$H$13</c:f>
              <c:numCache>
                <c:formatCode>General</c:formatCode>
                <c:ptCount val="9"/>
                <c:pt idx="0">
                  <c:v>957.73961218836564</c:v>
                </c:pt>
                <c:pt idx="1">
                  <c:v>1702.6481994459837</c:v>
                </c:pt>
                <c:pt idx="2">
                  <c:v>2234.7257617728528</c:v>
                </c:pt>
                <c:pt idx="3">
                  <c:v>2553.972299168975</c:v>
                </c:pt>
                <c:pt idx="4">
                  <c:v>2660.387811634349</c:v>
                </c:pt>
                <c:pt idx="5">
                  <c:v>2553.972299168975</c:v>
                </c:pt>
                <c:pt idx="6">
                  <c:v>2234.7257617728533</c:v>
                </c:pt>
                <c:pt idx="7">
                  <c:v>1702.648199445983</c:v>
                </c:pt>
                <c:pt idx="8">
                  <c:v>957.7396121883653</c:v>
                </c:pt>
              </c:numCache>
            </c:numRef>
          </c:val>
          <c:smooth val="0"/>
          <c:extLst>
            <c:ext xmlns:c16="http://schemas.microsoft.com/office/drawing/2014/chart" uri="{C3380CC4-5D6E-409C-BE32-E72D297353CC}">
              <c16:uniqueId val="{00000000-B406-499A-B2F5-3804872F6952}"/>
            </c:ext>
          </c:extLst>
        </c:ser>
        <c:ser>
          <c:idx val="1"/>
          <c:order val="1"/>
          <c:tx>
            <c:strRef>
              <c:f>Sheet1!$I$4</c:f>
              <c:strCache>
                <c:ptCount val="1"/>
                <c:pt idx="0">
                  <c:v>Margin of Error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Sheet1!$I$5:$I$13</c:f>
              <c:numCache>
                <c:formatCode>General</c:formatCode>
                <c:ptCount val="9"/>
                <c:pt idx="0">
                  <c:v>3.1665656758682572</c:v>
                </c:pt>
                <c:pt idx="1">
                  <c:v>2.3748652823544196</c:v>
                </c:pt>
                <c:pt idx="2">
                  <c:v>2.0729155958257568</c:v>
                </c:pt>
                <c:pt idx="3">
                  <c:v>1.9390143502954731</c:v>
                </c:pt>
                <c:pt idx="4">
                  <c:v>1.8998315646281203</c:v>
                </c:pt>
                <c:pt idx="5">
                  <c:v>1.9390143502954731</c:v>
                </c:pt>
                <c:pt idx="6">
                  <c:v>2.0729155958257568</c:v>
                </c:pt>
                <c:pt idx="7">
                  <c:v>2.3748652823544205</c:v>
                </c:pt>
                <c:pt idx="8">
                  <c:v>3.1665656758682581</c:v>
                </c:pt>
              </c:numCache>
            </c:numRef>
          </c:val>
          <c:smooth val="0"/>
          <c:extLst>
            <c:ext xmlns:c16="http://schemas.microsoft.com/office/drawing/2014/chart" uri="{C3380CC4-5D6E-409C-BE32-E72D297353CC}">
              <c16:uniqueId val="{00000001-B406-499A-B2F5-3804872F6952}"/>
            </c:ext>
          </c:extLst>
        </c:ser>
        <c:dLbls>
          <c:dLblPos val="t"/>
          <c:showLegendKey val="0"/>
          <c:showVal val="1"/>
          <c:showCatName val="0"/>
          <c:showSerName val="0"/>
          <c:showPercent val="0"/>
          <c:showBubbleSize val="0"/>
        </c:dLbls>
        <c:marker val="1"/>
        <c:smooth val="0"/>
        <c:axId val="692275824"/>
        <c:axId val="692276464"/>
      </c:lineChart>
      <c:catAx>
        <c:axId val="69227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92276464"/>
        <c:crosses val="autoZero"/>
        <c:auto val="1"/>
        <c:lblAlgn val="ctr"/>
        <c:lblOffset val="100"/>
        <c:noMultiLvlLbl val="0"/>
      </c:catAx>
      <c:valAx>
        <c:axId val="692276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9227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78376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16117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443956-834B-4333-A83D-B2612CC09627}"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786799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A794CD-BDBD-4F46-A909-C3608C31CB73}" type="datetimeFigureOut">
              <a:rPr lang="en-CA" smtClean="0"/>
              <a:t>2018-10-15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52474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A794CD-BDBD-4F46-A909-C3608C31CB73}" type="datetimeFigureOut">
              <a:rPr lang="en-CA" smtClean="0"/>
              <a:t>2018-10-15</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43956-834B-4333-A83D-B2612CC09627}"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308942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7A794CD-BDBD-4F46-A909-C3608C31CB73}" type="datetimeFigureOut">
              <a:rPr lang="en-CA" smtClean="0"/>
              <a:t>2018-10-15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316880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941245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50891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6598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94CD-BDBD-4F46-A909-C3608C31CB73}" type="datetimeFigureOut">
              <a:rPr lang="en-CA" smtClean="0"/>
              <a:t>2018-10-15</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407491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A794CD-BDBD-4F46-A909-C3608C31CB73}" type="datetimeFigureOut">
              <a:rPr lang="en-CA" smtClean="0"/>
              <a:t>2018-10-15</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1463135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A794CD-BDBD-4F46-A909-C3608C31CB73}" type="datetimeFigureOut">
              <a:rPr lang="en-CA" smtClean="0"/>
              <a:t>2018-10-15</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358252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A794CD-BDBD-4F46-A909-C3608C31CB73}" type="datetimeFigureOut">
              <a:rPr lang="en-CA" smtClean="0"/>
              <a:t>2018-10-15</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35303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794CD-BDBD-4F46-A909-C3608C31CB73}" type="datetimeFigureOut">
              <a:rPr lang="en-CA" smtClean="0"/>
              <a:t>2018-10-15</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43045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A794CD-BDBD-4F46-A909-C3608C31CB73}" type="datetimeFigureOut">
              <a:rPr lang="en-CA" smtClean="0"/>
              <a:t>2018-10-15</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28898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A794CD-BDBD-4F46-A909-C3608C31CB73}" type="datetimeFigureOut">
              <a:rPr lang="en-CA" smtClean="0"/>
              <a:t>2018-10-15</a:t>
            </a:fld>
            <a:endParaRPr lang="en-CA"/>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443956-834B-4333-A83D-B2612CC09627}" type="slidenum">
              <a:rPr lang="en-CA" smtClean="0"/>
              <a:t>‹#›</a:t>
            </a:fld>
            <a:endParaRPr lang="en-CA"/>
          </a:p>
        </p:txBody>
      </p:sp>
    </p:spTree>
    <p:extLst>
      <p:ext uri="{BB962C8B-B14F-4D97-AF65-F5344CB8AC3E}">
        <p14:creationId xmlns:p14="http://schemas.microsoft.com/office/powerpoint/2010/main" val="3826847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7A794CD-BDBD-4F46-A909-C3608C31CB73}" type="datetimeFigureOut">
              <a:rPr lang="en-CA" smtClean="0"/>
              <a:t>2018-10-15</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443956-834B-4333-A83D-B2612CC09627}" type="slidenum">
              <a:rPr lang="en-CA" smtClean="0"/>
              <a:t>‹#›</a:t>
            </a:fld>
            <a:endParaRPr lang="en-CA"/>
          </a:p>
        </p:txBody>
      </p:sp>
    </p:spTree>
    <p:extLst>
      <p:ext uri="{BB962C8B-B14F-4D97-AF65-F5344CB8AC3E}">
        <p14:creationId xmlns:p14="http://schemas.microsoft.com/office/powerpoint/2010/main" val="222795526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GFqxJdk20o" TargetMode="External"/><Relationship Id="rId2" Type="http://schemas.openxmlformats.org/officeDocument/2006/relationships/hyperlink" Target="https://www.math.lsu.edu/~madden/M1100/week12goal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83" name="Graphic 82" descr="Team">
            <a:extLst>
              <a:ext uri="{FF2B5EF4-FFF2-40B4-BE49-F238E27FC236}">
                <a16:creationId xmlns:a16="http://schemas.microsoft.com/office/drawing/2014/main" id="{D93A25DB-8C0D-499A-A55C-E230E5BEA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50632" y="2042000"/>
            <a:ext cx="4930468" cy="4930468"/>
          </a:xfrm>
          <a:prstGeom prst="rect">
            <a:avLst/>
          </a:prstGeom>
        </p:spPr>
      </p:pic>
      <p:sp>
        <p:nvSpPr>
          <p:cNvPr id="90"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BEF604EF-6329-4A22-9950-3DBCAB20E051}"/>
              </a:ext>
            </a:extLst>
          </p:cNvPr>
          <p:cNvSpPr>
            <a:spLocks noGrp="1"/>
          </p:cNvSpPr>
          <p:nvPr>
            <p:ph type="subTitle" idx="1"/>
          </p:nvPr>
        </p:nvSpPr>
        <p:spPr>
          <a:xfrm>
            <a:off x="736708" y="1312562"/>
            <a:ext cx="3684371" cy="3803140"/>
          </a:xfrm>
        </p:spPr>
        <p:txBody>
          <a:bodyPr vert="horz" lIns="91440" tIns="45720" rIns="91440" bIns="45720" rtlCol="0" anchor="ctr">
            <a:noAutofit/>
          </a:bodyPr>
          <a:lstStyle/>
          <a:p>
            <a:pPr fontAlgn="base">
              <a:lnSpc>
                <a:spcPct val="90000"/>
              </a:lnSpc>
              <a:buFont typeface="Wingdings 3" charset="2"/>
              <a:buChar char=""/>
            </a:pPr>
            <a:r>
              <a:rPr lang="en-US" sz="1400">
                <a:solidFill>
                  <a:schemeClr val="bg1"/>
                </a:solidFill>
              </a:rPr>
              <a:t>Aman Sharma​</a:t>
            </a:r>
          </a:p>
          <a:p>
            <a:pPr fontAlgn="base">
              <a:lnSpc>
                <a:spcPct val="90000"/>
              </a:lnSpc>
              <a:buFont typeface="Wingdings 3" charset="2"/>
              <a:buChar char=""/>
            </a:pPr>
            <a:r>
              <a:rPr lang="en-US" sz="1400">
                <a:solidFill>
                  <a:schemeClr val="bg1"/>
                </a:solidFill>
              </a:rPr>
              <a:t>Bhavya Ahuja​​</a:t>
            </a:r>
          </a:p>
          <a:p>
            <a:pPr fontAlgn="base">
              <a:lnSpc>
                <a:spcPct val="90000"/>
              </a:lnSpc>
              <a:buFont typeface="Wingdings 3" charset="2"/>
              <a:buChar char=""/>
            </a:pPr>
            <a:r>
              <a:rPr lang="en-US" sz="1400">
                <a:solidFill>
                  <a:schemeClr val="bg1"/>
                </a:solidFill>
              </a:rPr>
              <a:t>Maninder Kaur​​</a:t>
            </a:r>
          </a:p>
          <a:p>
            <a:pPr fontAlgn="base">
              <a:lnSpc>
                <a:spcPct val="90000"/>
              </a:lnSpc>
              <a:buFont typeface="Wingdings 3" charset="2"/>
              <a:buChar char=""/>
            </a:pPr>
            <a:r>
              <a:rPr lang="en-US" sz="1400" err="1">
                <a:solidFill>
                  <a:schemeClr val="bg1"/>
                </a:solidFill>
              </a:rPr>
              <a:t>Santhamohan</a:t>
            </a:r>
            <a:r>
              <a:rPr lang="en-US" sz="1400">
                <a:solidFill>
                  <a:schemeClr val="bg1"/>
                </a:solidFill>
              </a:rPr>
              <a:t> </a:t>
            </a:r>
            <a:r>
              <a:rPr lang="en-US" sz="1400" err="1">
                <a:solidFill>
                  <a:schemeClr val="bg1"/>
                </a:solidFill>
              </a:rPr>
              <a:t>Manivannan</a:t>
            </a:r>
            <a:r>
              <a:rPr lang="en-US" sz="1400">
                <a:solidFill>
                  <a:schemeClr val="bg1"/>
                </a:solidFill>
              </a:rPr>
              <a:t>​​</a:t>
            </a:r>
          </a:p>
          <a:p>
            <a:pPr fontAlgn="base">
              <a:lnSpc>
                <a:spcPct val="90000"/>
              </a:lnSpc>
              <a:buFont typeface="Wingdings 3" charset="2"/>
              <a:buChar char=""/>
            </a:pPr>
            <a:r>
              <a:rPr lang="en-US" sz="1400">
                <a:solidFill>
                  <a:schemeClr val="bg1"/>
                </a:solidFill>
              </a:rPr>
              <a:t>Simon </a:t>
            </a:r>
            <a:r>
              <a:rPr lang="en-US" sz="1400" err="1">
                <a:solidFill>
                  <a:schemeClr val="bg1"/>
                </a:solidFill>
              </a:rPr>
              <a:t>Achkar</a:t>
            </a:r>
            <a:r>
              <a:rPr lang="en-US" sz="1400">
                <a:solidFill>
                  <a:schemeClr val="bg1"/>
                </a:solidFill>
              </a:rPr>
              <a:t>​​</a:t>
            </a:r>
          </a:p>
          <a:p>
            <a:pPr fontAlgn="base">
              <a:lnSpc>
                <a:spcPct val="90000"/>
              </a:lnSpc>
              <a:buFont typeface="Wingdings 3" charset="2"/>
              <a:buChar char=""/>
            </a:pPr>
            <a:r>
              <a:rPr lang="en-US" sz="1400" err="1">
                <a:solidFill>
                  <a:schemeClr val="bg1"/>
                </a:solidFill>
              </a:rPr>
              <a:t>Zewei</a:t>
            </a:r>
            <a:r>
              <a:rPr lang="en-US" sz="1400">
                <a:solidFill>
                  <a:schemeClr val="bg1"/>
                </a:solidFill>
              </a:rPr>
              <a:t> Yan</a:t>
            </a:r>
          </a:p>
          <a:p>
            <a:pPr>
              <a:lnSpc>
                <a:spcPct val="90000"/>
              </a:lnSpc>
              <a:buFont typeface="Wingdings 3" charset="2"/>
              <a:buChar char=""/>
            </a:pPr>
            <a:endParaRPr lang="en-US" sz="1400">
              <a:solidFill>
                <a:schemeClr val="bg1"/>
              </a:solidFill>
            </a:endParaRPr>
          </a:p>
        </p:txBody>
      </p:sp>
      <p:sp>
        <p:nvSpPr>
          <p:cNvPr id="2" name="Title 1">
            <a:extLst>
              <a:ext uri="{FF2B5EF4-FFF2-40B4-BE49-F238E27FC236}">
                <a16:creationId xmlns:a16="http://schemas.microsoft.com/office/drawing/2014/main" id="{C20840C2-FC40-4CF2-B3E5-F50D53EBC476}"/>
              </a:ext>
            </a:extLst>
          </p:cNvPr>
          <p:cNvSpPr>
            <a:spLocks noGrp="1"/>
          </p:cNvSpPr>
          <p:nvPr>
            <p:ph type="ctrTitle"/>
          </p:nvPr>
        </p:nvSpPr>
        <p:spPr>
          <a:xfrm>
            <a:off x="6811495" y="346228"/>
            <a:ext cx="3778870" cy="1935334"/>
          </a:xfrm>
        </p:spPr>
        <p:txBody>
          <a:bodyPr vert="horz" lIns="91440" tIns="45720" rIns="91440" bIns="45720" rtlCol="0">
            <a:normAutofit fontScale="90000"/>
          </a:bodyPr>
          <a:lstStyle/>
          <a:p>
            <a:pPr algn="ctr"/>
            <a:r>
              <a:rPr lang="en-US" sz="3700">
                <a:solidFill>
                  <a:schemeClr val="tx1"/>
                </a:solidFill>
              </a:rPr>
              <a:t>CASE-3</a:t>
            </a:r>
            <a:br>
              <a:rPr lang="en-US" sz="3700">
                <a:solidFill>
                  <a:schemeClr val="tx1"/>
                </a:solidFill>
              </a:rPr>
            </a:br>
            <a:br>
              <a:rPr lang="en-US" sz="3700">
                <a:solidFill>
                  <a:schemeClr val="tx1"/>
                </a:solidFill>
              </a:rPr>
            </a:br>
            <a:r>
              <a:rPr lang="en-US" sz="3700">
                <a:solidFill>
                  <a:schemeClr val="tx1"/>
                </a:solidFill>
              </a:rPr>
              <a:t>Understanding Political Polls</a:t>
            </a:r>
          </a:p>
        </p:txBody>
      </p:sp>
    </p:spTree>
    <p:extLst>
      <p:ext uri="{BB962C8B-B14F-4D97-AF65-F5344CB8AC3E}">
        <p14:creationId xmlns:p14="http://schemas.microsoft.com/office/powerpoint/2010/main" val="3600893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7654"/>
            <a:ext cx="2877909" cy="6658253"/>
          </a:xfrm>
        </p:spPr>
        <p:txBody>
          <a:bodyPr anchor="ctr">
            <a:noAutofit/>
          </a:bodyPr>
          <a:lstStyle/>
          <a:p>
            <a:pPr lvl="0"/>
            <a:r>
              <a:rPr lang="en-US" sz="2400"/>
              <a:t>The Ontario Poll Has 940 People Whereas The Nation Poll Had 2,638 People. </a:t>
            </a:r>
            <a:br>
              <a:rPr lang="en-US" sz="2400"/>
            </a:br>
            <a:br>
              <a:rPr lang="en-US" sz="2400"/>
            </a:br>
            <a:r>
              <a:rPr lang="en-US" sz="2400"/>
              <a:t>Why This Difference? </a:t>
            </a:r>
            <a:br>
              <a:rPr lang="en-US" sz="2400"/>
            </a:br>
            <a:r>
              <a:rPr lang="en-US" sz="2400"/>
              <a:t>How Does The Smaller Sample Size Affect The Results? </a:t>
            </a:r>
            <a:br>
              <a:rPr lang="en-US" sz="2400"/>
            </a:br>
            <a:br>
              <a:rPr lang="en-US" sz="2400"/>
            </a:br>
            <a:r>
              <a:rPr lang="en-US" sz="2400"/>
              <a:t>How Can They Still Be Confident The Poll Is Right 19 Times Out Of 20?</a:t>
            </a:r>
            <a:endParaRPr lang="en-CA" sz="2400"/>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B6900817-0C37-47F8-B385-E6B004F11A64}"/>
              </a:ext>
            </a:extLst>
          </p:cNvPr>
          <p:cNvSpPr>
            <a:spLocks noGrp="1"/>
          </p:cNvSpPr>
          <p:nvPr>
            <p:ph idx="1"/>
          </p:nvPr>
        </p:nvSpPr>
        <p:spPr>
          <a:xfrm>
            <a:off x="5049062" y="639192"/>
            <a:ext cx="6738197" cy="5646198"/>
          </a:xfrm>
        </p:spPr>
        <p:txBody>
          <a:bodyPr anchor="ctr">
            <a:normAutofit/>
          </a:bodyPr>
          <a:lstStyle/>
          <a:p>
            <a:pPr lvl="0" algn="just"/>
            <a:r>
              <a:rPr lang="en-CA"/>
              <a:t>Pollsters determined the sample size for constructing 95% confidence interval with the margin of error not exceeding 1.91% for National Poll &amp; 3.2% for Ontario Poll:</a:t>
            </a:r>
          </a:p>
          <a:p>
            <a:pPr lvl="1"/>
            <a:r>
              <a:rPr lang="en-US"/>
              <a:t>The sample size (n) is calculated according to the formula: n = z</a:t>
            </a:r>
            <a:r>
              <a:rPr lang="en-US" baseline="30000"/>
              <a:t>2</a:t>
            </a:r>
            <a:r>
              <a:rPr lang="en-US"/>
              <a:t> * p * (1 - p) / e</a:t>
            </a:r>
            <a:r>
              <a:rPr lang="en-US" baseline="30000"/>
              <a:t>2</a:t>
            </a:r>
            <a:br>
              <a:rPr lang="en-US" baseline="30000"/>
            </a:br>
            <a:br>
              <a:rPr lang="en-US"/>
            </a:br>
            <a:r>
              <a:rPr lang="en-US"/>
              <a:t>Where: z = 1.96 for a confidence level (α) of 95%, </a:t>
            </a:r>
            <a:br>
              <a:rPr lang="en-US"/>
            </a:br>
            <a:r>
              <a:rPr lang="en-US"/>
              <a:t>p = proportion (expressed as a decimal), </a:t>
            </a:r>
            <a:br>
              <a:rPr lang="en-US"/>
            </a:br>
            <a:r>
              <a:rPr lang="en-US"/>
              <a:t>e = margin of error.</a:t>
            </a:r>
          </a:p>
          <a:p>
            <a:pPr lvl="0" algn="just"/>
            <a:r>
              <a:rPr lang="en-CA"/>
              <a:t>Using the Formula: </a:t>
            </a:r>
          </a:p>
          <a:p>
            <a:pPr lvl="1" algn="just"/>
            <a:r>
              <a:rPr lang="en-CA"/>
              <a:t>National Poll Sample Size: 2638</a:t>
            </a:r>
          </a:p>
          <a:p>
            <a:pPr lvl="1" algn="just"/>
            <a:r>
              <a:rPr lang="en-CA"/>
              <a:t>Ontario Poll Sample Size: 938</a:t>
            </a:r>
          </a:p>
          <a:p>
            <a:pPr marL="457200" lvl="1" indent="0">
              <a:buNone/>
            </a:pPr>
            <a:endParaRPr lang="en-US" sz="1800"/>
          </a:p>
        </p:txBody>
      </p:sp>
    </p:spTree>
    <p:extLst>
      <p:ext uri="{BB962C8B-B14F-4D97-AF65-F5344CB8AC3E}">
        <p14:creationId xmlns:p14="http://schemas.microsoft.com/office/powerpoint/2010/main" val="3002155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7654"/>
            <a:ext cx="2877909" cy="6658253"/>
          </a:xfrm>
        </p:spPr>
        <p:txBody>
          <a:bodyPr anchor="ctr">
            <a:noAutofit/>
          </a:bodyPr>
          <a:lstStyle/>
          <a:p>
            <a:pPr lvl="0"/>
            <a:r>
              <a:rPr lang="en-US" sz="2400"/>
              <a:t>The Ontario Poll Has 940 People Whereas The Nation Poll Had 2,638 People. </a:t>
            </a:r>
            <a:br>
              <a:rPr lang="en-US" sz="2400"/>
            </a:br>
            <a:br>
              <a:rPr lang="en-US" sz="2400"/>
            </a:br>
            <a:r>
              <a:rPr lang="en-US" sz="2400"/>
              <a:t>Why This Difference? </a:t>
            </a:r>
            <a:br>
              <a:rPr lang="en-US" sz="2400"/>
            </a:br>
            <a:r>
              <a:rPr lang="en-US" sz="2400"/>
              <a:t>How Does The Smaller Sample Size Affect The Results? </a:t>
            </a:r>
            <a:br>
              <a:rPr lang="en-US" sz="2400"/>
            </a:br>
            <a:br>
              <a:rPr lang="en-US" sz="2400"/>
            </a:br>
            <a:r>
              <a:rPr lang="en-US" sz="2400"/>
              <a:t>How Can They Still Be Confident The Poll Is Right 19 Times Out Of 20?</a:t>
            </a:r>
            <a:endParaRPr lang="en-CA" sz="2400"/>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aphicFrame>
        <p:nvGraphicFramePr>
          <p:cNvPr id="28" name="Chart 27">
            <a:extLst>
              <a:ext uri="{FF2B5EF4-FFF2-40B4-BE49-F238E27FC236}">
                <a16:creationId xmlns:a16="http://schemas.microsoft.com/office/drawing/2014/main" id="{B12648D5-1DAA-4CAC-B9A7-A54F844AF489}"/>
              </a:ext>
            </a:extLst>
          </p:cNvPr>
          <p:cNvGraphicFramePr>
            <a:graphicFrameLocks/>
          </p:cNvGraphicFramePr>
          <p:nvPr>
            <p:extLst>
              <p:ext uri="{D42A27DB-BD31-4B8C-83A1-F6EECF244321}">
                <p14:modId xmlns:p14="http://schemas.microsoft.com/office/powerpoint/2010/main" val="1470535736"/>
              </p:ext>
            </p:extLst>
          </p:nvPr>
        </p:nvGraphicFramePr>
        <p:xfrm>
          <a:off x="4535979" y="115407"/>
          <a:ext cx="8519160" cy="4290060"/>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0">
            <a:extLst>
              <a:ext uri="{FF2B5EF4-FFF2-40B4-BE49-F238E27FC236}">
                <a16:creationId xmlns:a16="http://schemas.microsoft.com/office/drawing/2014/main" id="{E173B9FF-059B-4346-8783-25B8AB027299}"/>
              </a:ext>
            </a:extLst>
          </p:cNvPr>
          <p:cNvPicPr>
            <a:picLocks noChangeAspect="1"/>
          </p:cNvPicPr>
          <p:nvPr/>
        </p:nvPicPr>
        <p:blipFill>
          <a:blip r:embed="rId3"/>
          <a:stretch>
            <a:fillRect/>
          </a:stretch>
        </p:blipFill>
        <p:spPr>
          <a:xfrm>
            <a:off x="7395395" y="4275996"/>
            <a:ext cx="2177438" cy="2499394"/>
          </a:xfrm>
          <a:prstGeom prst="rect">
            <a:avLst/>
          </a:prstGeom>
        </p:spPr>
      </p:pic>
    </p:spTree>
    <p:extLst>
      <p:ext uri="{BB962C8B-B14F-4D97-AF65-F5344CB8AC3E}">
        <p14:creationId xmlns:p14="http://schemas.microsoft.com/office/powerpoint/2010/main" val="623596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7654"/>
            <a:ext cx="2877909" cy="6658253"/>
          </a:xfrm>
        </p:spPr>
        <p:txBody>
          <a:bodyPr anchor="ctr">
            <a:noAutofit/>
          </a:bodyPr>
          <a:lstStyle/>
          <a:p>
            <a:pPr lvl="0"/>
            <a:r>
              <a:rPr lang="en-US" sz="2400"/>
              <a:t>The Ontario Poll Has 940 People Whereas The Nation Poll Had 2,638 People. </a:t>
            </a:r>
            <a:br>
              <a:rPr lang="en-US" sz="2400"/>
            </a:br>
            <a:br>
              <a:rPr lang="en-US" sz="2400"/>
            </a:br>
            <a:r>
              <a:rPr lang="en-US" sz="2400"/>
              <a:t>Why This Difference? </a:t>
            </a:r>
            <a:br>
              <a:rPr lang="en-US" sz="2400"/>
            </a:br>
            <a:r>
              <a:rPr lang="en-US" sz="2400"/>
              <a:t>How Does The Smaller Sample Size Affect The Results? </a:t>
            </a:r>
            <a:br>
              <a:rPr lang="en-US" sz="2400"/>
            </a:br>
            <a:br>
              <a:rPr lang="en-US" sz="2400"/>
            </a:br>
            <a:r>
              <a:rPr lang="en-US" sz="2400"/>
              <a:t>How Can They Still Be Confident The Poll Is Right 19 Times Out Of 20?</a:t>
            </a:r>
            <a:endParaRPr lang="en-CA" sz="2400"/>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aphicFrame>
        <p:nvGraphicFramePr>
          <p:cNvPr id="27" name="Chart 26">
            <a:extLst>
              <a:ext uri="{FF2B5EF4-FFF2-40B4-BE49-F238E27FC236}">
                <a16:creationId xmlns:a16="http://schemas.microsoft.com/office/drawing/2014/main" id="{2865E959-464F-4D78-997B-F32F4A5F209B}"/>
              </a:ext>
            </a:extLst>
          </p:cNvPr>
          <p:cNvGraphicFramePr>
            <a:graphicFrameLocks/>
          </p:cNvGraphicFramePr>
          <p:nvPr>
            <p:extLst>
              <p:ext uri="{D42A27DB-BD31-4B8C-83A1-F6EECF244321}">
                <p14:modId xmlns:p14="http://schemas.microsoft.com/office/powerpoint/2010/main" val="201478217"/>
              </p:ext>
            </p:extLst>
          </p:nvPr>
        </p:nvGraphicFramePr>
        <p:xfrm>
          <a:off x="4787067" y="124047"/>
          <a:ext cx="7128343" cy="3892261"/>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5530E851-209C-49C7-B9E7-2E17286ABB00}"/>
              </a:ext>
            </a:extLst>
          </p:cNvPr>
          <p:cNvPicPr>
            <a:picLocks noChangeAspect="1"/>
          </p:cNvPicPr>
          <p:nvPr/>
        </p:nvPicPr>
        <p:blipFill>
          <a:blip r:embed="rId3"/>
          <a:stretch>
            <a:fillRect/>
          </a:stretch>
        </p:blipFill>
        <p:spPr>
          <a:xfrm>
            <a:off x="6331905" y="4123004"/>
            <a:ext cx="3727416" cy="2610949"/>
          </a:xfrm>
          <a:prstGeom prst="rect">
            <a:avLst/>
          </a:prstGeom>
        </p:spPr>
      </p:pic>
    </p:spTree>
    <p:extLst>
      <p:ext uri="{BB962C8B-B14F-4D97-AF65-F5344CB8AC3E}">
        <p14:creationId xmlns:p14="http://schemas.microsoft.com/office/powerpoint/2010/main" val="1664576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7654"/>
            <a:ext cx="2877909" cy="6658253"/>
          </a:xfrm>
        </p:spPr>
        <p:txBody>
          <a:bodyPr anchor="ctr">
            <a:noAutofit/>
          </a:bodyPr>
          <a:lstStyle/>
          <a:p>
            <a:pPr lvl="0"/>
            <a:r>
              <a:rPr lang="en-US" sz="2400"/>
              <a:t>The Ontario Poll Has 940 People Whereas The Nation Poll Had 2,638 People. </a:t>
            </a:r>
            <a:br>
              <a:rPr lang="en-US" sz="2400"/>
            </a:br>
            <a:br>
              <a:rPr lang="en-US" sz="2400"/>
            </a:br>
            <a:r>
              <a:rPr lang="en-US" sz="2400"/>
              <a:t>Why This Difference? </a:t>
            </a:r>
            <a:br>
              <a:rPr lang="en-US" sz="2400"/>
            </a:br>
            <a:r>
              <a:rPr lang="en-US" sz="2400"/>
              <a:t>How Does The Smaller Sample Size Affect The Results? </a:t>
            </a:r>
            <a:br>
              <a:rPr lang="en-US" sz="2400"/>
            </a:br>
            <a:br>
              <a:rPr lang="en-US" sz="2400"/>
            </a:br>
            <a:r>
              <a:rPr lang="en-US" sz="2400"/>
              <a:t>How Can They Still Be Confident The Poll Is Right 19 Times Out Of 20?</a:t>
            </a:r>
            <a:endParaRPr lang="en-CA" sz="2400"/>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B6900817-0C37-47F8-B385-E6B004F11A64}"/>
              </a:ext>
            </a:extLst>
          </p:cNvPr>
          <p:cNvSpPr>
            <a:spLocks noGrp="1"/>
          </p:cNvSpPr>
          <p:nvPr>
            <p:ph idx="1"/>
          </p:nvPr>
        </p:nvSpPr>
        <p:spPr>
          <a:xfrm>
            <a:off x="5049062" y="639192"/>
            <a:ext cx="6738197" cy="5646198"/>
          </a:xfrm>
        </p:spPr>
        <p:txBody>
          <a:bodyPr anchor="ctr">
            <a:normAutofit/>
          </a:bodyPr>
          <a:lstStyle/>
          <a:p>
            <a:pPr algn="just"/>
            <a:r>
              <a:rPr lang="en-US"/>
              <a:t>What they are talking about is called a "Confidence Interval." </a:t>
            </a:r>
          </a:p>
          <a:p>
            <a:pPr algn="just"/>
            <a:r>
              <a:rPr lang="en-US"/>
              <a:t>You can be "95% confident" that the actual percentage in the population—which you could only get by asking everyone—is within the stated number of percentage points of the percentage you got from the sample. </a:t>
            </a:r>
          </a:p>
          <a:p>
            <a:pPr algn="just"/>
            <a:r>
              <a:rPr lang="en-US"/>
              <a:t>"19 out of 20" is the same as 95%. </a:t>
            </a:r>
          </a:p>
          <a:p>
            <a:pPr algn="just"/>
            <a:r>
              <a:rPr lang="en-US"/>
              <a:t>A 95% confidence interval is a common precision measure in sample survey research.</a:t>
            </a:r>
            <a:br>
              <a:rPr lang="en-US"/>
            </a:br>
            <a:br>
              <a:rPr lang="en-US"/>
            </a:br>
            <a:r>
              <a:rPr lang="en-US" i="1"/>
              <a:t>This confidence interval applies only to Sampling Error.</a:t>
            </a:r>
          </a:p>
        </p:txBody>
      </p:sp>
    </p:spTree>
    <p:extLst>
      <p:ext uri="{BB962C8B-B14F-4D97-AF65-F5344CB8AC3E}">
        <p14:creationId xmlns:p14="http://schemas.microsoft.com/office/powerpoint/2010/main" val="17107572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7654"/>
            <a:ext cx="2877909" cy="6658253"/>
          </a:xfrm>
        </p:spPr>
        <p:txBody>
          <a:bodyPr anchor="ctr">
            <a:noAutofit/>
          </a:bodyPr>
          <a:lstStyle/>
          <a:p>
            <a:pPr lvl="0"/>
            <a:r>
              <a:rPr lang="en-US" sz="2800"/>
              <a:t>The Journalist Said That Support Drops Off Dramatically After Age 65.</a:t>
            </a:r>
            <a:br>
              <a:rPr lang="en-US" sz="2800"/>
            </a:br>
            <a:br>
              <a:rPr lang="en-US" sz="2800"/>
            </a:br>
            <a:r>
              <a:rPr lang="en-US" sz="2800"/>
              <a:t>Do You Agree With This Statement?</a:t>
            </a:r>
            <a:br>
              <a:rPr lang="en-US" sz="2800"/>
            </a:br>
            <a:br>
              <a:rPr lang="en-US" sz="2800"/>
            </a:br>
            <a:r>
              <a:rPr lang="en-US" sz="2800"/>
              <a:t>If Not, Why Is He Wrong?  </a:t>
            </a:r>
            <a:endParaRPr lang="en-CA" sz="2800"/>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B6900817-0C37-47F8-B385-E6B004F11A64}"/>
              </a:ext>
            </a:extLst>
          </p:cNvPr>
          <p:cNvSpPr>
            <a:spLocks noGrp="1"/>
          </p:cNvSpPr>
          <p:nvPr>
            <p:ph idx="1"/>
          </p:nvPr>
        </p:nvSpPr>
        <p:spPr>
          <a:xfrm>
            <a:off x="5190368" y="381040"/>
            <a:ext cx="6738197" cy="4208940"/>
          </a:xfrm>
        </p:spPr>
        <p:txBody>
          <a:bodyPr anchor="ctr">
            <a:normAutofit/>
          </a:bodyPr>
          <a:lstStyle/>
          <a:p>
            <a:pPr marL="0" indent="0" algn="ctr">
              <a:buNone/>
            </a:pPr>
            <a:r>
              <a:rPr lang="en-US" b="1"/>
              <a:t>Disagree With This Conclusion of the Journalist.</a:t>
            </a:r>
          </a:p>
          <a:p>
            <a:pPr marL="0" indent="0" algn="ctr">
              <a:buNone/>
            </a:pPr>
            <a:endParaRPr lang="en-US" b="1"/>
          </a:p>
          <a:p>
            <a:pPr algn="just"/>
            <a:r>
              <a:rPr lang="en-US"/>
              <a:t>We cannot determine the sample size of each group which can effect the final result.</a:t>
            </a:r>
          </a:p>
          <a:p>
            <a:pPr algn="just"/>
            <a:r>
              <a:rPr lang="en-US"/>
              <a:t>Margin of error is given to be as 3.2%. So if the true value happens to be 37.2% the drop is not too large.</a:t>
            </a:r>
          </a:p>
          <a:p>
            <a:pPr algn="just"/>
            <a:endParaRPr lang="en-US"/>
          </a:p>
          <a:p>
            <a:pPr algn="just"/>
            <a:endParaRPr lang="en-US"/>
          </a:p>
        </p:txBody>
      </p:sp>
      <p:pic>
        <p:nvPicPr>
          <p:cNvPr id="5" name="Picture 4">
            <a:extLst>
              <a:ext uri="{FF2B5EF4-FFF2-40B4-BE49-F238E27FC236}">
                <a16:creationId xmlns:a16="http://schemas.microsoft.com/office/drawing/2014/main" id="{2E6ACDC5-E868-4EE6-9D77-4DCAEAA669F2}"/>
              </a:ext>
            </a:extLst>
          </p:cNvPr>
          <p:cNvPicPr>
            <a:picLocks noChangeAspect="1"/>
          </p:cNvPicPr>
          <p:nvPr/>
        </p:nvPicPr>
        <p:blipFill>
          <a:blip r:embed="rId2"/>
          <a:stretch>
            <a:fillRect/>
          </a:stretch>
        </p:blipFill>
        <p:spPr>
          <a:xfrm>
            <a:off x="4843759" y="3532443"/>
            <a:ext cx="7125180" cy="2540024"/>
          </a:xfrm>
          <a:prstGeom prst="rect">
            <a:avLst/>
          </a:prstGeom>
        </p:spPr>
      </p:pic>
    </p:spTree>
    <p:extLst>
      <p:ext uri="{BB962C8B-B14F-4D97-AF65-F5344CB8AC3E}">
        <p14:creationId xmlns:p14="http://schemas.microsoft.com/office/powerpoint/2010/main" val="22054779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7654"/>
            <a:ext cx="2877909" cy="6658253"/>
          </a:xfrm>
        </p:spPr>
        <p:txBody>
          <a:bodyPr anchor="ctr">
            <a:noAutofit/>
          </a:bodyPr>
          <a:lstStyle/>
          <a:p>
            <a:pPr lvl="0"/>
            <a:r>
              <a:rPr lang="en-CA" sz="2800" b="1"/>
              <a:t>References</a:t>
            </a: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9" name="Content Placeholder 8">
            <a:extLst>
              <a:ext uri="{FF2B5EF4-FFF2-40B4-BE49-F238E27FC236}">
                <a16:creationId xmlns:a16="http://schemas.microsoft.com/office/drawing/2014/main" id="{657D4DB6-05D2-4014-86A7-3CAA7F78EB55}"/>
              </a:ext>
            </a:extLst>
          </p:cNvPr>
          <p:cNvSpPr>
            <a:spLocks noGrp="1"/>
          </p:cNvSpPr>
          <p:nvPr>
            <p:ph idx="1"/>
          </p:nvPr>
        </p:nvSpPr>
        <p:spPr>
          <a:xfrm>
            <a:off x="5386874" y="2521683"/>
            <a:ext cx="6008687" cy="2026402"/>
          </a:xfrm>
        </p:spPr>
        <p:txBody>
          <a:bodyPr vert="horz" lIns="91440" tIns="45720" rIns="91440" bIns="45720" rtlCol="0" anchor="t">
            <a:normAutofit lnSpcReduction="10000"/>
          </a:bodyPr>
          <a:lstStyle/>
          <a:p>
            <a:r>
              <a:rPr lang="en-US" b="1"/>
              <a:t>Probabilities: The Little Numbers That Rule Our Lives </a:t>
            </a:r>
            <a:r>
              <a:rPr lang="en-US"/>
              <a:t>By Peter Olofsson</a:t>
            </a:r>
          </a:p>
          <a:p>
            <a:r>
              <a:rPr lang="en-CA">
                <a:hlinkClick r:id="rId2"/>
              </a:rPr>
              <a:t>https://www.math.lsu.edu/~madden/M1100/week12goals.html</a:t>
            </a:r>
            <a:endParaRPr lang="en-CA"/>
          </a:p>
          <a:p>
            <a:r>
              <a:rPr lang="en-CA">
                <a:hlinkClick r:id="rId3"/>
              </a:rPr>
              <a:t>https://www.youtube.com/watch?v=LGFqxJdk20o</a:t>
            </a:r>
            <a:r>
              <a:rPr lang="en-CA"/>
              <a:t> (How to calculate Samples Size Proportions</a:t>
            </a:r>
            <a:r>
              <a:rPr lang="en-CA" sz="2300"/>
              <a:t>)</a:t>
            </a:r>
            <a:endParaRPr lang="en-US" sz="2100"/>
          </a:p>
          <a:p>
            <a:endParaRPr lang="en-CA"/>
          </a:p>
        </p:txBody>
      </p:sp>
    </p:spTree>
    <p:extLst>
      <p:ext uri="{BB962C8B-B14F-4D97-AF65-F5344CB8AC3E}">
        <p14:creationId xmlns:p14="http://schemas.microsoft.com/office/powerpoint/2010/main" val="343987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D3B8A-C0B5-4A19-8207-2991DFCC7912}"/>
              </a:ext>
            </a:extLst>
          </p:cNvPr>
          <p:cNvSpPr>
            <a:spLocks noGrp="1"/>
          </p:cNvSpPr>
          <p:nvPr>
            <p:ph type="title"/>
          </p:nvPr>
        </p:nvSpPr>
        <p:spPr>
          <a:xfrm>
            <a:off x="1046019" y="942108"/>
            <a:ext cx="3256550" cy="4969113"/>
          </a:xfrm>
        </p:spPr>
        <p:txBody>
          <a:bodyPr anchor="ctr">
            <a:normAutofit/>
          </a:bodyPr>
          <a:lstStyle/>
          <a:p>
            <a:pPr>
              <a:lnSpc>
                <a:spcPct val="90000"/>
              </a:lnSpc>
            </a:pPr>
            <a:r>
              <a:rPr lang="en-US" sz="2500">
                <a:solidFill>
                  <a:schemeClr val="tx2">
                    <a:lumMod val="75000"/>
                  </a:schemeClr>
                </a:solidFill>
              </a:rPr>
              <a:t>What Is A Random Sample?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How Would You Go About Collecting One?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What Factors Must You Consider When Designing A Sample Frame?</a:t>
            </a:r>
            <a:br>
              <a:rPr lang="en-CA" sz="2500">
                <a:solidFill>
                  <a:schemeClr val="tx2">
                    <a:lumMod val="75000"/>
                  </a:schemeClr>
                </a:solidFill>
              </a:rPr>
            </a:br>
            <a:endParaRPr lang="en-CA" sz="2500">
              <a:solidFill>
                <a:schemeClr val="tx2">
                  <a:lumMod val="75000"/>
                </a:schemeClr>
              </a:solidFill>
            </a:endParaRPr>
          </a:p>
        </p:txBody>
      </p:sp>
      <p:sp>
        <p:nvSpPr>
          <p:cNvPr id="60" name="Rectangle 5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6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E76B55A-1454-46E9-859D-0F891BCC4122}"/>
              </a:ext>
            </a:extLst>
          </p:cNvPr>
          <p:cNvSpPr>
            <a:spLocks noGrp="1"/>
          </p:cNvSpPr>
          <p:nvPr>
            <p:ph idx="1"/>
          </p:nvPr>
        </p:nvSpPr>
        <p:spPr>
          <a:xfrm>
            <a:off x="5049062" y="942107"/>
            <a:ext cx="6636253" cy="5165939"/>
          </a:xfrm>
        </p:spPr>
        <p:txBody>
          <a:bodyPr anchor="ctr">
            <a:noAutofit/>
          </a:bodyPr>
          <a:lstStyle/>
          <a:p>
            <a:pPr algn="just">
              <a:lnSpc>
                <a:spcPct val="90000"/>
              </a:lnSpc>
            </a:pPr>
            <a:r>
              <a:rPr lang="en-US">
                <a:solidFill>
                  <a:schemeClr val="tx2">
                    <a:lumMod val="75000"/>
                  </a:schemeClr>
                </a:solidFill>
              </a:rPr>
              <a:t>Random sampling refers to a variety of selection techniques in which sample members are selected by chance, but with a known probability of selection. </a:t>
            </a:r>
          </a:p>
          <a:p>
            <a:pPr algn="just">
              <a:lnSpc>
                <a:spcPct val="90000"/>
              </a:lnSpc>
            </a:pPr>
            <a:endParaRPr lang="en-US">
              <a:solidFill>
                <a:schemeClr val="tx2">
                  <a:lumMod val="75000"/>
                </a:schemeClr>
              </a:solidFill>
            </a:endParaRPr>
          </a:p>
          <a:p>
            <a:pPr algn="just">
              <a:lnSpc>
                <a:spcPct val="90000"/>
              </a:lnSpc>
            </a:pPr>
            <a:r>
              <a:rPr lang="en-US">
                <a:solidFill>
                  <a:schemeClr val="tx2">
                    <a:lumMod val="75000"/>
                  </a:schemeClr>
                </a:solidFill>
              </a:rPr>
              <a:t>Most social science, business, and agricultural surveys rely on random sampling techniques for the selection of survey participants or sample units, where the sample units may be persons, establishments, land points, or other units for analysis. </a:t>
            </a:r>
          </a:p>
          <a:p>
            <a:pPr algn="just">
              <a:lnSpc>
                <a:spcPct val="90000"/>
              </a:lnSpc>
            </a:pPr>
            <a:endParaRPr lang="en-US">
              <a:solidFill>
                <a:schemeClr val="tx2">
                  <a:lumMod val="75000"/>
                </a:schemeClr>
              </a:solidFill>
            </a:endParaRPr>
          </a:p>
          <a:p>
            <a:pPr algn="just">
              <a:lnSpc>
                <a:spcPct val="90000"/>
              </a:lnSpc>
            </a:pPr>
            <a:r>
              <a:rPr lang="en-US">
                <a:solidFill>
                  <a:schemeClr val="tx2">
                    <a:lumMod val="75000"/>
                  </a:schemeClr>
                </a:solidFill>
              </a:rPr>
              <a:t>Random sampling is a critical element to the overall survey research design.</a:t>
            </a:r>
          </a:p>
        </p:txBody>
      </p:sp>
    </p:spTree>
    <p:extLst>
      <p:ext uri="{BB962C8B-B14F-4D97-AF65-F5344CB8AC3E}">
        <p14:creationId xmlns:p14="http://schemas.microsoft.com/office/powerpoint/2010/main" val="14694913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D3B8A-C0B5-4A19-8207-2991DFCC7912}"/>
              </a:ext>
            </a:extLst>
          </p:cNvPr>
          <p:cNvSpPr>
            <a:spLocks noGrp="1"/>
          </p:cNvSpPr>
          <p:nvPr>
            <p:ph type="title"/>
          </p:nvPr>
        </p:nvSpPr>
        <p:spPr>
          <a:xfrm>
            <a:off x="1046019" y="942108"/>
            <a:ext cx="3256550" cy="4969113"/>
          </a:xfrm>
        </p:spPr>
        <p:txBody>
          <a:bodyPr anchor="ctr">
            <a:normAutofit/>
          </a:bodyPr>
          <a:lstStyle/>
          <a:p>
            <a:pPr>
              <a:lnSpc>
                <a:spcPct val="90000"/>
              </a:lnSpc>
            </a:pPr>
            <a:r>
              <a:rPr lang="en-US" sz="2500">
                <a:solidFill>
                  <a:schemeClr val="tx2">
                    <a:lumMod val="75000"/>
                  </a:schemeClr>
                </a:solidFill>
              </a:rPr>
              <a:t>What Is A Random Sample?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How Would You Go About Collecting One?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What Factors Must You Consider When Designing A Sample Frame?</a:t>
            </a:r>
            <a:br>
              <a:rPr lang="en-CA" sz="2500">
                <a:solidFill>
                  <a:schemeClr val="tx2">
                    <a:lumMod val="75000"/>
                  </a:schemeClr>
                </a:solidFill>
              </a:rPr>
            </a:br>
            <a:endParaRPr lang="en-CA" sz="2500">
              <a:solidFill>
                <a:schemeClr val="tx2">
                  <a:lumMod val="75000"/>
                </a:schemeClr>
              </a:solidFill>
            </a:endParaRPr>
          </a:p>
        </p:txBody>
      </p:sp>
      <p:sp>
        <p:nvSpPr>
          <p:cNvPr id="60" name="Rectangle 5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6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E76B55A-1454-46E9-859D-0F891BCC4122}"/>
              </a:ext>
            </a:extLst>
          </p:cNvPr>
          <p:cNvSpPr>
            <a:spLocks noGrp="1"/>
          </p:cNvSpPr>
          <p:nvPr>
            <p:ph idx="1"/>
          </p:nvPr>
        </p:nvSpPr>
        <p:spPr>
          <a:xfrm>
            <a:off x="5049062" y="594805"/>
            <a:ext cx="6677641" cy="5856326"/>
          </a:xfrm>
        </p:spPr>
        <p:txBody>
          <a:bodyPr anchor="ctr">
            <a:normAutofit/>
          </a:bodyPr>
          <a:lstStyle/>
          <a:p>
            <a:pPr marL="0" indent="0" algn="ctr">
              <a:lnSpc>
                <a:spcPct val="90000"/>
              </a:lnSpc>
              <a:buNone/>
            </a:pPr>
            <a:r>
              <a:rPr lang="en-CA" b="1">
                <a:solidFill>
                  <a:schemeClr val="tx2">
                    <a:lumMod val="75000"/>
                  </a:schemeClr>
                </a:solidFill>
              </a:rPr>
              <a:t>Random Sampling Techniques</a:t>
            </a:r>
          </a:p>
          <a:p>
            <a:pPr marL="0" indent="0" algn="just">
              <a:lnSpc>
                <a:spcPct val="90000"/>
              </a:lnSpc>
              <a:buNone/>
            </a:pPr>
            <a:endParaRPr lang="en-CA" b="1">
              <a:solidFill>
                <a:schemeClr val="tx2">
                  <a:lumMod val="75000"/>
                </a:schemeClr>
              </a:solidFill>
            </a:endParaRPr>
          </a:p>
          <a:p>
            <a:pPr algn="just" fontAlgn="base">
              <a:lnSpc>
                <a:spcPct val="90000"/>
              </a:lnSpc>
            </a:pPr>
            <a:r>
              <a:rPr lang="en-US" b="1">
                <a:solidFill>
                  <a:schemeClr val="tx2">
                    <a:lumMod val="75000"/>
                  </a:schemeClr>
                </a:solidFill>
              </a:rPr>
              <a:t>Simple random sample:</a:t>
            </a:r>
            <a:r>
              <a:rPr lang="en-US">
                <a:solidFill>
                  <a:schemeClr val="tx2">
                    <a:lumMod val="75000"/>
                  </a:schemeClr>
                </a:solidFill>
              </a:rPr>
              <a:t> Every member and set of members has an equal chance of being included in the sample. Technology, random number generators, or some other sort of chance process is needed to get a simple random sample.</a:t>
            </a:r>
          </a:p>
          <a:p>
            <a:pPr marL="0" indent="0" algn="just" fontAlgn="base">
              <a:lnSpc>
                <a:spcPct val="90000"/>
              </a:lnSpc>
              <a:buNone/>
            </a:pPr>
            <a:r>
              <a:rPr lang="en-US">
                <a:solidFill>
                  <a:schemeClr val="tx2">
                    <a:lumMod val="75000"/>
                  </a:schemeClr>
                </a:solidFill>
              </a:rPr>
              <a:t>	</a:t>
            </a:r>
            <a:r>
              <a:rPr lang="en-US" b="1">
                <a:solidFill>
                  <a:schemeClr val="tx2">
                    <a:lumMod val="75000"/>
                  </a:schemeClr>
                </a:solidFill>
              </a:rPr>
              <a:t>Example: </a:t>
            </a:r>
            <a:r>
              <a:rPr lang="en-US">
                <a:solidFill>
                  <a:schemeClr val="tx2">
                    <a:lumMod val="75000"/>
                  </a:schemeClr>
                </a:solidFill>
              </a:rPr>
              <a:t>A teachers puts students' names in a hat and chooses without looking to get a sample of students.</a:t>
            </a:r>
            <a:endParaRPr lang="en-CA">
              <a:solidFill>
                <a:schemeClr val="tx2">
                  <a:lumMod val="75000"/>
                </a:schemeClr>
              </a:solidFill>
            </a:endParaRPr>
          </a:p>
          <a:p>
            <a:pPr marL="0" indent="0" algn="just" fontAlgn="base">
              <a:lnSpc>
                <a:spcPct val="90000"/>
              </a:lnSpc>
              <a:buNone/>
            </a:pPr>
            <a:endParaRPr lang="en-CA">
              <a:solidFill>
                <a:schemeClr val="tx2">
                  <a:lumMod val="75000"/>
                </a:schemeClr>
              </a:solidFill>
            </a:endParaRPr>
          </a:p>
          <a:p>
            <a:pPr algn="just" fontAlgn="base">
              <a:lnSpc>
                <a:spcPct val="90000"/>
              </a:lnSpc>
            </a:pPr>
            <a:r>
              <a:rPr lang="en-US" b="1">
                <a:solidFill>
                  <a:schemeClr val="tx2">
                    <a:lumMod val="75000"/>
                  </a:schemeClr>
                </a:solidFill>
              </a:rPr>
              <a:t>Stratified random sample: </a:t>
            </a:r>
            <a:r>
              <a:rPr lang="en-US">
                <a:solidFill>
                  <a:schemeClr val="tx2">
                    <a:lumMod val="75000"/>
                  </a:schemeClr>
                </a:solidFill>
              </a:rPr>
              <a:t>The population is first split into groups. The overall sample consists of some members from every group. The members from each group are chosen randomly.</a:t>
            </a:r>
          </a:p>
          <a:p>
            <a:pPr marL="0" indent="0" algn="just" fontAlgn="base">
              <a:lnSpc>
                <a:spcPct val="90000"/>
              </a:lnSpc>
              <a:buNone/>
            </a:pPr>
            <a:r>
              <a:rPr lang="en-US" b="1">
                <a:solidFill>
                  <a:schemeClr val="tx2">
                    <a:lumMod val="75000"/>
                  </a:schemeClr>
                </a:solidFill>
              </a:rPr>
              <a:t>	Example: </a:t>
            </a:r>
            <a:r>
              <a:rPr lang="en-US">
                <a:solidFill>
                  <a:schemeClr val="tx2">
                    <a:lumMod val="75000"/>
                  </a:schemeClr>
                </a:solidFill>
              </a:rPr>
              <a:t>A student council surveys 100 students by getting random samples of 25 freshmen, 25 sophomores, 25 juniors, and 25 seniors.</a:t>
            </a:r>
          </a:p>
          <a:p>
            <a:pPr fontAlgn="base">
              <a:lnSpc>
                <a:spcPct val="90000"/>
              </a:lnSpc>
            </a:pPr>
            <a:endParaRPr lang="en-US" sz="1700">
              <a:solidFill>
                <a:schemeClr val="tx2">
                  <a:lumMod val="75000"/>
                </a:schemeClr>
              </a:solidFill>
            </a:endParaRPr>
          </a:p>
        </p:txBody>
      </p:sp>
    </p:spTree>
    <p:extLst>
      <p:ext uri="{BB962C8B-B14F-4D97-AF65-F5344CB8AC3E}">
        <p14:creationId xmlns:p14="http://schemas.microsoft.com/office/powerpoint/2010/main" val="1843418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D3B8A-C0B5-4A19-8207-2991DFCC7912}"/>
              </a:ext>
            </a:extLst>
          </p:cNvPr>
          <p:cNvSpPr>
            <a:spLocks noGrp="1"/>
          </p:cNvSpPr>
          <p:nvPr>
            <p:ph type="title"/>
          </p:nvPr>
        </p:nvSpPr>
        <p:spPr>
          <a:xfrm>
            <a:off x="1046019" y="942108"/>
            <a:ext cx="3256550" cy="4969113"/>
          </a:xfrm>
        </p:spPr>
        <p:txBody>
          <a:bodyPr anchor="ctr">
            <a:normAutofit/>
          </a:bodyPr>
          <a:lstStyle/>
          <a:p>
            <a:pPr>
              <a:lnSpc>
                <a:spcPct val="90000"/>
              </a:lnSpc>
            </a:pPr>
            <a:r>
              <a:rPr lang="en-US" sz="2500">
                <a:solidFill>
                  <a:schemeClr val="tx2">
                    <a:lumMod val="75000"/>
                  </a:schemeClr>
                </a:solidFill>
              </a:rPr>
              <a:t>What Is A Random Sample?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How Would You Go About Collecting One?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What Factors Must You Consider When Designing A Sample Frame?</a:t>
            </a:r>
            <a:br>
              <a:rPr lang="en-CA" sz="2500">
                <a:solidFill>
                  <a:schemeClr val="tx2">
                    <a:lumMod val="75000"/>
                  </a:schemeClr>
                </a:solidFill>
              </a:rPr>
            </a:br>
            <a:endParaRPr lang="en-CA" sz="2500">
              <a:solidFill>
                <a:schemeClr val="tx2">
                  <a:lumMod val="75000"/>
                </a:schemeClr>
              </a:solidFill>
            </a:endParaRPr>
          </a:p>
        </p:txBody>
      </p:sp>
      <p:sp>
        <p:nvSpPr>
          <p:cNvPr id="60" name="Rectangle 5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6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E76B55A-1454-46E9-859D-0F891BCC4122}"/>
              </a:ext>
            </a:extLst>
          </p:cNvPr>
          <p:cNvSpPr>
            <a:spLocks noGrp="1"/>
          </p:cNvSpPr>
          <p:nvPr>
            <p:ph idx="1"/>
          </p:nvPr>
        </p:nvSpPr>
        <p:spPr>
          <a:xfrm>
            <a:off x="5049062" y="594805"/>
            <a:ext cx="6738199" cy="5856326"/>
          </a:xfrm>
        </p:spPr>
        <p:txBody>
          <a:bodyPr anchor="ctr">
            <a:normAutofit/>
          </a:bodyPr>
          <a:lstStyle/>
          <a:p>
            <a:pPr marL="0" indent="0" algn="ctr">
              <a:lnSpc>
                <a:spcPct val="90000"/>
              </a:lnSpc>
              <a:buNone/>
            </a:pPr>
            <a:r>
              <a:rPr lang="en-CA" b="1">
                <a:solidFill>
                  <a:schemeClr val="tx2">
                    <a:lumMod val="75000"/>
                  </a:schemeClr>
                </a:solidFill>
              </a:rPr>
              <a:t>Random Sampling Techniques</a:t>
            </a:r>
          </a:p>
          <a:p>
            <a:pPr marL="0" indent="0" algn="just">
              <a:lnSpc>
                <a:spcPct val="90000"/>
              </a:lnSpc>
              <a:buNone/>
            </a:pPr>
            <a:endParaRPr lang="en-CA" b="1">
              <a:solidFill>
                <a:schemeClr val="tx2">
                  <a:lumMod val="75000"/>
                </a:schemeClr>
              </a:solidFill>
            </a:endParaRPr>
          </a:p>
          <a:p>
            <a:pPr algn="just" fontAlgn="base">
              <a:lnSpc>
                <a:spcPct val="90000"/>
              </a:lnSpc>
            </a:pPr>
            <a:r>
              <a:rPr lang="en-US" b="1">
                <a:solidFill>
                  <a:schemeClr val="tx2">
                    <a:lumMod val="75000"/>
                  </a:schemeClr>
                </a:solidFill>
              </a:rPr>
              <a:t>Cluster Random Sample:</a:t>
            </a:r>
            <a:r>
              <a:rPr lang="en-US">
                <a:solidFill>
                  <a:schemeClr val="tx2">
                    <a:lumMod val="75000"/>
                  </a:schemeClr>
                </a:solidFill>
              </a:rPr>
              <a:t> The population is first split into groups. The overall sample consists of every member from some of the groups. The groups are selected at random.</a:t>
            </a:r>
          </a:p>
          <a:p>
            <a:pPr marL="0" indent="0" algn="just" fontAlgn="base">
              <a:lnSpc>
                <a:spcPct val="90000"/>
              </a:lnSpc>
              <a:buNone/>
            </a:pPr>
            <a:r>
              <a:rPr lang="en-US">
                <a:solidFill>
                  <a:schemeClr val="tx2">
                    <a:lumMod val="75000"/>
                  </a:schemeClr>
                </a:solidFill>
              </a:rPr>
              <a:t>	</a:t>
            </a:r>
            <a:r>
              <a:rPr lang="en-US" b="1">
                <a:solidFill>
                  <a:schemeClr val="tx2">
                    <a:lumMod val="75000"/>
                  </a:schemeClr>
                </a:solidFill>
              </a:rPr>
              <a:t>Example: </a:t>
            </a:r>
            <a:r>
              <a:rPr lang="en-US">
                <a:solidFill>
                  <a:schemeClr val="tx2">
                    <a:lumMod val="75000"/>
                  </a:schemeClr>
                </a:solidFill>
              </a:rPr>
              <a:t>An airline company wants to survey its customers one day, so they randomly select 555 flights that day and survey every passenger on those flights.</a:t>
            </a:r>
          </a:p>
          <a:p>
            <a:pPr algn="just" fontAlgn="base">
              <a:lnSpc>
                <a:spcPct val="90000"/>
              </a:lnSpc>
            </a:pPr>
            <a:endParaRPr lang="en-US">
              <a:solidFill>
                <a:schemeClr val="tx2">
                  <a:lumMod val="75000"/>
                </a:schemeClr>
              </a:solidFill>
            </a:endParaRPr>
          </a:p>
          <a:p>
            <a:pPr algn="just" fontAlgn="base">
              <a:lnSpc>
                <a:spcPct val="90000"/>
              </a:lnSpc>
            </a:pPr>
            <a:r>
              <a:rPr lang="en-US" b="1">
                <a:solidFill>
                  <a:schemeClr val="tx2">
                    <a:lumMod val="75000"/>
                  </a:schemeClr>
                </a:solidFill>
              </a:rPr>
              <a:t>Systematic Random Sample:</a:t>
            </a:r>
            <a:r>
              <a:rPr lang="en-US">
                <a:solidFill>
                  <a:schemeClr val="tx2">
                    <a:lumMod val="75000"/>
                  </a:schemeClr>
                </a:solidFill>
              </a:rPr>
              <a:t> Members of the population are put in some order. A starting point is selected at random, and every nth member is selected to be in the sample.</a:t>
            </a:r>
          </a:p>
          <a:p>
            <a:pPr marL="0" indent="0" algn="just" fontAlgn="base">
              <a:lnSpc>
                <a:spcPct val="90000"/>
              </a:lnSpc>
              <a:buNone/>
            </a:pPr>
            <a:r>
              <a:rPr lang="en-US">
                <a:solidFill>
                  <a:schemeClr val="tx2">
                    <a:lumMod val="75000"/>
                  </a:schemeClr>
                </a:solidFill>
              </a:rPr>
              <a:t>	</a:t>
            </a:r>
            <a:r>
              <a:rPr lang="en-US" b="1">
                <a:solidFill>
                  <a:schemeClr val="tx2">
                    <a:lumMod val="75000"/>
                  </a:schemeClr>
                </a:solidFill>
              </a:rPr>
              <a:t>Example: </a:t>
            </a:r>
            <a:r>
              <a:rPr lang="en-US">
                <a:solidFill>
                  <a:schemeClr val="tx2">
                    <a:lumMod val="75000"/>
                  </a:schemeClr>
                </a:solidFill>
              </a:rPr>
              <a:t>A principal takes an alphabetized list of student names and picks a random starting point. Every 20th, student is selected to take a survey.</a:t>
            </a:r>
          </a:p>
          <a:p>
            <a:pPr fontAlgn="base">
              <a:lnSpc>
                <a:spcPct val="90000"/>
              </a:lnSpc>
            </a:pPr>
            <a:endParaRPr lang="en-US" sz="1700">
              <a:solidFill>
                <a:schemeClr val="tx2">
                  <a:lumMod val="75000"/>
                </a:schemeClr>
              </a:solidFill>
            </a:endParaRPr>
          </a:p>
        </p:txBody>
      </p:sp>
    </p:spTree>
    <p:extLst>
      <p:ext uri="{BB962C8B-B14F-4D97-AF65-F5344CB8AC3E}">
        <p14:creationId xmlns:p14="http://schemas.microsoft.com/office/powerpoint/2010/main" val="7745455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D3B8A-C0B5-4A19-8207-2991DFCC7912}"/>
              </a:ext>
            </a:extLst>
          </p:cNvPr>
          <p:cNvSpPr>
            <a:spLocks noGrp="1"/>
          </p:cNvSpPr>
          <p:nvPr>
            <p:ph type="title"/>
          </p:nvPr>
        </p:nvSpPr>
        <p:spPr>
          <a:xfrm>
            <a:off x="1046019" y="942108"/>
            <a:ext cx="3256550" cy="4969113"/>
          </a:xfrm>
        </p:spPr>
        <p:txBody>
          <a:bodyPr anchor="ctr">
            <a:normAutofit/>
          </a:bodyPr>
          <a:lstStyle/>
          <a:p>
            <a:pPr>
              <a:lnSpc>
                <a:spcPct val="90000"/>
              </a:lnSpc>
            </a:pPr>
            <a:r>
              <a:rPr lang="en-US" sz="2500">
                <a:solidFill>
                  <a:schemeClr val="tx2">
                    <a:lumMod val="75000"/>
                  </a:schemeClr>
                </a:solidFill>
              </a:rPr>
              <a:t>What Is A Random Sample?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How Would You Go About Collecting One? </a:t>
            </a:r>
            <a:br>
              <a:rPr lang="en-US" sz="2500">
                <a:solidFill>
                  <a:schemeClr val="tx2">
                    <a:lumMod val="75000"/>
                  </a:schemeClr>
                </a:solidFill>
              </a:rPr>
            </a:br>
            <a:br>
              <a:rPr lang="en-US" sz="2500">
                <a:solidFill>
                  <a:schemeClr val="tx2">
                    <a:lumMod val="75000"/>
                  </a:schemeClr>
                </a:solidFill>
              </a:rPr>
            </a:br>
            <a:r>
              <a:rPr lang="en-US" sz="2500">
                <a:solidFill>
                  <a:schemeClr val="tx2">
                    <a:lumMod val="75000"/>
                  </a:schemeClr>
                </a:solidFill>
              </a:rPr>
              <a:t>What Factors Must You Consider When Designing A Sample Frame?</a:t>
            </a:r>
            <a:br>
              <a:rPr lang="en-CA" sz="2500">
                <a:solidFill>
                  <a:schemeClr val="tx2">
                    <a:lumMod val="75000"/>
                  </a:schemeClr>
                </a:solidFill>
              </a:rPr>
            </a:br>
            <a:endParaRPr lang="en-CA" sz="2500">
              <a:solidFill>
                <a:schemeClr val="tx2">
                  <a:lumMod val="75000"/>
                </a:schemeClr>
              </a:solidFill>
            </a:endParaRPr>
          </a:p>
        </p:txBody>
      </p:sp>
      <p:sp>
        <p:nvSpPr>
          <p:cNvPr id="60" name="Rectangle 5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6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E76B55A-1454-46E9-859D-0F891BCC4122}"/>
              </a:ext>
            </a:extLst>
          </p:cNvPr>
          <p:cNvSpPr>
            <a:spLocks noGrp="1"/>
          </p:cNvSpPr>
          <p:nvPr>
            <p:ph idx="1"/>
          </p:nvPr>
        </p:nvSpPr>
        <p:spPr>
          <a:xfrm>
            <a:off x="6971585" y="942107"/>
            <a:ext cx="2840370" cy="4969114"/>
          </a:xfrm>
        </p:spPr>
        <p:txBody>
          <a:bodyPr anchor="ctr">
            <a:normAutofit/>
          </a:bodyPr>
          <a:lstStyle/>
          <a:p>
            <a:pPr marL="0" indent="0" algn="ctr">
              <a:buNone/>
            </a:pPr>
            <a:r>
              <a:rPr lang="en-CA" b="1">
                <a:solidFill>
                  <a:schemeClr val="tx2">
                    <a:lumMod val="75000"/>
                  </a:schemeClr>
                </a:solidFill>
              </a:rPr>
              <a:t>Factors to Consider</a:t>
            </a:r>
          </a:p>
          <a:p>
            <a:pPr marL="0" indent="0">
              <a:buNone/>
            </a:pPr>
            <a:endParaRPr lang="en-CA">
              <a:solidFill>
                <a:schemeClr val="tx2">
                  <a:lumMod val="75000"/>
                </a:schemeClr>
              </a:solidFill>
            </a:endParaRPr>
          </a:p>
          <a:p>
            <a:pPr lvl="1"/>
            <a:r>
              <a:rPr lang="en-CA">
                <a:solidFill>
                  <a:schemeClr val="tx2">
                    <a:lumMod val="75000"/>
                  </a:schemeClr>
                </a:solidFill>
              </a:rPr>
              <a:t>Location</a:t>
            </a:r>
          </a:p>
          <a:p>
            <a:pPr lvl="1"/>
            <a:r>
              <a:rPr lang="en-CA">
                <a:solidFill>
                  <a:schemeClr val="tx2">
                    <a:lumMod val="75000"/>
                  </a:schemeClr>
                </a:solidFill>
              </a:rPr>
              <a:t>Gender</a:t>
            </a:r>
          </a:p>
          <a:p>
            <a:pPr lvl="1"/>
            <a:r>
              <a:rPr lang="en-CA">
                <a:solidFill>
                  <a:schemeClr val="tx2">
                    <a:lumMod val="75000"/>
                  </a:schemeClr>
                </a:solidFill>
              </a:rPr>
              <a:t>Age</a:t>
            </a:r>
          </a:p>
          <a:p>
            <a:pPr lvl="1"/>
            <a:r>
              <a:rPr lang="en-CA">
                <a:solidFill>
                  <a:schemeClr val="tx2">
                    <a:lumMod val="75000"/>
                  </a:schemeClr>
                </a:solidFill>
              </a:rPr>
              <a:t>Profession</a:t>
            </a:r>
            <a:endParaRPr lang="en-US">
              <a:solidFill>
                <a:schemeClr val="tx2">
                  <a:lumMod val="75000"/>
                </a:schemeClr>
              </a:solidFill>
            </a:endParaRPr>
          </a:p>
          <a:p>
            <a:pPr lvl="1"/>
            <a:r>
              <a:rPr lang="en-CA">
                <a:solidFill>
                  <a:schemeClr val="tx2">
                    <a:lumMod val="75000"/>
                  </a:schemeClr>
                </a:solidFill>
              </a:rPr>
              <a:t>Ethnicity</a:t>
            </a:r>
          </a:p>
          <a:p>
            <a:pPr lvl="1"/>
            <a:endParaRPr lang="en-CA">
              <a:solidFill>
                <a:schemeClr val="tx2">
                  <a:lumMod val="75000"/>
                </a:schemeClr>
              </a:solidFill>
            </a:endParaRPr>
          </a:p>
        </p:txBody>
      </p:sp>
    </p:spTree>
    <p:extLst>
      <p:ext uri="{BB962C8B-B14F-4D97-AF65-F5344CB8AC3E}">
        <p14:creationId xmlns:p14="http://schemas.microsoft.com/office/powerpoint/2010/main" val="17003153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D3B8A-C0B5-4A19-8207-2991DFCC7912}"/>
              </a:ext>
            </a:extLst>
          </p:cNvPr>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The Case Says That 38% Will Vote Liberal. </a:t>
            </a:r>
            <a:br>
              <a:rPr lang="en-US">
                <a:solidFill>
                  <a:schemeClr val="tx2">
                    <a:lumMod val="75000"/>
                  </a:schemeClr>
                </a:solidFill>
              </a:rPr>
            </a:br>
            <a:br>
              <a:rPr lang="en-US">
                <a:solidFill>
                  <a:schemeClr val="tx2">
                    <a:lumMod val="75000"/>
                  </a:schemeClr>
                </a:solidFill>
              </a:rPr>
            </a:br>
            <a:r>
              <a:rPr lang="en-US">
                <a:solidFill>
                  <a:schemeClr val="tx2">
                    <a:lumMod val="75000"/>
                  </a:schemeClr>
                </a:solidFill>
              </a:rPr>
              <a:t>Is This A Fact Or An Estimate?</a:t>
            </a:r>
            <a:endParaRPr lang="en-CA">
              <a:solidFill>
                <a:schemeClr val="tx2">
                  <a:lumMod val="75000"/>
                </a:schemeClr>
              </a:solidFill>
            </a:endParaRPr>
          </a:p>
        </p:txBody>
      </p:sp>
      <p:sp>
        <p:nvSpPr>
          <p:cNvPr id="60" name="Rectangle 5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62" name="Straight Connector 6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6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6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6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6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6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7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7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7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7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7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7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7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CE76B55A-1454-46E9-859D-0F891BCC4122}"/>
              </a:ext>
            </a:extLst>
          </p:cNvPr>
          <p:cNvSpPr>
            <a:spLocks noGrp="1"/>
          </p:cNvSpPr>
          <p:nvPr>
            <p:ph idx="1"/>
          </p:nvPr>
        </p:nvSpPr>
        <p:spPr>
          <a:xfrm>
            <a:off x="5049062" y="942108"/>
            <a:ext cx="6455549" cy="4969114"/>
          </a:xfrm>
        </p:spPr>
        <p:txBody>
          <a:bodyPr anchor="ctr">
            <a:normAutofit/>
          </a:bodyPr>
          <a:lstStyle/>
          <a:p>
            <a:pPr marL="0" indent="0" algn="ctr">
              <a:buNone/>
            </a:pPr>
            <a:r>
              <a:rPr lang="en-CA" b="1">
                <a:solidFill>
                  <a:schemeClr val="tx2">
                    <a:lumMod val="75000"/>
                  </a:schemeClr>
                </a:solidFill>
              </a:rPr>
              <a:t>It Is Only Estimate.</a:t>
            </a:r>
            <a:endParaRPr lang="en-CA">
              <a:solidFill>
                <a:schemeClr val="tx2">
                  <a:lumMod val="75000"/>
                </a:schemeClr>
              </a:solidFill>
            </a:endParaRPr>
          </a:p>
          <a:p>
            <a:pPr marL="0" indent="0" algn="just">
              <a:buNone/>
            </a:pPr>
            <a:r>
              <a:rPr lang="en-CA" b="1">
                <a:solidFill>
                  <a:schemeClr val="tx2">
                    <a:lumMod val="75000"/>
                  </a:schemeClr>
                </a:solidFill>
              </a:rPr>
              <a:t>Reason:</a:t>
            </a:r>
          </a:p>
          <a:p>
            <a:pPr lvl="0" algn="just"/>
            <a:r>
              <a:rPr lang="en-CA">
                <a:solidFill>
                  <a:schemeClr val="tx2">
                    <a:lumMod val="75000"/>
                  </a:schemeClr>
                </a:solidFill>
              </a:rPr>
              <a:t>Accurate only if the sample is ‘representative’ of the electorate as a whole. (i.e. they are unbiased).</a:t>
            </a:r>
          </a:p>
          <a:p>
            <a:pPr lvl="0" algn="just"/>
            <a:r>
              <a:rPr lang="en-CA">
                <a:solidFill>
                  <a:schemeClr val="tx2">
                    <a:lumMod val="75000"/>
                  </a:schemeClr>
                </a:solidFill>
              </a:rPr>
              <a:t>Margin of error = 1.9%. Total survey error needs to be assessed &amp; evaluated.</a:t>
            </a:r>
          </a:p>
          <a:p>
            <a:pPr lvl="0" algn="just"/>
            <a:r>
              <a:rPr lang="en-CA">
                <a:solidFill>
                  <a:schemeClr val="tx2">
                    <a:lumMod val="75000"/>
                  </a:schemeClr>
                </a:solidFill>
              </a:rPr>
              <a:t>Again, as it’s sample of population we do not know how many people in Canada will vote Liberals.</a:t>
            </a:r>
          </a:p>
          <a:p>
            <a:pPr lvl="1"/>
            <a:endParaRPr lang="en-CA">
              <a:solidFill>
                <a:schemeClr val="tx2">
                  <a:lumMod val="75000"/>
                </a:schemeClr>
              </a:solidFill>
            </a:endParaRPr>
          </a:p>
        </p:txBody>
      </p:sp>
    </p:spTree>
    <p:extLst>
      <p:ext uri="{BB962C8B-B14F-4D97-AF65-F5344CB8AC3E}">
        <p14:creationId xmlns:p14="http://schemas.microsoft.com/office/powerpoint/2010/main" val="30818845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42108"/>
            <a:ext cx="2877909" cy="4969113"/>
          </a:xfrm>
        </p:spPr>
        <p:txBody>
          <a:bodyPr anchor="ctr">
            <a:normAutofit fontScale="90000"/>
          </a:bodyPr>
          <a:lstStyle/>
          <a:p>
            <a:r>
              <a:rPr lang="en-US"/>
              <a:t>The Case Says That The Survey Is Accurate Within 1.9% Points.</a:t>
            </a:r>
            <a:br>
              <a:rPr lang="en-US"/>
            </a:br>
            <a:br>
              <a:rPr lang="en-US"/>
            </a:br>
            <a:r>
              <a:rPr lang="en-US"/>
              <a:t>What Exactly Does This Mean?</a:t>
            </a:r>
            <a:br>
              <a:rPr lang="en-CA"/>
            </a:br>
            <a:endParaRPr lang="en-CA">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B6900817-0C37-47F8-B385-E6B004F11A64}"/>
              </a:ext>
            </a:extLst>
          </p:cNvPr>
          <p:cNvSpPr>
            <a:spLocks noGrp="1"/>
          </p:cNvSpPr>
          <p:nvPr>
            <p:ph idx="1"/>
          </p:nvPr>
        </p:nvSpPr>
        <p:spPr>
          <a:xfrm>
            <a:off x="5049062" y="639192"/>
            <a:ext cx="6738197" cy="5646198"/>
          </a:xfrm>
        </p:spPr>
        <p:txBody>
          <a:bodyPr anchor="ctr">
            <a:normAutofit/>
          </a:bodyPr>
          <a:lstStyle/>
          <a:p>
            <a:pPr marL="0" indent="0" algn="ctr">
              <a:buNone/>
            </a:pPr>
            <a:r>
              <a:rPr lang="en-CA" b="1"/>
              <a:t>Margin of Error</a:t>
            </a:r>
          </a:p>
          <a:p>
            <a:pPr marL="0" indent="0" algn="just">
              <a:buNone/>
            </a:pPr>
            <a:endParaRPr lang="en-CA"/>
          </a:p>
          <a:p>
            <a:pPr algn="just"/>
            <a:r>
              <a:rPr lang="en-CA"/>
              <a:t>The poll survey reports 38% vote for Liberals &amp; 26% vote for Conservatives.</a:t>
            </a:r>
          </a:p>
          <a:p>
            <a:pPr lvl="0" algn="just"/>
            <a:r>
              <a:rPr lang="en-CA"/>
              <a:t>But the true values would be as high as 39.9%, or as low as 36.1% for Liberals. (i.e., 38% ± 1.9%).</a:t>
            </a:r>
          </a:p>
          <a:p>
            <a:pPr lvl="0" algn="just"/>
            <a:r>
              <a:rPr lang="en-CA"/>
              <a:t>Would fall within the range of 24.1% to 27.9% for Conservatives. (i.e., 26% ± 1.9%)</a:t>
            </a:r>
          </a:p>
          <a:p>
            <a:pPr algn="just"/>
            <a:r>
              <a:rPr lang="en-CA"/>
              <a:t>It’s basically the width of radius of confidence interval. </a:t>
            </a:r>
          </a:p>
          <a:p>
            <a:pPr algn="just"/>
            <a:r>
              <a:rPr lang="en-CA"/>
              <a:t>Smaller Margin of Error = More confident one can be about survey results.</a:t>
            </a:r>
          </a:p>
          <a:p>
            <a:endParaRPr lang="en-CA">
              <a:solidFill>
                <a:schemeClr val="tx2">
                  <a:lumMod val="75000"/>
                </a:schemeClr>
              </a:solidFill>
            </a:endParaRPr>
          </a:p>
        </p:txBody>
      </p:sp>
    </p:spTree>
    <p:extLst>
      <p:ext uri="{BB962C8B-B14F-4D97-AF65-F5344CB8AC3E}">
        <p14:creationId xmlns:p14="http://schemas.microsoft.com/office/powerpoint/2010/main" val="1162359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42108"/>
            <a:ext cx="2877909" cy="4969113"/>
          </a:xfrm>
        </p:spPr>
        <p:txBody>
          <a:bodyPr anchor="ctr">
            <a:normAutofit fontScale="90000"/>
          </a:bodyPr>
          <a:lstStyle/>
          <a:p>
            <a:pPr lvl="0"/>
            <a:r>
              <a:rPr lang="en-US"/>
              <a:t>The Case Says That The Sample Consisted Of 2,638 People.</a:t>
            </a:r>
            <a:br>
              <a:rPr lang="en-US"/>
            </a:br>
            <a:br>
              <a:rPr lang="en-US"/>
            </a:br>
            <a:r>
              <a:rPr lang="en-US"/>
              <a:t>Where Did This Number Come From?</a:t>
            </a:r>
            <a:endParaRPr lang="en-CA"/>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B6900817-0C37-47F8-B385-E6B004F11A64}"/>
              </a:ext>
            </a:extLst>
          </p:cNvPr>
          <p:cNvSpPr>
            <a:spLocks noGrp="1"/>
          </p:cNvSpPr>
          <p:nvPr>
            <p:ph idx="1"/>
          </p:nvPr>
        </p:nvSpPr>
        <p:spPr>
          <a:xfrm>
            <a:off x="5020170" y="824418"/>
            <a:ext cx="6700723" cy="2858688"/>
          </a:xfrm>
        </p:spPr>
        <p:txBody>
          <a:bodyPr anchor="ctr">
            <a:normAutofit fontScale="92500" lnSpcReduction="20000"/>
          </a:bodyPr>
          <a:lstStyle/>
          <a:p>
            <a:r>
              <a:rPr lang="en-CA" sz="1900"/>
              <a:t>2,638 is the total number of individuals who completed the survey.</a:t>
            </a:r>
          </a:p>
          <a:p>
            <a:r>
              <a:rPr lang="en-CA" sz="1900"/>
              <a:t>Sample Size required based on population size in order to construct a 95% confidence interval with margin of error of 1.9% is actually 2,660.</a:t>
            </a:r>
          </a:p>
          <a:p>
            <a:r>
              <a:rPr lang="en-US" sz="1900"/>
              <a:t>The sample size (n) is calculated according to the formula: </a:t>
            </a:r>
            <a:r>
              <a:rPr lang="en-US" sz="2000"/>
              <a:t> n = z</a:t>
            </a:r>
            <a:r>
              <a:rPr lang="en-US" sz="2000" baseline="30000"/>
              <a:t>2</a:t>
            </a:r>
            <a:r>
              <a:rPr lang="en-US" sz="2000"/>
              <a:t> * p * (1 - p) / e</a:t>
            </a:r>
            <a:r>
              <a:rPr lang="en-US" sz="2000" baseline="30000"/>
              <a:t>2</a:t>
            </a:r>
            <a:br>
              <a:rPr lang="en-US" sz="1900"/>
            </a:br>
            <a:br>
              <a:rPr lang="en-US" sz="1900"/>
            </a:br>
            <a:r>
              <a:rPr lang="en-US" sz="1900"/>
              <a:t>	Where: z = 1.96 for a confidence level (α) of 95%, </a:t>
            </a:r>
            <a:br>
              <a:rPr lang="en-US" sz="1900"/>
            </a:br>
            <a:r>
              <a:rPr lang="en-US" sz="1900"/>
              <a:t>	p = proportion (expressed as a decimal), </a:t>
            </a:r>
            <a:br>
              <a:rPr lang="en-US" sz="1900"/>
            </a:br>
            <a:r>
              <a:rPr lang="en-US" sz="1900"/>
              <a:t>	e = margin of error.</a:t>
            </a:r>
            <a:endParaRPr lang="en-CA" sz="1900"/>
          </a:p>
          <a:p>
            <a:endParaRPr lang="en-CA">
              <a:solidFill>
                <a:schemeClr val="tx2">
                  <a:lumMod val="75000"/>
                </a:schemeClr>
              </a:solidFill>
            </a:endParaRPr>
          </a:p>
        </p:txBody>
      </p:sp>
      <p:pic>
        <p:nvPicPr>
          <p:cNvPr id="27" name="Picture 26">
            <a:extLst>
              <a:ext uri="{FF2B5EF4-FFF2-40B4-BE49-F238E27FC236}">
                <a16:creationId xmlns:a16="http://schemas.microsoft.com/office/drawing/2014/main" id="{A08ABE00-E958-4293-A6E2-54D925E5FB92}"/>
              </a:ext>
            </a:extLst>
          </p:cNvPr>
          <p:cNvPicPr/>
          <p:nvPr/>
        </p:nvPicPr>
        <p:blipFill>
          <a:blip r:embed="rId2"/>
          <a:stretch>
            <a:fillRect/>
          </a:stretch>
        </p:blipFill>
        <p:spPr>
          <a:xfrm>
            <a:off x="5028060" y="3762813"/>
            <a:ext cx="6686148" cy="2835956"/>
          </a:xfrm>
          <a:prstGeom prst="rect">
            <a:avLst/>
          </a:prstGeom>
        </p:spPr>
      </p:pic>
    </p:spTree>
    <p:extLst>
      <p:ext uri="{BB962C8B-B14F-4D97-AF65-F5344CB8AC3E}">
        <p14:creationId xmlns:p14="http://schemas.microsoft.com/office/powerpoint/2010/main" val="709149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BC28A-9A71-4E18-949A-8F235F1EBEF4}"/>
              </a:ext>
            </a:extLst>
          </p:cNvPr>
          <p:cNvSpPr>
            <a:spLocks noGrp="1"/>
          </p:cNvSpPr>
          <p:nvPr>
            <p:ph type="title"/>
          </p:nvPr>
        </p:nvSpPr>
        <p:spPr>
          <a:xfrm>
            <a:off x="1046019" y="942108"/>
            <a:ext cx="2877909" cy="4969113"/>
          </a:xfrm>
        </p:spPr>
        <p:txBody>
          <a:bodyPr anchor="ctr">
            <a:normAutofit fontScale="90000"/>
          </a:bodyPr>
          <a:lstStyle/>
          <a:p>
            <a:r>
              <a:rPr lang="en-US"/>
              <a:t>The Case Also Says The Results Are Accurate 19 Times Out Of 20. </a:t>
            </a:r>
            <a:br>
              <a:rPr lang="en-US"/>
            </a:br>
            <a:br>
              <a:rPr lang="en-US"/>
            </a:br>
            <a:r>
              <a:rPr lang="en-US"/>
              <a:t>What Does This Mean?</a:t>
            </a:r>
            <a:endParaRPr lang="en-CA">
              <a:solidFill>
                <a:schemeClr val="tx2">
                  <a:lumMod val="75000"/>
                </a:schemeClr>
              </a:solidFill>
            </a:endParaRPr>
          </a:p>
        </p:txBody>
      </p:sp>
      <p:sp>
        <p:nvSpPr>
          <p:cNvPr id="10" name="Rectangle 9">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5"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a:extLst>
              <a:ext uri="{FF2B5EF4-FFF2-40B4-BE49-F238E27FC236}">
                <a16:creationId xmlns:a16="http://schemas.microsoft.com/office/drawing/2014/main" id="{B6900817-0C37-47F8-B385-E6B004F11A64}"/>
              </a:ext>
            </a:extLst>
          </p:cNvPr>
          <p:cNvSpPr>
            <a:spLocks noGrp="1"/>
          </p:cNvSpPr>
          <p:nvPr>
            <p:ph idx="1"/>
          </p:nvPr>
        </p:nvSpPr>
        <p:spPr>
          <a:xfrm>
            <a:off x="5049062" y="639192"/>
            <a:ext cx="6738197" cy="5646198"/>
          </a:xfrm>
        </p:spPr>
        <p:txBody>
          <a:bodyPr anchor="ctr">
            <a:normAutofit/>
          </a:bodyPr>
          <a:lstStyle/>
          <a:p>
            <a:pPr lvl="0" algn="just"/>
            <a:r>
              <a:rPr lang="en-CA"/>
              <a:t>This means that if we were to conduct the same survey 20 times, we would find that the vote for Liberals would fall between 36.1% &amp; 39.9% &amp; the vote for Conservatives would fall between 24.1% &amp; 27.9% in 19 out of the 20 times.</a:t>
            </a:r>
          </a:p>
          <a:p>
            <a:pPr lvl="0" algn="just"/>
            <a:r>
              <a:rPr lang="en-CA" b="1"/>
              <a:t>Confidence Interval = 95%</a:t>
            </a:r>
            <a:endParaRPr lang="en-CA"/>
          </a:p>
          <a:p>
            <a:pPr marL="0" indent="0" algn="just">
              <a:buNone/>
            </a:pPr>
            <a:r>
              <a:rPr lang="en-CA"/>
              <a:t>	This means that 95% of all samples taken from the 	same population will have the same margin of error.</a:t>
            </a:r>
          </a:p>
        </p:txBody>
      </p:sp>
    </p:spTree>
    <p:extLst>
      <p:ext uri="{BB962C8B-B14F-4D97-AF65-F5344CB8AC3E}">
        <p14:creationId xmlns:p14="http://schemas.microsoft.com/office/powerpoint/2010/main" val="1346456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8696CCFF695D040A1B4AF49FC6FD808" ma:contentTypeVersion="4" ma:contentTypeDescription="Create a new document." ma:contentTypeScope="" ma:versionID="55374080bb8a963f07a6ca4b66d7b266">
  <xsd:schema xmlns:xsd="http://www.w3.org/2001/XMLSchema" xmlns:xs="http://www.w3.org/2001/XMLSchema" xmlns:p="http://schemas.microsoft.com/office/2006/metadata/properties" xmlns:ns2="c1366aeb-29c6-4637-9b90-7eec93119e75" xmlns:ns3="fefdf4d4-91e0-4f04-b5cb-47da1a47063f" targetNamespace="http://schemas.microsoft.com/office/2006/metadata/properties" ma:root="true" ma:fieldsID="fcf3867f892130e041ae1775af23de2d" ns2:_="" ns3:_="">
    <xsd:import namespace="c1366aeb-29c6-4637-9b90-7eec93119e75"/>
    <xsd:import namespace="fefdf4d4-91e0-4f04-b5cb-47da1a47063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66aeb-29c6-4637-9b90-7eec93119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df4d4-91e0-4f04-b5cb-47da1a4706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A49960-B84C-42EE-9E26-4888FC2968C1}">
  <ds:schemaRefs>
    <ds:schemaRef ds:uri="c1366aeb-29c6-4637-9b90-7eec93119e7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78DB96F-0B1C-4FA3-ACF6-E2CD85591EC7}">
  <ds:schemaRefs>
    <ds:schemaRef ds:uri="http://schemas.microsoft.com/sharepoint/v3/contenttype/forms"/>
  </ds:schemaRefs>
</ds:datastoreItem>
</file>

<file path=customXml/itemProps3.xml><?xml version="1.0" encoding="utf-8"?>
<ds:datastoreItem xmlns:ds="http://schemas.openxmlformats.org/officeDocument/2006/customXml" ds:itemID="{81E149DE-22EB-42F3-93B2-376471BBA270}">
  <ds:schemaRefs>
    <ds:schemaRef ds:uri="c1366aeb-29c6-4637-9b90-7eec93119e75"/>
    <ds:schemaRef ds:uri="fefdf4d4-91e0-4f04-b5cb-47da1a4706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CASE-3  Understanding Political Polls</vt:lpstr>
      <vt:lpstr>What Is A Random Sample?   How Would You Go About Collecting One?   What Factors Must You Consider When Designing A Sample Frame? </vt:lpstr>
      <vt:lpstr>What Is A Random Sample?   How Would You Go About Collecting One?   What Factors Must You Consider When Designing A Sample Frame? </vt:lpstr>
      <vt:lpstr>What Is A Random Sample?   How Would You Go About Collecting One?   What Factors Must You Consider When Designing A Sample Frame? </vt:lpstr>
      <vt:lpstr>What Is A Random Sample?   How Would You Go About Collecting One?   What Factors Must You Consider When Designing A Sample Frame? </vt:lpstr>
      <vt:lpstr>The Case Says That 38% Will Vote Liberal.   Is This A Fact Or An Estimate?</vt:lpstr>
      <vt:lpstr>The Case Says That The Survey Is Accurate Within 1.9% Points.  What Exactly Does This Mean? </vt:lpstr>
      <vt:lpstr>The Case Says That The Sample Consisted Of 2,638 People.  Where Did This Number Come From?</vt:lpstr>
      <vt:lpstr>The Case Also Says The Results Are Accurate 19 Times Out Of 20.   What Does This Mean?</vt:lpstr>
      <vt:lpstr>The Ontario Poll Has 940 People Whereas The Nation Poll Had 2,638 People.   Why This Difference?  How Does The Smaller Sample Size Affect The Results?   How Can They Still Be Confident The Poll Is Right 19 Times Out Of 20?</vt:lpstr>
      <vt:lpstr>The Ontario Poll Has 940 People Whereas The Nation Poll Had 2,638 People.   Why This Difference?  How Does The Smaller Sample Size Affect The Results?   How Can They Still Be Confident The Poll Is Right 19 Times Out Of 20?</vt:lpstr>
      <vt:lpstr>The Ontario Poll Has 940 People Whereas The Nation Poll Had 2,638 People.   Why This Difference?  How Does The Smaller Sample Size Affect The Results?   How Can They Still Be Confident The Poll Is Right 19 Times Out Of 20?</vt:lpstr>
      <vt:lpstr>The Ontario Poll Has 940 People Whereas The Nation Poll Had 2,638 People.   Why This Difference?  How Does The Smaller Sample Size Affect The Results?   How Can They Still Be Confident The Poll Is Right 19 Times Out Of 20?</vt:lpstr>
      <vt:lpstr>The Journalist Said That Support Drops Off Dramatically After Age 65.  Do You Agree With This Statement?  If Not, Why Is He Wrong?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CASE-3  Understanding Political Polls</dc:title>
  <dc:creator>Aman Sharma</dc:creator>
  <cp:revision>1</cp:revision>
  <dcterms:created xsi:type="dcterms:W3CDTF">2018-10-02T04:47:45Z</dcterms:created>
  <dcterms:modified xsi:type="dcterms:W3CDTF">2018-10-15T16:02:04Z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0x01010038696CCFF695D040A1B4AF49FC6FD808</vt:lpwstr>
  </property>
</Properties>
</file>