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10/30/2018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C56B-3B4C-4FC0-9278-98279BCB7919}"/>
              </a:ext>
            </a:extLst>
          </p:cNvPr>
          <p:cNvSpPr>
            <a:spLocks noGrp="1"/>
          </p:cNvSpPr>
          <p:nvPr>
            <p:ph type="ctrTitle"/>
          </p:nvPr>
        </p:nvSpPr>
        <p:spPr/>
        <p:txBody>
          <a:bodyPr/>
          <a:lstStyle/>
          <a:p>
            <a:r>
              <a:rPr lang="en-CA" b="1" dirty="0"/>
              <a:t>Orion Bus Industries</a:t>
            </a:r>
          </a:p>
        </p:txBody>
      </p:sp>
      <p:sp>
        <p:nvSpPr>
          <p:cNvPr id="3" name="Subtitle 2">
            <a:extLst>
              <a:ext uri="{FF2B5EF4-FFF2-40B4-BE49-F238E27FC236}">
                <a16:creationId xmlns:a16="http://schemas.microsoft.com/office/drawing/2014/main" id="{01E81D21-F80B-457E-824D-674E75EF60CF}"/>
              </a:ext>
            </a:extLst>
          </p:cNvPr>
          <p:cNvSpPr>
            <a:spLocks noGrp="1"/>
          </p:cNvSpPr>
          <p:nvPr>
            <p:ph type="subTitle" idx="1"/>
          </p:nvPr>
        </p:nvSpPr>
        <p:spPr/>
        <p:txBody>
          <a:bodyPr/>
          <a:lstStyle/>
          <a:p>
            <a:r>
              <a:rPr lang="en-CA" b="1" dirty="0"/>
              <a:t>Contract Bidding Strategies</a:t>
            </a:r>
          </a:p>
        </p:txBody>
      </p:sp>
    </p:spTree>
    <p:extLst>
      <p:ext uri="{BB962C8B-B14F-4D97-AF65-F5344CB8AC3E}">
        <p14:creationId xmlns:p14="http://schemas.microsoft.com/office/powerpoint/2010/main" val="547240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2147-85DF-4EEB-97BC-434E2031A4D5}"/>
              </a:ext>
            </a:extLst>
          </p:cNvPr>
          <p:cNvSpPr>
            <a:spLocks noGrp="1"/>
          </p:cNvSpPr>
          <p:nvPr>
            <p:ph type="title"/>
          </p:nvPr>
        </p:nvSpPr>
        <p:spPr/>
        <p:txBody>
          <a:bodyPr/>
          <a:lstStyle/>
          <a:p>
            <a:r>
              <a:rPr lang="en-CA" dirty="0"/>
              <a:t>Observations!</a:t>
            </a:r>
          </a:p>
        </p:txBody>
      </p:sp>
      <p:sp>
        <p:nvSpPr>
          <p:cNvPr id="3" name="Content Placeholder 2">
            <a:extLst>
              <a:ext uri="{FF2B5EF4-FFF2-40B4-BE49-F238E27FC236}">
                <a16:creationId xmlns:a16="http://schemas.microsoft.com/office/drawing/2014/main" id="{850F3DB1-C12A-4EBA-AF24-E023B3C9AB46}"/>
              </a:ext>
            </a:extLst>
          </p:cNvPr>
          <p:cNvSpPr>
            <a:spLocks noGrp="1"/>
          </p:cNvSpPr>
          <p:nvPr>
            <p:ph idx="1"/>
          </p:nvPr>
        </p:nvSpPr>
        <p:spPr/>
        <p:txBody>
          <a:bodyPr>
            <a:normAutofit fontScale="92500"/>
          </a:bodyPr>
          <a:lstStyle/>
          <a:p>
            <a:pPr algn="just"/>
            <a:r>
              <a:rPr lang="en-US" dirty="0"/>
              <a:t>Orion Bus Industries wants to develop a method for determining how to bid on specific bus contracts to maximize expected profits. </a:t>
            </a:r>
          </a:p>
          <a:p>
            <a:pPr algn="just"/>
            <a:r>
              <a:rPr lang="en-US" dirty="0"/>
              <a:t>In order to do this, it needs to develop a model of winning bids that takes into account such factors as the number of buses in the contract, the estimated cost of the buses and the type of bus (e.g. length, type of fuel used, etc.).</a:t>
            </a:r>
          </a:p>
          <a:p>
            <a:pPr algn="just"/>
            <a:r>
              <a:rPr lang="en-US" dirty="0"/>
              <a:t>This data set only includes the bus contracts from Exhibit 1 in the case where Orion did not win the contract. This eliminates 28 of the 69 observations and leaves a sample of size n = 41 observations.</a:t>
            </a:r>
            <a:endParaRPr lang="en-CA" dirty="0"/>
          </a:p>
        </p:txBody>
      </p:sp>
    </p:spTree>
    <p:extLst>
      <p:ext uri="{BB962C8B-B14F-4D97-AF65-F5344CB8AC3E}">
        <p14:creationId xmlns:p14="http://schemas.microsoft.com/office/powerpoint/2010/main" val="4026254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510A-8338-451F-BACE-1079B9D8CDB9}"/>
              </a:ext>
            </a:extLst>
          </p:cNvPr>
          <p:cNvSpPr>
            <a:spLocks noGrp="1"/>
          </p:cNvSpPr>
          <p:nvPr>
            <p:ph type="title"/>
          </p:nvPr>
        </p:nvSpPr>
        <p:spPr>
          <a:xfrm>
            <a:off x="807869" y="955498"/>
            <a:ext cx="10573304" cy="1303867"/>
          </a:xfrm>
        </p:spPr>
        <p:txBody>
          <a:bodyPr>
            <a:normAutofit fontScale="90000"/>
          </a:bodyPr>
          <a:lstStyle/>
          <a:p>
            <a:pPr algn="just"/>
            <a:r>
              <a:rPr lang="en-US" dirty="0"/>
              <a:t>Build a model that will help Orion to predict winning bids and allow the company to maximize total contribution (profit).</a:t>
            </a:r>
            <a:endParaRPr lang="en-CA" dirty="0"/>
          </a:p>
        </p:txBody>
      </p:sp>
      <p:sp>
        <p:nvSpPr>
          <p:cNvPr id="3" name="Content Placeholder 2">
            <a:extLst>
              <a:ext uri="{FF2B5EF4-FFF2-40B4-BE49-F238E27FC236}">
                <a16:creationId xmlns:a16="http://schemas.microsoft.com/office/drawing/2014/main" id="{F86B2561-48FA-4E6E-8ADA-95D36ACC5AC0}"/>
              </a:ext>
            </a:extLst>
          </p:cNvPr>
          <p:cNvSpPr>
            <a:spLocks noGrp="1"/>
          </p:cNvSpPr>
          <p:nvPr>
            <p:ph idx="1"/>
          </p:nvPr>
        </p:nvSpPr>
        <p:spPr>
          <a:xfrm>
            <a:off x="1295401" y="2556932"/>
            <a:ext cx="9908218" cy="3318936"/>
          </a:xfrm>
        </p:spPr>
        <p:txBody>
          <a:bodyPr>
            <a:normAutofit/>
          </a:bodyPr>
          <a:lstStyle/>
          <a:p>
            <a:pPr algn="just"/>
            <a:r>
              <a:rPr lang="en-US" dirty="0"/>
              <a:t>Run a regression of </a:t>
            </a:r>
            <a:r>
              <a:rPr lang="en-US" dirty="0" err="1"/>
              <a:t>WinningBid</a:t>
            </a:r>
            <a:r>
              <a:rPr lang="en-US" dirty="0"/>
              <a:t> against </a:t>
            </a:r>
            <a:r>
              <a:rPr lang="en-US" dirty="0" err="1"/>
              <a:t>NumberOfBusesInContract</a:t>
            </a:r>
            <a:r>
              <a:rPr lang="en-US" dirty="0"/>
              <a:t>, </a:t>
            </a:r>
            <a:r>
              <a:rPr lang="en-US" dirty="0" err="1"/>
              <a:t>OrionsEstimatedCost</a:t>
            </a:r>
            <a:r>
              <a:rPr lang="en-US" dirty="0"/>
              <a:t>, Length, Diesel and </a:t>
            </a:r>
            <a:r>
              <a:rPr lang="en-US" dirty="0" err="1"/>
              <a:t>HighFloor</a:t>
            </a:r>
            <a:r>
              <a:rPr lang="en-US" dirty="0"/>
              <a:t>, </a:t>
            </a:r>
            <a:r>
              <a:rPr lang="en-US" dirty="0" err="1"/>
              <a:t>ie</a:t>
            </a:r>
            <a:r>
              <a:rPr lang="en-US" dirty="0"/>
              <a:t>, the following regression model:</a:t>
            </a:r>
          </a:p>
          <a:p>
            <a:pPr algn="just"/>
            <a:endParaRPr lang="en-US" dirty="0"/>
          </a:p>
          <a:p>
            <a:r>
              <a:rPr lang="en-CA" dirty="0" err="1"/>
              <a:t>WinningBid</a:t>
            </a:r>
            <a:r>
              <a:rPr lang="en-CA" sz="1200" dirty="0" err="1"/>
              <a:t>i</a:t>
            </a:r>
            <a:r>
              <a:rPr lang="en-CA" dirty="0"/>
              <a:t> = </a:t>
            </a:r>
            <a:r>
              <a:rPr lang="el-GR" dirty="0"/>
              <a:t>β</a:t>
            </a:r>
            <a:r>
              <a:rPr lang="en-CA" sz="1100" dirty="0"/>
              <a:t>0</a:t>
            </a:r>
            <a:r>
              <a:rPr lang="en-CA" dirty="0"/>
              <a:t> + </a:t>
            </a:r>
            <a:r>
              <a:rPr lang="el-GR" dirty="0"/>
              <a:t>β</a:t>
            </a:r>
            <a:r>
              <a:rPr lang="en-CA" sz="1200" dirty="0"/>
              <a:t>1</a:t>
            </a:r>
            <a:r>
              <a:rPr lang="en-CA" dirty="0"/>
              <a:t>NumberOfBusesInContract</a:t>
            </a:r>
            <a:r>
              <a:rPr lang="en-CA" sz="1200" dirty="0"/>
              <a:t>i</a:t>
            </a:r>
            <a:r>
              <a:rPr lang="en-CA" dirty="0"/>
              <a:t> + </a:t>
            </a:r>
            <a:r>
              <a:rPr lang="el-GR" dirty="0"/>
              <a:t>β</a:t>
            </a:r>
            <a:r>
              <a:rPr lang="en-CA" sz="1200" dirty="0"/>
              <a:t>2</a:t>
            </a:r>
            <a:r>
              <a:rPr lang="en-CA" dirty="0"/>
              <a:t>OrionsEstimatedCost</a:t>
            </a:r>
            <a:r>
              <a:rPr lang="en-CA" sz="1200" b="1" dirty="0"/>
              <a:t>i</a:t>
            </a:r>
            <a:r>
              <a:rPr lang="en-CA" dirty="0"/>
              <a:t> + </a:t>
            </a:r>
            <a:r>
              <a:rPr lang="el-GR" dirty="0"/>
              <a:t>β</a:t>
            </a:r>
            <a:r>
              <a:rPr lang="en-CA" sz="1200" dirty="0"/>
              <a:t>3</a:t>
            </a:r>
            <a:r>
              <a:rPr lang="en-CA" dirty="0"/>
              <a:t>Length</a:t>
            </a:r>
            <a:r>
              <a:rPr lang="en-CA" sz="1200" b="1" dirty="0"/>
              <a:t>i</a:t>
            </a:r>
            <a:r>
              <a:rPr lang="en-CA" dirty="0"/>
              <a:t> + </a:t>
            </a:r>
            <a:r>
              <a:rPr lang="el-GR" dirty="0"/>
              <a:t>β</a:t>
            </a:r>
            <a:r>
              <a:rPr lang="en-CA" sz="1200" dirty="0"/>
              <a:t>4</a:t>
            </a:r>
            <a:r>
              <a:rPr lang="en-CA" dirty="0"/>
              <a:t>Diesel</a:t>
            </a:r>
            <a:r>
              <a:rPr lang="en-CA" sz="1200" b="1" dirty="0"/>
              <a:t>i</a:t>
            </a:r>
            <a:r>
              <a:rPr lang="en-CA" dirty="0"/>
              <a:t> + </a:t>
            </a:r>
            <a:r>
              <a:rPr lang="el-GR" dirty="0"/>
              <a:t>β</a:t>
            </a:r>
            <a:r>
              <a:rPr lang="en-CA" sz="1200" dirty="0"/>
              <a:t>5</a:t>
            </a:r>
            <a:r>
              <a:rPr lang="en-CA" dirty="0"/>
              <a:t>HighFloor</a:t>
            </a:r>
            <a:r>
              <a:rPr lang="en-CA" sz="1200" b="1" dirty="0"/>
              <a:t>i</a:t>
            </a:r>
            <a:r>
              <a:rPr lang="en-CA" dirty="0"/>
              <a:t> + </a:t>
            </a:r>
            <a:r>
              <a:rPr lang="el-GR" sz="3200" dirty="0"/>
              <a:t>ε</a:t>
            </a:r>
            <a:r>
              <a:rPr lang="en-CA" sz="1800" dirty="0" err="1"/>
              <a:t>i</a:t>
            </a:r>
            <a:endParaRPr lang="en-CA" sz="1800" dirty="0"/>
          </a:p>
        </p:txBody>
      </p:sp>
    </p:spTree>
    <p:extLst>
      <p:ext uri="{BB962C8B-B14F-4D97-AF65-F5344CB8AC3E}">
        <p14:creationId xmlns:p14="http://schemas.microsoft.com/office/powerpoint/2010/main" val="1911811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494E-C9B9-44A5-95CE-4555B6CD9D54}"/>
              </a:ext>
            </a:extLst>
          </p:cNvPr>
          <p:cNvSpPr>
            <a:spLocks noGrp="1"/>
          </p:cNvSpPr>
          <p:nvPr>
            <p:ph type="title"/>
          </p:nvPr>
        </p:nvSpPr>
        <p:spPr>
          <a:xfrm>
            <a:off x="1366423" y="2739913"/>
            <a:ext cx="9601196" cy="1303867"/>
          </a:xfrm>
        </p:spPr>
        <p:txBody>
          <a:bodyPr>
            <a:normAutofit fontScale="90000"/>
          </a:bodyPr>
          <a:lstStyle/>
          <a:p>
            <a:r>
              <a:rPr lang="en-US" dirty="0"/>
              <a:t>What are the advantages and limitations of your model?</a:t>
            </a:r>
            <a:endParaRPr lang="en-CA" dirty="0"/>
          </a:p>
        </p:txBody>
      </p:sp>
    </p:spTree>
    <p:extLst>
      <p:ext uri="{BB962C8B-B14F-4D97-AF65-F5344CB8AC3E}">
        <p14:creationId xmlns:p14="http://schemas.microsoft.com/office/powerpoint/2010/main" val="1684868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A965BF-6F94-4CA7-95DF-1BC447E03AC7}"/>
              </a:ext>
            </a:extLst>
          </p:cNvPr>
          <p:cNvSpPr>
            <a:spLocks noGrp="1"/>
          </p:cNvSpPr>
          <p:nvPr>
            <p:ph type="title"/>
          </p:nvPr>
        </p:nvSpPr>
        <p:spPr>
          <a:xfrm>
            <a:off x="730022" y="2179731"/>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Advantages</a:t>
            </a:r>
          </a:p>
        </p:txBody>
      </p:sp>
      <p:pic>
        <p:nvPicPr>
          <p:cNvPr id="10" name="Picture 9">
            <a:extLst>
              <a:ext uri="{FF2B5EF4-FFF2-40B4-BE49-F238E27FC236}">
                <a16:creationId xmlns:a16="http://schemas.microsoft.com/office/drawing/2014/main" id="{577E91D8-4A9B-493B-AFBC-CD175599A2AF}"/>
              </a:ext>
            </a:extLst>
          </p:cNvPr>
          <p:cNvPicPr>
            <a:picLocks noChangeAspect="1"/>
          </p:cNvPicPr>
          <p:nvPr/>
        </p:nvPicPr>
        <p:blipFill rotWithShape="1">
          <a:blip r:embed="rId2"/>
          <a:srcRect t="6448" r="-1" b="2715"/>
          <a:stretch/>
        </p:blipFill>
        <p:spPr>
          <a:xfrm>
            <a:off x="4145136" y="1322177"/>
            <a:ext cx="5311988" cy="3091146"/>
          </a:xfrm>
          <a:prstGeom prst="rect">
            <a:avLst/>
          </a:prstGeom>
        </p:spPr>
      </p:pic>
      <p:sp>
        <p:nvSpPr>
          <p:cNvPr id="9" name="Content Placeholder 8">
            <a:extLst>
              <a:ext uri="{FF2B5EF4-FFF2-40B4-BE49-F238E27FC236}">
                <a16:creationId xmlns:a16="http://schemas.microsoft.com/office/drawing/2014/main" id="{A9C9B706-6F00-49DB-8C67-EB2A765049AC}"/>
              </a:ext>
            </a:extLst>
          </p:cNvPr>
          <p:cNvSpPr>
            <a:spLocks noGrp="1"/>
          </p:cNvSpPr>
          <p:nvPr>
            <p:ph idx="1"/>
          </p:nvPr>
        </p:nvSpPr>
        <p:spPr>
          <a:xfrm>
            <a:off x="3985334" y="4600788"/>
            <a:ext cx="7188199" cy="1292090"/>
          </a:xfrm>
        </p:spPr>
        <p:txBody>
          <a:bodyPr>
            <a:normAutofit/>
          </a:bodyPr>
          <a:lstStyle/>
          <a:p>
            <a:r>
              <a:rPr lang="en-US" sz="1800" dirty="0"/>
              <a:t>R square and Adjusted R Square are of high value</a:t>
            </a:r>
          </a:p>
          <a:p>
            <a:r>
              <a:rPr lang="en-US" sz="1800" dirty="0"/>
              <a:t>The model works well for 77% of the times</a:t>
            </a:r>
          </a:p>
          <a:p>
            <a:r>
              <a:rPr lang="en-US" sz="1800" dirty="0"/>
              <a:t>Indicate some high efficiency</a:t>
            </a:r>
          </a:p>
        </p:txBody>
      </p:sp>
    </p:spTree>
    <p:extLst>
      <p:ext uri="{BB962C8B-B14F-4D97-AF65-F5344CB8AC3E}">
        <p14:creationId xmlns:p14="http://schemas.microsoft.com/office/powerpoint/2010/main" val="2983015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805B-D85F-462F-9225-3711E4615A6A}"/>
              </a:ext>
            </a:extLst>
          </p:cNvPr>
          <p:cNvSpPr>
            <a:spLocks noGrp="1"/>
          </p:cNvSpPr>
          <p:nvPr>
            <p:ph type="title"/>
          </p:nvPr>
        </p:nvSpPr>
        <p:spPr>
          <a:xfrm>
            <a:off x="738900" y="2428301"/>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Limitations</a:t>
            </a:r>
          </a:p>
        </p:txBody>
      </p:sp>
      <p:pic>
        <p:nvPicPr>
          <p:cNvPr id="6" name="Picture 5">
            <a:extLst>
              <a:ext uri="{FF2B5EF4-FFF2-40B4-BE49-F238E27FC236}">
                <a16:creationId xmlns:a16="http://schemas.microsoft.com/office/drawing/2014/main" id="{DD319775-806C-4D71-9C0C-66698D669572}"/>
              </a:ext>
            </a:extLst>
          </p:cNvPr>
          <p:cNvPicPr>
            <a:picLocks noChangeAspect="1"/>
          </p:cNvPicPr>
          <p:nvPr/>
        </p:nvPicPr>
        <p:blipFill>
          <a:blip r:embed="rId2"/>
          <a:stretch>
            <a:fillRect/>
          </a:stretch>
        </p:blipFill>
        <p:spPr>
          <a:xfrm>
            <a:off x="4038600" y="1929449"/>
            <a:ext cx="7188199" cy="1858846"/>
          </a:xfrm>
          <a:prstGeom prst="rect">
            <a:avLst/>
          </a:prstGeom>
        </p:spPr>
      </p:pic>
      <p:sp>
        <p:nvSpPr>
          <p:cNvPr id="3" name="Content Placeholder 2">
            <a:extLst>
              <a:ext uri="{FF2B5EF4-FFF2-40B4-BE49-F238E27FC236}">
                <a16:creationId xmlns:a16="http://schemas.microsoft.com/office/drawing/2014/main" id="{5D824C8E-17B3-4F22-B8D4-EC15AFBD1E16}"/>
              </a:ext>
            </a:extLst>
          </p:cNvPr>
          <p:cNvSpPr>
            <a:spLocks noGrp="1"/>
          </p:cNvSpPr>
          <p:nvPr>
            <p:ph idx="1"/>
          </p:nvPr>
        </p:nvSpPr>
        <p:spPr>
          <a:xfrm>
            <a:off x="4038600" y="4884873"/>
            <a:ext cx="7188199" cy="1292090"/>
          </a:xfrm>
        </p:spPr>
        <p:txBody>
          <a:bodyPr>
            <a:normAutofit/>
          </a:bodyPr>
          <a:lstStyle/>
          <a:p>
            <a:r>
              <a:rPr lang="en-US" sz="1800"/>
              <a:t>Low number of observation (41 observations in total)</a:t>
            </a:r>
          </a:p>
          <a:p>
            <a:r>
              <a:rPr lang="en-US" sz="1800"/>
              <a:t>Some independent variables are greater than the common alpha (0.05) which indicate that these variables are not statistically significant</a:t>
            </a:r>
          </a:p>
          <a:p>
            <a:endParaRPr lang="en-US" sz="1800"/>
          </a:p>
        </p:txBody>
      </p:sp>
    </p:spTree>
    <p:extLst>
      <p:ext uri="{BB962C8B-B14F-4D97-AF65-F5344CB8AC3E}">
        <p14:creationId xmlns:p14="http://schemas.microsoft.com/office/powerpoint/2010/main" val="348339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A9AD-6D5D-4780-9C11-75EDBE798BB4}"/>
              </a:ext>
            </a:extLst>
          </p:cNvPr>
          <p:cNvSpPr>
            <a:spLocks noGrp="1"/>
          </p:cNvSpPr>
          <p:nvPr>
            <p:ph type="title"/>
          </p:nvPr>
        </p:nvSpPr>
        <p:spPr>
          <a:xfrm>
            <a:off x="754602" y="982132"/>
            <a:ext cx="10537794" cy="5170093"/>
          </a:xfrm>
        </p:spPr>
        <p:txBody>
          <a:bodyPr>
            <a:normAutofit/>
          </a:bodyPr>
          <a:lstStyle/>
          <a:p>
            <a:pPr algn="just"/>
            <a:r>
              <a:rPr lang="en-US" sz="4000" dirty="0"/>
              <a:t>The city of Louisville, Kentucky is interested in purchasing five 30-foot, low-floor, diesel-</a:t>
            </a:r>
            <a:r>
              <a:rPr lang="en-US" sz="4000" dirty="0" err="1"/>
              <a:t>fuelled</a:t>
            </a:r>
            <a:r>
              <a:rPr lang="en-US" sz="4000" dirty="0"/>
              <a:t> buses. As the vice-president of sales for Orion, how much would you bid for this contract, based on Orion’s estimated cost of $234,229 per bus?</a:t>
            </a:r>
            <a:br>
              <a:rPr lang="en-CA" sz="4000" dirty="0"/>
            </a:br>
            <a:endParaRPr lang="en-CA" sz="4000" dirty="0"/>
          </a:p>
        </p:txBody>
      </p:sp>
    </p:spTree>
    <p:extLst>
      <p:ext uri="{BB962C8B-B14F-4D97-AF65-F5344CB8AC3E}">
        <p14:creationId xmlns:p14="http://schemas.microsoft.com/office/powerpoint/2010/main" val="391056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247D-C5F4-4F17-A4D8-1046FD74732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4FD43DD-883F-44F8-BB52-4F918ECD6A02}"/>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00A499E4-D52F-4439-913B-0FA92B09B325}"/>
              </a:ext>
            </a:extLst>
          </p:cNvPr>
          <p:cNvPicPr>
            <a:picLocks noChangeAspect="1"/>
          </p:cNvPicPr>
          <p:nvPr/>
        </p:nvPicPr>
        <p:blipFill>
          <a:blip r:embed="rId2"/>
          <a:stretch>
            <a:fillRect/>
          </a:stretch>
        </p:blipFill>
        <p:spPr>
          <a:xfrm>
            <a:off x="895350" y="847725"/>
            <a:ext cx="10401300" cy="5162550"/>
          </a:xfrm>
          <a:prstGeom prst="rect">
            <a:avLst/>
          </a:prstGeom>
        </p:spPr>
      </p:pic>
    </p:spTree>
    <p:extLst>
      <p:ext uri="{BB962C8B-B14F-4D97-AF65-F5344CB8AC3E}">
        <p14:creationId xmlns:p14="http://schemas.microsoft.com/office/powerpoint/2010/main" val="2979785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315106-A7B3-4730-9E6C-5A878C466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0" name="Rectangle 9">
              <a:extLst>
                <a:ext uri="{FF2B5EF4-FFF2-40B4-BE49-F238E27FC236}">
                  <a16:creationId xmlns:a16="http://schemas.microsoft.com/office/drawing/2014/main" id="{BD4BC59E-CB55-4DBD-9167-83683CF5C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12B0D5C-D671-4BE5-A795-F9E3F4917F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9C3C9968-3015-4513-8699-20563F8826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F20E447-AC9A-4615-B8F6-3D2192D83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0CB558-FAA8-4F42-8DE5-6E14A66A11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826614F0-52FE-48FC-AA4F-AE0E9CDCE39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5B2E65AB-D821-45E8-8384-5E31C7375480}"/>
              </a:ext>
            </a:extLst>
          </p:cNvPr>
          <p:cNvSpPr>
            <a:spLocks noGrp="1"/>
          </p:cNvSpPr>
          <p:nvPr>
            <p:ph type="title"/>
          </p:nvPr>
        </p:nvSpPr>
        <p:spPr>
          <a:xfrm>
            <a:off x="7535825" y="982132"/>
            <a:ext cx="3360772" cy="1303867"/>
          </a:xfrm>
        </p:spPr>
        <p:txBody>
          <a:bodyPr>
            <a:normAutofit fontScale="90000"/>
          </a:bodyPr>
          <a:lstStyle/>
          <a:p>
            <a:r>
              <a:rPr lang="en-CA" dirty="0"/>
              <a:t>Expected Profit</a:t>
            </a:r>
          </a:p>
        </p:txBody>
      </p:sp>
      <p:sp>
        <p:nvSpPr>
          <p:cNvPr id="17" name="Rectangle 16">
            <a:extLst>
              <a:ext uri="{FF2B5EF4-FFF2-40B4-BE49-F238E27FC236}">
                <a16:creationId xmlns:a16="http://schemas.microsoft.com/office/drawing/2014/main" id="{E336C991-AA99-423E-8FE1-5BA9C97F2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2B860ED-0E27-4D8E-B5F4-C8C3F33C7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E6146048-125F-44D2-8FB0-D1F3FEE03D8B}"/>
              </a:ext>
            </a:extLst>
          </p:cNvPr>
          <p:cNvPicPr>
            <a:picLocks noChangeAspect="1"/>
          </p:cNvPicPr>
          <p:nvPr/>
        </p:nvPicPr>
        <p:blipFill>
          <a:blip r:embed="rId5"/>
          <a:stretch>
            <a:fillRect/>
          </a:stretch>
        </p:blipFill>
        <p:spPr>
          <a:xfrm>
            <a:off x="1121892" y="1164142"/>
            <a:ext cx="5915025" cy="4433633"/>
          </a:xfrm>
          <a:prstGeom prst="rect">
            <a:avLst/>
          </a:prstGeom>
        </p:spPr>
      </p:pic>
      <p:sp>
        <p:nvSpPr>
          <p:cNvPr id="16" name="Content Placeholder 15">
            <a:extLst>
              <a:ext uri="{FF2B5EF4-FFF2-40B4-BE49-F238E27FC236}">
                <a16:creationId xmlns:a16="http://schemas.microsoft.com/office/drawing/2014/main" id="{C4D1762E-E7AC-4B03-A94D-9AD3CB505A28}"/>
              </a:ext>
            </a:extLst>
          </p:cNvPr>
          <p:cNvSpPr>
            <a:spLocks noGrp="1"/>
          </p:cNvSpPr>
          <p:nvPr>
            <p:ph idx="1"/>
          </p:nvPr>
        </p:nvSpPr>
        <p:spPr>
          <a:xfrm>
            <a:off x="7535825" y="2556932"/>
            <a:ext cx="3792082" cy="3318936"/>
          </a:xfrm>
        </p:spPr>
        <p:txBody>
          <a:bodyPr/>
          <a:lstStyle/>
          <a:p>
            <a:r>
              <a:rPr lang="en-CA" b="1" dirty="0"/>
              <a:t>At </a:t>
            </a:r>
            <a:r>
              <a:rPr lang="en-CA" b="1" dirty="0" err="1"/>
              <a:t>BidAmount</a:t>
            </a:r>
            <a:r>
              <a:rPr lang="en-CA" b="1" dirty="0"/>
              <a:t>: $2,40,000 the expected profit: $5,272.26 </a:t>
            </a:r>
          </a:p>
          <a:p>
            <a:endParaRPr lang="en-CA" b="1" dirty="0"/>
          </a:p>
          <a:p>
            <a:r>
              <a:rPr lang="en-CA" b="1" dirty="0"/>
              <a:t>Maximum Expected Profit ($11,514.10) when </a:t>
            </a:r>
            <a:r>
              <a:rPr lang="en-CA" b="1" dirty="0" err="1"/>
              <a:t>BidAmount</a:t>
            </a:r>
            <a:r>
              <a:rPr lang="en-CA" b="1" dirty="0"/>
              <a:t>: $2,53,000</a:t>
            </a:r>
          </a:p>
        </p:txBody>
      </p:sp>
    </p:spTree>
    <p:extLst>
      <p:ext uri="{BB962C8B-B14F-4D97-AF65-F5344CB8AC3E}">
        <p14:creationId xmlns:p14="http://schemas.microsoft.com/office/powerpoint/2010/main" val="3188588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96CCFF695D040A1B4AF49FC6FD808" ma:contentTypeVersion="4" ma:contentTypeDescription="Create a new document." ma:contentTypeScope="" ma:versionID="55374080bb8a963f07a6ca4b66d7b266">
  <xsd:schema xmlns:xsd="http://www.w3.org/2001/XMLSchema" xmlns:xs="http://www.w3.org/2001/XMLSchema" xmlns:p="http://schemas.microsoft.com/office/2006/metadata/properties" xmlns:ns2="c1366aeb-29c6-4637-9b90-7eec93119e75" xmlns:ns3="fefdf4d4-91e0-4f04-b5cb-47da1a47063f" targetNamespace="http://schemas.microsoft.com/office/2006/metadata/properties" ma:root="true" ma:fieldsID="fcf3867f892130e041ae1775af23de2d" ns2:_="" ns3:_="">
    <xsd:import namespace="c1366aeb-29c6-4637-9b90-7eec93119e75"/>
    <xsd:import namespace="fefdf4d4-91e0-4f04-b5cb-47da1a47063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66aeb-29c6-4637-9b90-7eec93119e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fdf4d4-91e0-4f04-b5cb-47da1a4706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094602-241F-4C7D-A694-84CFD7743B20}"/>
</file>

<file path=customXml/itemProps2.xml><?xml version="1.0" encoding="utf-8"?>
<ds:datastoreItem xmlns:ds="http://schemas.openxmlformats.org/officeDocument/2006/customXml" ds:itemID="{906CD019-3FBC-4E77-916E-6872237B1645}"/>
</file>

<file path=customXml/itemProps3.xml><?xml version="1.0" encoding="utf-8"?>
<ds:datastoreItem xmlns:ds="http://schemas.openxmlformats.org/officeDocument/2006/customXml" ds:itemID="{3F23BB07-1D51-4E11-892A-0522AFCB2A7F}"/>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Orion Bus Industries</vt:lpstr>
      <vt:lpstr>Observations!</vt:lpstr>
      <vt:lpstr>Build a model that will help Orion to predict winning bids and allow the company to maximize total contribution (profit).</vt:lpstr>
      <vt:lpstr>What are the advantages and limitations of your model?</vt:lpstr>
      <vt:lpstr>Advantages</vt:lpstr>
      <vt:lpstr>Limitations</vt:lpstr>
      <vt:lpstr>The city of Louisville, Kentucky is interested in purchasing five 30-foot, low-floor, diesel-fuelled buses. As the vice-president of sales for Orion, how much would you bid for this contract, based on Orion’s estimated cost of $234,229 per bus? </vt:lpstr>
      <vt:lpstr>PowerPoint Presentation</vt:lpstr>
      <vt:lpstr>Expected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Orion Bus Industries</dc:title>
  <dc:creator>Aman Sharma</dc:creator>
  <cp:lastModifiedBy>Aman Sharma</cp:lastModifiedBy>
  <cp:revision>4</cp:revision>
  <dcterms:created xsi:type="dcterms:W3CDTF">2018-10-30T16:45:17Z</dcterms:created>
  <dcterms:modified xsi:type="dcterms:W3CDTF">2018-10-30T17:14:21Z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0x01010038696CCFF695D040A1B4AF49FC6FD808</vt:lpwstr>
  </property>
</Properties>
</file>