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2"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cap="none" spc="20" baseline="0">
                <a:solidFill>
                  <a:schemeClr val="dk1">
                    <a:lumMod val="50000"/>
                    <a:lumOff val="50000"/>
                  </a:schemeClr>
                </a:solidFill>
                <a:latin typeface="+mn-lt"/>
                <a:ea typeface="+mn-ea"/>
                <a:cs typeface="+mn-cs"/>
              </a:defRPr>
            </a:pPr>
            <a:r>
              <a:rPr lang="en-US"/>
              <a:t>HIGH DEMAND</a:t>
            </a:r>
          </a:p>
        </c:rich>
      </c:tx>
      <c:overlay val="0"/>
      <c:spPr>
        <a:noFill/>
        <a:ln>
          <a:noFill/>
        </a:ln>
        <a:effectLst/>
      </c:spPr>
      <c:txPr>
        <a:bodyPr rot="0" spcFirstLastPara="1" vertOverflow="ellipsis" vert="horz" wrap="square" anchor="ctr" anchorCtr="1"/>
        <a:lstStyle/>
        <a:p>
          <a:pPr>
            <a:defRPr sz="1400" b="0" i="0" u="none" strike="noStrike" kern="1200" cap="none" spc="20" baseline="0">
              <a:solidFill>
                <a:schemeClr val="dk1">
                  <a:lumMod val="50000"/>
                  <a:lumOff val="50000"/>
                </a:schemeClr>
              </a:solidFill>
              <a:latin typeface="+mn-lt"/>
              <a:ea typeface="+mn-ea"/>
              <a:cs typeface="+mn-cs"/>
            </a:defRPr>
          </a:pPr>
          <a:endParaRPr lang="en-US"/>
        </a:p>
      </c:txPr>
    </c:title>
    <c:autoTitleDeleted val="0"/>
    <c:plotArea>
      <c:layout/>
      <c:scatterChart>
        <c:scatterStyle val="smoothMarker"/>
        <c:varyColors val="0"/>
        <c:ser>
          <c:idx val="0"/>
          <c:order val="0"/>
          <c:tx>
            <c:strRef>
              <c:f>Sheet1!$B$1</c:f>
              <c:strCache>
                <c:ptCount val="1"/>
                <c:pt idx="0">
                  <c:v>PRICE</c:v>
                </c:pt>
              </c:strCache>
            </c:strRef>
          </c:tx>
          <c:spPr>
            <a:ln w="9525" cap="flat" cmpd="sng" algn="ctr">
              <a:solidFill>
                <a:schemeClr val="accent1">
                  <a:alpha val="70000"/>
                </a:schemeClr>
              </a:solidFill>
              <a:prstDash val="sysDot"/>
              <a:round/>
            </a:ln>
            <a:effectLst/>
          </c:spPr>
          <c:marker>
            <c:symbol val="circle"/>
            <c:size val="5"/>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xVal>
            <c:numRef>
              <c:f>Sheet1!$A$2:$A$4</c:f>
              <c:numCache>
                <c:formatCode>General</c:formatCode>
                <c:ptCount val="3"/>
                <c:pt idx="0">
                  <c:v>320</c:v>
                </c:pt>
                <c:pt idx="1">
                  <c:v>336</c:v>
                </c:pt>
              </c:numCache>
            </c:numRef>
          </c:xVal>
          <c:yVal>
            <c:numRef>
              <c:f>Sheet1!$B$2:$B$4</c:f>
              <c:numCache>
                <c:formatCode>"$"#,##0.00</c:formatCode>
                <c:ptCount val="3"/>
                <c:pt idx="0" formatCode="&quot;$&quot;#,##0">
                  <c:v>940</c:v>
                </c:pt>
                <c:pt idx="1">
                  <c:v>911.8</c:v>
                </c:pt>
              </c:numCache>
            </c:numRef>
          </c:yVal>
          <c:smooth val="1"/>
          <c:extLst>
            <c:ext xmlns:c16="http://schemas.microsoft.com/office/drawing/2014/chart" uri="{C3380CC4-5D6E-409C-BE32-E72D297353CC}">
              <c16:uniqueId val="{00000000-50B1-4C8B-AE19-8289D31C66EE}"/>
            </c:ext>
          </c:extLst>
        </c:ser>
        <c:dLbls>
          <c:showLegendKey val="0"/>
          <c:showVal val="0"/>
          <c:showCatName val="0"/>
          <c:showSerName val="0"/>
          <c:showPercent val="0"/>
          <c:showBubbleSize val="0"/>
        </c:dLbls>
        <c:axId val="316022608"/>
        <c:axId val="316021432"/>
      </c:scatterChart>
      <c:valAx>
        <c:axId val="316022608"/>
        <c:scaling>
          <c:orientation val="minMax"/>
        </c:scaling>
        <c:delete val="0"/>
        <c:axPos val="b"/>
        <c:majorGridlines>
          <c:spPr>
            <a:ln w="9525" cap="flat" cmpd="sng" algn="ctr">
              <a:solidFill>
                <a:schemeClr val="dk1">
                  <a:lumMod val="15000"/>
                  <a:lumOff val="85000"/>
                </a:schemeClr>
              </a:solidFill>
              <a:round/>
            </a:ln>
            <a:effectLst/>
          </c:spPr>
        </c:majorGridlines>
        <c:title>
          <c:tx>
            <c:rich>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r>
                  <a:rPr lang="en-US" sz="1200">
                    <a:latin typeface="Times New Roman" panose="02020603050405020304" pitchFamily="18" charset="0"/>
                    <a:cs typeface="Times New Roman" panose="02020603050405020304" pitchFamily="18" charset="0"/>
                  </a:rPr>
                  <a:t>VOLUME</a:t>
                </a:r>
              </a:p>
            </c:rich>
          </c:tx>
          <c:overlay val="0"/>
          <c:spPr>
            <a:no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rnd">
            <a:solidFill>
              <a:schemeClr val="dk1">
                <a:lumMod val="25000"/>
                <a:lumOff val="75000"/>
              </a:schemeClr>
            </a:solidFill>
            <a:round/>
          </a:ln>
          <a:effectLst/>
        </c:spPr>
        <c:txPr>
          <a:bodyPr rot="-60000000" spcFirstLastPara="1" vertOverflow="ellipsis" vert="horz" wrap="square" anchor="ctr" anchorCtr="1"/>
          <a:lstStyle/>
          <a:p>
            <a:pPr>
              <a:defRPr sz="900" b="0" i="0" u="none" strike="noStrike" kern="1200" spc="0" baseline="0">
                <a:solidFill>
                  <a:schemeClr val="dk1">
                    <a:lumMod val="65000"/>
                    <a:lumOff val="35000"/>
                  </a:schemeClr>
                </a:solidFill>
                <a:latin typeface="+mn-lt"/>
                <a:ea typeface="+mn-ea"/>
                <a:cs typeface="+mn-cs"/>
              </a:defRPr>
            </a:pPr>
            <a:endParaRPr lang="en-US"/>
          </a:p>
        </c:txPr>
        <c:crossAx val="316021432"/>
        <c:crosses val="autoZero"/>
        <c:crossBetween val="midCat"/>
      </c:valAx>
      <c:valAx>
        <c:axId val="316021432"/>
        <c:scaling>
          <c:orientation val="minMax"/>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r>
                  <a:rPr lang="en-US" sz="1200">
                    <a:latin typeface="Times New Roman" panose="02020603050405020304" pitchFamily="18" charset="0"/>
                    <a:cs typeface="Times New Roman" panose="02020603050405020304" pitchFamily="18" charset="0"/>
                  </a:rPr>
                  <a:t>PRICE</a:t>
                </a:r>
              </a:p>
              <a:p>
                <a:pPr>
                  <a:defRPr/>
                </a:pPr>
                <a:r>
                  <a:rPr lang="en-US"/>
                  <a:t>$</a:t>
                </a:r>
              </a:p>
            </c:rich>
          </c:tx>
          <c:layout>
            <c:manualLayout>
              <c:xMode val="edge"/>
              <c:yMode val="edge"/>
              <c:x val="1.8518518518518517E-2"/>
              <c:y val="0.43433852018497687"/>
            </c:manualLayout>
          </c:layout>
          <c:overlay val="0"/>
          <c:spPr>
            <a:noFill/>
            <a:ln>
              <a:noFill/>
            </a:ln>
            <a:effectLst/>
          </c:spPr>
          <c:txPr>
            <a:bodyPr rot="-540000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title>
        <c:numFmt formatCode="&quot;$&quot;#,##0" sourceLinked="1"/>
        <c:majorTickMark val="none"/>
        <c:minorTickMark val="none"/>
        <c:tickLblPos val="nextTo"/>
        <c:spPr>
          <a:noFill/>
          <a:ln w="9525" cap="rnd">
            <a:solidFill>
              <a:schemeClr val="dk1">
                <a:lumMod val="25000"/>
                <a:lumOff val="75000"/>
              </a:schemeClr>
            </a:solidFill>
            <a:round/>
          </a:ln>
          <a:effectLst/>
        </c:spPr>
        <c:txPr>
          <a:bodyPr rot="-60000000" spcFirstLastPara="1" vertOverflow="ellipsis" vert="horz" wrap="square" anchor="ctr" anchorCtr="1"/>
          <a:lstStyle/>
          <a:p>
            <a:pPr>
              <a:defRPr sz="900" b="0" i="0" u="none" strike="noStrike" kern="1200" spc="0" baseline="0">
                <a:solidFill>
                  <a:schemeClr val="dk1">
                    <a:lumMod val="65000"/>
                    <a:lumOff val="35000"/>
                  </a:schemeClr>
                </a:solidFill>
                <a:latin typeface="+mn-lt"/>
                <a:ea typeface="+mn-ea"/>
                <a:cs typeface="+mn-cs"/>
              </a:defRPr>
            </a:pPr>
            <a:endParaRPr lang="en-US"/>
          </a:p>
        </c:txPr>
        <c:crossAx val="316022608"/>
        <c:crosses val="autoZero"/>
        <c:crossBetween val="midCat"/>
      </c:valAx>
      <c:spPr>
        <a:gradFill>
          <a:gsLst>
            <a:gs pos="100000">
              <a:schemeClr val="lt1">
                <a:lumMod val="95000"/>
              </a:schemeClr>
            </a:gs>
            <a:gs pos="0">
              <a:schemeClr val="lt1">
                <a:alpha val="0"/>
              </a:schemeClr>
            </a:gs>
          </a:gsLst>
          <a:lin ang="5400000" scaled="0"/>
        </a:gradFill>
        <a:ln>
          <a:noFill/>
        </a:ln>
        <a:effectLst/>
      </c:spPr>
    </c:plotArea>
    <c:plotVisOnly val="1"/>
    <c:dispBlanksAs val="gap"/>
    <c:showDLblsOverMax val="0"/>
  </c:chart>
  <c:spPr>
    <a:solidFill>
      <a:schemeClr val="lt1"/>
    </a:soli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cap="none" spc="20" baseline="0">
                <a:solidFill>
                  <a:schemeClr val="dk1">
                    <a:lumMod val="50000"/>
                    <a:lumOff val="50000"/>
                  </a:schemeClr>
                </a:solidFill>
                <a:latin typeface="+mn-lt"/>
                <a:ea typeface="+mn-ea"/>
                <a:cs typeface="+mn-cs"/>
              </a:defRPr>
            </a:pPr>
            <a:r>
              <a:rPr lang="en-US"/>
              <a:t>LOW DEMAND</a:t>
            </a:r>
          </a:p>
        </c:rich>
      </c:tx>
      <c:overlay val="0"/>
      <c:spPr>
        <a:noFill/>
        <a:ln>
          <a:noFill/>
        </a:ln>
        <a:effectLst/>
      </c:spPr>
      <c:txPr>
        <a:bodyPr rot="0" spcFirstLastPara="1" vertOverflow="ellipsis" vert="horz" wrap="square" anchor="ctr" anchorCtr="1"/>
        <a:lstStyle/>
        <a:p>
          <a:pPr>
            <a:defRPr sz="1400" b="0" i="0" u="none" strike="noStrike" kern="1200" cap="none" spc="20" baseline="0">
              <a:solidFill>
                <a:schemeClr val="dk1">
                  <a:lumMod val="50000"/>
                  <a:lumOff val="50000"/>
                </a:schemeClr>
              </a:solidFill>
              <a:latin typeface="+mn-lt"/>
              <a:ea typeface="+mn-ea"/>
              <a:cs typeface="+mn-cs"/>
            </a:defRPr>
          </a:pPr>
          <a:endParaRPr lang="en-US"/>
        </a:p>
      </c:txPr>
    </c:title>
    <c:autoTitleDeleted val="0"/>
    <c:plotArea>
      <c:layout/>
      <c:scatterChart>
        <c:scatterStyle val="smoothMarker"/>
        <c:varyColors val="0"/>
        <c:ser>
          <c:idx val="0"/>
          <c:order val="0"/>
          <c:tx>
            <c:strRef>
              <c:f>Sheet1!$B$1</c:f>
              <c:strCache>
                <c:ptCount val="1"/>
                <c:pt idx="0">
                  <c:v>Y-Values</c:v>
                </c:pt>
              </c:strCache>
            </c:strRef>
          </c:tx>
          <c:spPr>
            <a:ln w="9525" cap="flat" cmpd="sng" algn="ctr">
              <a:solidFill>
                <a:schemeClr val="accent1">
                  <a:alpha val="70000"/>
                </a:schemeClr>
              </a:solidFill>
              <a:prstDash val="sysDot"/>
              <a:round/>
            </a:ln>
            <a:effectLst/>
          </c:spPr>
          <c:marker>
            <c:symbol val="circle"/>
            <c:size val="5"/>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xVal>
            <c:numRef>
              <c:f>Sheet1!$A$2:$A$4</c:f>
              <c:numCache>
                <c:formatCode>0</c:formatCode>
                <c:ptCount val="3"/>
                <c:pt idx="0" formatCode="General">
                  <c:v>286</c:v>
                </c:pt>
                <c:pt idx="1">
                  <c:v>314.60000000000002</c:v>
                </c:pt>
              </c:numCache>
            </c:numRef>
          </c:xVal>
          <c:yVal>
            <c:numRef>
              <c:f>Sheet1!$B$2:$B$4</c:f>
              <c:numCache>
                <c:formatCode>"$"#,##0.00</c:formatCode>
                <c:ptCount val="3"/>
                <c:pt idx="0" formatCode="&quot;$&quot;#,##0">
                  <c:v>940</c:v>
                </c:pt>
                <c:pt idx="1">
                  <c:v>893</c:v>
                </c:pt>
              </c:numCache>
            </c:numRef>
          </c:yVal>
          <c:smooth val="1"/>
          <c:extLst>
            <c:ext xmlns:c16="http://schemas.microsoft.com/office/drawing/2014/chart" uri="{C3380CC4-5D6E-409C-BE32-E72D297353CC}">
              <c16:uniqueId val="{00000000-A685-4ECA-A0C2-BCE2899D94CB}"/>
            </c:ext>
          </c:extLst>
        </c:ser>
        <c:dLbls>
          <c:showLegendKey val="0"/>
          <c:showVal val="0"/>
          <c:showCatName val="0"/>
          <c:showSerName val="0"/>
          <c:showPercent val="0"/>
          <c:showBubbleSize val="0"/>
        </c:dLbls>
        <c:axId val="316556728"/>
        <c:axId val="316557120"/>
      </c:scatterChart>
      <c:valAx>
        <c:axId val="316556728"/>
        <c:scaling>
          <c:orientation val="minMax"/>
        </c:scaling>
        <c:delete val="0"/>
        <c:axPos val="b"/>
        <c:majorGridlines>
          <c:spPr>
            <a:ln w="9525" cap="flat" cmpd="sng" algn="ctr">
              <a:solidFill>
                <a:schemeClr val="dk1">
                  <a:lumMod val="15000"/>
                  <a:lumOff val="85000"/>
                </a:schemeClr>
              </a:solidFill>
              <a:round/>
            </a:ln>
            <a:effectLst/>
          </c:spPr>
        </c:majorGridlines>
        <c:title>
          <c:tx>
            <c:rich>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r>
                  <a:rPr lang="en-US" sz="1200" b="0" i="0" u="none" strike="noStrike" baseline="0">
                    <a:effectLst/>
                    <a:latin typeface="Times New Roman" panose="02020603050405020304" pitchFamily="18" charset="0"/>
                    <a:cs typeface="Times New Roman" panose="02020603050405020304" pitchFamily="18" charset="0"/>
                  </a:rPr>
                  <a:t>VOLUME</a:t>
                </a:r>
                <a:endParaRPr lang="en-US" sz="1200">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rnd">
            <a:solidFill>
              <a:schemeClr val="dk1">
                <a:lumMod val="25000"/>
                <a:lumOff val="75000"/>
              </a:schemeClr>
            </a:solidFill>
            <a:round/>
          </a:ln>
          <a:effectLst/>
        </c:spPr>
        <c:txPr>
          <a:bodyPr rot="-60000000" spcFirstLastPara="1" vertOverflow="ellipsis" vert="horz" wrap="square" anchor="ctr" anchorCtr="1"/>
          <a:lstStyle/>
          <a:p>
            <a:pPr>
              <a:defRPr sz="900" b="0" i="0" u="none" strike="noStrike" kern="1200" spc="0" baseline="0">
                <a:solidFill>
                  <a:schemeClr val="dk1">
                    <a:lumMod val="65000"/>
                    <a:lumOff val="35000"/>
                  </a:schemeClr>
                </a:solidFill>
                <a:latin typeface="+mn-lt"/>
                <a:ea typeface="+mn-ea"/>
                <a:cs typeface="+mn-cs"/>
              </a:defRPr>
            </a:pPr>
            <a:endParaRPr lang="en-US"/>
          </a:p>
        </c:txPr>
        <c:crossAx val="316557120"/>
        <c:crosses val="autoZero"/>
        <c:crossBetween val="midCat"/>
      </c:valAx>
      <c:valAx>
        <c:axId val="316557120"/>
        <c:scaling>
          <c:orientation val="minMax"/>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r>
                  <a:rPr lang="en-US" sz="1200" b="0" i="0" baseline="0">
                    <a:effectLst/>
                    <a:latin typeface="Times New Roman" panose="02020603050405020304" pitchFamily="18" charset="0"/>
                    <a:cs typeface="Times New Roman" panose="02020603050405020304" pitchFamily="18" charset="0"/>
                  </a:rPr>
                  <a:t>PRICE</a:t>
                </a:r>
                <a:endParaRPr lang="en-US" sz="1200">
                  <a:effectLst/>
                  <a:latin typeface="Times New Roman" panose="02020603050405020304" pitchFamily="18" charset="0"/>
                  <a:cs typeface="Times New Roman" panose="02020603050405020304" pitchFamily="18" charset="0"/>
                </a:endParaRPr>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title>
        <c:numFmt formatCode="&quot;$&quot;#,##0" sourceLinked="1"/>
        <c:majorTickMark val="none"/>
        <c:minorTickMark val="none"/>
        <c:tickLblPos val="nextTo"/>
        <c:spPr>
          <a:noFill/>
          <a:ln w="9525" cap="rnd">
            <a:solidFill>
              <a:schemeClr val="dk1">
                <a:lumMod val="25000"/>
                <a:lumOff val="75000"/>
              </a:schemeClr>
            </a:solidFill>
            <a:round/>
          </a:ln>
          <a:effectLst/>
        </c:spPr>
        <c:txPr>
          <a:bodyPr rot="-60000000" spcFirstLastPara="1" vertOverflow="ellipsis" vert="horz" wrap="square" anchor="ctr" anchorCtr="1"/>
          <a:lstStyle/>
          <a:p>
            <a:pPr>
              <a:defRPr sz="900" b="0" i="0" u="none" strike="noStrike" kern="1200" spc="0" baseline="0">
                <a:solidFill>
                  <a:schemeClr val="dk1">
                    <a:lumMod val="65000"/>
                    <a:lumOff val="35000"/>
                  </a:schemeClr>
                </a:solidFill>
                <a:latin typeface="+mn-lt"/>
                <a:ea typeface="+mn-ea"/>
                <a:cs typeface="+mn-cs"/>
              </a:defRPr>
            </a:pPr>
            <a:endParaRPr lang="en-US"/>
          </a:p>
        </c:txPr>
        <c:crossAx val="316556728"/>
        <c:crosses val="autoZero"/>
        <c:crossBetween val="midCat"/>
      </c:valAx>
      <c:spPr>
        <a:gradFill>
          <a:gsLst>
            <a:gs pos="100000">
              <a:schemeClr val="lt1">
                <a:lumMod val="95000"/>
              </a:schemeClr>
            </a:gs>
            <a:gs pos="0">
              <a:schemeClr val="lt1">
                <a:alpha val="0"/>
              </a:schemeClr>
            </a:gs>
          </a:gsLst>
          <a:lin ang="5400000" scaled="0"/>
        </a:gradFill>
        <a:ln>
          <a:noFill/>
        </a:ln>
        <a:effectLst/>
      </c:spPr>
    </c:plotArea>
    <c:plotVisOnly val="1"/>
    <c:dispBlanksAs val="gap"/>
    <c:showDLblsOverMax val="0"/>
  </c:chart>
  <c:spPr>
    <a:solidFill>
      <a:schemeClr val="lt1"/>
    </a:soli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6">
  <cs:axisTitle>
    <cs:lnRef idx="0"/>
    <cs:fillRef idx="0"/>
    <cs:effectRef idx="0"/>
    <cs:fontRef idx="minor">
      <a:schemeClr val="dk1">
        <a:lumMod val="65000"/>
        <a:lumOff val="35000"/>
      </a:schemeClr>
    </cs:fontRef>
    <cs:defRPr sz="900" kern="1200"/>
  </cs:axisTitle>
  <cs:categoryAxis>
    <cs:lnRef idx="0"/>
    <cs:fillRef idx="0"/>
    <cs:effectRef idx="0"/>
    <cs:fontRef idx="minor">
      <a:schemeClr val="dk1">
        <a:lumMod val="65000"/>
        <a:lumOff val="35000"/>
      </a:schemeClr>
    </cs:fontRef>
    <cs:spPr>
      <a:ln w="9525" cap="rnd">
        <a:solidFill>
          <a:schemeClr val="dk1">
            <a:lumMod val="20000"/>
            <a:lumOff val="80000"/>
          </a:schemeClr>
        </a:solidFill>
        <a:round/>
      </a:ln>
    </cs:spPr>
    <cs:defRPr sz="900" kern="120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effectRef idx="1"/>
    <cs:fontRef idx="minor">
      <a:schemeClr val="dk1"/>
    </cs:fontRef>
    <cs:spPr>
      <a:ln w="9525" cap="flat" cmpd="sng" algn="ctr">
        <a:solidFill>
          <a:schemeClr val="phClr">
            <a:alpha val="70000"/>
          </a:schemeClr>
        </a:solidFill>
        <a:prstDash val="sysDot"/>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rnd">
        <a:solidFill>
          <a:schemeClr val="dk1">
            <a:lumMod val="15000"/>
            <a:lumOff val="85000"/>
          </a:schemeClr>
        </a:solidFill>
        <a:round/>
      </a:ln>
    </cs:spPr>
    <cs:defRPr sz="900" kern="1200"/>
  </cs:dataTable>
  <cs:downBar>
    <cs:lnRef idx="0"/>
    <cs:fillRef idx="0"/>
    <cs:effectRef idx="0"/>
    <cs:fontRef idx="minor">
      <a:schemeClr val="dk1"/>
    </cs:fontRef>
    <cs:spPr>
      <a:solidFill>
        <a:schemeClr val="dk1">
          <a:lumMod val="75000"/>
          <a:lumOff val="25000"/>
        </a:schemeClr>
      </a:solidFill>
      <a:ln w="9525" cap="rnd">
        <a:solidFill>
          <a:schemeClr val="dk1">
            <a:lumMod val="65000"/>
            <a:lumOff val="35000"/>
          </a:schemeClr>
        </a:solidFill>
        <a:round/>
      </a:ln>
    </cs:spPr>
  </cs:downBar>
  <cs:dropLine>
    <cs:lnRef idx="0"/>
    <cs:fillRef idx="0"/>
    <cs:effectRef idx="0"/>
    <cs:fontRef idx="minor">
      <a:schemeClr val="dk1"/>
    </cs:fontRef>
    <cs:spPr>
      <a:ln w="9525" cap="rnd">
        <a:solidFill>
          <a:schemeClr val="dk1">
            <a:lumMod val="35000"/>
            <a:lumOff val="65000"/>
          </a:schemeClr>
        </a:solidFill>
        <a:round/>
      </a:ln>
    </cs:spPr>
  </cs:dropLine>
  <cs:errorBar>
    <cs:lnRef idx="0"/>
    <cs:fillRef idx="0"/>
    <cs:effectRef idx="0"/>
    <cs:fontRef idx="minor">
      <a:schemeClr val="dk1"/>
    </cs:fontRef>
    <cs:spPr>
      <a:ln w="9525" cap="rnd">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rnd">
        <a:solidFill>
          <a:schemeClr val="dk1">
            <a:lumMod val="35000"/>
            <a:lumOff val="65000"/>
          </a:schemeClr>
        </a:solidFill>
        <a:round/>
      </a:ln>
    </cs:spPr>
  </cs:hiLoLine>
  <cs:leaderLine>
    <cs:lnRef idx="0"/>
    <cs:fillRef idx="0"/>
    <cs:effectRef idx="0"/>
    <cs:fontRef idx="minor">
      <a:schemeClr val="dk1"/>
    </cs:fontRef>
    <cs:spPr>
      <a:ln w="9525" cap="rnd">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spc="0" baseline="0"/>
  </cs:legend>
  <cs:plotArea>
    <cs:lnRef idx="0"/>
    <cs:fillRef idx="0"/>
    <cs:effectRef idx="0"/>
    <cs:fontRef idx="minor">
      <a:schemeClr val="dk1"/>
    </cs:fontRef>
    <cs:spPr>
      <a:gradFill>
        <a:gsLst>
          <a:gs pos="100000">
            <a:schemeClr val="lt1">
              <a:lumMod val="95000"/>
            </a:schemeClr>
          </a:gs>
          <a:gs pos="0">
            <a:schemeClr val="lt1">
              <a:alpha val="0"/>
            </a:schemeClr>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rnd">
        <a:solidFill>
          <a:schemeClr val="dk1">
            <a:lumMod val="20000"/>
            <a:lumOff val="80000"/>
          </a:schemeClr>
        </a:solidFill>
        <a:round/>
      </a:ln>
    </cs:spPr>
    <cs:defRPr sz="900" kern="1200"/>
  </cs:seriesAxis>
  <cs:seriesLine>
    <cs:lnRef idx="0"/>
    <cs:fillRef idx="0"/>
    <cs:effectRef idx="0"/>
    <cs:fontRef idx="minor">
      <a:schemeClr val="dk1"/>
    </cs:fontRef>
    <cs:spPr>
      <a:ln w="9525" cap="rnd">
        <a:solidFill>
          <a:schemeClr val="dk1">
            <a:lumMod val="35000"/>
            <a:lumOff val="65000"/>
          </a:schemeClr>
        </a:solidFill>
        <a:round/>
      </a:ln>
    </cs:spPr>
  </cs:seriesLine>
  <cs:title>
    <cs:lnRef idx="0"/>
    <cs:fillRef idx="0"/>
    <cs:effectRef idx="0"/>
    <cs:fontRef idx="minor">
      <a:schemeClr val="dk1">
        <a:lumMod val="50000"/>
        <a:lumOff val="50000"/>
      </a:schemeClr>
    </cs:fontRef>
    <cs:defRPr sz="1400"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cs:spPr>
  </cs:upBar>
  <cs:valueAxis>
    <cs:lnRef idx="0"/>
    <cs:fillRef idx="0"/>
    <cs:effectRef idx="0"/>
    <cs:fontRef idx="minor">
      <a:schemeClr val="dk1">
        <a:lumMod val="65000"/>
        <a:lumOff val="35000"/>
      </a:schemeClr>
    </cs:fontRef>
    <cs:spPr>
      <a:ln w="9525" cap="rnd">
        <a:solidFill>
          <a:schemeClr val="dk1">
            <a:lumMod val="25000"/>
            <a:lumOff val="75000"/>
          </a:schemeClr>
        </a:solidFill>
        <a:round/>
      </a:ln>
    </cs:spPr>
    <cs:defRPr sz="900" kern="1200" spc="0" baseline="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46">
  <cs:axisTitle>
    <cs:lnRef idx="0"/>
    <cs:fillRef idx="0"/>
    <cs:effectRef idx="0"/>
    <cs:fontRef idx="minor">
      <a:schemeClr val="dk1">
        <a:lumMod val="65000"/>
        <a:lumOff val="35000"/>
      </a:schemeClr>
    </cs:fontRef>
    <cs:defRPr sz="900" kern="1200"/>
  </cs:axisTitle>
  <cs:categoryAxis>
    <cs:lnRef idx="0"/>
    <cs:fillRef idx="0"/>
    <cs:effectRef idx="0"/>
    <cs:fontRef idx="minor">
      <a:schemeClr val="dk1">
        <a:lumMod val="65000"/>
        <a:lumOff val="35000"/>
      </a:schemeClr>
    </cs:fontRef>
    <cs:spPr>
      <a:ln w="9525" cap="rnd">
        <a:solidFill>
          <a:schemeClr val="dk1">
            <a:lumMod val="20000"/>
            <a:lumOff val="80000"/>
          </a:schemeClr>
        </a:solidFill>
        <a:round/>
      </a:ln>
    </cs:spPr>
    <cs:defRPr sz="900" kern="120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effectRef idx="1"/>
    <cs:fontRef idx="minor">
      <a:schemeClr val="dk1"/>
    </cs:fontRef>
    <cs:spPr>
      <a:ln w="9525" cap="flat" cmpd="sng" algn="ctr">
        <a:solidFill>
          <a:schemeClr val="phClr">
            <a:alpha val="70000"/>
          </a:schemeClr>
        </a:solidFill>
        <a:prstDash val="sysDot"/>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rnd">
        <a:solidFill>
          <a:schemeClr val="dk1">
            <a:lumMod val="15000"/>
            <a:lumOff val="85000"/>
          </a:schemeClr>
        </a:solidFill>
        <a:round/>
      </a:ln>
    </cs:spPr>
    <cs:defRPr sz="900" kern="1200"/>
  </cs:dataTable>
  <cs:downBar>
    <cs:lnRef idx="0"/>
    <cs:fillRef idx="0"/>
    <cs:effectRef idx="0"/>
    <cs:fontRef idx="minor">
      <a:schemeClr val="dk1"/>
    </cs:fontRef>
    <cs:spPr>
      <a:solidFill>
        <a:schemeClr val="dk1">
          <a:lumMod val="75000"/>
          <a:lumOff val="25000"/>
        </a:schemeClr>
      </a:solidFill>
      <a:ln w="9525" cap="rnd">
        <a:solidFill>
          <a:schemeClr val="dk1">
            <a:lumMod val="65000"/>
            <a:lumOff val="35000"/>
          </a:schemeClr>
        </a:solidFill>
        <a:round/>
      </a:ln>
    </cs:spPr>
  </cs:downBar>
  <cs:dropLine>
    <cs:lnRef idx="0"/>
    <cs:fillRef idx="0"/>
    <cs:effectRef idx="0"/>
    <cs:fontRef idx="minor">
      <a:schemeClr val="dk1"/>
    </cs:fontRef>
    <cs:spPr>
      <a:ln w="9525" cap="rnd">
        <a:solidFill>
          <a:schemeClr val="dk1">
            <a:lumMod val="35000"/>
            <a:lumOff val="65000"/>
          </a:schemeClr>
        </a:solidFill>
        <a:round/>
      </a:ln>
    </cs:spPr>
  </cs:dropLine>
  <cs:errorBar>
    <cs:lnRef idx="0"/>
    <cs:fillRef idx="0"/>
    <cs:effectRef idx="0"/>
    <cs:fontRef idx="minor">
      <a:schemeClr val="dk1"/>
    </cs:fontRef>
    <cs:spPr>
      <a:ln w="9525" cap="rnd">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rnd">
        <a:solidFill>
          <a:schemeClr val="dk1">
            <a:lumMod val="35000"/>
            <a:lumOff val="65000"/>
          </a:schemeClr>
        </a:solidFill>
        <a:round/>
      </a:ln>
    </cs:spPr>
  </cs:hiLoLine>
  <cs:leaderLine>
    <cs:lnRef idx="0"/>
    <cs:fillRef idx="0"/>
    <cs:effectRef idx="0"/>
    <cs:fontRef idx="minor">
      <a:schemeClr val="dk1"/>
    </cs:fontRef>
    <cs:spPr>
      <a:ln w="9525" cap="rnd">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spc="0" baseline="0"/>
  </cs:legend>
  <cs:plotArea>
    <cs:lnRef idx="0"/>
    <cs:fillRef idx="0"/>
    <cs:effectRef idx="0"/>
    <cs:fontRef idx="minor">
      <a:schemeClr val="dk1"/>
    </cs:fontRef>
    <cs:spPr>
      <a:gradFill>
        <a:gsLst>
          <a:gs pos="100000">
            <a:schemeClr val="lt1">
              <a:lumMod val="95000"/>
            </a:schemeClr>
          </a:gs>
          <a:gs pos="0">
            <a:schemeClr val="lt1">
              <a:alpha val="0"/>
            </a:schemeClr>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rnd">
        <a:solidFill>
          <a:schemeClr val="dk1">
            <a:lumMod val="20000"/>
            <a:lumOff val="80000"/>
          </a:schemeClr>
        </a:solidFill>
        <a:round/>
      </a:ln>
    </cs:spPr>
    <cs:defRPr sz="900" kern="1200"/>
  </cs:seriesAxis>
  <cs:seriesLine>
    <cs:lnRef idx="0"/>
    <cs:fillRef idx="0"/>
    <cs:effectRef idx="0"/>
    <cs:fontRef idx="minor">
      <a:schemeClr val="dk1"/>
    </cs:fontRef>
    <cs:spPr>
      <a:ln w="9525" cap="rnd">
        <a:solidFill>
          <a:schemeClr val="dk1">
            <a:lumMod val="35000"/>
            <a:lumOff val="65000"/>
          </a:schemeClr>
        </a:solidFill>
        <a:round/>
      </a:ln>
    </cs:spPr>
  </cs:seriesLine>
  <cs:title>
    <cs:lnRef idx="0"/>
    <cs:fillRef idx="0"/>
    <cs:effectRef idx="0"/>
    <cs:fontRef idx="minor">
      <a:schemeClr val="dk1">
        <a:lumMod val="50000"/>
        <a:lumOff val="50000"/>
      </a:schemeClr>
    </cs:fontRef>
    <cs:defRPr sz="1400"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cs:spPr>
  </cs:upBar>
  <cs:valueAxis>
    <cs:lnRef idx="0"/>
    <cs:fillRef idx="0"/>
    <cs:effectRef idx="0"/>
    <cs:fontRef idx="minor">
      <a:schemeClr val="dk1">
        <a:lumMod val="65000"/>
        <a:lumOff val="35000"/>
      </a:schemeClr>
    </cs:fontRef>
    <cs:spPr>
      <a:ln w="9525" cap="rnd">
        <a:solidFill>
          <a:schemeClr val="dk1">
            <a:lumMod val="25000"/>
            <a:lumOff val="75000"/>
          </a:schemeClr>
        </a:solidFill>
        <a:round/>
      </a:ln>
    </cs:spPr>
    <cs:defRPr sz="900" kern="1200" spc="0" baseline="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450E4EC-C25C-4244-9615-EFA4E76999BB}" type="datetimeFigureOut">
              <a:rPr lang="en-CA" smtClean="0"/>
              <a:t>2019-01-17</a:t>
            </a:fld>
            <a:endParaRPr lang="en-CA"/>
          </a:p>
        </p:txBody>
      </p:sp>
      <p:sp>
        <p:nvSpPr>
          <p:cNvPr id="5" name="Footer Placeholder 4"/>
          <p:cNvSpPr>
            <a:spLocks noGrp="1"/>
          </p:cNvSpPr>
          <p:nvPr>
            <p:ph type="ftr" sz="quarter" idx="11"/>
          </p:nvPr>
        </p:nvSpPr>
        <p:spPr/>
        <p:txBody>
          <a:bodyPr/>
          <a:lstStyle/>
          <a:p>
            <a:endParaRPr lang="en-CA"/>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EF22058-E552-4FF6-8E88-047D947E235E}" type="slidenum">
              <a:rPr lang="en-CA" smtClean="0"/>
              <a:t>‹#›</a:t>
            </a:fld>
            <a:endParaRPr lang="en-CA"/>
          </a:p>
        </p:txBody>
      </p:sp>
    </p:spTree>
    <p:extLst>
      <p:ext uri="{BB962C8B-B14F-4D97-AF65-F5344CB8AC3E}">
        <p14:creationId xmlns:p14="http://schemas.microsoft.com/office/powerpoint/2010/main" val="3328869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450E4EC-C25C-4244-9615-EFA4E76999BB}" type="datetimeFigureOut">
              <a:rPr lang="en-CA" smtClean="0"/>
              <a:t>2019-01-17</a:t>
            </a:fld>
            <a:endParaRPr lang="en-CA"/>
          </a:p>
        </p:txBody>
      </p:sp>
      <p:sp>
        <p:nvSpPr>
          <p:cNvPr id="5" name="Footer Placeholder 4"/>
          <p:cNvSpPr>
            <a:spLocks noGrp="1"/>
          </p:cNvSpPr>
          <p:nvPr>
            <p:ph type="ftr" sz="quarter" idx="11"/>
          </p:nvPr>
        </p:nvSpPr>
        <p:spPr/>
        <p:txBody>
          <a:bodyPr/>
          <a:lstStyle/>
          <a:p>
            <a:endParaRPr lang="en-CA"/>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EF22058-E552-4FF6-8E88-047D947E235E}" type="slidenum">
              <a:rPr lang="en-CA" smtClean="0"/>
              <a:t>‹#›</a:t>
            </a:fld>
            <a:endParaRPr lang="en-CA"/>
          </a:p>
        </p:txBody>
      </p:sp>
    </p:spTree>
    <p:extLst>
      <p:ext uri="{BB962C8B-B14F-4D97-AF65-F5344CB8AC3E}">
        <p14:creationId xmlns:p14="http://schemas.microsoft.com/office/powerpoint/2010/main" val="3992454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450E4EC-C25C-4244-9615-EFA4E76999BB}" type="datetimeFigureOut">
              <a:rPr lang="en-CA" smtClean="0"/>
              <a:t>2019-01-17</a:t>
            </a:fld>
            <a:endParaRPr lang="en-CA"/>
          </a:p>
        </p:txBody>
      </p:sp>
      <p:sp>
        <p:nvSpPr>
          <p:cNvPr id="5" name="Footer Placeholder 4"/>
          <p:cNvSpPr>
            <a:spLocks noGrp="1"/>
          </p:cNvSpPr>
          <p:nvPr>
            <p:ph type="ftr" sz="quarter" idx="11"/>
          </p:nvPr>
        </p:nvSpPr>
        <p:spPr/>
        <p:txBody>
          <a:bodyPr/>
          <a:lstStyle/>
          <a:p>
            <a:endParaRPr lang="en-CA"/>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EF22058-E552-4FF6-8E88-047D947E235E}" type="slidenum">
              <a:rPr lang="en-CA" smtClean="0"/>
              <a:t>‹#›</a:t>
            </a:fld>
            <a:endParaRPr lang="en-CA"/>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259040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5450E4EC-C25C-4244-9615-EFA4E76999BB}" type="datetimeFigureOut">
              <a:rPr lang="en-CA" smtClean="0"/>
              <a:t>2019-01-17</a:t>
            </a:fld>
            <a:endParaRPr lang="en-CA"/>
          </a:p>
        </p:txBody>
      </p:sp>
      <p:sp>
        <p:nvSpPr>
          <p:cNvPr id="6" name="Footer Placeholder 5"/>
          <p:cNvSpPr>
            <a:spLocks noGrp="1"/>
          </p:cNvSpPr>
          <p:nvPr>
            <p:ph type="ftr" sz="quarter" idx="11"/>
          </p:nvPr>
        </p:nvSpPr>
        <p:spPr/>
        <p:txBody>
          <a:bodyPr/>
          <a:lstStyle/>
          <a:p>
            <a:endParaRPr lang="en-CA"/>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EF22058-E552-4FF6-8E88-047D947E235E}" type="slidenum">
              <a:rPr lang="en-CA" smtClean="0"/>
              <a:t>‹#›</a:t>
            </a:fld>
            <a:endParaRPr lang="en-CA"/>
          </a:p>
        </p:txBody>
      </p:sp>
    </p:spTree>
    <p:extLst>
      <p:ext uri="{BB962C8B-B14F-4D97-AF65-F5344CB8AC3E}">
        <p14:creationId xmlns:p14="http://schemas.microsoft.com/office/powerpoint/2010/main" val="4037438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5450E4EC-C25C-4244-9615-EFA4E76999BB}" type="datetimeFigureOut">
              <a:rPr lang="en-CA" smtClean="0"/>
              <a:t>2019-01-17</a:t>
            </a:fld>
            <a:endParaRPr lang="en-CA"/>
          </a:p>
        </p:txBody>
      </p:sp>
      <p:sp>
        <p:nvSpPr>
          <p:cNvPr id="6" name="Footer Placeholder 5"/>
          <p:cNvSpPr>
            <a:spLocks noGrp="1"/>
          </p:cNvSpPr>
          <p:nvPr>
            <p:ph type="ftr" sz="quarter" idx="11"/>
          </p:nvPr>
        </p:nvSpPr>
        <p:spPr/>
        <p:txBody>
          <a:bodyPr/>
          <a:lstStyle/>
          <a:p>
            <a:endParaRPr lang="en-CA"/>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EF22058-E552-4FF6-8E88-047D947E235E}" type="slidenum">
              <a:rPr lang="en-CA" smtClean="0"/>
              <a:t>‹#›</a:t>
            </a:fld>
            <a:endParaRPr lang="en-CA"/>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1310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5450E4EC-C25C-4244-9615-EFA4E76999BB}" type="datetimeFigureOut">
              <a:rPr lang="en-CA" smtClean="0"/>
              <a:t>2019-01-17</a:t>
            </a:fld>
            <a:endParaRPr lang="en-CA"/>
          </a:p>
        </p:txBody>
      </p:sp>
      <p:sp>
        <p:nvSpPr>
          <p:cNvPr id="6" name="Footer Placeholder 5"/>
          <p:cNvSpPr>
            <a:spLocks noGrp="1"/>
          </p:cNvSpPr>
          <p:nvPr>
            <p:ph type="ftr" sz="quarter" idx="11"/>
          </p:nvPr>
        </p:nvSpPr>
        <p:spPr/>
        <p:txBody>
          <a:bodyPr/>
          <a:lstStyle/>
          <a:p>
            <a:endParaRPr lang="en-CA"/>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EF22058-E552-4FF6-8E88-047D947E235E}" type="slidenum">
              <a:rPr lang="en-CA" smtClean="0"/>
              <a:t>‹#›</a:t>
            </a:fld>
            <a:endParaRPr lang="en-CA"/>
          </a:p>
        </p:txBody>
      </p:sp>
    </p:spTree>
    <p:extLst>
      <p:ext uri="{BB962C8B-B14F-4D97-AF65-F5344CB8AC3E}">
        <p14:creationId xmlns:p14="http://schemas.microsoft.com/office/powerpoint/2010/main" val="20105802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50E4EC-C25C-4244-9615-EFA4E76999BB}" type="datetimeFigureOut">
              <a:rPr lang="en-CA" smtClean="0"/>
              <a:t>2019-01-17</a:t>
            </a:fld>
            <a:endParaRPr lang="en-CA"/>
          </a:p>
        </p:txBody>
      </p:sp>
      <p:sp>
        <p:nvSpPr>
          <p:cNvPr id="5" name="Footer Placeholder 4"/>
          <p:cNvSpPr>
            <a:spLocks noGrp="1"/>
          </p:cNvSpPr>
          <p:nvPr>
            <p:ph type="ftr" sz="quarter" idx="11"/>
          </p:nvPr>
        </p:nvSpPr>
        <p:spPr/>
        <p:txBody>
          <a:bodyPr/>
          <a:lstStyle/>
          <a:p>
            <a:endParaRPr lang="en-CA"/>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EF22058-E552-4FF6-8E88-047D947E235E}" type="slidenum">
              <a:rPr lang="en-CA" smtClean="0"/>
              <a:t>‹#›</a:t>
            </a:fld>
            <a:endParaRPr lang="en-CA"/>
          </a:p>
        </p:txBody>
      </p:sp>
    </p:spTree>
    <p:extLst>
      <p:ext uri="{BB962C8B-B14F-4D97-AF65-F5344CB8AC3E}">
        <p14:creationId xmlns:p14="http://schemas.microsoft.com/office/powerpoint/2010/main" val="29268002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50E4EC-C25C-4244-9615-EFA4E76999BB}" type="datetimeFigureOut">
              <a:rPr lang="en-CA" smtClean="0"/>
              <a:t>2019-01-17</a:t>
            </a:fld>
            <a:endParaRPr lang="en-CA"/>
          </a:p>
        </p:txBody>
      </p:sp>
      <p:sp>
        <p:nvSpPr>
          <p:cNvPr id="5" name="Footer Placeholder 4"/>
          <p:cNvSpPr>
            <a:spLocks noGrp="1"/>
          </p:cNvSpPr>
          <p:nvPr>
            <p:ph type="ftr" sz="quarter" idx="11"/>
          </p:nvPr>
        </p:nvSpPr>
        <p:spPr/>
        <p:txBody>
          <a:bodyPr/>
          <a:lstStyle/>
          <a:p>
            <a:endParaRPr lang="en-CA"/>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EF22058-E552-4FF6-8E88-047D947E235E}" type="slidenum">
              <a:rPr lang="en-CA" smtClean="0"/>
              <a:t>‹#›</a:t>
            </a:fld>
            <a:endParaRPr lang="en-CA"/>
          </a:p>
        </p:txBody>
      </p:sp>
    </p:spTree>
    <p:extLst>
      <p:ext uri="{BB962C8B-B14F-4D97-AF65-F5344CB8AC3E}">
        <p14:creationId xmlns:p14="http://schemas.microsoft.com/office/powerpoint/2010/main" val="1949195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50E4EC-C25C-4244-9615-EFA4E76999BB}" type="datetimeFigureOut">
              <a:rPr lang="en-CA" smtClean="0"/>
              <a:t>2019-01-17</a:t>
            </a:fld>
            <a:endParaRPr lang="en-CA"/>
          </a:p>
        </p:txBody>
      </p:sp>
      <p:sp>
        <p:nvSpPr>
          <p:cNvPr id="5" name="Footer Placeholder 4"/>
          <p:cNvSpPr>
            <a:spLocks noGrp="1"/>
          </p:cNvSpPr>
          <p:nvPr>
            <p:ph type="ftr" sz="quarter" idx="11"/>
          </p:nvPr>
        </p:nvSpPr>
        <p:spPr/>
        <p:txBody>
          <a:bodyPr/>
          <a:lstStyle/>
          <a:p>
            <a:endParaRPr lang="en-CA"/>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EF22058-E552-4FF6-8E88-047D947E235E}" type="slidenum">
              <a:rPr lang="en-CA" smtClean="0"/>
              <a:t>‹#›</a:t>
            </a:fld>
            <a:endParaRPr lang="en-CA"/>
          </a:p>
        </p:txBody>
      </p:sp>
    </p:spTree>
    <p:extLst>
      <p:ext uri="{BB962C8B-B14F-4D97-AF65-F5344CB8AC3E}">
        <p14:creationId xmlns:p14="http://schemas.microsoft.com/office/powerpoint/2010/main" val="2886348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450E4EC-C25C-4244-9615-EFA4E76999BB}" type="datetimeFigureOut">
              <a:rPr lang="en-CA" smtClean="0"/>
              <a:t>2019-01-17</a:t>
            </a:fld>
            <a:endParaRPr lang="en-CA"/>
          </a:p>
        </p:txBody>
      </p:sp>
      <p:sp>
        <p:nvSpPr>
          <p:cNvPr id="5" name="Footer Placeholder 4"/>
          <p:cNvSpPr>
            <a:spLocks noGrp="1"/>
          </p:cNvSpPr>
          <p:nvPr>
            <p:ph type="ftr" sz="quarter" idx="11"/>
          </p:nvPr>
        </p:nvSpPr>
        <p:spPr/>
        <p:txBody>
          <a:bodyPr/>
          <a:lstStyle/>
          <a:p>
            <a:endParaRPr lang="en-CA"/>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EF22058-E552-4FF6-8E88-047D947E235E}" type="slidenum">
              <a:rPr lang="en-CA" smtClean="0"/>
              <a:t>‹#›</a:t>
            </a:fld>
            <a:endParaRPr lang="en-CA"/>
          </a:p>
        </p:txBody>
      </p:sp>
    </p:spTree>
    <p:extLst>
      <p:ext uri="{BB962C8B-B14F-4D97-AF65-F5344CB8AC3E}">
        <p14:creationId xmlns:p14="http://schemas.microsoft.com/office/powerpoint/2010/main" val="3683455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50E4EC-C25C-4244-9615-EFA4E76999BB}" type="datetimeFigureOut">
              <a:rPr lang="en-CA" smtClean="0"/>
              <a:t>2019-01-17</a:t>
            </a:fld>
            <a:endParaRPr lang="en-CA"/>
          </a:p>
        </p:txBody>
      </p:sp>
      <p:sp>
        <p:nvSpPr>
          <p:cNvPr id="6" name="Footer Placeholder 5"/>
          <p:cNvSpPr>
            <a:spLocks noGrp="1"/>
          </p:cNvSpPr>
          <p:nvPr>
            <p:ph type="ftr" sz="quarter" idx="11"/>
          </p:nvPr>
        </p:nvSpPr>
        <p:spPr/>
        <p:txBody>
          <a:bodyPr/>
          <a:lstStyle/>
          <a:p>
            <a:endParaRPr lang="en-CA"/>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EF22058-E552-4FF6-8E88-047D947E235E}" type="slidenum">
              <a:rPr lang="en-CA" smtClean="0"/>
              <a:t>‹#›</a:t>
            </a:fld>
            <a:endParaRPr lang="en-CA"/>
          </a:p>
        </p:txBody>
      </p:sp>
    </p:spTree>
    <p:extLst>
      <p:ext uri="{BB962C8B-B14F-4D97-AF65-F5344CB8AC3E}">
        <p14:creationId xmlns:p14="http://schemas.microsoft.com/office/powerpoint/2010/main" val="4137994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50E4EC-C25C-4244-9615-EFA4E76999BB}" type="datetimeFigureOut">
              <a:rPr lang="en-CA" smtClean="0"/>
              <a:t>2019-01-17</a:t>
            </a:fld>
            <a:endParaRPr lang="en-CA"/>
          </a:p>
        </p:txBody>
      </p:sp>
      <p:sp>
        <p:nvSpPr>
          <p:cNvPr id="8" name="Footer Placeholder 7"/>
          <p:cNvSpPr>
            <a:spLocks noGrp="1"/>
          </p:cNvSpPr>
          <p:nvPr>
            <p:ph type="ftr" sz="quarter" idx="11"/>
          </p:nvPr>
        </p:nvSpPr>
        <p:spPr/>
        <p:txBody>
          <a:bodyPr/>
          <a:lstStyle/>
          <a:p>
            <a:endParaRPr lang="en-CA"/>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EF22058-E552-4FF6-8E88-047D947E235E}" type="slidenum">
              <a:rPr lang="en-CA" smtClean="0"/>
              <a:t>‹#›</a:t>
            </a:fld>
            <a:endParaRPr lang="en-CA"/>
          </a:p>
        </p:txBody>
      </p:sp>
    </p:spTree>
    <p:extLst>
      <p:ext uri="{BB962C8B-B14F-4D97-AF65-F5344CB8AC3E}">
        <p14:creationId xmlns:p14="http://schemas.microsoft.com/office/powerpoint/2010/main" val="1611998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50E4EC-C25C-4244-9615-EFA4E76999BB}" type="datetimeFigureOut">
              <a:rPr lang="en-CA" smtClean="0"/>
              <a:t>2019-01-17</a:t>
            </a:fld>
            <a:endParaRPr lang="en-CA"/>
          </a:p>
        </p:txBody>
      </p:sp>
      <p:sp>
        <p:nvSpPr>
          <p:cNvPr id="4" name="Footer Placeholder 3"/>
          <p:cNvSpPr>
            <a:spLocks noGrp="1"/>
          </p:cNvSpPr>
          <p:nvPr>
            <p:ph type="ftr" sz="quarter" idx="11"/>
          </p:nvPr>
        </p:nvSpPr>
        <p:spPr/>
        <p:txBody>
          <a:bodyPr/>
          <a:lstStyle/>
          <a:p>
            <a:endParaRPr lang="en-CA"/>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EF22058-E552-4FF6-8E88-047D947E235E}" type="slidenum">
              <a:rPr lang="en-CA" smtClean="0"/>
              <a:t>‹#›</a:t>
            </a:fld>
            <a:endParaRPr lang="en-CA"/>
          </a:p>
        </p:txBody>
      </p:sp>
    </p:spTree>
    <p:extLst>
      <p:ext uri="{BB962C8B-B14F-4D97-AF65-F5344CB8AC3E}">
        <p14:creationId xmlns:p14="http://schemas.microsoft.com/office/powerpoint/2010/main" val="3627166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50E4EC-C25C-4244-9615-EFA4E76999BB}" type="datetimeFigureOut">
              <a:rPr lang="en-CA" smtClean="0"/>
              <a:t>2019-01-17</a:t>
            </a:fld>
            <a:endParaRPr lang="en-CA"/>
          </a:p>
        </p:txBody>
      </p:sp>
      <p:sp>
        <p:nvSpPr>
          <p:cNvPr id="3" name="Footer Placeholder 2"/>
          <p:cNvSpPr>
            <a:spLocks noGrp="1"/>
          </p:cNvSpPr>
          <p:nvPr>
            <p:ph type="ftr" sz="quarter" idx="11"/>
          </p:nvPr>
        </p:nvSpPr>
        <p:spPr/>
        <p:txBody>
          <a:bodyPr/>
          <a:lstStyle/>
          <a:p>
            <a:endParaRPr lang="en-CA"/>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EF22058-E552-4FF6-8E88-047D947E235E}" type="slidenum">
              <a:rPr lang="en-CA" smtClean="0"/>
              <a:t>‹#›</a:t>
            </a:fld>
            <a:endParaRPr lang="en-CA"/>
          </a:p>
        </p:txBody>
      </p:sp>
    </p:spTree>
    <p:extLst>
      <p:ext uri="{BB962C8B-B14F-4D97-AF65-F5344CB8AC3E}">
        <p14:creationId xmlns:p14="http://schemas.microsoft.com/office/powerpoint/2010/main" val="16618503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450E4EC-C25C-4244-9615-EFA4E76999BB}" type="datetimeFigureOut">
              <a:rPr lang="en-CA" smtClean="0"/>
              <a:t>2019-01-17</a:t>
            </a:fld>
            <a:endParaRPr lang="en-CA"/>
          </a:p>
        </p:txBody>
      </p:sp>
      <p:sp>
        <p:nvSpPr>
          <p:cNvPr id="6" name="Footer Placeholder 5"/>
          <p:cNvSpPr>
            <a:spLocks noGrp="1"/>
          </p:cNvSpPr>
          <p:nvPr>
            <p:ph type="ftr" sz="quarter" idx="11"/>
          </p:nvPr>
        </p:nvSpPr>
        <p:spPr/>
        <p:txBody>
          <a:bodyPr/>
          <a:lstStyle/>
          <a:p>
            <a:endParaRPr lang="en-CA"/>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EF22058-E552-4FF6-8E88-047D947E235E}" type="slidenum">
              <a:rPr lang="en-CA" smtClean="0"/>
              <a:t>‹#›</a:t>
            </a:fld>
            <a:endParaRPr lang="en-CA"/>
          </a:p>
        </p:txBody>
      </p:sp>
    </p:spTree>
    <p:extLst>
      <p:ext uri="{BB962C8B-B14F-4D97-AF65-F5344CB8AC3E}">
        <p14:creationId xmlns:p14="http://schemas.microsoft.com/office/powerpoint/2010/main" val="2888761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450E4EC-C25C-4244-9615-EFA4E76999BB}" type="datetimeFigureOut">
              <a:rPr lang="en-CA" smtClean="0"/>
              <a:t>2019-01-17</a:t>
            </a:fld>
            <a:endParaRPr lang="en-CA"/>
          </a:p>
        </p:txBody>
      </p:sp>
      <p:sp>
        <p:nvSpPr>
          <p:cNvPr id="6" name="Footer Placeholder 5"/>
          <p:cNvSpPr>
            <a:spLocks noGrp="1"/>
          </p:cNvSpPr>
          <p:nvPr>
            <p:ph type="ftr" sz="quarter" idx="11"/>
          </p:nvPr>
        </p:nvSpPr>
        <p:spPr/>
        <p:txBody>
          <a:bodyPr/>
          <a:lstStyle/>
          <a:p>
            <a:endParaRPr lang="en-CA"/>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EF22058-E552-4FF6-8E88-047D947E235E}" type="slidenum">
              <a:rPr lang="en-CA" smtClean="0"/>
              <a:t>‹#›</a:t>
            </a:fld>
            <a:endParaRPr lang="en-CA"/>
          </a:p>
        </p:txBody>
      </p:sp>
    </p:spTree>
    <p:extLst>
      <p:ext uri="{BB962C8B-B14F-4D97-AF65-F5344CB8AC3E}">
        <p14:creationId xmlns:p14="http://schemas.microsoft.com/office/powerpoint/2010/main" val="39062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450E4EC-C25C-4244-9615-EFA4E76999BB}" type="datetimeFigureOut">
              <a:rPr lang="en-CA" smtClean="0"/>
              <a:t>2019-01-17</a:t>
            </a:fld>
            <a:endParaRPr lang="en-CA"/>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CA"/>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EF22058-E552-4FF6-8E88-047D947E235E}" type="slidenum">
              <a:rPr lang="en-CA" smtClean="0"/>
              <a:t>‹#›</a:t>
            </a:fld>
            <a:endParaRPr lang="en-CA"/>
          </a:p>
        </p:txBody>
      </p:sp>
    </p:spTree>
    <p:extLst>
      <p:ext uri="{BB962C8B-B14F-4D97-AF65-F5344CB8AC3E}">
        <p14:creationId xmlns:p14="http://schemas.microsoft.com/office/powerpoint/2010/main" val="217200087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CBF90-25AD-4E5F-A977-1D57AF81F822}"/>
              </a:ext>
            </a:extLst>
          </p:cNvPr>
          <p:cNvSpPr>
            <a:spLocks noGrp="1"/>
          </p:cNvSpPr>
          <p:nvPr>
            <p:ph type="ctrTitle"/>
          </p:nvPr>
        </p:nvSpPr>
        <p:spPr>
          <a:xfrm>
            <a:off x="1688237" y="2915228"/>
            <a:ext cx="8815526" cy="1625227"/>
          </a:xfrm>
        </p:spPr>
        <p:txBody>
          <a:bodyPr/>
          <a:lstStyle/>
          <a:p>
            <a:pPr algn="ctr"/>
            <a:r>
              <a:rPr lang="en-CA" sz="4400" dirty="0"/>
              <a:t>Container Transportation Company</a:t>
            </a:r>
          </a:p>
        </p:txBody>
      </p:sp>
    </p:spTree>
    <p:extLst>
      <p:ext uri="{BB962C8B-B14F-4D97-AF65-F5344CB8AC3E}">
        <p14:creationId xmlns:p14="http://schemas.microsoft.com/office/powerpoint/2010/main" val="20834192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94451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4410A-E691-4EEA-A1C4-FE0B67B1AC1F}"/>
              </a:ext>
            </a:extLst>
          </p:cNvPr>
          <p:cNvSpPr>
            <a:spLocks noGrp="1"/>
          </p:cNvSpPr>
          <p:nvPr>
            <p:ph type="title"/>
          </p:nvPr>
        </p:nvSpPr>
        <p:spPr/>
        <p:txBody>
          <a:bodyPr/>
          <a:lstStyle/>
          <a:p>
            <a:pPr algn="ctr"/>
            <a:r>
              <a:rPr lang="en-CA" b="1" dirty="0"/>
              <a:t>Introduction</a:t>
            </a:r>
          </a:p>
        </p:txBody>
      </p:sp>
      <p:sp>
        <p:nvSpPr>
          <p:cNvPr id="3" name="Content Placeholder 2">
            <a:extLst>
              <a:ext uri="{FF2B5EF4-FFF2-40B4-BE49-F238E27FC236}">
                <a16:creationId xmlns:a16="http://schemas.microsoft.com/office/drawing/2014/main" id="{78A7C889-38B2-49AA-8314-50C47CCEED5E}"/>
              </a:ext>
            </a:extLst>
          </p:cNvPr>
          <p:cNvSpPr>
            <a:spLocks noGrp="1"/>
          </p:cNvSpPr>
          <p:nvPr>
            <p:ph idx="1"/>
          </p:nvPr>
        </p:nvSpPr>
        <p:spPr>
          <a:xfrm>
            <a:off x="2494943" y="1633979"/>
            <a:ext cx="9288463" cy="4457700"/>
          </a:xfrm>
        </p:spPr>
        <p:txBody>
          <a:bodyPr/>
          <a:lstStyle/>
          <a:p>
            <a:pPr algn="just"/>
            <a:r>
              <a:rPr lang="en-US" sz="2000" dirty="0"/>
              <a:t>The Container Transportation Company’s regional manager, Thomas Young along with his team are given the task to efficiently allocate the containers that are to be transported from Korea and China to the Middle East. </a:t>
            </a:r>
          </a:p>
          <a:p>
            <a:pPr algn="just"/>
            <a:r>
              <a:rPr lang="en-US" sz="2000" dirty="0"/>
              <a:t>Young has two options, </a:t>
            </a:r>
          </a:p>
          <a:p>
            <a:pPr lvl="1" algn="just"/>
            <a:r>
              <a:rPr lang="en-US" sz="1800" dirty="0"/>
              <a:t>The first one is to change the pricing depending on the </a:t>
            </a:r>
            <a:r>
              <a:rPr lang="en-US" sz="1800" dirty="0" err="1"/>
              <a:t>loadability</a:t>
            </a:r>
            <a:r>
              <a:rPr lang="en-US" sz="1800" dirty="0"/>
              <a:t> and profitability. </a:t>
            </a:r>
          </a:p>
          <a:p>
            <a:pPr lvl="1" algn="just"/>
            <a:r>
              <a:rPr lang="en-US" sz="1800" dirty="0"/>
              <a:t>The other option is to use revenue management techniques which will include dynamic pricing and variable pricing.</a:t>
            </a:r>
          </a:p>
          <a:p>
            <a:pPr algn="just"/>
            <a:r>
              <a:rPr lang="en-US" sz="2000" b="1" dirty="0"/>
              <a:t>Concern</a:t>
            </a:r>
            <a:r>
              <a:rPr lang="en-US" sz="2000" dirty="0"/>
              <a:t>: Keeping the same customer satisfaction level throughout the implementation of his plans as his strategy could negatively affect the customer base of CTC.</a:t>
            </a:r>
            <a:endParaRPr lang="en-CA" sz="2000" dirty="0"/>
          </a:p>
          <a:p>
            <a:pPr algn="just"/>
            <a:endParaRPr lang="en-US" dirty="0"/>
          </a:p>
        </p:txBody>
      </p:sp>
    </p:spTree>
    <p:extLst>
      <p:ext uri="{BB962C8B-B14F-4D97-AF65-F5344CB8AC3E}">
        <p14:creationId xmlns:p14="http://schemas.microsoft.com/office/powerpoint/2010/main" val="11024522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B3C22-C555-41B1-9160-C485D65F0ECE}"/>
              </a:ext>
            </a:extLst>
          </p:cNvPr>
          <p:cNvSpPr>
            <a:spLocks noGrp="1"/>
          </p:cNvSpPr>
          <p:nvPr>
            <p:ph type="title"/>
          </p:nvPr>
        </p:nvSpPr>
        <p:spPr>
          <a:xfrm>
            <a:off x="2589212" y="306332"/>
            <a:ext cx="8911687" cy="1617717"/>
          </a:xfrm>
        </p:spPr>
        <p:txBody>
          <a:bodyPr>
            <a:normAutofit fontScale="90000"/>
          </a:bodyPr>
          <a:lstStyle/>
          <a:p>
            <a:pPr algn="ctr"/>
            <a:r>
              <a:rPr lang="en-US" dirty="0"/>
              <a:t>What makes for container “</a:t>
            </a:r>
            <a:r>
              <a:rPr lang="en-US" dirty="0" err="1"/>
              <a:t>loadability</a:t>
            </a:r>
            <a:r>
              <a:rPr lang="en-US" dirty="0"/>
              <a:t>” and how should CTC include “</a:t>
            </a:r>
            <a:r>
              <a:rPr lang="en-US" dirty="0" err="1"/>
              <a:t>loadability</a:t>
            </a:r>
            <a:r>
              <a:rPr lang="en-US" dirty="0"/>
              <a:t>” factor into its pricing decisions?</a:t>
            </a:r>
            <a:endParaRPr lang="en-CA" dirty="0"/>
          </a:p>
        </p:txBody>
      </p:sp>
      <p:sp>
        <p:nvSpPr>
          <p:cNvPr id="3" name="Content Placeholder 2">
            <a:extLst>
              <a:ext uri="{FF2B5EF4-FFF2-40B4-BE49-F238E27FC236}">
                <a16:creationId xmlns:a16="http://schemas.microsoft.com/office/drawing/2014/main" id="{BC38F79C-574B-43E2-A3A7-E8AF03F7EF2B}"/>
              </a:ext>
            </a:extLst>
          </p:cNvPr>
          <p:cNvSpPr>
            <a:spLocks noGrp="1"/>
          </p:cNvSpPr>
          <p:nvPr>
            <p:ph idx="1"/>
          </p:nvPr>
        </p:nvSpPr>
        <p:spPr>
          <a:xfrm>
            <a:off x="2686866" y="2541972"/>
            <a:ext cx="8915400" cy="4124325"/>
          </a:xfrm>
        </p:spPr>
        <p:txBody>
          <a:bodyPr/>
          <a:lstStyle/>
          <a:p>
            <a:pPr algn="just"/>
            <a:r>
              <a:rPr lang="en-US" sz="2000" dirty="0"/>
              <a:t>The container’s </a:t>
            </a:r>
            <a:r>
              <a:rPr lang="en-US" sz="2000" dirty="0" err="1"/>
              <a:t>loadabilty</a:t>
            </a:r>
            <a:r>
              <a:rPr lang="en-US" sz="2000" dirty="0"/>
              <a:t> refers to the average amount of space that is utilized to ship near full amount of weight requirement. </a:t>
            </a:r>
          </a:p>
          <a:p>
            <a:pPr algn="just"/>
            <a:r>
              <a:rPr lang="en-US" sz="2000" dirty="0"/>
              <a:t>If the container is underutilized it means that it can use more space and should adjust the container weights accordingly for maximum profit. </a:t>
            </a:r>
          </a:p>
          <a:p>
            <a:pPr algn="just"/>
            <a:r>
              <a:rPr lang="en-US" sz="2000" dirty="0"/>
              <a:t>It can divide the weight into 20-ft container or 40-ft container depending upon their profitability. </a:t>
            </a:r>
          </a:p>
          <a:p>
            <a:pPr algn="just"/>
            <a:endParaRPr lang="en-US" sz="2000" dirty="0"/>
          </a:p>
          <a:p>
            <a:pPr marL="0" indent="0" algn="ctr">
              <a:buNone/>
            </a:pPr>
            <a:r>
              <a:rPr lang="en-US" sz="2000" b="1" dirty="0"/>
              <a:t>Gain In Profit: (W40*FP) - (W20*FP)</a:t>
            </a:r>
            <a:endParaRPr lang="en-CA" sz="2000" b="1" dirty="0"/>
          </a:p>
          <a:p>
            <a:pPr algn="just"/>
            <a:endParaRPr lang="en-CA" dirty="0"/>
          </a:p>
        </p:txBody>
      </p:sp>
    </p:spTree>
    <p:extLst>
      <p:ext uri="{BB962C8B-B14F-4D97-AF65-F5344CB8AC3E}">
        <p14:creationId xmlns:p14="http://schemas.microsoft.com/office/powerpoint/2010/main" val="24763035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0F30B9-47B5-40E7-A5DB-1E1DF2DC5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6371A26E-4EC7-451A-B258-5E3891B1F5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B280A43-068C-4313-B62F-79F0C17906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50424"/>
            <a:ext cx="12192000" cy="23075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BB3C22-C555-41B1-9160-C485D65F0ECE}"/>
              </a:ext>
            </a:extLst>
          </p:cNvPr>
          <p:cNvSpPr>
            <a:spLocks noGrp="1"/>
          </p:cNvSpPr>
          <p:nvPr>
            <p:ph type="title"/>
          </p:nvPr>
        </p:nvSpPr>
        <p:spPr>
          <a:xfrm>
            <a:off x="1733993" y="4603807"/>
            <a:ext cx="9765023" cy="2178733"/>
          </a:xfrm>
        </p:spPr>
        <p:txBody>
          <a:bodyPr>
            <a:noAutofit/>
          </a:bodyPr>
          <a:lstStyle/>
          <a:p>
            <a:pPr marL="342900" indent="-342900">
              <a:buFont typeface="Arial" panose="020B0604020202020204" pitchFamily="34" charset="0"/>
              <a:buChar char="•"/>
            </a:pPr>
            <a:r>
              <a:rPr lang="en-US" sz="2000" dirty="0">
                <a:solidFill>
                  <a:schemeClr val="bg1">
                    <a:lumMod val="95000"/>
                  </a:schemeClr>
                </a:solidFill>
              </a:rPr>
              <a:t>CTC can avoid using a higher weight 20-ft container as it can be less profitable than a 40-ft container. </a:t>
            </a:r>
            <a:br>
              <a:rPr lang="en-US" sz="2000" dirty="0">
                <a:solidFill>
                  <a:schemeClr val="bg1">
                    <a:lumMod val="95000"/>
                  </a:schemeClr>
                </a:solidFill>
              </a:rPr>
            </a:br>
            <a:r>
              <a:rPr lang="en-US" sz="2000" b="1" dirty="0">
                <a:solidFill>
                  <a:schemeClr val="bg1">
                    <a:lumMod val="95000"/>
                  </a:schemeClr>
                </a:solidFill>
              </a:rPr>
              <a:t>For Example:</a:t>
            </a:r>
            <a:r>
              <a:rPr lang="en-US" sz="2000" dirty="0">
                <a:solidFill>
                  <a:schemeClr val="bg1">
                    <a:lumMod val="95000"/>
                  </a:schemeClr>
                </a:solidFill>
              </a:rPr>
              <a:t> From Japan: If they can utilize 40ft container they will charge $22,560 rather than $18,800 charged by utilizing 20-ft container. Therefore, they can earn $3,760 more profit by going with this strategy. </a:t>
            </a:r>
            <a:endParaRPr lang="en-CA" sz="2000" dirty="0">
              <a:solidFill>
                <a:schemeClr val="bg1">
                  <a:lumMod val="95000"/>
                </a:schemeClr>
              </a:solidFill>
            </a:endParaRPr>
          </a:p>
        </p:txBody>
      </p:sp>
      <p:sp>
        <p:nvSpPr>
          <p:cNvPr id="19" name="Freeform 11">
            <a:extLst>
              <a:ext uri="{FF2B5EF4-FFF2-40B4-BE49-F238E27FC236}">
                <a16:creationId xmlns:a16="http://schemas.microsoft.com/office/drawing/2014/main" id="{02EA7C10-D784-46D0-9433-3C30171C6A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5019122"/>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graphicFrame>
        <p:nvGraphicFramePr>
          <p:cNvPr id="4" name="Content Placeholder 3">
            <a:extLst>
              <a:ext uri="{FF2B5EF4-FFF2-40B4-BE49-F238E27FC236}">
                <a16:creationId xmlns:a16="http://schemas.microsoft.com/office/drawing/2014/main" id="{1E3FD4D1-7815-4D2E-A9C5-867CDA9B04C7}"/>
              </a:ext>
            </a:extLst>
          </p:cNvPr>
          <p:cNvGraphicFramePr>
            <a:graphicFrameLocks noGrp="1"/>
          </p:cNvGraphicFramePr>
          <p:nvPr>
            <p:ph idx="1"/>
            <p:extLst>
              <p:ext uri="{D42A27DB-BD31-4B8C-83A1-F6EECF244321}">
                <p14:modId xmlns:p14="http://schemas.microsoft.com/office/powerpoint/2010/main" val="3474846617"/>
              </p:ext>
            </p:extLst>
          </p:nvPr>
        </p:nvGraphicFramePr>
        <p:xfrm>
          <a:off x="2452612" y="672444"/>
          <a:ext cx="8714021" cy="3270264"/>
        </p:xfrm>
        <a:graphic>
          <a:graphicData uri="http://schemas.openxmlformats.org/drawingml/2006/table">
            <a:tbl>
              <a:tblPr>
                <a:effectLst>
                  <a:outerShdw blurRad="50800" dist="38100" dir="16200000" rotWithShape="0">
                    <a:prstClr val="black">
                      <a:alpha val="40000"/>
                    </a:prstClr>
                  </a:outerShdw>
                </a:effectLst>
                <a:tableStyleId>{69CF1AB2-1976-4502-BF36-3FF5EA218861}</a:tableStyleId>
              </a:tblPr>
              <a:tblGrid>
                <a:gridCol w="1029555">
                  <a:extLst>
                    <a:ext uri="{9D8B030D-6E8A-4147-A177-3AD203B41FA5}">
                      <a16:colId xmlns:a16="http://schemas.microsoft.com/office/drawing/2014/main" val="1065399305"/>
                    </a:ext>
                  </a:extLst>
                </a:gridCol>
                <a:gridCol w="1531969">
                  <a:extLst>
                    <a:ext uri="{9D8B030D-6E8A-4147-A177-3AD203B41FA5}">
                      <a16:colId xmlns:a16="http://schemas.microsoft.com/office/drawing/2014/main" val="1234500599"/>
                    </a:ext>
                  </a:extLst>
                </a:gridCol>
                <a:gridCol w="1268762">
                  <a:extLst>
                    <a:ext uri="{9D8B030D-6E8A-4147-A177-3AD203B41FA5}">
                      <a16:colId xmlns:a16="http://schemas.microsoft.com/office/drawing/2014/main" val="2395604520"/>
                    </a:ext>
                  </a:extLst>
                </a:gridCol>
                <a:gridCol w="1268762">
                  <a:extLst>
                    <a:ext uri="{9D8B030D-6E8A-4147-A177-3AD203B41FA5}">
                      <a16:colId xmlns:a16="http://schemas.microsoft.com/office/drawing/2014/main" val="234303210"/>
                    </a:ext>
                  </a:extLst>
                </a:gridCol>
                <a:gridCol w="1190582">
                  <a:extLst>
                    <a:ext uri="{9D8B030D-6E8A-4147-A177-3AD203B41FA5}">
                      <a16:colId xmlns:a16="http://schemas.microsoft.com/office/drawing/2014/main" val="3061749866"/>
                    </a:ext>
                  </a:extLst>
                </a:gridCol>
                <a:gridCol w="1160054">
                  <a:extLst>
                    <a:ext uri="{9D8B030D-6E8A-4147-A177-3AD203B41FA5}">
                      <a16:colId xmlns:a16="http://schemas.microsoft.com/office/drawing/2014/main" val="3178523587"/>
                    </a:ext>
                  </a:extLst>
                </a:gridCol>
                <a:gridCol w="1264337">
                  <a:extLst>
                    <a:ext uri="{9D8B030D-6E8A-4147-A177-3AD203B41FA5}">
                      <a16:colId xmlns:a16="http://schemas.microsoft.com/office/drawing/2014/main" val="2671169250"/>
                    </a:ext>
                  </a:extLst>
                </a:gridCol>
              </a:tblGrid>
              <a:tr h="545044">
                <a:tc>
                  <a:txBody>
                    <a:bodyPr/>
                    <a:lstStyle/>
                    <a:p>
                      <a:pPr algn="ctr" fontAlgn="ctr"/>
                      <a:r>
                        <a:rPr lang="en-CA" sz="1400" b="1" u="none" strike="noStrike" dirty="0">
                          <a:effectLst/>
                        </a:rPr>
                        <a:t> </a:t>
                      </a:r>
                      <a:endParaRPr lang="en-CA" sz="1400" b="1" i="0" u="none" strike="noStrike" dirty="0">
                        <a:effectLst/>
                        <a:latin typeface="Arial" panose="020B0604020202020204" pitchFamily="34" charset="0"/>
                      </a:endParaRPr>
                    </a:p>
                    <a:p>
                      <a:pPr algn="ctr" fontAlgn="ctr"/>
                      <a:r>
                        <a:rPr lang="en-CA" sz="1400" b="1" u="none" strike="noStrike" dirty="0">
                          <a:effectLst/>
                        </a:rPr>
                        <a:t>Port</a:t>
                      </a:r>
                      <a:endParaRPr lang="en-CA" sz="1400" b="1" i="0" u="none" strike="noStrike" dirty="0">
                        <a:effectLst/>
                        <a:latin typeface="Arial" panose="020B0604020202020204" pitchFamily="34" charset="0"/>
                      </a:endParaRPr>
                    </a:p>
                  </a:txBody>
                  <a:tcPr marL="9159" marR="9159" marT="9159" marB="0" anchor="ctr">
                    <a:solidFill>
                      <a:schemeClr val="accent1">
                        <a:lumMod val="60000"/>
                        <a:lumOff val="40000"/>
                      </a:schemeClr>
                    </a:solidFill>
                  </a:tcPr>
                </a:tc>
                <a:tc>
                  <a:txBody>
                    <a:bodyPr/>
                    <a:lstStyle/>
                    <a:p>
                      <a:pPr algn="ctr" fontAlgn="ctr"/>
                      <a:r>
                        <a:rPr lang="en-CA" sz="1400" b="1" u="none" strike="noStrike" dirty="0">
                          <a:effectLst/>
                        </a:rPr>
                        <a:t>Fixed Price</a:t>
                      </a:r>
                      <a:endParaRPr lang="en-CA" sz="1400" b="1" i="0" u="none" strike="noStrike" dirty="0">
                        <a:effectLst/>
                        <a:latin typeface="Arial" panose="020B0604020202020204" pitchFamily="34" charset="0"/>
                      </a:endParaRPr>
                    </a:p>
                    <a:p>
                      <a:pPr algn="ctr" fontAlgn="ctr"/>
                      <a:r>
                        <a:rPr lang="en-CA" sz="1400" b="1" u="none" strike="noStrike" dirty="0">
                          <a:effectLst/>
                        </a:rPr>
                        <a:t>($/TEU)</a:t>
                      </a:r>
                      <a:endParaRPr lang="en-CA" sz="1400" b="1" i="0" u="none" strike="noStrike" dirty="0">
                        <a:effectLst/>
                        <a:latin typeface="Arial" panose="020B0604020202020204" pitchFamily="34" charset="0"/>
                      </a:endParaRPr>
                    </a:p>
                  </a:txBody>
                  <a:tcPr marL="9159" marR="9159" marT="9159" marB="0" anchor="ctr">
                    <a:solidFill>
                      <a:schemeClr val="accent1">
                        <a:lumMod val="60000"/>
                        <a:lumOff val="40000"/>
                      </a:schemeClr>
                    </a:solidFill>
                  </a:tcPr>
                </a:tc>
                <a:tc>
                  <a:txBody>
                    <a:bodyPr/>
                    <a:lstStyle/>
                    <a:p>
                      <a:pPr algn="ctr" fontAlgn="ctr"/>
                      <a:r>
                        <a:rPr lang="en-CA" sz="1400" b="1" u="none" strike="noStrike" dirty="0">
                          <a:effectLst/>
                        </a:rPr>
                        <a:t>Weight of 20'</a:t>
                      </a:r>
                      <a:endParaRPr lang="en-CA" sz="1400" b="1" i="0" u="none" strike="noStrike" dirty="0">
                        <a:effectLst/>
                        <a:latin typeface="Arial" panose="020B0604020202020204" pitchFamily="34" charset="0"/>
                      </a:endParaRPr>
                    </a:p>
                    <a:p>
                      <a:pPr algn="ctr" fontAlgn="ctr"/>
                      <a:r>
                        <a:rPr lang="en-CA" sz="1400" b="1" u="none" strike="noStrike" dirty="0">
                          <a:effectLst/>
                        </a:rPr>
                        <a:t>(ton/TEU)</a:t>
                      </a:r>
                      <a:endParaRPr lang="en-CA" sz="1400" b="1" i="0" u="none" strike="noStrike" dirty="0">
                        <a:effectLst/>
                        <a:latin typeface="Arial" panose="020B0604020202020204" pitchFamily="34" charset="0"/>
                      </a:endParaRPr>
                    </a:p>
                  </a:txBody>
                  <a:tcPr marL="9159" marR="9159" marT="9159" marB="0" anchor="ctr">
                    <a:solidFill>
                      <a:schemeClr val="accent1">
                        <a:lumMod val="60000"/>
                        <a:lumOff val="40000"/>
                      </a:schemeClr>
                    </a:solidFill>
                  </a:tcPr>
                </a:tc>
                <a:tc>
                  <a:txBody>
                    <a:bodyPr/>
                    <a:lstStyle/>
                    <a:p>
                      <a:pPr algn="ctr" fontAlgn="ctr"/>
                      <a:r>
                        <a:rPr lang="en-CA" sz="1400" b="1" u="none" strike="noStrike" dirty="0">
                          <a:effectLst/>
                        </a:rPr>
                        <a:t>Weight of 40'</a:t>
                      </a:r>
                      <a:endParaRPr lang="en-CA" sz="1400" b="1" i="0" u="none" strike="noStrike" dirty="0">
                        <a:effectLst/>
                        <a:latin typeface="Arial" panose="020B0604020202020204" pitchFamily="34" charset="0"/>
                      </a:endParaRPr>
                    </a:p>
                    <a:p>
                      <a:pPr algn="ctr" fontAlgn="ctr"/>
                      <a:r>
                        <a:rPr lang="en-CA" sz="1400" b="1" u="none" strike="noStrike" dirty="0">
                          <a:effectLst/>
                        </a:rPr>
                        <a:t>(ton/TEU)</a:t>
                      </a:r>
                      <a:endParaRPr lang="en-CA" sz="1400" b="1" i="0" u="none" strike="noStrike" dirty="0">
                        <a:effectLst/>
                        <a:latin typeface="Arial" panose="020B0604020202020204" pitchFamily="34" charset="0"/>
                      </a:endParaRPr>
                    </a:p>
                  </a:txBody>
                  <a:tcPr marL="9159" marR="9159" marT="9159" marB="0" anchor="ctr">
                    <a:solidFill>
                      <a:schemeClr val="accent1">
                        <a:lumMod val="60000"/>
                        <a:lumOff val="40000"/>
                      </a:schemeClr>
                    </a:solidFill>
                  </a:tcPr>
                </a:tc>
                <a:tc>
                  <a:txBody>
                    <a:bodyPr/>
                    <a:lstStyle/>
                    <a:p>
                      <a:pPr algn="ctr" fontAlgn="ctr"/>
                      <a:r>
                        <a:rPr lang="en-CA" sz="1400" b="1" u="none" strike="noStrike" dirty="0">
                          <a:effectLst/>
                        </a:rPr>
                        <a:t>Total price </a:t>
                      </a:r>
                      <a:endParaRPr lang="en-CA" sz="1400" b="1" i="0" u="none" strike="noStrike" dirty="0">
                        <a:effectLst/>
                        <a:latin typeface="Arial" panose="020B0604020202020204" pitchFamily="34" charset="0"/>
                      </a:endParaRPr>
                    </a:p>
                    <a:p>
                      <a:pPr algn="ctr" fontAlgn="ctr"/>
                      <a:r>
                        <a:rPr lang="en-CA" sz="1400" b="1" u="none" strike="noStrike" dirty="0">
                          <a:effectLst/>
                        </a:rPr>
                        <a:t>of 20'</a:t>
                      </a:r>
                      <a:endParaRPr lang="en-CA" sz="1400" b="1" i="0" u="none" strike="noStrike" dirty="0">
                        <a:effectLst/>
                        <a:latin typeface="Arial" panose="020B0604020202020204" pitchFamily="34" charset="0"/>
                      </a:endParaRPr>
                    </a:p>
                  </a:txBody>
                  <a:tcPr marL="9159" marR="9159" marT="9159" marB="0" anchor="ctr">
                    <a:solidFill>
                      <a:schemeClr val="accent1">
                        <a:lumMod val="60000"/>
                        <a:lumOff val="40000"/>
                      </a:schemeClr>
                    </a:solidFill>
                  </a:tcPr>
                </a:tc>
                <a:tc>
                  <a:txBody>
                    <a:bodyPr/>
                    <a:lstStyle/>
                    <a:p>
                      <a:pPr algn="ctr" fontAlgn="ctr"/>
                      <a:r>
                        <a:rPr lang="en-CA" sz="1400" b="1" u="none" strike="noStrike" dirty="0">
                          <a:effectLst/>
                        </a:rPr>
                        <a:t>Total price </a:t>
                      </a:r>
                      <a:endParaRPr lang="en-CA" sz="1400" b="1" i="0" u="none" strike="noStrike" dirty="0">
                        <a:effectLst/>
                        <a:latin typeface="Arial" panose="020B0604020202020204" pitchFamily="34" charset="0"/>
                      </a:endParaRPr>
                    </a:p>
                    <a:p>
                      <a:pPr algn="ctr" fontAlgn="ctr"/>
                      <a:r>
                        <a:rPr lang="en-CA" sz="1400" b="1" u="none" strike="noStrike" dirty="0">
                          <a:effectLst/>
                        </a:rPr>
                        <a:t>of 40'</a:t>
                      </a:r>
                      <a:endParaRPr lang="en-CA" sz="1400" b="1" i="0" u="none" strike="noStrike" dirty="0">
                        <a:effectLst/>
                        <a:latin typeface="Arial" panose="020B0604020202020204" pitchFamily="34" charset="0"/>
                      </a:endParaRPr>
                    </a:p>
                  </a:txBody>
                  <a:tcPr marL="9159" marR="9159" marT="9159" marB="0" anchor="ctr">
                    <a:solidFill>
                      <a:schemeClr val="accent1">
                        <a:lumMod val="60000"/>
                        <a:lumOff val="40000"/>
                      </a:schemeClr>
                    </a:solidFill>
                  </a:tcPr>
                </a:tc>
                <a:tc>
                  <a:txBody>
                    <a:bodyPr/>
                    <a:lstStyle/>
                    <a:p>
                      <a:pPr algn="ctr" fontAlgn="ctr"/>
                      <a:r>
                        <a:rPr lang="en-CA" sz="1400" b="1" u="none" strike="noStrike" dirty="0" err="1">
                          <a:effectLst/>
                        </a:rPr>
                        <a:t>PGain</a:t>
                      </a:r>
                      <a:r>
                        <a:rPr lang="en-CA" sz="1400" b="1" u="none" strike="noStrike" dirty="0">
                          <a:effectLst/>
                        </a:rPr>
                        <a:t> in profit</a:t>
                      </a:r>
                      <a:endParaRPr lang="en-CA" sz="1400" b="1" i="0" u="none" strike="noStrike" dirty="0">
                        <a:effectLst/>
                        <a:latin typeface="Arial" panose="020B0604020202020204" pitchFamily="34" charset="0"/>
                      </a:endParaRPr>
                    </a:p>
                    <a:p>
                      <a:pPr algn="ctr" fontAlgn="ctr"/>
                      <a:r>
                        <a:rPr lang="en-CA" sz="1400" b="1" u="none" strike="noStrike" dirty="0">
                          <a:effectLst/>
                        </a:rPr>
                        <a:t> </a:t>
                      </a:r>
                      <a:endParaRPr lang="en-CA" sz="1400" b="1" i="0" u="none" strike="noStrike" dirty="0">
                        <a:effectLst/>
                        <a:latin typeface="Arial" panose="020B0604020202020204" pitchFamily="34" charset="0"/>
                      </a:endParaRPr>
                    </a:p>
                  </a:txBody>
                  <a:tcPr marL="9159" marR="9159" marT="9159" marB="0" anchor="ctr">
                    <a:solidFill>
                      <a:schemeClr val="accent1">
                        <a:lumMod val="60000"/>
                        <a:lumOff val="40000"/>
                      </a:schemeClr>
                    </a:solidFill>
                  </a:tcPr>
                </a:tc>
                <a:extLst>
                  <a:ext uri="{0D108BD9-81ED-4DB2-BD59-A6C34878D82A}">
                    <a16:rowId xmlns:a16="http://schemas.microsoft.com/office/drawing/2014/main" val="2711692035"/>
                  </a:ext>
                </a:extLst>
              </a:tr>
              <a:tr h="272522">
                <a:tc>
                  <a:txBody>
                    <a:bodyPr/>
                    <a:lstStyle/>
                    <a:p>
                      <a:pPr algn="ctr" fontAlgn="ctr"/>
                      <a:r>
                        <a:rPr lang="en-CA" sz="1400" u="none" strike="noStrike">
                          <a:effectLst/>
                        </a:rPr>
                        <a:t>Japan</a:t>
                      </a:r>
                      <a:endParaRPr lang="en-CA" sz="1400" b="0" i="0" u="none" strike="noStrike">
                        <a:effectLst/>
                        <a:latin typeface="Arial" panose="020B0604020202020204" pitchFamily="34" charset="0"/>
                      </a:endParaRPr>
                    </a:p>
                  </a:txBody>
                  <a:tcPr marL="9159" marR="9159" marT="9159" marB="0" anchor="ctr"/>
                </a:tc>
                <a:tc>
                  <a:txBody>
                    <a:bodyPr/>
                    <a:lstStyle/>
                    <a:p>
                      <a:pPr algn="ctr" fontAlgn="ctr"/>
                      <a:r>
                        <a:rPr lang="en-CA" sz="1400" u="none" strike="noStrike">
                          <a:effectLst/>
                        </a:rPr>
                        <a:t>$940</a:t>
                      </a:r>
                      <a:endParaRPr lang="en-CA" sz="1400" b="0" i="0" u="none" strike="noStrike">
                        <a:effectLst/>
                        <a:latin typeface="Arial" panose="020B0604020202020204" pitchFamily="34" charset="0"/>
                      </a:endParaRPr>
                    </a:p>
                  </a:txBody>
                  <a:tcPr marL="9159" marR="9159" marT="9159" marB="0" anchor="ctr"/>
                </a:tc>
                <a:tc>
                  <a:txBody>
                    <a:bodyPr/>
                    <a:lstStyle/>
                    <a:p>
                      <a:pPr algn="ctr" fontAlgn="ctr"/>
                      <a:r>
                        <a:rPr lang="en-CA" sz="1400" u="none" strike="noStrike">
                          <a:effectLst/>
                        </a:rPr>
                        <a:t>20</a:t>
                      </a:r>
                      <a:endParaRPr lang="en-CA" sz="1400" b="0" i="0" u="none" strike="noStrike">
                        <a:effectLst/>
                        <a:latin typeface="Arial" panose="020B0604020202020204" pitchFamily="34" charset="0"/>
                      </a:endParaRPr>
                    </a:p>
                  </a:txBody>
                  <a:tcPr marL="9159" marR="9159" marT="9159" marB="0" anchor="ctr"/>
                </a:tc>
                <a:tc>
                  <a:txBody>
                    <a:bodyPr/>
                    <a:lstStyle/>
                    <a:p>
                      <a:pPr algn="ctr" fontAlgn="ctr"/>
                      <a:r>
                        <a:rPr lang="en-CA" sz="1400" u="none" strike="noStrike">
                          <a:effectLst/>
                        </a:rPr>
                        <a:t>24</a:t>
                      </a:r>
                      <a:endParaRPr lang="en-CA" sz="1400" b="0" i="0" u="none" strike="noStrike">
                        <a:effectLst/>
                        <a:latin typeface="Arial" panose="020B0604020202020204" pitchFamily="34" charset="0"/>
                      </a:endParaRPr>
                    </a:p>
                  </a:txBody>
                  <a:tcPr marL="9159" marR="9159" marT="9159" marB="0" anchor="ctr"/>
                </a:tc>
                <a:tc>
                  <a:txBody>
                    <a:bodyPr/>
                    <a:lstStyle/>
                    <a:p>
                      <a:pPr algn="ctr" fontAlgn="ctr"/>
                      <a:r>
                        <a:rPr lang="en-CA" sz="1400" u="none" strike="noStrike">
                          <a:effectLst/>
                        </a:rPr>
                        <a:t>$18,800</a:t>
                      </a:r>
                      <a:endParaRPr lang="en-CA" sz="1400" b="0" i="0" u="none" strike="noStrike">
                        <a:effectLst/>
                        <a:latin typeface="Arial" panose="020B0604020202020204" pitchFamily="34" charset="0"/>
                      </a:endParaRPr>
                    </a:p>
                  </a:txBody>
                  <a:tcPr marL="9159" marR="9159" marT="9159" marB="0" anchor="ctr"/>
                </a:tc>
                <a:tc>
                  <a:txBody>
                    <a:bodyPr/>
                    <a:lstStyle/>
                    <a:p>
                      <a:pPr algn="ctr" fontAlgn="ctr"/>
                      <a:r>
                        <a:rPr lang="en-CA" sz="1400" u="none" strike="noStrike">
                          <a:effectLst/>
                        </a:rPr>
                        <a:t>$22,560</a:t>
                      </a:r>
                      <a:endParaRPr lang="en-CA" sz="1400" b="0" i="0" u="none" strike="noStrike">
                        <a:effectLst/>
                        <a:latin typeface="Arial" panose="020B0604020202020204" pitchFamily="34" charset="0"/>
                      </a:endParaRPr>
                    </a:p>
                  </a:txBody>
                  <a:tcPr marL="9159" marR="9159" marT="9159" marB="0" anchor="ctr"/>
                </a:tc>
                <a:tc>
                  <a:txBody>
                    <a:bodyPr/>
                    <a:lstStyle/>
                    <a:p>
                      <a:pPr algn="ctr" fontAlgn="ctr"/>
                      <a:r>
                        <a:rPr lang="en-CA" sz="1400" u="none" strike="noStrike" dirty="0">
                          <a:effectLst/>
                        </a:rPr>
                        <a:t>$3,760</a:t>
                      </a:r>
                      <a:endParaRPr lang="en-CA" sz="1400" b="0" i="0" u="none" strike="noStrike" dirty="0">
                        <a:effectLst/>
                        <a:latin typeface="Arial" panose="020B0604020202020204" pitchFamily="34" charset="0"/>
                      </a:endParaRPr>
                    </a:p>
                  </a:txBody>
                  <a:tcPr marL="9159" marR="9159" marT="9159" marB="0" anchor="ctr"/>
                </a:tc>
                <a:extLst>
                  <a:ext uri="{0D108BD9-81ED-4DB2-BD59-A6C34878D82A}">
                    <a16:rowId xmlns:a16="http://schemas.microsoft.com/office/drawing/2014/main" val="3876056419"/>
                  </a:ext>
                </a:extLst>
              </a:tr>
              <a:tr h="272522">
                <a:tc>
                  <a:txBody>
                    <a:bodyPr/>
                    <a:lstStyle/>
                    <a:p>
                      <a:pPr algn="ctr" fontAlgn="ctr"/>
                      <a:r>
                        <a:rPr lang="en-CA" sz="1400" u="none" strike="noStrike">
                          <a:effectLst/>
                        </a:rPr>
                        <a:t>China</a:t>
                      </a:r>
                      <a:endParaRPr lang="en-CA" sz="1400" b="0" i="0" u="none" strike="noStrike">
                        <a:effectLst/>
                        <a:latin typeface="Arial" panose="020B0604020202020204" pitchFamily="34" charset="0"/>
                      </a:endParaRPr>
                    </a:p>
                  </a:txBody>
                  <a:tcPr marL="9159" marR="9159" marT="9159" marB="0" anchor="ctr"/>
                </a:tc>
                <a:tc>
                  <a:txBody>
                    <a:bodyPr/>
                    <a:lstStyle/>
                    <a:p>
                      <a:pPr algn="ctr" fontAlgn="ctr"/>
                      <a:r>
                        <a:rPr lang="en-CA" sz="1400" u="none" strike="noStrike">
                          <a:effectLst/>
                        </a:rPr>
                        <a:t>$878</a:t>
                      </a:r>
                      <a:endParaRPr lang="en-CA" sz="1400" b="0" i="0" u="none" strike="noStrike">
                        <a:effectLst/>
                        <a:latin typeface="Arial" panose="020B0604020202020204" pitchFamily="34" charset="0"/>
                      </a:endParaRPr>
                    </a:p>
                  </a:txBody>
                  <a:tcPr marL="9159" marR="9159" marT="9159" marB="0" anchor="ctr"/>
                </a:tc>
                <a:tc>
                  <a:txBody>
                    <a:bodyPr/>
                    <a:lstStyle/>
                    <a:p>
                      <a:pPr algn="ctr" fontAlgn="ctr"/>
                      <a:r>
                        <a:rPr lang="en-CA" sz="1400" u="none" strike="noStrike">
                          <a:effectLst/>
                        </a:rPr>
                        <a:t>$18</a:t>
                      </a:r>
                      <a:endParaRPr lang="en-CA" sz="1400" b="0" i="0" u="none" strike="noStrike">
                        <a:effectLst/>
                        <a:latin typeface="Arial" panose="020B0604020202020204" pitchFamily="34" charset="0"/>
                      </a:endParaRPr>
                    </a:p>
                  </a:txBody>
                  <a:tcPr marL="9159" marR="9159" marT="9159" marB="0" anchor="ctr"/>
                </a:tc>
                <a:tc>
                  <a:txBody>
                    <a:bodyPr/>
                    <a:lstStyle/>
                    <a:p>
                      <a:pPr algn="ctr" fontAlgn="ctr"/>
                      <a:r>
                        <a:rPr lang="en-CA" sz="1400" u="none" strike="noStrike">
                          <a:effectLst/>
                        </a:rPr>
                        <a:t>$23</a:t>
                      </a:r>
                      <a:endParaRPr lang="en-CA" sz="1400" b="0" i="0" u="none" strike="noStrike">
                        <a:effectLst/>
                        <a:latin typeface="Arial" panose="020B0604020202020204" pitchFamily="34" charset="0"/>
                      </a:endParaRPr>
                    </a:p>
                  </a:txBody>
                  <a:tcPr marL="9159" marR="9159" marT="9159" marB="0" anchor="ctr"/>
                </a:tc>
                <a:tc>
                  <a:txBody>
                    <a:bodyPr/>
                    <a:lstStyle/>
                    <a:p>
                      <a:pPr algn="ctr" fontAlgn="ctr"/>
                      <a:r>
                        <a:rPr lang="en-CA" sz="1400" u="none" strike="noStrike">
                          <a:effectLst/>
                        </a:rPr>
                        <a:t>$15,804</a:t>
                      </a:r>
                      <a:endParaRPr lang="en-CA" sz="1400" b="0" i="0" u="none" strike="noStrike">
                        <a:effectLst/>
                        <a:latin typeface="Arial" panose="020B0604020202020204" pitchFamily="34" charset="0"/>
                      </a:endParaRPr>
                    </a:p>
                  </a:txBody>
                  <a:tcPr marL="9159" marR="9159" marT="9159" marB="0" anchor="ctr"/>
                </a:tc>
                <a:tc>
                  <a:txBody>
                    <a:bodyPr/>
                    <a:lstStyle/>
                    <a:p>
                      <a:pPr algn="ctr" fontAlgn="ctr"/>
                      <a:r>
                        <a:rPr lang="en-CA" sz="1400" u="none" strike="noStrike">
                          <a:effectLst/>
                        </a:rPr>
                        <a:t>$20,194</a:t>
                      </a:r>
                      <a:endParaRPr lang="en-CA" sz="1400" b="0" i="0" u="none" strike="noStrike">
                        <a:effectLst/>
                        <a:latin typeface="Arial" panose="020B0604020202020204" pitchFamily="34" charset="0"/>
                      </a:endParaRPr>
                    </a:p>
                  </a:txBody>
                  <a:tcPr marL="9159" marR="9159" marT="9159" marB="0" anchor="ctr"/>
                </a:tc>
                <a:tc>
                  <a:txBody>
                    <a:bodyPr/>
                    <a:lstStyle/>
                    <a:p>
                      <a:pPr algn="ctr" fontAlgn="ctr"/>
                      <a:r>
                        <a:rPr lang="en-CA" sz="1400" u="none" strike="noStrike">
                          <a:effectLst/>
                        </a:rPr>
                        <a:t>$4,390</a:t>
                      </a:r>
                      <a:endParaRPr lang="en-CA" sz="1400" b="0" i="0" u="none" strike="noStrike">
                        <a:effectLst/>
                        <a:latin typeface="Arial" panose="020B0604020202020204" pitchFamily="34" charset="0"/>
                      </a:endParaRPr>
                    </a:p>
                  </a:txBody>
                  <a:tcPr marL="9159" marR="9159" marT="9159" marB="0" anchor="ctr"/>
                </a:tc>
                <a:extLst>
                  <a:ext uri="{0D108BD9-81ED-4DB2-BD59-A6C34878D82A}">
                    <a16:rowId xmlns:a16="http://schemas.microsoft.com/office/drawing/2014/main" val="1289653960"/>
                  </a:ext>
                </a:extLst>
              </a:tr>
              <a:tr h="272522">
                <a:tc>
                  <a:txBody>
                    <a:bodyPr/>
                    <a:lstStyle/>
                    <a:p>
                      <a:pPr algn="ctr" fontAlgn="ctr"/>
                      <a:r>
                        <a:rPr lang="en-CA" sz="1400" u="none" strike="noStrike">
                          <a:effectLst/>
                        </a:rPr>
                        <a:t>Hong Kong</a:t>
                      </a:r>
                      <a:endParaRPr lang="en-CA" sz="1400" b="0" i="0" u="none" strike="noStrike">
                        <a:effectLst/>
                        <a:latin typeface="Arial" panose="020B0604020202020204" pitchFamily="34" charset="0"/>
                      </a:endParaRPr>
                    </a:p>
                  </a:txBody>
                  <a:tcPr marL="9159" marR="9159" marT="9159" marB="0" anchor="ctr"/>
                </a:tc>
                <a:tc>
                  <a:txBody>
                    <a:bodyPr/>
                    <a:lstStyle/>
                    <a:p>
                      <a:pPr algn="ctr" fontAlgn="ctr"/>
                      <a:r>
                        <a:rPr lang="en-CA" sz="1400" u="none" strike="noStrike">
                          <a:effectLst/>
                        </a:rPr>
                        <a:t>$766</a:t>
                      </a:r>
                      <a:endParaRPr lang="en-CA" sz="1400" b="0" i="0" u="none" strike="noStrike">
                        <a:effectLst/>
                        <a:latin typeface="Arial" panose="020B0604020202020204" pitchFamily="34" charset="0"/>
                      </a:endParaRPr>
                    </a:p>
                  </a:txBody>
                  <a:tcPr marL="9159" marR="9159" marT="9159" marB="0" anchor="ctr"/>
                </a:tc>
                <a:tc>
                  <a:txBody>
                    <a:bodyPr/>
                    <a:lstStyle/>
                    <a:p>
                      <a:pPr algn="ctr" fontAlgn="ctr"/>
                      <a:r>
                        <a:rPr lang="en-CA" sz="1400" u="none" strike="noStrike">
                          <a:effectLst/>
                        </a:rPr>
                        <a:t>$19</a:t>
                      </a:r>
                      <a:endParaRPr lang="en-CA" sz="1400" b="0" i="0" u="none" strike="noStrike">
                        <a:effectLst/>
                        <a:latin typeface="Arial" panose="020B0604020202020204" pitchFamily="34" charset="0"/>
                      </a:endParaRPr>
                    </a:p>
                  </a:txBody>
                  <a:tcPr marL="9159" marR="9159" marT="9159" marB="0" anchor="ctr"/>
                </a:tc>
                <a:tc>
                  <a:txBody>
                    <a:bodyPr/>
                    <a:lstStyle/>
                    <a:p>
                      <a:pPr algn="ctr" fontAlgn="ctr"/>
                      <a:r>
                        <a:rPr lang="en-CA" sz="1400" u="none" strike="noStrike">
                          <a:effectLst/>
                        </a:rPr>
                        <a:t>$22</a:t>
                      </a:r>
                      <a:endParaRPr lang="en-CA" sz="1400" b="0" i="0" u="none" strike="noStrike">
                        <a:effectLst/>
                        <a:latin typeface="Arial" panose="020B0604020202020204" pitchFamily="34" charset="0"/>
                      </a:endParaRPr>
                    </a:p>
                  </a:txBody>
                  <a:tcPr marL="9159" marR="9159" marT="9159" marB="0" anchor="ctr"/>
                </a:tc>
                <a:tc>
                  <a:txBody>
                    <a:bodyPr/>
                    <a:lstStyle/>
                    <a:p>
                      <a:pPr algn="ctr" fontAlgn="ctr"/>
                      <a:r>
                        <a:rPr lang="en-CA" sz="1400" u="none" strike="noStrike">
                          <a:effectLst/>
                        </a:rPr>
                        <a:t>$14,554</a:t>
                      </a:r>
                      <a:endParaRPr lang="en-CA" sz="1400" b="0" i="0" u="none" strike="noStrike">
                        <a:effectLst/>
                        <a:latin typeface="Arial" panose="020B0604020202020204" pitchFamily="34" charset="0"/>
                      </a:endParaRPr>
                    </a:p>
                  </a:txBody>
                  <a:tcPr marL="9159" marR="9159" marT="9159" marB="0" anchor="ctr"/>
                </a:tc>
                <a:tc>
                  <a:txBody>
                    <a:bodyPr/>
                    <a:lstStyle/>
                    <a:p>
                      <a:pPr algn="ctr" fontAlgn="ctr"/>
                      <a:r>
                        <a:rPr lang="en-CA" sz="1400" u="none" strike="noStrike">
                          <a:effectLst/>
                        </a:rPr>
                        <a:t>$16,852</a:t>
                      </a:r>
                      <a:endParaRPr lang="en-CA" sz="1400" b="0" i="0" u="none" strike="noStrike">
                        <a:effectLst/>
                        <a:latin typeface="Arial" panose="020B0604020202020204" pitchFamily="34" charset="0"/>
                      </a:endParaRPr>
                    </a:p>
                  </a:txBody>
                  <a:tcPr marL="9159" marR="9159" marT="9159" marB="0" anchor="ctr"/>
                </a:tc>
                <a:tc>
                  <a:txBody>
                    <a:bodyPr/>
                    <a:lstStyle/>
                    <a:p>
                      <a:pPr algn="ctr" fontAlgn="ctr"/>
                      <a:r>
                        <a:rPr lang="en-CA" sz="1400" u="none" strike="noStrike">
                          <a:effectLst/>
                        </a:rPr>
                        <a:t>$2,298</a:t>
                      </a:r>
                      <a:endParaRPr lang="en-CA" sz="1400" b="0" i="0" u="none" strike="noStrike">
                        <a:effectLst/>
                        <a:latin typeface="Arial" panose="020B0604020202020204" pitchFamily="34" charset="0"/>
                      </a:endParaRPr>
                    </a:p>
                  </a:txBody>
                  <a:tcPr marL="9159" marR="9159" marT="9159" marB="0" anchor="ctr"/>
                </a:tc>
                <a:extLst>
                  <a:ext uri="{0D108BD9-81ED-4DB2-BD59-A6C34878D82A}">
                    <a16:rowId xmlns:a16="http://schemas.microsoft.com/office/drawing/2014/main" val="2697227875"/>
                  </a:ext>
                </a:extLst>
              </a:tr>
              <a:tr h="272522">
                <a:tc>
                  <a:txBody>
                    <a:bodyPr/>
                    <a:lstStyle/>
                    <a:p>
                      <a:pPr algn="ctr" fontAlgn="ctr"/>
                      <a:r>
                        <a:rPr lang="en-CA" sz="1400" u="none" strike="noStrike">
                          <a:effectLst/>
                        </a:rPr>
                        <a:t>Indonesia</a:t>
                      </a:r>
                      <a:endParaRPr lang="en-CA" sz="1400" b="0" i="0" u="none" strike="noStrike">
                        <a:effectLst/>
                        <a:latin typeface="Arial" panose="020B0604020202020204" pitchFamily="34" charset="0"/>
                      </a:endParaRPr>
                    </a:p>
                  </a:txBody>
                  <a:tcPr marL="9159" marR="9159" marT="9159" marB="0" anchor="ctr"/>
                </a:tc>
                <a:tc>
                  <a:txBody>
                    <a:bodyPr/>
                    <a:lstStyle/>
                    <a:p>
                      <a:pPr algn="ctr" fontAlgn="ctr"/>
                      <a:r>
                        <a:rPr lang="en-CA" sz="1400" u="none" strike="noStrike">
                          <a:effectLst/>
                        </a:rPr>
                        <a:t>$840</a:t>
                      </a:r>
                      <a:endParaRPr lang="en-CA" sz="1400" b="0" i="0" u="none" strike="noStrike">
                        <a:effectLst/>
                        <a:latin typeface="Arial" panose="020B0604020202020204" pitchFamily="34" charset="0"/>
                      </a:endParaRPr>
                    </a:p>
                  </a:txBody>
                  <a:tcPr marL="9159" marR="9159" marT="9159" marB="0" anchor="ctr"/>
                </a:tc>
                <a:tc>
                  <a:txBody>
                    <a:bodyPr/>
                    <a:lstStyle/>
                    <a:p>
                      <a:pPr algn="ctr" fontAlgn="ctr"/>
                      <a:r>
                        <a:rPr lang="en-CA" sz="1400" u="none" strike="noStrike">
                          <a:effectLst/>
                        </a:rPr>
                        <a:t>$21</a:t>
                      </a:r>
                      <a:endParaRPr lang="en-CA" sz="1400" b="0" i="0" u="none" strike="noStrike">
                        <a:effectLst/>
                        <a:latin typeface="Arial" panose="020B0604020202020204" pitchFamily="34" charset="0"/>
                      </a:endParaRPr>
                    </a:p>
                  </a:txBody>
                  <a:tcPr marL="9159" marR="9159" marT="9159" marB="0" anchor="ctr"/>
                </a:tc>
                <a:tc>
                  <a:txBody>
                    <a:bodyPr/>
                    <a:lstStyle/>
                    <a:p>
                      <a:pPr algn="ctr" fontAlgn="ctr"/>
                      <a:r>
                        <a:rPr lang="en-CA" sz="1400" u="none" strike="noStrike">
                          <a:effectLst/>
                        </a:rPr>
                        <a:t>$25</a:t>
                      </a:r>
                      <a:endParaRPr lang="en-CA" sz="1400" b="0" i="0" u="none" strike="noStrike">
                        <a:effectLst/>
                        <a:latin typeface="Arial" panose="020B0604020202020204" pitchFamily="34" charset="0"/>
                      </a:endParaRPr>
                    </a:p>
                  </a:txBody>
                  <a:tcPr marL="9159" marR="9159" marT="9159" marB="0" anchor="ctr"/>
                </a:tc>
                <a:tc>
                  <a:txBody>
                    <a:bodyPr/>
                    <a:lstStyle/>
                    <a:p>
                      <a:pPr algn="ctr" fontAlgn="ctr"/>
                      <a:r>
                        <a:rPr lang="en-CA" sz="1400" u="none" strike="noStrike">
                          <a:effectLst/>
                        </a:rPr>
                        <a:t>$17,640</a:t>
                      </a:r>
                      <a:endParaRPr lang="en-CA" sz="1400" b="0" i="0" u="none" strike="noStrike">
                        <a:effectLst/>
                        <a:latin typeface="Arial" panose="020B0604020202020204" pitchFamily="34" charset="0"/>
                      </a:endParaRPr>
                    </a:p>
                  </a:txBody>
                  <a:tcPr marL="9159" marR="9159" marT="9159" marB="0" anchor="ctr"/>
                </a:tc>
                <a:tc>
                  <a:txBody>
                    <a:bodyPr/>
                    <a:lstStyle/>
                    <a:p>
                      <a:pPr algn="ctr" fontAlgn="ctr"/>
                      <a:r>
                        <a:rPr lang="en-CA" sz="1400" u="none" strike="noStrike">
                          <a:effectLst/>
                        </a:rPr>
                        <a:t>$21,000</a:t>
                      </a:r>
                      <a:endParaRPr lang="en-CA" sz="1400" b="0" i="0" u="none" strike="noStrike">
                        <a:effectLst/>
                        <a:latin typeface="Arial" panose="020B0604020202020204" pitchFamily="34" charset="0"/>
                      </a:endParaRPr>
                    </a:p>
                  </a:txBody>
                  <a:tcPr marL="9159" marR="9159" marT="9159" marB="0" anchor="ctr"/>
                </a:tc>
                <a:tc>
                  <a:txBody>
                    <a:bodyPr/>
                    <a:lstStyle/>
                    <a:p>
                      <a:pPr algn="ctr" fontAlgn="ctr"/>
                      <a:r>
                        <a:rPr lang="en-CA" sz="1400" u="none" strike="noStrike">
                          <a:effectLst/>
                        </a:rPr>
                        <a:t>$3,360</a:t>
                      </a:r>
                      <a:endParaRPr lang="en-CA" sz="1400" b="0" i="0" u="none" strike="noStrike">
                        <a:effectLst/>
                        <a:latin typeface="Arial" panose="020B0604020202020204" pitchFamily="34" charset="0"/>
                      </a:endParaRPr>
                    </a:p>
                  </a:txBody>
                  <a:tcPr marL="9159" marR="9159" marT="9159" marB="0" anchor="ctr"/>
                </a:tc>
                <a:extLst>
                  <a:ext uri="{0D108BD9-81ED-4DB2-BD59-A6C34878D82A}">
                    <a16:rowId xmlns:a16="http://schemas.microsoft.com/office/drawing/2014/main" val="739558515"/>
                  </a:ext>
                </a:extLst>
              </a:tr>
              <a:tr h="272522">
                <a:tc>
                  <a:txBody>
                    <a:bodyPr/>
                    <a:lstStyle/>
                    <a:p>
                      <a:pPr algn="ctr" fontAlgn="ctr"/>
                      <a:r>
                        <a:rPr lang="en-CA" sz="1400" u="none" strike="noStrike">
                          <a:effectLst/>
                        </a:rPr>
                        <a:t>India</a:t>
                      </a:r>
                      <a:endParaRPr lang="en-CA" sz="1400" b="0" i="0" u="none" strike="noStrike">
                        <a:effectLst/>
                        <a:latin typeface="Arial" panose="020B0604020202020204" pitchFamily="34" charset="0"/>
                      </a:endParaRPr>
                    </a:p>
                  </a:txBody>
                  <a:tcPr marL="9159" marR="9159" marT="9159" marB="0" anchor="ctr"/>
                </a:tc>
                <a:tc>
                  <a:txBody>
                    <a:bodyPr/>
                    <a:lstStyle/>
                    <a:p>
                      <a:pPr algn="ctr" fontAlgn="ctr"/>
                      <a:r>
                        <a:rPr lang="en-CA" sz="1400" u="none" strike="noStrike">
                          <a:effectLst/>
                        </a:rPr>
                        <a:t>$790</a:t>
                      </a:r>
                      <a:endParaRPr lang="en-CA" sz="1400" b="0" i="0" u="none" strike="noStrike">
                        <a:effectLst/>
                        <a:latin typeface="Arial" panose="020B0604020202020204" pitchFamily="34" charset="0"/>
                      </a:endParaRPr>
                    </a:p>
                  </a:txBody>
                  <a:tcPr marL="9159" marR="9159" marT="9159" marB="0" anchor="ctr"/>
                </a:tc>
                <a:tc>
                  <a:txBody>
                    <a:bodyPr/>
                    <a:lstStyle/>
                    <a:p>
                      <a:pPr algn="ctr" fontAlgn="ctr"/>
                      <a:r>
                        <a:rPr lang="en-CA" sz="1400" u="none" strike="noStrike">
                          <a:effectLst/>
                        </a:rPr>
                        <a:t>$22</a:t>
                      </a:r>
                      <a:endParaRPr lang="en-CA" sz="1400" b="0" i="0" u="none" strike="noStrike">
                        <a:effectLst/>
                        <a:latin typeface="Arial" panose="020B0604020202020204" pitchFamily="34" charset="0"/>
                      </a:endParaRPr>
                    </a:p>
                  </a:txBody>
                  <a:tcPr marL="9159" marR="9159" marT="9159" marB="0" anchor="ctr"/>
                </a:tc>
                <a:tc>
                  <a:txBody>
                    <a:bodyPr/>
                    <a:lstStyle/>
                    <a:p>
                      <a:pPr algn="ctr" fontAlgn="ctr"/>
                      <a:r>
                        <a:rPr lang="en-CA" sz="1400" u="none" strike="noStrike">
                          <a:effectLst/>
                        </a:rPr>
                        <a:t>$22</a:t>
                      </a:r>
                      <a:endParaRPr lang="en-CA" sz="1400" b="0" i="0" u="none" strike="noStrike">
                        <a:effectLst/>
                        <a:latin typeface="Arial" panose="020B0604020202020204" pitchFamily="34" charset="0"/>
                      </a:endParaRPr>
                    </a:p>
                  </a:txBody>
                  <a:tcPr marL="9159" marR="9159" marT="9159" marB="0" anchor="ctr"/>
                </a:tc>
                <a:tc>
                  <a:txBody>
                    <a:bodyPr/>
                    <a:lstStyle/>
                    <a:p>
                      <a:pPr algn="ctr" fontAlgn="ctr"/>
                      <a:r>
                        <a:rPr lang="en-CA" sz="1400" u="none" strike="noStrike">
                          <a:effectLst/>
                        </a:rPr>
                        <a:t>$17,380</a:t>
                      </a:r>
                      <a:endParaRPr lang="en-CA" sz="1400" b="0" i="0" u="none" strike="noStrike">
                        <a:effectLst/>
                        <a:latin typeface="Arial" panose="020B0604020202020204" pitchFamily="34" charset="0"/>
                      </a:endParaRPr>
                    </a:p>
                  </a:txBody>
                  <a:tcPr marL="9159" marR="9159" marT="9159" marB="0" anchor="ctr"/>
                </a:tc>
                <a:tc>
                  <a:txBody>
                    <a:bodyPr/>
                    <a:lstStyle/>
                    <a:p>
                      <a:pPr algn="ctr" fontAlgn="ctr"/>
                      <a:r>
                        <a:rPr lang="en-CA" sz="1400" u="none" strike="noStrike" dirty="0">
                          <a:effectLst/>
                        </a:rPr>
                        <a:t>$17,380</a:t>
                      </a:r>
                      <a:endParaRPr lang="en-CA" sz="1400" b="0" i="0" u="none" strike="noStrike" dirty="0">
                        <a:effectLst/>
                        <a:latin typeface="Arial" panose="020B0604020202020204" pitchFamily="34" charset="0"/>
                      </a:endParaRPr>
                    </a:p>
                  </a:txBody>
                  <a:tcPr marL="9159" marR="9159" marT="9159" marB="0" anchor="ctr"/>
                </a:tc>
                <a:tc>
                  <a:txBody>
                    <a:bodyPr/>
                    <a:lstStyle/>
                    <a:p>
                      <a:pPr algn="ctr" fontAlgn="ctr"/>
                      <a:r>
                        <a:rPr lang="en-CA" sz="1400" u="none" strike="noStrike">
                          <a:effectLst/>
                        </a:rPr>
                        <a:t>$0</a:t>
                      </a:r>
                      <a:endParaRPr lang="en-CA" sz="1400" b="0" i="0" u="none" strike="noStrike">
                        <a:effectLst/>
                        <a:latin typeface="Arial" panose="020B0604020202020204" pitchFamily="34" charset="0"/>
                      </a:endParaRPr>
                    </a:p>
                  </a:txBody>
                  <a:tcPr marL="9159" marR="9159" marT="9159" marB="0" anchor="ctr"/>
                </a:tc>
                <a:extLst>
                  <a:ext uri="{0D108BD9-81ED-4DB2-BD59-A6C34878D82A}">
                    <a16:rowId xmlns:a16="http://schemas.microsoft.com/office/drawing/2014/main" val="2243765018"/>
                  </a:ext>
                </a:extLst>
              </a:tr>
              <a:tr h="272522">
                <a:tc>
                  <a:txBody>
                    <a:bodyPr/>
                    <a:lstStyle/>
                    <a:p>
                      <a:pPr algn="ctr" fontAlgn="ctr"/>
                      <a:r>
                        <a:rPr lang="en-CA" sz="1400" u="none" strike="noStrike">
                          <a:effectLst/>
                        </a:rPr>
                        <a:t>Korea</a:t>
                      </a:r>
                      <a:endParaRPr lang="en-CA" sz="1400" b="0" i="0" u="none" strike="noStrike">
                        <a:effectLst/>
                        <a:latin typeface="Arial" panose="020B0604020202020204" pitchFamily="34" charset="0"/>
                      </a:endParaRPr>
                    </a:p>
                  </a:txBody>
                  <a:tcPr marL="9159" marR="9159" marT="9159" marB="0" anchor="ctr"/>
                </a:tc>
                <a:tc>
                  <a:txBody>
                    <a:bodyPr/>
                    <a:lstStyle/>
                    <a:p>
                      <a:pPr algn="ctr" fontAlgn="ctr"/>
                      <a:r>
                        <a:rPr lang="en-CA" sz="1400" u="none" strike="noStrike">
                          <a:effectLst/>
                        </a:rPr>
                        <a:t>$710</a:t>
                      </a:r>
                      <a:endParaRPr lang="en-CA" sz="1400" b="0" i="0" u="none" strike="noStrike">
                        <a:effectLst/>
                        <a:latin typeface="Arial" panose="020B0604020202020204" pitchFamily="34" charset="0"/>
                      </a:endParaRPr>
                    </a:p>
                  </a:txBody>
                  <a:tcPr marL="9159" marR="9159" marT="9159" marB="0" anchor="ctr"/>
                </a:tc>
                <a:tc>
                  <a:txBody>
                    <a:bodyPr/>
                    <a:lstStyle/>
                    <a:p>
                      <a:pPr algn="ctr" fontAlgn="ctr"/>
                      <a:r>
                        <a:rPr lang="en-CA" sz="1400" u="none" strike="noStrike">
                          <a:effectLst/>
                        </a:rPr>
                        <a:t>$21</a:t>
                      </a:r>
                      <a:endParaRPr lang="en-CA" sz="1400" b="0" i="0" u="none" strike="noStrike">
                        <a:effectLst/>
                        <a:latin typeface="Arial" panose="020B0604020202020204" pitchFamily="34" charset="0"/>
                      </a:endParaRPr>
                    </a:p>
                  </a:txBody>
                  <a:tcPr marL="9159" marR="9159" marT="9159" marB="0" anchor="ctr"/>
                </a:tc>
                <a:tc>
                  <a:txBody>
                    <a:bodyPr/>
                    <a:lstStyle/>
                    <a:p>
                      <a:pPr algn="ctr" fontAlgn="ctr"/>
                      <a:r>
                        <a:rPr lang="en-CA" sz="1400" u="none" strike="noStrike">
                          <a:effectLst/>
                        </a:rPr>
                        <a:t>$25</a:t>
                      </a:r>
                      <a:endParaRPr lang="en-CA" sz="1400" b="0" i="0" u="none" strike="noStrike">
                        <a:effectLst/>
                        <a:latin typeface="Arial" panose="020B0604020202020204" pitchFamily="34" charset="0"/>
                      </a:endParaRPr>
                    </a:p>
                  </a:txBody>
                  <a:tcPr marL="9159" marR="9159" marT="9159" marB="0" anchor="ctr"/>
                </a:tc>
                <a:tc>
                  <a:txBody>
                    <a:bodyPr/>
                    <a:lstStyle/>
                    <a:p>
                      <a:pPr algn="ctr" fontAlgn="ctr"/>
                      <a:r>
                        <a:rPr lang="en-CA" sz="1400" u="none" strike="noStrike">
                          <a:effectLst/>
                        </a:rPr>
                        <a:t>$14,910</a:t>
                      </a:r>
                      <a:endParaRPr lang="en-CA" sz="1400" b="0" i="0" u="none" strike="noStrike">
                        <a:effectLst/>
                        <a:latin typeface="Arial" panose="020B0604020202020204" pitchFamily="34" charset="0"/>
                      </a:endParaRPr>
                    </a:p>
                  </a:txBody>
                  <a:tcPr marL="9159" marR="9159" marT="9159" marB="0" anchor="ctr"/>
                </a:tc>
                <a:tc>
                  <a:txBody>
                    <a:bodyPr/>
                    <a:lstStyle/>
                    <a:p>
                      <a:pPr algn="ctr" fontAlgn="ctr"/>
                      <a:r>
                        <a:rPr lang="en-CA" sz="1400" u="none" strike="noStrike">
                          <a:effectLst/>
                        </a:rPr>
                        <a:t>$17,750</a:t>
                      </a:r>
                      <a:endParaRPr lang="en-CA" sz="1400" b="0" i="0" u="none" strike="noStrike">
                        <a:effectLst/>
                        <a:latin typeface="Arial" panose="020B0604020202020204" pitchFamily="34" charset="0"/>
                      </a:endParaRPr>
                    </a:p>
                  </a:txBody>
                  <a:tcPr marL="9159" marR="9159" marT="9159" marB="0" anchor="ctr"/>
                </a:tc>
                <a:tc>
                  <a:txBody>
                    <a:bodyPr/>
                    <a:lstStyle/>
                    <a:p>
                      <a:pPr algn="ctr" fontAlgn="ctr"/>
                      <a:r>
                        <a:rPr lang="en-CA" sz="1400" u="none" strike="noStrike">
                          <a:effectLst/>
                        </a:rPr>
                        <a:t>$2,840</a:t>
                      </a:r>
                      <a:endParaRPr lang="en-CA" sz="1400" b="0" i="0" u="none" strike="noStrike">
                        <a:effectLst/>
                        <a:latin typeface="Arial" panose="020B0604020202020204" pitchFamily="34" charset="0"/>
                      </a:endParaRPr>
                    </a:p>
                  </a:txBody>
                  <a:tcPr marL="9159" marR="9159" marT="9159" marB="0" anchor="ctr"/>
                </a:tc>
                <a:extLst>
                  <a:ext uri="{0D108BD9-81ED-4DB2-BD59-A6C34878D82A}">
                    <a16:rowId xmlns:a16="http://schemas.microsoft.com/office/drawing/2014/main" val="1525371896"/>
                  </a:ext>
                </a:extLst>
              </a:tr>
              <a:tr h="272522">
                <a:tc>
                  <a:txBody>
                    <a:bodyPr/>
                    <a:lstStyle/>
                    <a:p>
                      <a:pPr algn="ctr" fontAlgn="ctr"/>
                      <a:r>
                        <a:rPr lang="en-CA" sz="1400" u="none" strike="noStrike">
                          <a:effectLst/>
                        </a:rPr>
                        <a:t>Malaysia</a:t>
                      </a:r>
                      <a:endParaRPr lang="en-CA" sz="1400" b="0" i="0" u="none" strike="noStrike">
                        <a:effectLst/>
                        <a:latin typeface="Arial" panose="020B0604020202020204" pitchFamily="34" charset="0"/>
                      </a:endParaRPr>
                    </a:p>
                  </a:txBody>
                  <a:tcPr marL="9159" marR="9159" marT="9159" marB="0" anchor="ctr"/>
                </a:tc>
                <a:tc>
                  <a:txBody>
                    <a:bodyPr/>
                    <a:lstStyle/>
                    <a:p>
                      <a:pPr algn="ctr" fontAlgn="ctr"/>
                      <a:r>
                        <a:rPr lang="en-CA" sz="1400" u="none" strike="noStrike">
                          <a:effectLst/>
                        </a:rPr>
                        <a:t>$643</a:t>
                      </a:r>
                      <a:endParaRPr lang="en-CA" sz="1400" b="0" i="0" u="none" strike="noStrike">
                        <a:effectLst/>
                        <a:latin typeface="Arial" panose="020B0604020202020204" pitchFamily="34" charset="0"/>
                      </a:endParaRPr>
                    </a:p>
                  </a:txBody>
                  <a:tcPr marL="9159" marR="9159" marT="9159" marB="0" anchor="ctr"/>
                </a:tc>
                <a:tc>
                  <a:txBody>
                    <a:bodyPr/>
                    <a:lstStyle/>
                    <a:p>
                      <a:pPr algn="ctr" fontAlgn="ctr"/>
                      <a:r>
                        <a:rPr lang="en-CA" sz="1400" u="none" strike="noStrike">
                          <a:effectLst/>
                        </a:rPr>
                        <a:t>$20</a:t>
                      </a:r>
                      <a:endParaRPr lang="en-CA" sz="1400" b="0" i="0" u="none" strike="noStrike">
                        <a:effectLst/>
                        <a:latin typeface="Arial" panose="020B0604020202020204" pitchFamily="34" charset="0"/>
                      </a:endParaRPr>
                    </a:p>
                  </a:txBody>
                  <a:tcPr marL="9159" marR="9159" marT="9159" marB="0" anchor="ctr"/>
                </a:tc>
                <a:tc>
                  <a:txBody>
                    <a:bodyPr/>
                    <a:lstStyle/>
                    <a:p>
                      <a:pPr algn="ctr" fontAlgn="ctr"/>
                      <a:r>
                        <a:rPr lang="en-CA" sz="1400" u="none" strike="noStrike">
                          <a:effectLst/>
                        </a:rPr>
                        <a:t>$22</a:t>
                      </a:r>
                      <a:endParaRPr lang="en-CA" sz="1400" b="0" i="0" u="none" strike="noStrike">
                        <a:effectLst/>
                        <a:latin typeface="Arial" panose="020B0604020202020204" pitchFamily="34" charset="0"/>
                      </a:endParaRPr>
                    </a:p>
                  </a:txBody>
                  <a:tcPr marL="9159" marR="9159" marT="9159" marB="0" anchor="ctr"/>
                </a:tc>
                <a:tc>
                  <a:txBody>
                    <a:bodyPr/>
                    <a:lstStyle/>
                    <a:p>
                      <a:pPr algn="ctr" fontAlgn="ctr"/>
                      <a:r>
                        <a:rPr lang="en-CA" sz="1400" u="none" strike="noStrike">
                          <a:effectLst/>
                        </a:rPr>
                        <a:t>$12,860</a:t>
                      </a:r>
                      <a:endParaRPr lang="en-CA" sz="1400" b="0" i="0" u="none" strike="noStrike">
                        <a:effectLst/>
                        <a:latin typeface="Arial" panose="020B0604020202020204" pitchFamily="34" charset="0"/>
                      </a:endParaRPr>
                    </a:p>
                  </a:txBody>
                  <a:tcPr marL="9159" marR="9159" marT="9159" marB="0" anchor="ctr"/>
                </a:tc>
                <a:tc>
                  <a:txBody>
                    <a:bodyPr/>
                    <a:lstStyle/>
                    <a:p>
                      <a:pPr algn="ctr" fontAlgn="ctr"/>
                      <a:r>
                        <a:rPr lang="en-CA" sz="1400" u="none" strike="noStrike">
                          <a:effectLst/>
                        </a:rPr>
                        <a:t>$14,146</a:t>
                      </a:r>
                      <a:endParaRPr lang="en-CA" sz="1400" b="0" i="0" u="none" strike="noStrike">
                        <a:effectLst/>
                        <a:latin typeface="Arial" panose="020B0604020202020204" pitchFamily="34" charset="0"/>
                      </a:endParaRPr>
                    </a:p>
                  </a:txBody>
                  <a:tcPr marL="9159" marR="9159" marT="9159" marB="0" anchor="ctr"/>
                </a:tc>
                <a:tc>
                  <a:txBody>
                    <a:bodyPr/>
                    <a:lstStyle/>
                    <a:p>
                      <a:pPr algn="ctr" fontAlgn="ctr"/>
                      <a:r>
                        <a:rPr lang="en-CA" sz="1400" u="none" strike="noStrike">
                          <a:effectLst/>
                        </a:rPr>
                        <a:t>$1,286</a:t>
                      </a:r>
                      <a:endParaRPr lang="en-CA" sz="1400" b="0" i="0" u="none" strike="noStrike">
                        <a:effectLst/>
                        <a:latin typeface="Arial" panose="020B0604020202020204" pitchFamily="34" charset="0"/>
                      </a:endParaRPr>
                    </a:p>
                  </a:txBody>
                  <a:tcPr marL="9159" marR="9159" marT="9159" marB="0" anchor="ctr"/>
                </a:tc>
                <a:extLst>
                  <a:ext uri="{0D108BD9-81ED-4DB2-BD59-A6C34878D82A}">
                    <a16:rowId xmlns:a16="http://schemas.microsoft.com/office/drawing/2014/main" val="3635791207"/>
                  </a:ext>
                </a:extLst>
              </a:tr>
              <a:tr h="272522">
                <a:tc>
                  <a:txBody>
                    <a:bodyPr/>
                    <a:lstStyle/>
                    <a:p>
                      <a:pPr algn="ctr" fontAlgn="ctr"/>
                      <a:r>
                        <a:rPr lang="en-CA" sz="1400" u="none" strike="noStrike">
                          <a:effectLst/>
                        </a:rPr>
                        <a:t>Singapore</a:t>
                      </a:r>
                      <a:endParaRPr lang="en-CA" sz="1400" b="0" i="0" u="none" strike="noStrike">
                        <a:effectLst/>
                        <a:latin typeface="Arial" panose="020B0604020202020204" pitchFamily="34" charset="0"/>
                      </a:endParaRPr>
                    </a:p>
                  </a:txBody>
                  <a:tcPr marL="9159" marR="9159" marT="9159" marB="0" anchor="ctr"/>
                </a:tc>
                <a:tc>
                  <a:txBody>
                    <a:bodyPr/>
                    <a:lstStyle/>
                    <a:p>
                      <a:pPr algn="ctr" fontAlgn="ctr"/>
                      <a:r>
                        <a:rPr lang="en-CA" sz="1400" u="none" strike="noStrike">
                          <a:effectLst/>
                        </a:rPr>
                        <a:t>$649</a:t>
                      </a:r>
                      <a:endParaRPr lang="en-CA" sz="1400" b="0" i="0" u="none" strike="noStrike">
                        <a:effectLst/>
                        <a:latin typeface="Arial" panose="020B0604020202020204" pitchFamily="34" charset="0"/>
                      </a:endParaRPr>
                    </a:p>
                  </a:txBody>
                  <a:tcPr marL="9159" marR="9159" marT="9159" marB="0" anchor="ctr"/>
                </a:tc>
                <a:tc>
                  <a:txBody>
                    <a:bodyPr/>
                    <a:lstStyle/>
                    <a:p>
                      <a:pPr algn="ctr" fontAlgn="ctr"/>
                      <a:r>
                        <a:rPr lang="en-CA" sz="1400" u="none" strike="noStrike">
                          <a:effectLst/>
                        </a:rPr>
                        <a:t>$19</a:t>
                      </a:r>
                      <a:endParaRPr lang="en-CA" sz="1400" b="0" i="0" u="none" strike="noStrike">
                        <a:effectLst/>
                        <a:latin typeface="Arial" panose="020B0604020202020204" pitchFamily="34" charset="0"/>
                      </a:endParaRPr>
                    </a:p>
                  </a:txBody>
                  <a:tcPr marL="9159" marR="9159" marT="9159" marB="0" anchor="ctr"/>
                </a:tc>
                <a:tc>
                  <a:txBody>
                    <a:bodyPr/>
                    <a:lstStyle/>
                    <a:p>
                      <a:pPr algn="ctr" fontAlgn="ctr"/>
                      <a:r>
                        <a:rPr lang="en-CA" sz="1400" u="none" strike="noStrike">
                          <a:effectLst/>
                        </a:rPr>
                        <a:t>$25</a:t>
                      </a:r>
                      <a:endParaRPr lang="en-CA" sz="1400" b="0" i="0" u="none" strike="noStrike">
                        <a:effectLst/>
                        <a:latin typeface="Arial" panose="020B0604020202020204" pitchFamily="34" charset="0"/>
                      </a:endParaRPr>
                    </a:p>
                  </a:txBody>
                  <a:tcPr marL="9159" marR="9159" marT="9159" marB="0" anchor="ctr"/>
                </a:tc>
                <a:tc>
                  <a:txBody>
                    <a:bodyPr/>
                    <a:lstStyle/>
                    <a:p>
                      <a:pPr algn="ctr" fontAlgn="ctr"/>
                      <a:r>
                        <a:rPr lang="en-CA" sz="1400" u="none" strike="noStrike">
                          <a:effectLst/>
                        </a:rPr>
                        <a:t>$12,331</a:t>
                      </a:r>
                      <a:endParaRPr lang="en-CA" sz="1400" b="0" i="0" u="none" strike="noStrike">
                        <a:effectLst/>
                        <a:latin typeface="Arial" panose="020B0604020202020204" pitchFamily="34" charset="0"/>
                      </a:endParaRPr>
                    </a:p>
                  </a:txBody>
                  <a:tcPr marL="9159" marR="9159" marT="9159" marB="0" anchor="ctr"/>
                </a:tc>
                <a:tc>
                  <a:txBody>
                    <a:bodyPr/>
                    <a:lstStyle/>
                    <a:p>
                      <a:pPr algn="ctr" fontAlgn="ctr"/>
                      <a:r>
                        <a:rPr lang="en-CA" sz="1400" u="none" strike="noStrike">
                          <a:effectLst/>
                        </a:rPr>
                        <a:t>$16,225</a:t>
                      </a:r>
                      <a:endParaRPr lang="en-CA" sz="1400" b="0" i="0" u="none" strike="noStrike">
                        <a:effectLst/>
                        <a:latin typeface="Arial" panose="020B0604020202020204" pitchFamily="34" charset="0"/>
                      </a:endParaRPr>
                    </a:p>
                  </a:txBody>
                  <a:tcPr marL="9159" marR="9159" marT="9159" marB="0" anchor="ctr"/>
                </a:tc>
                <a:tc>
                  <a:txBody>
                    <a:bodyPr/>
                    <a:lstStyle/>
                    <a:p>
                      <a:pPr algn="ctr" fontAlgn="ctr"/>
                      <a:r>
                        <a:rPr lang="en-CA" sz="1400" u="none" strike="noStrike">
                          <a:effectLst/>
                        </a:rPr>
                        <a:t>$3,894</a:t>
                      </a:r>
                      <a:endParaRPr lang="en-CA" sz="1400" b="0" i="0" u="none" strike="noStrike">
                        <a:effectLst/>
                        <a:latin typeface="Arial" panose="020B0604020202020204" pitchFamily="34" charset="0"/>
                      </a:endParaRPr>
                    </a:p>
                  </a:txBody>
                  <a:tcPr marL="9159" marR="9159" marT="9159" marB="0" anchor="ctr"/>
                </a:tc>
                <a:extLst>
                  <a:ext uri="{0D108BD9-81ED-4DB2-BD59-A6C34878D82A}">
                    <a16:rowId xmlns:a16="http://schemas.microsoft.com/office/drawing/2014/main" val="2260946642"/>
                  </a:ext>
                </a:extLst>
              </a:tr>
              <a:tr h="272522">
                <a:tc>
                  <a:txBody>
                    <a:bodyPr/>
                    <a:lstStyle/>
                    <a:p>
                      <a:pPr algn="ctr" fontAlgn="ctr"/>
                      <a:r>
                        <a:rPr lang="en-CA" sz="1400" u="none" strike="noStrike">
                          <a:effectLst/>
                        </a:rPr>
                        <a:t>Taiwan</a:t>
                      </a:r>
                      <a:endParaRPr lang="en-CA" sz="1400" b="0" i="0" u="none" strike="noStrike">
                        <a:effectLst/>
                        <a:latin typeface="Arial" panose="020B0604020202020204" pitchFamily="34" charset="0"/>
                      </a:endParaRPr>
                    </a:p>
                  </a:txBody>
                  <a:tcPr marL="9159" marR="9159" marT="9159" marB="0" anchor="ctr"/>
                </a:tc>
                <a:tc>
                  <a:txBody>
                    <a:bodyPr/>
                    <a:lstStyle/>
                    <a:p>
                      <a:pPr algn="ctr" fontAlgn="ctr"/>
                      <a:r>
                        <a:rPr lang="en-CA" sz="1400" u="none" strike="noStrike">
                          <a:effectLst/>
                        </a:rPr>
                        <a:t>$702</a:t>
                      </a:r>
                      <a:endParaRPr lang="en-CA" sz="1400" b="0" i="0" u="none" strike="noStrike">
                        <a:effectLst/>
                        <a:latin typeface="Arial" panose="020B0604020202020204" pitchFamily="34" charset="0"/>
                      </a:endParaRPr>
                    </a:p>
                  </a:txBody>
                  <a:tcPr marL="9159" marR="9159" marT="9159" marB="0" anchor="ctr"/>
                </a:tc>
                <a:tc>
                  <a:txBody>
                    <a:bodyPr/>
                    <a:lstStyle/>
                    <a:p>
                      <a:pPr algn="ctr" fontAlgn="ctr"/>
                      <a:r>
                        <a:rPr lang="en-CA" sz="1400" u="none" strike="noStrike">
                          <a:effectLst/>
                        </a:rPr>
                        <a:t>$19</a:t>
                      </a:r>
                      <a:endParaRPr lang="en-CA" sz="1400" b="0" i="0" u="none" strike="noStrike">
                        <a:effectLst/>
                        <a:latin typeface="Arial" panose="020B0604020202020204" pitchFamily="34" charset="0"/>
                      </a:endParaRPr>
                    </a:p>
                  </a:txBody>
                  <a:tcPr marL="9159" marR="9159" marT="9159" marB="0" anchor="ctr"/>
                </a:tc>
                <a:tc>
                  <a:txBody>
                    <a:bodyPr/>
                    <a:lstStyle/>
                    <a:p>
                      <a:pPr algn="ctr" fontAlgn="ctr"/>
                      <a:r>
                        <a:rPr lang="en-CA" sz="1400" u="none" strike="noStrike">
                          <a:effectLst/>
                        </a:rPr>
                        <a:t>$19</a:t>
                      </a:r>
                      <a:endParaRPr lang="en-CA" sz="1400" b="0" i="0" u="none" strike="noStrike">
                        <a:effectLst/>
                        <a:latin typeface="Arial" panose="020B0604020202020204" pitchFamily="34" charset="0"/>
                      </a:endParaRPr>
                    </a:p>
                  </a:txBody>
                  <a:tcPr marL="9159" marR="9159" marT="9159" marB="0" anchor="ctr"/>
                </a:tc>
                <a:tc>
                  <a:txBody>
                    <a:bodyPr/>
                    <a:lstStyle/>
                    <a:p>
                      <a:pPr algn="ctr" fontAlgn="ctr"/>
                      <a:r>
                        <a:rPr lang="en-CA" sz="1400" u="none" strike="noStrike">
                          <a:effectLst/>
                        </a:rPr>
                        <a:t>$13,338</a:t>
                      </a:r>
                      <a:endParaRPr lang="en-CA" sz="1400" b="0" i="0" u="none" strike="noStrike">
                        <a:effectLst/>
                        <a:latin typeface="Arial" panose="020B0604020202020204" pitchFamily="34" charset="0"/>
                      </a:endParaRPr>
                    </a:p>
                  </a:txBody>
                  <a:tcPr marL="9159" marR="9159" marT="9159" marB="0" anchor="ctr"/>
                </a:tc>
                <a:tc>
                  <a:txBody>
                    <a:bodyPr/>
                    <a:lstStyle/>
                    <a:p>
                      <a:pPr algn="ctr" fontAlgn="ctr"/>
                      <a:r>
                        <a:rPr lang="en-CA" sz="1400" u="none" strike="noStrike">
                          <a:effectLst/>
                        </a:rPr>
                        <a:t>$13,338</a:t>
                      </a:r>
                      <a:endParaRPr lang="en-CA" sz="1400" b="0" i="0" u="none" strike="noStrike">
                        <a:effectLst/>
                        <a:latin typeface="Arial" panose="020B0604020202020204" pitchFamily="34" charset="0"/>
                      </a:endParaRPr>
                    </a:p>
                  </a:txBody>
                  <a:tcPr marL="9159" marR="9159" marT="9159" marB="0" anchor="ctr"/>
                </a:tc>
                <a:tc>
                  <a:txBody>
                    <a:bodyPr/>
                    <a:lstStyle/>
                    <a:p>
                      <a:pPr algn="ctr" fontAlgn="ctr"/>
                      <a:r>
                        <a:rPr lang="en-CA" sz="1400" u="none" strike="noStrike">
                          <a:effectLst/>
                        </a:rPr>
                        <a:t>$0</a:t>
                      </a:r>
                      <a:endParaRPr lang="en-CA" sz="1400" b="0" i="0" u="none" strike="noStrike">
                        <a:effectLst/>
                        <a:latin typeface="Arial" panose="020B0604020202020204" pitchFamily="34" charset="0"/>
                      </a:endParaRPr>
                    </a:p>
                  </a:txBody>
                  <a:tcPr marL="9159" marR="9159" marT="9159" marB="0" anchor="ctr"/>
                </a:tc>
                <a:extLst>
                  <a:ext uri="{0D108BD9-81ED-4DB2-BD59-A6C34878D82A}">
                    <a16:rowId xmlns:a16="http://schemas.microsoft.com/office/drawing/2014/main" val="3225889466"/>
                  </a:ext>
                </a:extLst>
              </a:tr>
              <a:tr h="272522">
                <a:tc>
                  <a:txBody>
                    <a:bodyPr/>
                    <a:lstStyle/>
                    <a:p>
                      <a:pPr algn="ctr" fontAlgn="ctr"/>
                      <a:r>
                        <a:rPr lang="en-CA" sz="1400" u="none" strike="noStrike" dirty="0">
                          <a:effectLst/>
                        </a:rPr>
                        <a:t>Thailand</a:t>
                      </a:r>
                      <a:endParaRPr lang="en-CA" sz="1400" b="0" i="0" u="none" strike="noStrike" dirty="0">
                        <a:effectLst/>
                        <a:latin typeface="Arial" panose="020B0604020202020204" pitchFamily="34" charset="0"/>
                      </a:endParaRPr>
                    </a:p>
                  </a:txBody>
                  <a:tcPr marL="9159" marR="9159" marT="9159" marB="0" anchor="ctr"/>
                </a:tc>
                <a:tc>
                  <a:txBody>
                    <a:bodyPr/>
                    <a:lstStyle/>
                    <a:p>
                      <a:pPr algn="ctr" fontAlgn="ctr"/>
                      <a:r>
                        <a:rPr lang="en-CA" sz="1400" u="none" strike="noStrike">
                          <a:effectLst/>
                        </a:rPr>
                        <a:t>$663</a:t>
                      </a:r>
                      <a:endParaRPr lang="en-CA" sz="1400" b="0" i="0" u="none" strike="noStrike">
                        <a:effectLst/>
                        <a:latin typeface="Arial" panose="020B0604020202020204" pitchFamily="34" charset="0"/>
                      </a:endParaRPr>
                    </a:p>
                  </a:txBody>
                  <a:tcPr marL="9159" marR="9159" marT="9159" marB="0" anchor="ctr"/>
                </a:tc>
                <a:tc>
                  <a:txBody>
                    <a:bodyPr/>
                    <a:lstStyle/>
                    <a:p>
                      <a:pPr algn="ctr" fontAlgn="ctr"/>
                      <a:r>
                        <a:rPr lang="en-CA" sz="1400" u="none" strike="noStrike">
                          <a:effectLst/>
                        </a:rPr>
                        <a:t>$23</a:t>
                      </a:r>
                      <a:endParaRPr lang="en-CA" sz="1400" b="0" i="0" u="none" strike="noStrike">
                        <a:effectLst/>
                        <a:latin typeface="Arial" panose="020B0604020202020204" pitchFamily="34" charset="0"/>
                      </a:endParaRPr>
                    </a:p>
                  </a:txBody>
                  <a:tcPr marL="9159" marR="9159" marT="9159" marB="0" anchor="ctr"/>
                </a:tc>
                <a:tc>
                  <a:txBody>
                    <a:bodyPr/>
                    <a:lstStyle/>
                    <a:p>
                      <a:pPr algn="ctr" fontAlgn="ctr"/>
                      <a:r>
                        <a:rPr lang="en-CA" sz="1400" u="none" strike="noStrike">
                          <a:effectLst/>
                        </a:rPr>
                        <a:t>$26</a:t>
                      </a:r>
                      <a:endParaRPr lang="en-CA" sz="1400" b="0" i="0" u="none" strike="noStrike">
                        <a:effectLst/>
                        <a:latin typeface="Arial" panose="020B0604020202020204" pitchFamily="34" charset="0"/>
                      </a:endParaRPr>
                    </a:p>
                  </a:txBody>
                  <a:tcPr marL="9159" marR="9159" marT="9159" marB="0" anchor="ctr"/>
                </a:tc>
                <a:tc>
                  <a:txBody>
                    <a:bodyPr/>
                    <a:lstStyle/>
                    <a:p>
                      <a:pPr algn="ctr" fontAlgn="ctr"/>
                      <a:r>
                        <a:rPr lang="en-CA" sz="1400" u="none" strike="noStrike">
                          <a:effectLst/>
                        </a:rPr>
                        <a:t>$15,249</a:t>
                      </a:r>
                      <a:endParaRPr lang="en-CA" sz="1400" b="0" i="0" u="none" strike="noStrike">
                        <a:effectLst/>
                        <a:latin typeface="Arial" panose="020B0604020202020204" pitchFamily="34" charset="0"/>
                      </a:endParaRPr>
                    </a:p>
                  </a:txBody>
                  <a:tcPr marL="9159" marR="9159" marT="9159" marB="0" anchor="ctr"/>
                </a:tc>
                <a:tc>
                  <a:txBody>
                    <a:bodyPr/>
                    <a:lstStyle/>
                    <a:p>
                      <a:pPr algn="ctr" fontAlgn="ctr"/>
                      <a:r>
                        <a:rPr lang="en-CA" sz="1400" u="none" strike="noStrike">
                          <a:effectLst/>
                        </a:rPr>
                        <a:t>$17,238</a:t>
                      </a:r>
                      <a:endParaRPr lang="en-CA" sz="1400" b="0" i="0" u="none" strike="noStrike">
                        <a:effectLst/>
                        <a:latin typeface="Arial" panose="020B0604020202020204" pitchFamily="34" charset="0"/>
                      </a:endParaRPr>
                    </a:p>
                  </a:txBody>
                  <a:tcPr marL="9159" marR="9159" marT="9159" marB="0" anchor="ctr"/>
                </a:tc>
                <a:tc>
                  <a:txBody>
                    <a:bodyPr/>
                    <a:lstStyle/>
                    <a:p>
                      <a:pPr algn="ctr" fontAlgn="ctr"/>
                      <a:r>
                        <a:rPr lang="en-CA" sz="1400" u="none" strike="noStrike" dirty="0">
                          <a:effectLst/>
                        </a:rPr>
                        <a:t>$1,989</a:t>
                      </a:r>
                      <a:endParaRPr lang="en-CA" sz="1400" b="0" i="0" u="none" strike="noStrike" dirty="0">
                        <a:effectLst/>
                        <a:latin typeface="Arial" panose="020B0604020202020204" pitchFamily="34" charset="0"/>
                      </a:endParaRPr>
                    </a:p>
                  </a:txBody>
                  <a:tcPr marL="9159" marR="9159" marT="9159" marB="0" anchor="ctr"/>
                </a:tc>
                <a:extLst>
                  <a:ext uri="{0D108BD9-81ED-4DB2-BD59-A6C34878D82A}">
                    <a16:rowId xmlns:a16="http://schemas.microsoft.com/office/drawing/2014/main" val="3943763794"/>
                  </a:ext>
                </a:extLst>
              </a:tr>
            </a:tbl>
          </a:graphicData>
        </a:graphic>
      </p:graphicFrame>
      <p:sp>
        <p:nvSpPr>
          <p:cNvPr id="5" name="Rectangle 4">
            <a:extLst>
              <a:ext uri="{FF2B5EF4-FFF2-40B4-BE49-F238E27FC236}">
                <a16:creationId xmlns:a16="http://schemas.microsoft.com/office/drawing/2014/main" id="{FFEEDBAE-F662-4585-8710-57C5A968E485}"/>
              </a:ext>
            </a:extLst>
          </p:cNvPr>
          <p:cNvSpPr/>
          <p:nvPr/>
        </p:nvSpPr>
        <p:spPr>
          <a:xfrm>
            <a:off x="71832" y="1863230"/>
            <a:ext cx="2380780" cy="646331"/>
          </a:xfrm>
          <a:prstGeom prst="rect">
            <a:avLst/>
          </a:prstGeom>
        </p:spPr>
        <p:txBody>
          <a:bodyPr wrap="none">
            <a:spAutoFit/>
          </a:bodyPr>
          <a:lstStyle/>
          <a:p>
            <a:pPr algn="ctr"/>
            <a:r>
              <a:rPr lang="en-US" b="1" dirty="0"/>
              <a:t>Gain In Profit: </a:t>
            </a:r>
          </a:p>
          <a:p>
            <a:pPr algn="ctr"/>
            <a:r>
              <a:rPr lang="en-US" b="1" dirty="0"/>
              <a:t>(W40*FP) - (W20*FP)</a:t>
            </a:r>
            <a:endParaRPr lang="en-CA" b="1" dirty="0"/>
          </a:p>
        </p:txBody>
      </p:sp>
    </p:spTree>
    <p:extLst>
      <p:ext uri="{BB962C8B-B14F-4D97-AF65-F5344CB8AC3E}">
        <p14:creationId xmlns:p14="http://schemas.microsoft.com/office/powerpoint/2010/main" val="15613854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7708D-A61F-478C-A4C0-6AC190DDBED8}"/>
              </a:ext>
            </a:extLst>
          </p:cNvPr>
          <p:cNvSpPr>
            <a:spLocks noGrp="1"/>
          </p:cNvSpPr>
          <p:nvPr>
            <p:ph type="title"/>
          </p:nvPr>
        </p:nvSpPr>
        <p:spPr>
          <a:xfrm>
            <a:off x="2682765" y="224060"/>
            <a:ext cx="8911687" cy="1280890"/>
          </a:xfrm>
        </p:spPr>
        <p:txBody>
          <a:bodyPr>
            <a:normAutofit fontScale="90000"/>
          </a:bodyPr>
          <a:lstStyle/>
          <a:p>
            <a:pPr algn="ctr"/>
            <a:r>
              <a:rPr lang="en-US" dirty="0"/>
              <a:t>How might demand curves be derived from Thomas’ price/volume estimates?</a:t>
            </a:r>
            <a:br>
              <a:rPr lang="en-CA" dirty="0"/>
            </a:br>
            <a:endParaRPr lang="en-CA" dirty="0"/>
          </a:p>
        </p:txBody>
      </p:sp>
      <p:graphicFrame>
        <p:nvGraphicFramePr>
          <p:cNvPr id="4" name="Content Placeholder 3">
            <a:extLst>
              <a:ext uri="{FF2B5EF4-FFF2-40B4-BE49-F238E27FC236}">
                <a16:creationId xmlns:a16="http://schemas.microsoft.com/office/drawing/2014/main" id="{69933908-6805-42EC-B42D-6E11A206518D}"/>
              </a:ext>
            </a:extLst>
          </p:cNvPr>
          <p:cNvGraphicFramePr>
            <a:graphicFrameLocks noGrp="1"/>
          </p:cNvGraphicFramePr>
          <p:nvPr>
            <p:ph idx="1"/>
            <p:extLst>
              <p:ext uri="{D42A27DB-BD31-4B8C-83A1-F6EECF244321}">
                <p14:modId xmlns:p14="http://schemas.microsoft.com/office/powerpoint/2010/main" val="1843963897"/>
              </p:ext>
            </p:extLst>
          </p:nvPr>
        </p:nvGraphicFramePr>
        <p:xfrm>
          <a:off x="3481971" y="1396926"/>
          <a:ext cx="7313273" cy="1238378"/>
        </p:xfrm>
        <a:graphic>
          <a:graphicData uri="http://schemas.openxmlformats.org/drawingml/2006/table">
            <a:tbl>
              <a:tblPr firstRow="1" firstCol="1" bandRow="1">
                <a:tableStyleId>{5C22544A-7EE6-4342-B048-85BDC9FD1C3A}</a:tableStyleId>
              </a:tblPr>
              <a:tblGrid>
                <a:gridCol w="1661328">
                  <a:extLst>
                    <a:ext uri="{9D8B030D-6E8A-4147-A177-3AD203B41FA5}">
                      <a16:colId xmlns:a16="http://schemas.microsoft.com/office/drawing/2014/main" val="384446991"/>
                    </a:ext>
                  </a:extLst>
                </a:gridCol>
                <a:gridCol w="2031898">
                  <a:extLst>
                    <a:ext uri="{9D8B030D-6E8A-4147-A177-3AD203B41FA5}">
                      <a16:colId xmlns:a16="http://schemas.microsoft.com/office/drawing/2014/main" val="2261695988"/>
                    </a:ext>
                  </a:extLst>
                </a:gridCol>
                <a:gridCol w="1891766">
                  <a:extLst>
                    <a:ext uri="{9D8B030D-6E8A-4147-A177-3AD203B41FA5}">
                      <a16:colId xmlns:a16="http://schemas.microsoft.com/office/drawing/2014/main" val="1400628426"/>
                    </a:ext>
                  </a:extLst>
                </a:gridCol>
                <a:gridCol w="1728281">
                  <a:extLst>
                    <a:ext uri="{9D8B030D-6E8A-4147-A177-3AD203B41FA5}">
                      <a16:colId xmlns:a16="http://schemas.microsoft.com/office/drawing/2014/main" val="511400859"/>
                    </a:ext>
                  </a:extLst>
                </a:gridCol>
              </a:tblGrid>
              <a:tr h="200025">
                <a:tc gridSpan="4">
                  <a:txBody>
                    <a:bodyPr/>
                    <a:lstStyle/>
                    <a:p>
                      <a:pPr algn="ctr">
                        <a:lnSpc>
                          <a:spcPct val="200000"/>
                        </a:lnSpc>
                        <a:spcAft>
                          <a:spcPts val="0"/>
                        </a:spcAft>
                      </a:pPr>
                      <a:r>
                        <a:rPr lang="en-US" sz="1200" dirty="0">
                          <a:effectLst/>
                        </a:rPr>
                        <a:t>HIGH SEASON (Japan)</a:t>
                      </a:r>
                      <a:endParaRPr lang="en-CA" sz="1200" dirty="0">
                        <a:effectLst/>
                        <a:latin typeface="Times New Roman" panose="02020603050405020304" pitchFamily="18" charset="0"/>
                        <a:ea typeface="Times New Roman" panose="02020603050405020304" pitchFamily="18" charset="0"/>
                      </a:endParaRPr>
                    </a:p>
                  </a:txBody>
                  <a:tcPr marL="68580" marR="68580" marT="0" marB="0" anchor="b"/>
                </a:tc>
                <a:tc hMerge="1">
                  <a:txBody>
                    <a:bodyPr/>
                    <a:lstStyle/>
                    <a:p>
                      <a:endParaRPr lang="en-CA" sz="1000">
                        <a:effectLst/>
                        <a:latin typeface="Times New Roman" panose="02020603050405020304" pitchFamily="18" charset="0"/>
                      </a:endParaRPr>
                    </a:p>
                  </a:txBody>
                  <a:tcPr marL="68580" marR="68580" marT="0" marB="0" anchor="b"/>
                </a:tc>
                <a:tc hMerge="1">
                  <a:txBody>
                    <a:bodyPr/>
                    <a:lstStyle/>
                    <a:p>
                      <a:endParaRPr lang="en-CA" sz="1000">
                        <a:effectLst/>
                        <a:latin typeface="Times New Roman" panose="02020603050405020304" pitchFamily="18" charset="0"/>
                      </a:endParaRPr>
                    </a:p>
                  </a:txBody>
                  <a:tcPr marL="68580" marR="68580" marT="0" marB="0" anchor="b"/>
                </a:tc>
                <a:tc hMerge="1">
                  <a:txBody>
                    <a:bodyPr/>
                    <a:lstStyle/>
                    <a:p>
                      <a:endParaRPr lang="en-CA" sz="10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303784183"/>
                  </a:ext>
                </a:extLst>
              </a:tr>
              <a:tr h="200025">
                <a:tc>
                  <a:txBody>
                    <a:bodyPr/>
                    <a:lstStyle/>
                    <a:p>
                      <a:pPr algn="ctr">
                        <a:lnSpc>
                          <a:spcPct val="200000"/>
                        </a:lnSpc>
                        <a:spcAft>
                          <a:spcPts val="0"/>
                        </a:spcAft>
                      </a:pPr>
                      <a:r>
                        <a:rPr lang="en-US" sz="1200" dirty="0">
                          <a:effectLst/>
                        </a:rPr>
                        <a:t>VOLUME</a:t>
                      </a:r>
                      <a:endParaRPr lang="en-CA" sz="12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lnSpc>
                          <a:spcPct val="200000"/>
                        </a:lnSpc>
                        <a:spcAft>
                          <a:spcPts val="0"/>
                        </a:spcAft>
                      </a:pPr>
                      <a:r>
                        <a:rPr lang="en-US" sz="1200" b="1">
                          <a:effectLst/>
                        </a:rPr>
                        <a:t>PRICE</a:t>
                      </a:r>
                      <a:endParaRPr lang="en-CA" sz="1200" b="1">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lnSpc>
                          <a:spcPct val="200000"/>
                        </a:lnSpc>
                        <a:spcAft>
                          <a:spcPts val="0"/>
                        </a:spcAft>
                      </a:pPr>
                      <a:r>
                        <a:rPr lang="en-US" sz="1200" b="1">
                          <a:effectLst/>
                        </a:rPr>
                        <a:t>INTERCEPT</a:t>
                      </a:r>
                      <a:endParaRPr lang="en-CA" sz="1200" b="1">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lnSpc>
                          <a:spcPct val="200000"/>
                        </a:lnSpc>
                        <a:spcAft>
                          <a:spcPts val="0"/>
                        </a:spcAft>
                      </a:pPr>
                      <a:r>
                        <a:rPr lang="en-US" sz="1200" b="1" dirty="0">
                          <a:effectLst/>
                        </a:rPr>
                        <a:t>SLOPE</a:t>
                      </a:r>
                      <a:endParaRPr lang="en-CA" sz="1200" b="1"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260181600"/>
                  </a:ext>
                </a:extLst>
              </a:tr>
              <a:tr h="200025">
                <a:tc>
                  <a:txBody>
                    <a:bodyPr/>
                    <a:lstStyle/>
                    <a:p>
                      <a:pPr algn="ctr">
                        <a:lnSpc>
                          <a:spcPct val="200000"/>
                        </a:lnSpc>
                        <a:spcAft>
                          <a:spcPts val="0"/>
                        </a:spcAft>
                      </a:pPr>
                      <a:r>
                        <a:rPr lang="en-US" sz="1200" dirty="0">
                          <a:effectLst/>
                        </a:rPr>
                        <a:t>320</a:t>
                      </a:r>
                      <a:endParaRPr lang="en-CA" sz="12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lnSpc>
                          <a:spcPct val="200000"/>
                        </a:lnSpc>
                        <a:spcAft>
                          <a:spcPts val="0"/>
                        </a:spcAft>
                      </a:pPr>
                      <a:r>
                        <a:rPr lang="en-US" sz="1200">
                          <a:effectLst/>
                        </a:rPr>
                        <a:t>$940</a:t>
                      </a:r>
                      <a:endParaRPr lang="en-CA"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lnSpc>
                          <a:spcPct val="200000"/>
                        </a:lnSpc>
                        <a:spcAft>
                          <a:spcPts val="0"/>
                        </a:spcAft>
                      </a:pPr>
                      <a:r>
                        <a:rPr lang="en-US" sz="1200">
                          <a:effectLst/>
                        </a:rPr>
                        <a:t>1504</a:t>
                      </a:r>
                      <a:endParaRPr lang="en-CA"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lnSpc>
                          <a:spcPct val="200000"/>
                        </a:lnSpc>
                        <a:spcAft>
                          <a:spcPts val="0"/>
                        </a:spcAft>
                      </a:pPr>
                      <a:r>
                        <a:rPr lang="en-US" sz="1200" dirty="0">
                          <a:effectLst/>
                        </a:rPr>
                        <a:t>-1.76</a:t>
                      </a:r>
                      <a:endParaRPr lang="en-CA" sz="12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2393148068"/>
                  </a:ext>
                </a:extLst>
              </a:tr>
              <a:tr h="200025">
                <a:tc>
                  <a:txBody>
                    <a:bodyPr/>
                    <a:lstStyle/>
                    <a:p>
                      <a:pPr algn="ctr">
                        <a:lnSpc>
                          <a:spcPct val="200000"/>
                        </a:lnSpc>
                        <a:spcAft>
                          <a:spcPts val="0"/>
                        </a:spcAft>
                      </a:pPr>
                      <a:r>
                        <a:rPr lang="en-US" sz="1200">
                          <a:effectLst/>
                        </a:rPr>
                        <a:t>336</a:t>
                      </a:r>
                      <a:endParaRPr lang="en-CA"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lnSpc>
                          <a:spcPct val="200000"/>
                        </a:lnSpc>
                        <a:spcAft>
                          <a:spcPts val="0"/>
                        </a:spcAft>
                      </a:pPr>
                      <a:r>
                        <a:rPr lang="en-US" sz="1200" dirty="0">
                          <a:effectLst/>
                        </a:rPr>
                        <a:t>$911.80</a:t>
                      </a:r>
                      <a:endParaRPr lang="en-CA" sz="12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nSpc>
                          <a:spcPct val="200000"/>
                        </a:lnSpc>
                        <a:spcAft>
                          <a:spcPts val="0"/>
                        </a:spcAft>
                      </a:pPr>
                      <a:r>
                        <a:rPr lang="en-US" sz="1200">
                          <a:effectLst/>
                        </a:rPr>
                        <a:t> </a:t>
                      </a:r>
                      <a:endParaRPr lang="en-CA" sz="12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a:lnSpc>
                          <a:spcPct val="200000"/>
                        </a:lnSpc>
                        <a:spcAft>
                          <a:spcPts val="0"/>
                        </a:spcAft>
                      </a:pPr>
                      <a:r>
                        <a:rPr lang="en-US" sz="1200" dirty="0">
                          <a:effectLst/>
                        </a:rPr>
                        <a:t> </a:t>
                      </a:r>
                      <a:endParaRPr lang="en-CA" sz="1200" dirty="0">
                        <a:effectLst/>
                        <a:latin typeface="Times New Roman" panose="02020603050405020304" pitchFamily="18" charset="0"/>
                        <a:ea typeface="Times New Roman" panose="02020603050405020304" pitchFamily="18" charset="0"/>
                      </a:endParaRPr>
                    </a:p>
                  </a:txBody>
                  <a:tcPr marL="68580" marR="68580" marT="0" marB="0" anchor="b"/>
                </a:tc>
                <a:extLst>
                  <a:ext uri="{0D108BD9-81ED-4DB2-BD59-A6C34878D82A}">
                    <a16:rowId xmlns:a16="http://schemas.microsoft.com/office/drawing/2014/main" val="3550415843"/>
                  </a:ext>
                </a:extLst>
              </a:tr>
            </a:tbl>
          </a:graphicData>
        </a:graphic>
      </p:graphicFrame>
      <p:graphicFrame>
        <p:nvGraphicFramePr>
          <p:cNvPr id="5" name="Chart 4">
            <a:extLst>
              <a:ext uri="{FF2B5EF4-FFF2-40B4-BE49-F238E27FC236}">
                <a16:creationId xmlns:a16="http://schemas.microsoft.com/office/drawing/2014/main" id="{2C6DE8E8-8D1A-4706-9184-B01C76862FE7}"/>
              </a:ext>
            </a:extLst>
          </p:cNvPr>
          <p:cNvGraphicFramePr/>
          <p:nvPr>
            <p:extLst>
              <p:ext uri="{D42A27DB-BD31-4B8C-83A1-F6EECF244321}">
                <p14:modId xmlns:p14="http://schemas.microsoft.com/office/powerpoint/2010/main" val="4183163110"/>
              </p:ext>
            </p:extLst>
          </p:nvPr>
        </p:nvGraphicFramePr>
        <p:xfrm>
          <a:off x="4085653" y="2796089"/>
          <a:ext cx="5486400" cy="3200400"/>
        </p:xfrm>
        <a:graphic>
          <a:graphicData uri="http://schemas.openxmlformats.org/drawingml/2006/chart">
            <c:chart xmlns:c="http://schemas.openxmlformats.org/drawingml/2006/chart" xmlns:r="http://schemas.openxmlformats.org/officeDocument/2006/relationships" r:id="rId2"/>
          </a:graphicData>
        </a:graphic>
      </p:graphicFrame>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7FA5E2EE-7CFB-4098-A502-C3B4F31AF6A5}"/>
                  </a:ext>
                </a:extLst>
              </p:cNvPr>
              <p:cNvSpPr/>
              <p:nvPr/>
            </p:nvSpPr>
            <p:spPr>
              <a:xfrm>
                <a:off x="4289623" y="5852604"/>
                <a:ext cx="5990719" cy="923330"/>
              </a:xfrm>
              <a:prstGeom prst="rect">
                <a:avLst/>
              </a:prstGeom>
            </p:spPr>
            <p:txBody>
              <a:bodyPr wrap="square">
                <a:spAutoFit/>
              </a:bodyPr>
              <a:lstStyle/>
              <a:p>
                <a:pPr>
                  <a:lnSpc>
                    <a:spcPct val="200000"/>
                  </a:lnSpc>
                  <a:spcAft>
                    <a:spcPts val="0"/>
                  </a:spcAft>
                </a:pPr>
                <a:r>
                  <a:rPr lang="en-US" dirty="0">
                    <a:latin typeface="Times New Roman" panose="02020603050405020304" pitchFamily="18" charset="0"/>
                    <a:ea typeface="Times New Roman" panose="02020603050405020304" pitchFamily="18" charset="0"/>
                  </a:rPr>
                  <a:t>Demand curve for high demand:</a:t>
                </a:r>
                <a:endParaRPr lang="en-CA" dirty="0">
                  <a:latin typeface="Times New Roman" panose="02020603050405020304" pitchFamily="18" charset="0"/>
                  <a:ea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Times New Roman" panose="02020603050405020304" pitchFamily="18" charset="0"/>
                          <a:cs typeface="Times New Roman" panose="02020603050405020304" pitchFamily="18" charset="0"/>
                        </a:rPr>
                        <m:t>𝑃𝑟𝑖𝑐𝑒</m:t>
                      </m:r>
                      <m:r>
                        <a:rPr lang="en-US" i="1" smtClean="0">
                          <a:latin typeface="Cambria Math" panose="02040503050406030204" pitchFamily="18" charset="0"/>
                          <a:ea typeface="Times New Roman" panose="02020603050405020304" pitchFamily="18" charset="0"/>
                          <a:cs typeface="Times New Roman" panose="02020603050405020304" pitchFamily="18" charset="0"/>
                        </a:rPr>
                        <m:t>= −1.76 (</m:t>
                      </m:r>
                      <m:r>
                        <a:rPr lang="en-US" i="1" smtClean="0">
                          <a:latin typeface="Cambria Math" panose="02040503050406030204" pitchFamily="18" charset="0"/>
                          <a:ea typeface="Times New Roman" panose="02020603050405020304" pitchFamily="18" charset="0"/>
                          <a:cs typeface="Times New Roman" panose="02020603050405020304" pitchFamily="18" charset="0"/>
                        </a:rPr>
                        <m:t>𝑣𝑜𝑙𝑢𝑚𝑒</m:t>
                      </m:r>
                      <m:r>
                        <a:rPr lang="en-US" i="1" smtClean="0">
                          <a:latin typeface="Cambria Math" panose="02040503050406030204" pitchFamily="18" charset="0"/>
                          <a:ea typeface="Times New Roman" panose="02020603050405020304" pitchFamily="18" charset="0"/>
                          <a:cs typeface="Times New Roman" panose="02020603050405020304" pitchFamily="18" charset="0"/>
                        </a:rPr>
                        <m:t>)+ 1504</m:t>
                      </m:r>
                    </m:oMath>
                  </m:oMathPara>
                </a14:m>
                <a:endParaRPr lang="en-CA" dirty="0"/>
              </a:p>
            </p:txBody>
          </p:sp>
        </mc:Choice>
        <mc:Fallback xmlns="">
          <p:sp>
            <p:nvSpPr>
              <p:cNvPr id="6" name="Rectangle 5">
                <a:extLst>
                  <a:ext uri="{FF2B5EF4-FFF2-40B4-BE49-F238E27FC236}">
                    <a16:creationId xmlns:a16="http://schemas.microsoft.com/office/drawing/2014/main" id="{7FA5E2EE-7CFB-4098-A502-C3B4F31AF6A5}"/>
                  </a:ext>
                </a:extLst>
              </p:cNvPr>
              <p:cNvSpPr>
                <a:spLocks noRot="1" noChangeAspect="1" noMove="1" noResize="1" noEditPoints="1" noAdjustHandles="1" noChangeArrowheads="1" noChangeShapeType="1" noTextEdit="1"/>
              </p:cNvSpPr>
              <p:nvPr/>
            </p:nvSpPr>
            <p:spPr>
              <a:xfrm>
                <a:off x="4289623" y="5852604"/>
                <a:ext cx="5990719" cy="923330"/>
              </a:xfrm>
              <a:prstGeom prst="rect">
                <a:avLst/>
              </a:prstGeom>
              <a:blipFill>
                <a:blip r:embed="rId3"/>
                <a:stretch>
                  <a:fillRect l="-916" b="-5921"/>
                </a:stretch>
              </a:blipFill>
            </p:spPr>
            <p:txBody>
              <a:bodyPr/>
              <a:lstStyle/>
              <a:p>
                <a:r>
                  <a:rPr lang="en-CA">
                    <a:noFill/>
                  </a:rPr>
                  <a:t> </a:t>
                </a:r>
              </a:p>
            </p:txBody>
          </p:sp>
        </mc:Fallback>
      </mc:AlternateContent>
    </p:spTree>
    <p:extLst>
      <p:ext uri="{BB962C8B-B14F-4D97-AF65-F5344CB8AC3E}">
        <p14:creationId xmlns:p14="http://schemas.microsoft.com/office/powerpoint/2010/main" val="42094587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7708D-A61F-478C-A4C0-6AC190DDBED8}"/>
              </a:ext>
            </a:extLst>
          </p:cNvPr>
          <p:cNvSpPr>
            <a:spLocks noGrp="1"/>
          </p:cNvSpPr>
          <p:nvPr>
            <p:ph type="title"/>
          </p:nvPr>
        </p:nvSpPr>
        <p:spPr>
          <a:xfrm>
            <a:off x="2682765" y="224060"/>
            <a:ext cx="8911687" cy="1280890"/>
          </a:xfrm>
        </p:spPr>
        <p:txBody>
          <a:bodyPr>
            <a:normAutofit fontScale="90000"/>
          </a:bodyPr>
          <a:lstStyle/>
          <a:p>
            <a:pPr algn="ctr"/>
            <a:r>
              <a:rPr lang="en-US" dirty="0"/>
              <a:t>How might demand curves be derived from Thomas’ price/volume estimates?</a:t>
            </a:r>
            <a:br>
              <a:rPr lang="en-CA" dirty="0"/>
            </a:br>
            <a:endParaRPr lang="en-CA" dirty="0"/>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7FA5E2EE-7CFB-4098-A502-C3B4F31AF6A5}"/>
                  </a:ext>
                </a:extLst>
              </p:cNvPr>
              <p:cNvSpPr/>
              <p:nvPr/>
            </p:nvSpPr>
            <p:spPr>
              <a:xfrm>
                <a:off x="4143248" y="5987609"/>
                <a:ext cx="5990719" cy="646331"/>
              </a:xfrm>
              <a:prstGeom prst="rect">
                <a:avLst/>
              </a:prstGeom>
            </p:spPr>
            <p:txBody>
              <a:bodyPr wrap="square">
                <a:spAutoFit/>
              </a:bodyPr>
              <a:lstStyle/>
              <a:p>
                <a:r>
                  <a:rPr lang="en-US" dirty="0">
                    <a:latin typeface="Times New Roman" panose="02020603050405020304" pitchFamily="18" charset="0"/>
                  </a:rPr>
                  <a:t>Demand curve for Low demand:</a:t>
                </a:r>
                <a:endParaRPr lang="en-CA" dirty="0">
                  <a:latin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a:latin typeface="Cambria Math" panose="02040503050406030204" pitchFamily="18" charset="0"/>
                        </a:rPr>
                        <m:t>𝑃𝑟𝑖𝑐𝑒</m:t>
                      </m:r>
                      <m:r>
                        <a:rPr lang="en-US">
                          <a:latin typeface="Cambria Math" panose="02040503050406030204" pitchFamily="18" charset="0"/>
                        </a:rPr>
                        <m:t>=  −1.64 (</m:t>
                      </m:r>
                      <m:r>
                        <a:rPr lang="en-US">
                          <a:latin typeface="Cambria Math" panose="02040503050406030204" pitchFamily="18" charset="0"/>
                        </a:rPr>
                        <m:t>𝑣𝑜𝑙𝑢𝑚𝑒</m:t>
                      </m:r>
                      <m:r>
                        <a:rPr lang="en-US">
                          <a:latin typeface="Cambria Math" panose="02040503050406030204" pitchFamily="18" charset="0"/>
                        </a:rPr>
                        <m:t>) + 1410</m:t>
                      </m:r>
                    </m:oMath>
                  </m:oMathPara>
                </a14:m>
                <a:endParaRPr lang="en-CA" dirty="0">
                  <a:latin typeface="Times New Roman" panose="02020603050405020304" pitchFamily="18" charset="0"/>
                </a:endParaRPr>
              </a:p>
            </p:txBody>
          </p:sp>
        </mc:Choice>
        <mc:Fallback xmlns="">
          <p:sp>
            <p:nvSpPr>
              <p:cNvPr id="6" name="Rectangle 5">
                <a:extLst>
                  <a:ext uri="{FF2B5EF4-FFF2-40B4-BE49-F238E27FC236}">
                    <a16:creationId xmlns:a16="http://schemas.microsoft.com/office/drawing/2014/main" id="{7FA5E2EE-7CFB-4098-A502-C3B4F31AF6A5}"/>
                  </a:ext>
                </a:extLst>
              </p:cNvPr>
              <p:cNvSpPr>
                <a:spLocks noRot="1" noChangeAspect="1" noMove="1" noResize="1" noEditPoints="1" noAdjustHandles="1" noChangeArrowheads="1" noChangeShapeType="1" noTextEdit="1"/>
              </p:cNvSpPr>
              <p:nvPr/>
            </p:nvSpPr>
            <p:spPr>
              <a:xfrm>
                <a:off x="4143248" y="5987609"/>
                <a:ext cx="5990719" cy="646331"/>
              </a:xfrm>
              <a:prstGeom prst="rect">
                <a:avLst/>
              </a:prstGeom>
              <a:blipFill>
                <a:blip r:embed="rId2"/>
                <a:stretch>
                  <a:fillRect l="-916" t="-4717" b="-8491"/>
                </a:stretch>
              </a:blipFill>
            </p:spPr>
            <p:txBody>
              <a:bodyPr/>
              <a:lstStyle/>
              <a:p>
                <a:r>
                  <a:rPr lang="en-CA">
                    <a:noFill/>
                  </a:rPr>
                  <a:t> </a:t>
                </a:r>
              </a:p>
            </p:txBody>
          </p:sp>
        </mc:Fallback>
      </mc:AlternateContent>
      <p:graphicFrame>
        <p:nvGraphicFramePr>
          <p:cNvPr id="8" name="Content Placeholder 7">
            <a:extLst>
              <a:ext uri="{FF2B5EF4-FFF2-40B4-BE49-F238E27FC236}">
                <a16:creationId xmlns:a16="http://schemas.microsoft.com/office/drawing/2014/main" id="{598529EF-8D88-48AA-8977-1A70EC21A4AA}"/>
              </a:ext>
            </a:extLst>
          </p:cNvPr>
          <p:cNvGraphicFramePr>
            <a:graphicFrameLocks noGrp="1"/>
          </p:cNvGraphicFramePr>
          <p:nvPr>
            <p:ph idx="1"/>
            <p:extLst>
              <p:ext uri="{D42A27DB-BD31-4B8C-83A1-F6EECF244321}">
                <p14:modId xmlns:p14="http://schemas.microsoft.com/office/powerpoint/2010/main" val="349541124"/>
              </p:ext>
            </p:extLst>
          </p:nvPr>
        </p:nvGraphicFramePr>
        <p:xfrm>
          <a:off x="3435658" y="1504949"/>
          <a:ext cx="7528263" cy="1277717"/>
        </p:xfrm>
        <a:graphic>
          <a:graphicData uri="http://schemas.openxmlformats.org/drawingml/2006/table">
            <a:tbl>
              <a:tblPr firstRow="1" firstCol="1" bandRow="1">
                <a:tableStyleId>{5C22544A-7EE6-4342-B048-85BDC9FD1C3A}</a:tableStyleId>
              </a:tblPr>
              <a:tblGrid>
                <a:gridCol w="1705771">
                  <a:extLst>
                    <a:ext uri="{9D8B030D-6E8A-4147-A177-3AD203B41FA5}">
                      <a16:colId xmlns:a16="http://schemas.microsoft.com/office/drawing/2014/main" val="2480749860"/>
                    </a:ext>
                  </a:extLst>
                </a:gridCol>
                <a:gridCol w="1934478">
                  <a:extLst>
                    <a:ext uri="{9D8B030D-6E8A-4147-A177-3AD203B41FA5}">
                      <a16:colId xmlns:a16="http://schemas.microsoft.com/office/drawing/2014/main" val="1498481672"/>
                    </a:ext>
                  </a:extLst>
                </a:gridCol>
                <a:gridCol w="1923531">
                  <a:extLst>
                    <a:ext uri="{9D8B030D-6E8A-4147-A177-3AD203B41FA5}">
                      <a16:colId xmlns:a16="http://schemas.microsoft.com/office/drawing/2014/main" val="3869882953"/>
                    </a:ext>
                  </a:extLst>
                </a:gridCol>
                <a:gridCol w="1964483">
                  <a:extLst>
                    <a:ext uri="{9D8B030D-6E8A-4147-A177-3AD203B41FA5}">
                      <a16:colId xmlns:a16="http://schemas.microsoft.com/office/drawing/2014/main" val="947287189"/>
                    </a:ext>
                  </a:extLst>
                </a:gridCol>
              </a:tblGrid>
              <a:tr h="306096">
                <a:tc gridSpan="4">
                  <a:txBody>
                    <a:bodyPr/>
                    <a:lstStyle/>
                    <a:p>
                      <a:pPr algn="ctr">
                        <a:lnSpc>
                          <a:spcPct val="200000"/>
                        </a:lnSpc>
                        <a:spcAft>
                          <a:spcPts val="0"/>
                        </a:spcAft>
                      </a:pPr>
                      <a:r>
                        <a:rPr lang="en-US" sz="1200" dirty="0">
                          <a:effectLst/>
                        </a:rPr>
                        <a:t>LOW SEASON (Japan)</a:t>
                      </a:r>
                      <a:endParaRPr lang="en-CA" sz="1200" dirty="0">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n-CA" sz="1000">
                        <a:effectLst/>
                        <a:latin typeface="Times New Roman" panose="02020603050405020304" pitchFamily="18" charset="0"/>
                      </a:endParaRPr>
                    </a:p>
                  </a:txBody>
                  <a:tcPr marL="68580" marR="68580" marT="0" marB="0" anchor="b"/>
                </a:tc>
                <a:tc hMerge="1">
                  <a:txBody>
                    <a:bodyPr/>
                    <a:lstStyle/>
                    <a:p>
                      <a:endParaRPr lang="en-CA" sz="1000">
                        <a:effectLst/>
                        <a:latin typeface="Times New Roman" panose="02020603050405020304" pitchFamily="18" charset="0"/>
                      </a:endParaRPr>
                    </a:p>
                  </a:txBody>
                  <a:tcPr marL="68580" marR="68580" marT="0" marB="0" anchor="b"/>
                </a:tc>
                <a:tc hMerge="1">
                  <a:txBody>
                    <a:bodyPr/>
                    <a:lstStyle/>
                    <a:p>
                      <a:endParaRPr lang="en-CA" sz="10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232252704"/>
                  </a:ext>
                </a:extLst>
              </a:tr>
              <a:tr h="348902">
                <a:tc>
                  <a:txBody>
                    <a:bodyPr/>
                    <a:lstStyle/>
                    <a:p>
                      <a:pPr algn="ctr">
                        <a:lnSpc>
                          <a:spcPct val="200000"/>
                        </a:lnSpc>
                        <a:spcAft>
                          <a:spcPts val="0"/>
                        </a:spcAft>
                      </a:pPr>
                      <a:r>
                        <a:rPr lang="en-US" sz="1200" dirty="0">
                          <a:effectLst/>
                        </a:rPr>
                        <a:t>VOLUME</a:t>
                      </a:r>
                      <a:endParaRPr lang="en-CA" sz="12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lnSpc>
                          <a:spcPct val="200000"/>
                        </a:lnSpc>
                        <a:spcAft>
                          <a:spcPts val="0"/>
                        </a:spcAft>
                      </a:pPr>
                      <a:r>
                        <a:rPr lang="en-US" sz="1200" b="1">
                          <a:effectLst/>
                        </a:rPr>
                        <a:t>PRICE</a:t>
                      </a:r>
                      <a:endParaRPr lang="en-CA" sz="1200" b="1">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lnSpc>
                          <a:spcPct val="200000"/>
                        </a:lnSpc>
                        <a:spcAft>
                          <a:spcPts val="0"/>
                        </a:spcAft>
                      </a:pPr>
                      <a:r>
                        <a:rPr lang="en-US" sz="1200" b="1">
                          <a:effectLst/>
                        </a:rPr>
                        <a:t>INTERCEPT</a:t>
                      </a:r>
                      <a:endParaRPr lang="en-CA" sz="1200" b="1">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lnSpc>
                          <a:spcPct val="200000"/>
                        </a:lnSpc>
                        <a:spcAft>
                          <a:spcPts val="0"/>
                        </a:spcAft>
                      </a:pPr>
                      <a:r>
                        <a:rPr lang="en-US" sz="1200" b="1" dirty="0">
                          <a:effectLst/>
                        </a:rPr>
                        <a:t>SLOPE</a:t>
                      </a:r>
                      <a:endParaRPr lang="en-CA" sz="1200" b="1"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1653493409"/>
                  </a:ext>
                </a:extLst>
              </a:tr>
              <a:tr h="290859">
                <a:tc>
                  <a:txBody>
                    <a:bodyPr/>
                    <a:lstStyle/>
                    <a:p>
                      <a:pPr algn="ctr">
                        <a:lnSpc>
                          <a:spcPct val="200000"/>
                        </a:lnSpc>
                        <a:spcAft>
                          <a:spcPts val="0"/>
                        </a:spcAft>
                      </a:pPr>
                      <a:r>
                        <a:rPr lang="en-US" sz="1200" dirty="0">
                          <a:effectLst/>
                        </a:rPr>
                        <a:t>286</a:t>
                      </a:r>
                      <a:endParaRPr lang="en-CA" sz="12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lnSpc>
                          <a:spcPct val="200000"/>
                        </a:lnSpc>
                        <a:spcAft>
                          <a:spcPts val="0"/>
                        </a:spcAft>
                      </a:pPr>
                      <a:r>
                        <a:rPr lang="en-US" sz="1200">
                          <a:effectLst/>
                        </a:rPr>
                        <a:t>$940</a:t>
                      </a:r>
                      <a:endParaRPr lang="en-CA"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lnSpc>
                          <a:spcPct val="200000"/>
                        </a:lnSpc>
                        <a:spcAft>
                          <a:spcPts val="0"/>
                        </a:spcAft>
                      </a:pPr>
                      <a:r>
                        <a:rPr lang="en-US" sz="1200">
                          <a:effectLst/>
                        </a:rPr>
                        <a:t>1410</a:t>
                      </a:r>
                      <a:endParaRPr lang="en-CA"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lnSpc>
                          <a:spcPct val="200000"/>
                        </a:lnSpc>
                        <a:spcAft>
                          <a:spcPts val="0"/>
                        </a:spcAft>
                      </a:pPr>
                      <a:r>
                        <a:rPr lang="en-US" sz="1200" dirty="0">
                          <a:effectLst/>
                        </a:rPr>
                        <a:t>-1.64</a:t>
                      </a:r>
                      <a:endParaRPr lang="en-CA" sz="12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2994915068"/>
                  </a:ext>
                </a:extLst>
              </a:tr>
              <a:tr h="290859">
                <a:tc>
                  <a:txBody>
                    <a:bodyPr/>
                    <a:lstStyle/>
                    <a:p>
                      <a:pPr algn="ctr">
                        <a:lnSpc>
                          <a:spcPct val="200000"/>
                        </a:lnSpc>
                        <a:spcAft>
                          <a:spcPts val="0"/>
                        </a:spcAft>
                      </a:pPr>
                      <a:r>
                        <a:rPr lang="en-US" sz="1200" dirty="0">
                          <a:effectLst/>
                        </a:rPr>
                        <a:t>315</a:t>
                      </a:r>
                      <a:endParaRPr lang="en-CA" sz="12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lnSpc>
                          <a:spcPct val="200000"/>
                        </a:lnSpc>
                        <a:spcAft>
                          <a:spcPts val="0"/>
                        </a:spcAft>
                      </a:pPr>
                      <a:r>
                        <a:rPr lang="en-US" sz="1200">
                          <a:effectLst/>
                        </a:rPr>
                        <a:t>$893.00</a:t>
                      </a:r>
                      <a:endParaRPr lang="en-CA"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lnSpc>
                          <a:spcPct val="200000"/>
                        </a:lnSpc>
                        <a:spcAft>
                          <a:spcPts val="0"/>
                        </a:spcAft>
                      </a:pPr>
                      <a:r>
                        <a:rPr lang="en-US" sz="1200">
                          <a:effectLst/>
                        </a:rPr>
                        <a:t> </a:t>
                      </a:r>
                      <a:endParaRPr lang="en-CA"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algn="ctr">
                        <a:lnSpc>
                          <a:spcPct val="200000"/>
                        </a:lnSpc>
                        <a:spcAft>
                          <a:spcPts val="0"/>
                        </a:spcAft>
                      </a:pPr>
                      <a:r>
                        <a:rPr lang="en-US" sz="1200" dirty="0">
                          <a:effectLst/>
                        </a:rPr>
                        <a:t> </a:t>
                      </a:r>
                      <a:endParaRPr lang="en-CA" sz="12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3601155202"/>
                  </a:ext>
                </a:extLst>
              </a:tr>
            </a:tbl>
          </a:graphicData>
        </a:graphic>
      </p:graphicFrame>
      <p:graphicFrame>
        <p:nvGraphicFramePr>
          <p:cNvPr id="9" name="Chart 8">
            <a:extLst>
              <a:ext uri="{FF2B5EF4-FFF2-40B4-BE49-F238E27FC236}">
                <a16:creationId xmlns:a16="http://schemas.microsoft.com/office/drawing/2014/main" id="{CD55435E-E3D7-4EF5-8D32-77593CC2108A}"/>
              </a:ext>
            </a:extLst>
          </p:cNvPr>
          <p:cNvGraphicFramePr/>
          <p:nvPr>
            <p:extLst>
              <p:ext uri="{D42A27DB-BD31-4B8C-83A1-F6EECF244321}">
                <p14:modId xmlns:p14="http://schemas.microsoft.com/office/powerpoint/2010/main" val="2365328921"/>
              </p:ext>
            </p:extLst>
          </p:nvPr>
        </p:nvGraphicFramePr>
        <p:xfrm>
          <a:off x="4000870" y="2785840"/>
          <a:ext cx="5486400" cy="32004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5936200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20"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1"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2"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3"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4"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5"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26"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27"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28"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9"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0"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1"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33" name="Group 32">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34"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35"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36"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37"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38"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9"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40"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41"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42"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43"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44"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45"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47" name="Rectangle 46">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9" name="Freeform 11">
            <a:extLst>
              <a:ext uri="{FF2B5EF4-FFF2-40B4-BE49-F238E27FC236}">
                <a16:creationId xmlns:a16="http://schemas.microsoft.com/office/drawing/2014/main" id="{7326F4E6-9131-42DA-97B2-0BA8D1E25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2" name="Title 1">
            <a:extLst>
              <a:ext uri="{FF2B5EF4-FFF2-40B4-BE49-F238E27FC236}">
                <a16:creationId xmlns:a16="http://schemas.microsoft.com/office/drawing/2014/main" id="{4F07E22D-0A1A-4171-A687-F2B869DE2B47}"/>
              </a:ext>
            </a:extLst>
          </p:cNvPr>
          <p:cNvSpPr>
            <a:spLocks noGrp="1"/>
          </p:cNvSpPr>
          <p:nvPr>
            <p:ph type="title"/>
          </p:nvPr>
        </p:nvSpPr>
        <p:spPr>
          <a:xfrm>
            <a:off x="2624610" y="308468"/>
            <a:ext cx="8792065" cy="1280890"/>
          </a:xfrm>
        </p:spPr>
        <p:txBody>
          <a:bodyPr vert="horz" lIns="91440" tIns="45720" rIns="91440" bIns="45720" rtlCol="0" anchor="t">
            <a:noAutofit/>
          </a:bodyPr>
          <a:lstStyle/>
          <a:p>
            <a:pPr algn="ctr">
              <a:lnSpc>
                <a:spcPct val="90000"/>
              </a:lnSpc>
            </a:pPr>
            <a:r>
              <a:rPr lang="en-US" sz="3200" dirty="0"/>
              <a:t>What is revenue gain between a fixed price strategy and a variable price strategy?</a:t>
            </a:r>
          </a:p>
        </p:txBody>
      </p:sp>
      <p:sp>
        <p:nvSpPr>
          <p:cNvPr id="12" name="Content Placeholder 11">
            <a:extLst>
              <a:ext uri="{FF2B5EF4-FFF2-40B4-BE49-F238E27FC236}">
                <a16:creationId xmlns:a16="http://schemas.microsoft.com/office/drawing/2014/main" id="{A0827F76-A829-495A-895A-7ADF164057F0}"/>
              </a:ext>
            </a:extLst>
          </p:cNvPr>
          <p:cNvSpPr>
            <a:spLocks noGrp="1"/>
          </p:cNvSpPr>
          <p:nvPr>
            <p:ph sz="half" idx="1"/>
          </p:nvPr>
        </p:nvSpPr>
        <p:spPr>
          <a:xfrm>
            <a:off x="1972264" y="2381096"/>
            <a:ext cx="4637179" cy="2978368"/>
          </a:xfrm>
        </p:spPr>
        <p:txBody>
          <a:bodyPr vert="horz" lIns="91440" tIns="45720" rIns="91440" bIns="45720" rtlCol="0">
            <a:normAutofit/>
          </a:bodyPr>
          <a:lstStyle/>
          <a:p>
            <a:pPr lvl="0" algn="just"/>
            <a:r>
              <a:rPr lang="en-US" i="1" dirty="0"/>
              <a:t>When Young estimated that in high season a price reduction of 3 percent would result in a 5 per cent increase in the volume of containers the revenue gain is of $5,565.</a:t>
            </a:r>
            <a:endParaRPr lang="en-US" dirty="0"/>
          </a:p>
          <a:p>
            <a:pPr lvl="0" algn="just"/>
            <a:r>
              <a:rPr lang="en-US" i="1" dirty="0"/>
              <a:t>When Young estimated that in low season a price reduction of 5 per cent would increase container traffic by 10 percent therefore the revenue gain is of $12,098. </a:t>
            </a:r>
            <a:endParaRPr lang="en-US" dirty="0"/>
          </a:p>
        </p:txBody>
      </p:sp>
      <p:graphicFrame>
        <p:nvGraphicFramePr>
          <p:cNvPr id="14" name="Table 13">
            <a:extLst>
              <a:ext uri="{FF2B5EF4-FFF2-40B4-BE49-F238E27FC236}">
                <a16:creationId xmlns:a16="http://schemas.microsoft.com/office/drawing/2014/main" id="{732A932F-6744-4BEA-BA82-D8D64200A0E6}"/>
              </a:ext>
            </a:extLst>
          </p:cNvPr>
          <p:cNvGraphicFramePr>
            <a:graphicFrameLocks noGrp="1"/>
          </p:cNvGraphicFramePr>
          <p:nvPr>
            <p:extLst>
              <p:ext uri="{D42A27DB-BD31-4B8C-83A1-F6EECF244321}">
                <p14:modId xmlns:p14="http://schemas.microsoft.com/office/powerpoint/2010/main" val="3233582558"/>
              </p:ext>
            </p:extLst>
          </p:nvPr>
        </p:nvGraphicFramePr>
        <p:xfrm>
          <a:off x="6609443" y="2376496"/>
          <a:ext cx="4732682" cy="4047526"/>
        </p:xfrm>
        <a:graphic>
          <a:graphicData uri="http://schemas.openxmlformats.org/drawingml/2006/table">
            <a:tbl>
              <a:tblPr firstRow="1" firstCol="1" bandRow="1">
                <a:tableStyleId>{21E4AEA4-8DFA-4A89-87EB-49C32662AFE0}</a:tableStyleId>
              </a:tblPr>
              <a:tblGrid>
                <a:gridCol w="1886389">
                  <a:extLst>
                    <a:ext uri="{9D8B030D-6E8A-4147-A177-3AD203B41FA5}">
                      <a16:colId xmlns:a16="http://schemas.microsoft.com/office/drawing/2014/main" val="3453146811"/>
                    </a:ext>
                  </a:extLst>
                </a:gridCol>
                <a:gridCol w="1437473">
                  <a:extLst>
                    <a:ext uri="{9D8B030D-6E8A-4147-A177-3AD203B41FA5}">
                      <a16:colId xmlns:a16="http://schemas.microsoft.com/office/drawing/2014/main" val="3726408340"/>
                    </a:ext>
                  </a:extLst>
                </a:gridCol>
                <a:gridCol w="1408820">
                  <a:extLst>
                    <a:ext uri="{9D8B030D-6E8A-4147-A177-3AD203B41FA5}">
                      <a16:colId xmlns:a16="http://schemas.microsoft.com/office/drawing/2014/main" val="312560594"/>
                    </a:ext>
                  </a:extLst>
                </a:gridCol>
              </a:tblGrid>
              <a:tr h="352411">
                <a:tc gridSpan="3">
                  <a:txBody>
                    <a:bodyPr/>
                    <a:lstStyle/>
                    <a:p>
                      <a:pPr algn="ctr">
                        <a:lnSpc>
                          <a:spcPct val="200000"/>
                        </a:lnSpc>
                        <a:spcAft>
                          <a:spcPts val="0"/>
                        </a:spcAft>
                      </a:pPr>
                      <a:r>
                        <a:rPr lang="en-US" sz="1200" dirty="0">
                          <a:effectLst/>
                        </a:rPr>
                        <a:t>Thomas’ Price/Volume Estimates (For Japan)</a:t>
                      </a:r>
                      <a:endParaRPr lang="en-CA" sz="1000" dirty="0">
                        <a:effectLst/>
                        <a:latin typeface="Times New Roman" panose="02020603050405020304" pitchFamily="18" charset="0"/>
                        <a:ea typeface="Times New Roman" panose="02020603050405020304" pitchFamily="18" charset="0"/>
                      </a:endParaRPr>
                    </a:p>
                  </a:txBody>
                  <a:tcPr marL="55148" marR="55148" marT="0" marB="0" anchor="ctr"/>
                </a:tc>
                <a:tc hMerge="1">
                  <a:txBody>
                    <a:bodyPr/>
                    <a:lstStyle/>
                    <a:p>
                      <a:endParaRPr lang="en-CA" sz="800">
                        <a:effectLst/>
                        <a:latin typeface="Times New Roman" panose="02020603050405020304" pitchFamily="18" charset="0"/>
                      </a:endParaRPr>
                    </a:p>
                  </a:txBody>
                  <a:tcPr marL="54206" marR="54206" marT="0" marB="0" anchor="b"/>
                </a:tc>
                <a:tc hMerge="1">
                  <a:txBody>
                    <a:bodyPr/>
                    <a:lstStyle/>
                    <a:p>
                      <a:endParaRPr lang="en-CA" sz="800" dirty="0">
                        <a:effectLst/>
                        <a:latin typeface="Times New Roman" panose="02020603050405020304" pitchFamily="18" charset="0"/>
                      </a:endParaRPr>
                    </a:p>
                  </a:txBody>
                  <a:tcPr marL="54206" marR="54206" marT="0" marB="0" anchor="b"/>
                </a:tc>
                <a:extLst>
                  <a:ext uri="{0D108BD9-81ED-4DB2-BD59-A6C34878D82A}">
                    <a16:rowId xmlns:a16="http://schemas.microsoft.com/office/drawing/2014/main" val="2272008430"/>
                  </a:ext>
                </a:extLst>
              </a:tr>
              <a:tr h="325407">
                <a:tc>
                  <a:txBody>
                    <a:bodyPr/>
                    <a:lstStyle/>
                    <a:p>
                      <a:pPr algn="ctr">
                        <a:lnSpc>
                          <a:spcPct val="200000"/>
                        </a:lnSpc>
                        <a:spcAft>
                          <a:spcPts val="0"/>
                        </a:spcAft>
                      </a:pPr>
                      <a:r>
                        <a:rPr lang="en-US" sz="1100" u="sng">
                          <a:effectLst/>
                        </a:rPr>
                        <a:t>REVENUE GAIN</a:t>
                      </a:r>
                      <a:endParaRPr lang="en-CA" sz="700">
                        <a:effectLst/>
                        <a:latin typeface="Times New Roman" panose="02020603050405020304" pitchFamily="18" charset="0"/>
                        <a:ea typeface="Times New Roman" panose="02020603050405020304" pitchFamily="18" charset="0"/>
                      </a:endParaRPr>
                    </a:p>
                  </a:txBody>
                  <a:tcPr marL="55148" marR="55148" marT="0" marB="0" anchor="ctr"/>
                </a:tc>
                <a:tc>
                  <a:txBody>
                    <a:bodyPr/>
                    <a:lstStyle/>
                    <a:p>
                      <a:pPr marL="0" algn="ctr" defTabSz="457200" rtl="0" eaLnBrk="1" latinLnBrk="0" hangingPunct="1">
                        <a:lnSpc>
                          <a:spcPct val="200000"/>
                        </a:lnSpc>
                        <a:spcAft>
                          <a:spcPts val="0"/>
                        </a:spcAft>
                      </a:pPr>
                      <a:r>
                        <a:rPr lang="en-US" sz="1100" b="1" u="sng" kern="1200">
                          <a:effectLst/>
                        </a:rPr>
                        <a:t>HIGH SEASON</a:t>
                      </a:r>
                      <a:endParaRPr lang="en-CA" sz="1100" b="1" u="sng" kern="1200" dirty="0">
                        <a:solidFill>
                          <a:schemeClr val="lt1"/>
                        </a:solidFill>
                        <a:effectLst/>
                        <a:latin typeface="+mn-lt"/>
                        <a:ea typeface="+mn-ea"/>
                        <a:cs typeface="+mn-cs"/>
                      </a:endParaRPr>
                    </a:p>
                  </a:txBody>
                  <a:tcPr marL="55148" marR="55148" marT="0" marB="0" anchor="ctr"/>
                </a:tc>
                <a:tc>
                  <a:txBody>
                    <a:bodyPr/>
                    <a:lstStyle/>
                    <a:p>
                      <a:pPr marL="0" algn="ctr" defTabSz="457200" rtl="0" eaLnBrk="1" latinLnBrk="0" hangingPunct="1">
                        <a:lnSpc>
                          <a:spcPct val="200000"/>
                        </a:lnSpc>
                        <a:spcAft>
                          <a:spcPts val="0"/>
                        </a:spcAft>
                      </a:pPr>
                      <a:r>
                        <a:rPr lang="en-US" sz="1100" b="1" u="sng" kern="1200" dirty="0">
                          <a:effectLst/>
                        </a:rPr>
                        <a:t>LOW SEASON</a:t>
                      </a:r>
                      <a:endParaRPr lang="en-CA" sz="1100" b="1" u="sng" kern="1200" dirty="0">
                        <a:solidFill>
                          <a:schemeClr val="lt1"/>
                        </a:solidFill>
                        <a:effectLst/>
                        <a:latin typeface="+mn-lt"/>
                        <a:ea typeface="+mn-ea"/>
                        <a:cs typeface="+mn-cs"/>
                      </a:endParaRPr>
                    </a:p>
                  </a:txBody>
                  <a:tcPr marL="55148" marR="55148" marT="0" marB="0" anchor="ctr"/>
                </a:tc>
                <a:extLst>
                  <a:ext uri="{0D108BD9-81ED-4DB2-BD59-A6C34878D82A}">
                    <a16:rowId xmlns:a16="http://schemas.microsoft.com/office/drawing/2014/main" val="1353110877"/>
                  </a:ext>
                </a:extLst>
              </a:tr>
              <a:tr h="313003">
                <a:tc>
                  <a:txBody>
                    <a:bodyPr/>
                    <a:lstStyle/>
                    <a:p>
                      <a:pPr algn="ctr">
                        <a:lnSpc>
                          <a:spcPct val="200000"/>
                        </a:lnSpc>
                        <a:spcAft>
                          <a:spcPts val="0"/>
                        </a:spcAft>
                      </a:pPr>
                      <a:r>
                        <a:rPr lang="en-US" sz="900" dirty="0">
                          <a:effectLst/>
                        </a:rPr>
                        <a:t>ACTUAL PRICE</a:t>
                      </a:r>
                      <a:endParaRPr lang="en-CA" sz="900" dirty="0">
                        <a:effectLst/>
                        <a:latin typeface="Times New Roman" panose="02020603050405020304" pitchFamily="18" charset="0"/>
                        <a:ea typeface="Times New Roman" panose="02020603050405020304" pitchFamily="18" charset="0"/>
                      </a:endParaRPr>
                    </a:p>
                  </a:txBody>
                  <a:tcPr marL="55148" marR="55148" marT="0" marB="0" anchor="ctr"/>
                </a:tc>
                <a:tc>
                  <a:txBody>
                    <a:bodyPr/>
                    <a:lstStyle/>
                    <a:p>
                      <a:pPr algn="ctr">
                        <a:lnSpc>
                          <a:spcPct val="200000"/>
                        </a:lnSpc>
                        <a:spcAft>
                          <a:spcPts val="0"/>
                        </a:spcAft>
                      </a:pPr>
                      <a:r>
                        <a:rPr lang="en-US" sz="1100">
                          <a:effectLst/>
                        </a:rPr>
                        <a:t>$940</a:t>
                      </a:r>
                      <a:endParaRPr lang="en-CA" sz="1100">
                        <a:effectLst/>
                        <a:latin typeface="Times New Roman" panose="02020603050405020304" pitchFamily="18" charset="0"/>
                        <a:ea typeface="Times New Roman" panose="02020603050405020304" pitchFamily="18" charset="0"/>
                      </a:endParaRPr>
                    </a:p>
                  </a:txBody>
                  <a:tcPr marL="55148" marR="55148" marT="0" marB="0" anchor="ctr"/>
                </a:tc>
                <a:tc>
                  <a:txBody>
                    <a:bodyPr/>
                    <a:lstStyle/>
                    <a:p>
                      <a:pPr algn="ctr">
                        <a:lnSpc>
                          <a:spcPct val="200000"/>
                        </a:lnSpc>
                        <a:spcAft>
                          <a:spcPts val="0"/>
                        </a:spcAft>
                      </a:pPr>
                      <a:r>
                        <a:rPr lang="en-US" sz="1100" dirty="0">
                          <a:effectLst/>
                        </a:rPr>
                        <a:t>$940</a:t>
                      </a:r>
                      <a:endParaRPr lang="en-CA" sz="1100" dirty="0">
                        <a:effectLst/>
                        <a:latin typeface="Times New Roman" panose="02020603050405020304" pitchFamily="18" charset="0"/>
                        <a:ea typeface="Times New Roman" panose="02020603050405020304" pitchFamily="18" charset="0"/>
                      </a:endParaRPr>
                    </a:p>
                  </a:txBody>
                  <a:tcPr marL="55148" marR="55148" marT="0" marB="0" anchor="ctr"/>
                </a:tc>
                <a:extLst>
                  <a:ext uri="{0D108BD9-81ED-4DB2-BD59-A6C34878D82A}">
                    <a16:rowId xmlns:a16="http://schemas.microsoft.com/office/drawing/2014/main" val="3712913784"/>
                  </a:ext>
                </a:extLst>
              </a:tr>
              <a:tr h="313003">
                <a:tc>
                  <a:txBody>
                    <a:bodyPr/>
                    <a:lstStyle/>
                    <a:p>
                      <a:pPr algn="ctr">
                        <a:lnSpc>
                          <a:spcPct val="200000"/>
                        </a:lnSpc>
                        <a:spcAft>
                          <a:spcPts val="0"/>
                        </a:spcAft>
                      </a:pPr>
                      <a:r>
                        <a:rPr lang="en-US" sz="900">
                          <a:effectLst/>
                        </a:rPr>
                        <a:t>% DECREASE IN PRICE</a:t>
                      </a:r>
                      <a:endParaRPr lang="en-CA" sz="900">
                        <a:effectLst/>
                        <a:latin typeface="Times New Roman" panose="02020603050405020304" pitchFamily="18" charset="0"/>
                        <a:ea typeface="Times New Roman" panose="02020603050405020304" pitchFamily="18" charset="0"/>
                      </a:endParaRPr>
                    </a:p>
                  </a:txBody>
                  <a:tcPr marL="55148" marR="55148" marT="0" marB="0" anchor="ctr"/>
                </a:tc>
                <a:tc>
                  <a:txBody>
                    <a:bodyPr/>
                    <a:lstStyle/>
                    <a:p>
                      <a:pPr algn="ctr">
                        <a:lnSpc>
                          <a:spcPct val="200000"/>
                        </a:lnSpc>
                        <a:spcAft>
                          <a:spcPts val="0"/>
                        </a:spcAft>
                      </a:pPr>
                      <a:r>
                        <a:rPr lang="en-US" sz="1100">
                          <a:effectLst/>
                        </a:rPr>
                        <a:t>3%</a:t>
                      </a:r>
                      <a:endParaRPr lang="en-CA" sz="1100">
                        <a:effectLst/>
                        <a:latin typeface="Times New Roman" panose="02020603050405020304" pitchFamily="18" charset="0"/>
                        <a:ea typeface="Times New Roman" panose="02020603050405020304" pitchFamily="18" charset="0"/>
                      </a:endParaRPr>
                    </a:p>
                  </a:txBody>
                  <a:tcPr marL="55148" marR="55148" marT="0" marB="0" anchor="ctr"/>
                </a:tc>
                <a:tc>
                  <a:txBody>
                    <a:bodyPr/>
                    <a:lstStyle/>
                    <a:p>
                      <a:pPr algn="ctr">
                        <a:lnSpc>
                          <a:spcPct val="200000"/>
                        </a:lnSpc>
                        <a:spcAft>
                          <a:spcPts val="0"/>
                        </a:spcAft>
                      </a:pPr>
                      <a:r>
                        <a:rPr lang="en-US" sz="1100">
                          <a:effectLst/>
                        </a:rPr>
                        <a:t>5%</a:t>
                      </a:r>
                      <a:endParaRPr lang="en-CA" sz="1100">
                        <a:effectLst/>
                        <a:latin typeface="Times New Roman" panose="02020603050405020304" pitchFamily="18" charset="0"/>
                        <a:ea typeface="Times New Roman" panose="02020603050405020304" pitchFamily="18" charset="0"/>
                      </a:endParaRPr>
                    </a:p>
                  </a:txBody>
                  <a:tcPr marL="55148" marR="55148" marT="0" marB="0" anchor="ctr"/>
                </a:tc>
                <a:extLst>
                  <a:ext uri="{0D108BD9-81ED-4DB2-BD59-A6C34878D82A}">
                    <a16:rowId xmlns:a16="http://schemas.microsoft.com/office/drawing/2014/main" val="561697473"/>
                  </a:ext>
                </a:extLst>
              </a:tr>
              <a:tr h="313003">
                <a:tc>
                  <a:txBody>
                    <a:bodyPr/>
                    <a:lstStyle/>
                    <a:p>
                      <a:pPr algn="ctr">
                        <a:lnSpc>
                          <a:spcPct val="200000"/>
                        </a:lnSpc>
                        <a:spcAft>
                          <a:spcPts val="0"/>
                        </a:spcAft>
                      </a:pPr>
                      <a:r>
                        <a:rPr lang="en-US" sz="900">
                          <a:effectLst/>
                        </a:rPr>
                        <a:t>PRICE AFTER DISCOUNT</a:t>
                      </a:r>
                      <a:endParaRPr lang="en-CA" sz="900">
                        <a:effectLst/>
                        <a:latin typeface="Times New Roman" panose="02020603050405020304" pitchFamily="18" charset="0"/>
                        <a:ea typeface="Times New Roman" panose="02020603050405020304" pitchFamily="18" charset="0"/>
                      </a:endParaRPr>
                    </a:p>
                  </a:txBody>
                  <a:tcPr marL="55148" marR="55148" marT="0" marB="0" anchor="ctr"/>
                </a:tc>
                <a:tc>
                  <a:txBody>
                    <a:bodyPr/>
                    <a:lstStyle/>
                    <a:p>
                      <a:pPr algn="ctr">
                        <a:lnSpc>
                          <a:spcPct val="200000"/>
                        </a:lnSpc>
                        <a:spcAft>
                          <a:spcPts val="0"/>
                        </a:spcAft>
                      </a:pPr>
                      <a:r>
                        <a:rPr lang="en-US" sz="1100">
                          <a:effectLst/>
                        </a:rPr>
                        <a:t>$911.80</a:t>
                      </a:r>
                      <a:endParaRPr lang="en-CA" sz="1100">
                        <a:effectLst/>
                        <a:latin typeface="Times New Roman" panose="02020603050405020304" pitchFamily="18" charset="0"/>
                        <a:ea typeface="Times New Roman" panose="02020603050405020304" pitchFamily="18" charset="0"/>
                      </a:endParaRPr>
                    </a:p>
                  </a:txBody>
                  <a:tcPr marL="55148" marR="55148" marT="0" marB="0" anchor="ctr"/>
                </a:tc>
                <a:tc>
                  <a:txBody>
                    <a:bodyPr/>
                    <a:lstStyle/>
                    <a:p>
                      <a:pPr algn="ctr">
                        <a:lnSpc>
                          <a:spcPct val="200000"/>
                        </a:lnSpc>
                        <a:spcAft>
                          <a:spcPts val="0"/>
                        </a:spcAft>
                      </a:pPr>
                      <a:r>
                        <a:rPr lang="en-US" sz="1100">
                          <a:effectLst/>
                        </a:rPr>
                        <a:t>$893.00</a:t>
                      </a:r>
                      <a:endParaRPr lang="en-CA" sz="1100">
                        <a:effectLst/>
                        <a:latin typeface="Times New Roman" panose="02020603050405020304" pitchFamily="18" charset="0"/>
                        <a:ea typeface="Times New Roman" panose="02020603050405020304" pitchFamily="18" charset="0"/>
                      </a:endParaRPr>
                    </a:p>
                  </a:txBody>
                  <a:tcPr marL="55148" marR="55148" marT="0" marB="0" anchor="ctr"/>
                </a:tc>
                <a:extLst>
                  <a:ext uri="{0D108BD9-81ED-4DB2-BD59-A6C34878D82A}">
                    <a16:rowId xmlns:a16="http://schemas.microsoft.com/office/drawing/2014/main" val="659067538"/>
                  </a:ext>
                </a:extLst>
              </a:tr>
              <a:tr h="313003">
                <a:tc>
                  <a:txBody>
                    <a:bodyPr/>
                    <a:lstStyle/>
                    <a:p>
                      <a:pPr algn="ctr">
                        <a:lnSpc>
                          <a:spcPct val="200000"/>
                        </a:lnSpc>
                        <a:spcAft>
                          <a:spcPts val="0"/>
                        </a:spcAft>
                      </a:pPr>
                      <a:r>
                        <a:rPr lang="en-US" sz="900">
                          <a:effectLst/>
                        </a:rPr>
                        <a:t>ACTUAL VOLUME </a:t>
                      </a:r>
                      <a:endParaRPr lang="en-CA" sz="900">
                        <a:effectLst/>
                        <a:latin typeface="Times New Roman" panose="02020603050405020304" pitchFamily="18" charset="0"/>
                        <a:ea typeface="Times New Roman" panose="02020603050405020304" pitchFamily="18" charset="0"/>
                      </a:endParaRPr>
                    </a:p>
                  </a:txBody>
                  <a:tcPr marL="55148" marR="55148" marT="0" marB="0" anchor="ctr"/>
                </a:tc>
                <a:tc>
                  <a:txBody>
                    <a:bodyPr/>
                    <a:lstStyle/>
                    <a:p>
                      <a:pPr algn="ctr">
                        <a:lnSpc>
                          <a:spcPct val="200000"/>
                        </a:lnSpc>
                        <a:spcAft>
                          <a:spcPts val="0"/>
                        </a:spcAft>
                      </a:pPr>
                      <a:r>
                        <a:rPr lang="en-US" sz="1100">
                          <a:effectLst/>
                        </a:rPr>
                        <a:t>320</a:t>
                      </a:r>
                      <a:endParaRPr lang="en-CA" sz="1100">
                        <a:effectLst/>
                        <a:latin typeface="Times New Roman" panose="02020603050405020304" pitchFamily="18" charset="0"/>
                        <a:ea typeface="Times New Roman" panose="02020603050405020304" pitchFamily="18" charset="0"/>
                      </a:endParaRPr>
                    </a:p>
                  </a:txBody>
                  <a:tcPr marL="55148" marR="55148" marT="0" marB="0" anchor="ctr"/>
                </a:tc>
                <a:tc>
                  <a:txBody>
                    <a:bodyPr/>
                    <a:lstStyle/>
                    <a:p>
                      <a:pPr algn="ctr">
                        <a:lnSpc>
                          <a:spcPct val="200000"/>
                        </a:lnSpc>
                        <a:spcAft>
                          <a:spcPts val="0"/>
                        </a:spcAft>
                      </a:pPr>
                      <a:r>
                        <a:rPr lang="en-US" sz="1100">
                          <a:effectLst/>
                        </a:rPr>
                        <a:t>286</a:t>
                      </a:r>
                      <a:endParaRPr lang="en-CA" sz="1100">
                        <a:effectLst/>
                        <a:latin typeface="Times New Roman" panose="02020603050405020304" pitchFamily="18" charset="0"/>
                        <a:ea typeface="Times New Roman" panose="02020603050405020304" pitchFamily="18" charset="0"/>
                      </a:endParaRPr>
                    </a:p>
                  </a:txBody>
                  <a:tcPr marL="55148" marR="55148" marT="0" marB="0" anchor="ctr"/>
                </a:tc>
                <a:extLst>
                  <a:ext uri="{0D108BD9-81ED-4DB2-BD59-A6C34878D82A}">
                    <a16:rowId xmlns:a16="http://schemas.microsoft.com/office/drawing/2014/main" val="484634385"/>
                  </a:ext>
                </a:extLst>
              </a:tr>
              <a:tr h="313003">
                <a:tc>
                  <a:txBody>
                    <a:bodyPr/>
                    <a:lstStyle/>
                    <a:p>
                      <a:pPr algn="ctr">
                        <a:lnSpc>
                          <a:spcPct val="200000"/>
                        </a:lnSpc>
                        <a:spcAft>
                          <a:spcPts val="0"/>
                        </a:spcAft>
                      </a:pPr>
                      <a:r>
                        <a:rPr lang="en-US" sz="900">
                          <a:effectLst/>
                        </a:rPr>
                        <a:t>% INCREASE IN VOLUME </a:t>
                      </a:r>
                      <a:endParaRPr lang="en-CA" sz="900" dirty="0">
                        <a:effectLst/>
                        <a:latin typeface="Times New Roman" panose="02020603050405020304" pitchFamily="18" charset="0"/>
                        <a:ea typeface="Times New Roman" panose="02020603050405020304" pitchFamily="18" charset="0"/>
                      </a:endParaRPr>
                    </a:p>
                  </a:txBody>
                  <a:tcPr marL="55148" marR="55148" marT="0" marB="0" anchor="ctr"/>
                </a:tc>
                <a:tc>
                  <a:txBody>
                    <a:bodyPr/>
                    <a:lstStyle/>
                    <a:p>
                      <a:pPr algn="ctr">
                        <a:lnSpc>
                          <a:spcPct val="200000"/>
                        </a:lnSpc>
                        <a:spcAft>
                          <a:spcPts val="0"/>
                        </a:spcAft>
                      </a:pPr>
                      <a:r>
                        <a:rPr lang="en-US" sz="1100">
                          <a:effectLst/>
                        </a:rPr>
                        <a:t>5%</a:t>
                      </a:r>
                      <a:endParaRPr lang="en-CA" sz="1100">
                        <a:effectLst/>
                        <a:latin typeface="Times New Roman" panose="02020603050405020304" pitchFamily="18" charset="0"/>
                        <a:ea typeface="Times New Roman" panose="02020603050405020304" pitchFamily="18" charset="0"/>
                      </a:endParaRPr>
                    </a:p>
                  </a:txBody>
                  <a:tcPr marL="55148" marR="55148" marT="0" marB="0" anchor="ctr"/>
                </a:tc>
                <a:tc>
                  <a:txBody>
                    <a:bodyPr/>
                    <a:lstStyle/>
                    <a:p>
                      <a:pPr algn="ctr">
                        <a:lnSpc>
                          <a:spcPct val="200000"/>
                        </a:lnSpc>
                        <a:spcAft>
                          <a:spcPts val="0"/>
                        </a:spcAft>
                      </a:pPr>
                      <a:r>
                        <a:rPr lang="en-US" sz="1100">
                          <a:effectLst/>
                        </a:rPr>
                        <a:t>10%</a:t>
                      </a:r>
                      <a:endParaRPr lang="en-CA" sz="1100">
                        <a:effectLst/>
                        <a:latin typeface="Times New Roman" panose="02020603050405020304" pitchFamily="18" charset="0"/>
                        <a:ea typeface="Times New Roman" panose="02020603050405020304" pitchFamily="18" charset="0"/>
                      </a:endParaRPr>
                    </a:p>
                  </a:txBody>
                  <a:tcPr marL="55148" marR="55148" marT="0" marB="0" anchor="ctr"/>
                </a:tc>
                <a:extLst>
                  <a:ext uri="{0D108BD9-81ED-4DB2-BD59-A6C34878D82A}">
                    <a16:rowId xmlns:a16="http://schemas.microsoft.com/office/drawing/2014/main" val="1005126419"/>
                  </a:ext>
                </a:extLst>
              </a:tr>
              <a:tr h="313003">
                <a:tc>
                  <a:txBody>
                    <a:bodyPr/>
                    <a:lstStyle/>
                    <a:p>
                      <a:pPr algn="ctr">
                        <a:lnSpc>
                          <a:spcPct val="200000"/>
                        </a:lnSpc>
                        <a:spcAft>
                          <a:spcPts val="0"/>
                        </a:spcAft>
                      </a:pPr>
                      <a:r>
                        <a:rPr lang="en-US" sz="900">
                          <a:effectLst/>
                        </a:rPr>
                        <a:t>INCREASED VOLUME </a:t>
                      </a:r>
                      <a:endParaRPr lang="en-CA" sz="900">
                        <a:effectLst/>
                        <a:latin typeface="Times New Roman" panose="02020603050405020304" pitchFamily="18" charset="0"/>
                        <a:ea typeface="Times New Roman" panose="02020603050405020304" pitchFamily="18" charset="0"/>
                      </a:endParaRPr>
                    </a:p>
                  </a:txBody>
                  <a:tcPr marL="55148" marR="55148" marT="0" marB="0" anchor="ctr"/>
                </a:tc>
                <a:tc>
                  <a:txBody>
                    <a:bodyPr/>
                    <a:lstStyle/>
                    <a:p>
                      <a:pPr algn="ctr">
                        <a:lnSpc>
                          <a:spcPct val="200000"/>
                        </a:lnSpc>
                        <a:spcAft>
                          <a:spcPts val="0"/>
                        </a:spcAft>
                      </a:pPr>
                      <a:r>
                        <a:rPr lang="en-US" sz="1100">
                          <a:effectLst/>
                        </a:rPr>
                        <a:t>336</a:t>
                      </a:r>
                      <a:endParaRPr lang="en-CA" sz="1100">
                        <a:effectLst/>
                        <a:latin typeface="Times New Roman" panose="02020603050405020304" pitchFamily="18" charset="0"/>
                        <a:ea typeface="Times New Roman" panose="02020603050405020304" pitchFamily="18" charset="0"/>
                      </a:endParaRPr>
                    </a:p>
                  </a:txBody>
                  <a:tcPr marL="55148" marR="55148" marT="0" marB="0" anchor="ctr"/>
                </a:tc>
                <a:tc>
                  <a:txBody>
                    <a:bodyPr/>
                    <a:lstStyle/>
                    <a:p>
                      <a:pPr algn="ctr">
                        <a:lnSpc>
                          <a:spcPct val="200000"/>
                        </a:lnSpc>
                        <a:spcAft>
                          <a:spcPts val="0"/>
                        </a:spcAft>
                      </a:pPr>
                      <a:r>
                        <a:rPr lang="en-US" sz="1100">
                          <a:effectLst/>
                        </a:rPr>
                        <a:t>315</a:t>
                      </a:r>
                      <a:endParaRPr lang="en-CA" sz="1100">
                        <a:effectLst/>
                        <a:latin typeface="Times New Roman" panose="02020603050405020304" pitchFamily="18" charset="0"/>
                        <a:ea typeface="Times New Roman" panose="02020603050405020304" pitchFamily="18" charset="0"/>
                      </a:endParaRPr>
                    </a:p>
                  </a:txBody>
                  <a:tcPr marL="55148" marR="55148" marT="0" marB="0" anchor="ctr"/>
                </a:tc>
                <a:extLst>
                  <a:ext uri="{0D108BD9-81ED-4DB2-BD59-A6C34878D82A}">
                    <a16:rowId xmlns:a16="http://schemas.microsoft.com/office/drawing/2014/main" val="2238059857"/>
                  </a:ext>
                </a:extLst>
              </a:tr>
              <a:tr h="313003">
                <a:tc>
                  <a:txBody>
                    <a:bodyPr/>
                    <a:lstStyle/>
                    <a:p>
                      <a:pPr algn="ctr">
                        <a:lnSpc>
                          <a:spcPct val="200000"/>
                        </a:lnSpc>
                        <a:spcAft>
                          <a:spcPts val="0"/>
                        </a:spcAft>
                      </a:pPr>
                      <a:r>
                        <a:rPr lang="en-US" sz="900">
                          <a:effectLst/>
                        </a:rPr>
                        <a:t> </a:t>
                      </a:r>
                      <a:endParaRPr lang="en-CA" sz="900">
                        <a:effectLst/>
                        <a:latin typeface="Times New Roman" panose="02020603050405020304" pitchFamily="18" charset="0"/>
                        <a:ea typeface="Times New Roman" panose="02020603050405020304" pitchFamily="18" charset="0"/>
                      </a:endParaRPr>
                    </a:p>
                  </a:txBody>
                  <a:tcPr marL="55148" marR="55148" marT="0" marB="0" anchor="ctr"/>
                </a:tc>
                <a:tc>
                  <a:txBody>
                    <a:bodyPr/>
                    <a:lstStyle/>
                    <a:p>
                      <a:pPr algn="ctr">
                        <a:lnSpc>
                          <a:spcPct val="200000"/>
                        </a:lnSpc>
                        <a:spcAft>
                          <a:spcPts val="0"/>
                        </a:spcAft>
                      </a:pPr>
                      <a:r>
                        <a:rPr lang="en-US" sz="1100">
                          <a:effectLst/>
                        </a:rPr>
                        <a:t> </a:t>
                      </a:r>
                      <a:endParaRPr lang="en-CA" sz="1100">
                        <a:effectLst/>
                        <a:latin typeface="Times New Roman" panose="02020603050405020304" pitchFamily="18" charset="0"/>
                        <a:ea typeface="Times New Roman" panose="02020603050405020304" pitchFamily="18" charset="0"/>
                      </a:endParaRPr>
                    </a:p>
                  </a:txBody>
                  <a:tcPr marL="55148" marR="55148" marT="0" marB="0" anchor="ctr"/>
                </a:tc>
                <a:tc>
                  <a:txBody>
                    <a:bodyPr/>
                    <a:lstStyle/>
                    <a:p>
                      <a:pPr algn="ctr">
                        <a:lnSpc>
                          <a:spcPct val="200000"/>
                        </a:lnSpc>
                        <a:spcAft>
                          <a:spcPts val="0"/>
                        </a:spcAft>
                      </a:pPr>
                      <a:r>
                        <a:rPr lang="en-US" sz="1100">
                          <a:effectLst/>
                        </a:rPr>
                        <a:t> </a:t>
                      </a:r>
                      <a:endParaRPr lang="en-CA" sz="1100">
                        <a:effectLst/>
                        <a:latin typeface="Times New Roman" panose="02020603050405020304" pitchFamily="18" charset="0"/>
                        <a:ea typeface="Times New Roman" panose="02020603050405020304" pitchFamily="18" charset="0"/>
                      </a:endParaRPr>
                    </a:p>
                  </a:txBody>
                  <a:tcPr marL="55148" marR="55148" marT="0" marB="0" anchor="ctr"/>
                </a:tc>
                <a:extLst>
                  <a:ext uri="{0D108BD9-81ED-4DB2-BD59-A6C34878D82A}">
                    <a16:rowId xmlns:a16="http://schemas.microsoft.com/office/drawing/2014/main" val="241160537"/>
                  </a:ext>
                </a:extLst>
              </a:tr>
              <a:tr h="313003">
                <a:tc>
                  <a:txBody>
                    <a:bodyPr/>
                    <a:lstStyle/>
                    <a:p>
                      <a:pPr algn="ctr">
                        <a:lnSpc>
                          <a:spcPct val="200000"/>
                        </a:lnSpc>
                        <a:spcAft>
                          <a:spcPts val="0"/>
                        </a:spcAft>
                      </a:pPr>
                      <a:r>
                        <a:rPr lang="en-US" sz="900">
                          <a:effectLst/>
                        </a:rPr>
                        <a:t>TOTAL ACTUAL REVENUE </a:t>
                      </a:r>
                      <a:endParaRPr lang="en-CA" sz="900" dirty="0">
                        <a:effectLst/>
                        <a:latin typeface="Times New Roman" panose="02020603050405020304" pitchFamily="18" charset="0"/>
                        <a:ea typeface="Times New Roman" panose="02020603050405020304" pitchFamily="18" charset="0"/>
                      </a:endParaRPr>
                    </a:p>
                  </a:txBody>
                  <a:tcPr marL="55148" marR="55148" marT="0" marB="0" anchor="ctr"/>
                </a:tc>
                <a:tc>
                  <a:txBody>
                    <a:bodyPr/>
                    <a:lstStyle/>
                    <a:p>
                      <a:pPr algn="ctr">
                        <a:lnSpc>
                          <a:spcPct val="200000"/>
                        </a:lnSpc>
                        <a:spcAft>
                          <a:spcPts val="0"/>
                        </a:spcAft>
                      </a:pPr>
                      <a:r>
                        <a:rPr lang="en-US" sz="1100">
                          <a:effectLst/>
                        </a:rPr>
                        <a:t>$300,800</a:t>
                      </a:r>
                      <a:endParaRPr lang="en-CA" sz="1100">
                        <a:effectLst/>
                        <a:latin typeface="Times New Roman" panose="02020603050405020304" pitchFamily="18" charset="0"/>
                        <a:ea typeface="Times New Roman" panose="02020603050405020304" pitchFamily="18" charset="0"/>
                      </a:endParaRPr>
                    </a:p>
                  </a:txBody>
                  <a:tcPr marL="55148" marR="55148" marT="0" marB="0" anchor="ctr"/>
                </a:tc>
                <a:tc>
                  <a:txBody>
                    <a:bodyPr/>
                    <a:lstStyle/>
                    <a:p>
                      <a:pPr algn="ctr">
                        <a:lnSpc>
                          <a:spcPct val="200000"/>
                        </a:lnSpc>
                        <a:spcAft>
                          <a:spcPts val="0"/>
                        </a:spcAft>
                      </a:pPr>
                      <a:r>
                        <a:rPr lang="en-US" sz="1100">
                          <a:effectLst/>
                        </a:rPr>
                        <a:t>$268,840</a:t>
                      </a:r>
                      <a:endParaRPr lang="en-CA" sz="1100">
                        <a:effectLst/>
                        <a:latin typeface="Times New Roman" panose="02020603050405020304" pitchFamily="18" charset="0"/>
                        <a:ea typeface="Times New Roman" panose="02020603050405020304" pitchFamily="18" charset="0"/>
                      </a:endParaRPr>
                    </a:p>
                  </a:txBody>
                  <a:tcPr marL="55148" marR="55148" marT="0" marB="0" anchor="ctr"/>
                </a:tc>
                <a:extLst>
                  <a:ext uri="{0D108BD9-81ED-4DB2-BD59-A6C34878D82A}">
                    <a16:rowId xmlns:a16="http://schemas.microsoft.com/office/drawing/2014/main" val="3875519872"/>
                  </a:ext>
                </a:extLst>
              </a:tr>
              <a:tr h="552681">
                <a:tc>
                  <a:txBody>
                    <a:bodyPr/>
                    <a:lstStyle/>
                    <a:p>
                      <a:pPr algn="ctr">
                        <a:lnSpc>
                          <a:spcPct val="200000"/>
                        </a:lnSpc>
                        <a:spcAft>
                          <a:spcPts val="0"/>
                        </a:spcAft>
                      </a:pPr>
                      <a:r>
                        <a:rPr lang="en-US" sz="900">
                          <a:effectLst/>
                        </a:rPr>
                        <a:t>TOTAL REVENUE AFTER ESTIMATION</a:t>
                      </a:r>
                      <a:endParaRPr lang="en-CA" sz="900" dirty="0">
                        <a:effectLst/>
                        <a:latin typeface="Times New Roman" panose="02020603050405020304" pitchFamily="18" charset="0"/>
                        <a:ea typeface="Times New Roman" panose="02020603050405020304" pitchFamily="18" charset="0"/>
                      </a:endParaRPr>
                    </a:p>
                  </a:txBody>
                  <a:tcPr marL="55148" marR="55148" marT="0" marB="0" anchor="ctr"/>
                </a:tc>
                <a:tc>
                  <a:txBody>
                    <a:bodyPr/>
                    <a:lstStyle/>
                    <a:p>
                      <a:pPr algn="ctr">
                        <a:lnSpc>
                          <a:spcPct val="200000"/>
                        </a:lnSpc>
                        <a:spcAft>
                          <a:spcPts val="0"/>
                        </a:spcAft>
                      </a:pPr>
                      <a:r>
                        <a:rPr lang="en-US" sz="1100">
                          <a:effectLst/>
                        </a:rPr>
                        <a:t>$306,365</a:t>
                      </a:r>
                      <a:endParaRPr lang="en-CA" sz="1100">
                        <a:effectLst/>
                        <a:latin typeface="Times New Roman" panose="02020603050405020304" pitchFamily="18" charset="0"/>
                        <a:ea typeface="Times New Roman" panose="02020603050405020304" pitchFamily="18" charset="0"/>
                      </a:endParaRPr>
                    </a:p>
                  </a:txBody>
                  <a:tcPr marL="55148" marR="55148" marT="0" marB="0" anchor="ctr"/>
                </a:tc>
                <a:tc>
                  <a:txBody>
                    <a:bodyPr/>
                    <a:lstStyle/>
                    <a:p>
                      <a:pPr algn="ctr">
                        <a:lnSpc>
                          <a:spcPct val="200000"/>
                        </a:lnSpc>
                        <a:spcAft>
                          <a:spcPts val="0"/>
                        </a:spcAft>
                      </a:pPr>
                      <a:r>
                        <a:rPr lang="en-US" sz="1100">
                          <a:effectLst/>
                        </a:rPr>
                        <a:t>$280,938</a:t>
                      </a:r>
                      <a:endParaRPr lang="en-CA" sz="1100">
                        <a:effectLst/>
                        <a:latin typeface="Times New Roman" panose="02020603050405020304" pitchFamily="18" charset="0"/>
                        <a:ea typeface="Times New Roman" panose="02020603050405020304" pitchFamily="18" charset="0"/>
                      </a:endParaRPr>
                    </a:p>
                  </a:txBody>
                  <a:tcPr marL="55148" marR="55148" marT="0" marB="0" anchor="ctr"/>
                </a:tc>
                <a:extLst>
                  <a:ext uri="{0D108BD9-81ED-4DB2-BD59-A6C34878D82A}">
                    <a16:rowId xmlns:a16="http://schemas.microsoft.com/office/drawing/2014/main" val="1566942633"/>
                  </a:ext>
                </a:extLst>
              </a:tr>
              <a:tr h="313003">
                <a:tc>
                  <a:txBody>
                    <a:bodyPr/>
                    <a:lstStyle/>
                    <a:p>
                      <a:pPr algn="ctr">
                        <a:lnSpc>
                          <a:spcPct val="200000"/>
                        </a:lnSpc>
                        <a:spcAft>
                          <a:spcPts val="0"/>
                        </a:spcAft>
                      </a:pPr>
                      <a:r>
                        <a:rPr lang="en-US" sz="900">
                          <a:effectLst/>
                        </a:rPr>
                        <a:t>TOTAL REVENUE GAIN</a:t>
                      </a:r>
                      <a:endParaRPr lang="en-CA" sz="900" b="1" dirty="0">
                        <a:effectLst/>
                        <a:latin typeface="Times New Roman" panose="02020603050405020304" pitchFamily="18" charset="0"/>
                        <a:ea typeface="Times New Roman" panose="02020603050405020304" pitchFamily="18" charset="0"/>
                      </a:endParaRPr>
                    </a:p>
                  </a:txBody>
                  <a:tcPr marL="55148" marR="55148" marT="0" marB="0" anchor="ctr"/>
                </a:tc>
                <a:tc>
                  <a:txBody>
                    <a:bodyPr/>
                    <a:lstStyle/>
                    <a:p>
                      <a:pPr algn="ctr">
                        <a:lnSpc>
                          <a:spcPct val="200000"/>
                        </a:lnSpc>
                        <a:spcAft>
                          <a:spcPts val="0"/>
                        </a:spcAft>
                      </a:pPr>
                      <a:r>
                        <a:rPr lang="en-US" sz="1100" b="1">
                          <a:effectLst/>
                        </a:rPr>
                        <a:t>$5,565</a:t>
                      </a:r>
                      <a:endParaRPr lang="en-CA" sz="1100" b="1">
                        <a:effectLst/>
                        <a:latin typeface="Times New Roman" panose="02020603050405020304" pitchFamily="18" charset="0"/>
                        <a:ea typeface="Times New Roman" panose="02020603050405020304" pitchFamily="18" charset="0"/>
                      </a:endParaRPr>
                    </a:p>
                  </a:txBody>
                  <a:tcPr marL="55148" marR="55148" marT="0" marB="0" anchor="ctr"/>
                </a:tc>
                <a:tc>
                  <a:txBody>
                    <a:bodyPr/>
                    <a:lstStyle/>
                    <a:p>
                      <a:pPr algn="ctr">
                        <a:lnSpc>
                          <a:spcPct val="200000"/>
                        </a:lnSpc>
                        <a:spcAft>
                          <a:spcPts val="0"/>
                        </a:spcAft>
                      </a:pPr>
                      <a:r>
                        <a:rPr lang="en-US" sz="1100" b="1" dirty="0">
                          <a:effectLst/>
                        </a:rPr>
                        <a:t>$12,098</a:t>
                      </a:r>
                      <a:endParaRPr lang="en-CA" sz="1100" b="1" dirty="0">
                        <a:effectLst/>
                        <a:latin typeface="Times New Roman" panose="02020603050405020304" pitchFamily="18" charset="0"/>
                        <a:ea typeface="Times New Roman" panose="02020603050405020304" pitchFamily="18" charset="0"/>
                      </a:endParaRPr>
                    </a:p>
                  </a:txBody>
                  <a:tcPr marL="55148" marR="55148" marT="0" marB="0" anchor="ctr"/>
                </a:tc>
                <a:extLst>
                  <a:ext uri="{0D108BD9-81ED-4DB2-BD59-A6C34878D82A}">
                    <a16:rowId xmlns:a16="http://schemas.microsoft.com/office/drawing/2014/main" val="3060984324"/>
                  </a:ext>
                </a:extLst>
              </a:tr>
            </a:tbl>
          </a:graphicData>
        </a:graphic>
      </p:graphicFrame>
      <p:sp>
        <p:nvSpPr>
          <p:cNvPr id="15" name="TextBox 14">
            <a:extLst>
              <a:ext uri="{FF2B5EF4-FFF2-40B4-BE49-F238E27FC236}">
                <a16:creationId xmlns:a16="http://schemas.microsoft.com/office/drawing/2014/main" id="{3752F2D8-E897-4E84-80E9-6CC287B67562}"/>
              </a:ext>
            </a:extLst>
          </p:cNvPr>
          <p:cNvSpPr txBox="1"/>
          <p:nvPr/>
        </p:nvSpPr>
        <p:spPr>
          <a:xfrm>
            <a:off x="1678812" y="1830404"/>
            <a:ext cx="10419711" cy="369332"/>
          </a:xfrm>
          <a:prstGeom prst="rect">
            <a:avLst/>
          </a:prstGeom>
          <a:noFill/>
        </p:spPr>
        <p:txBody>
          <a:bodyPr wrap="square" rtlCol="0">
            <a:spAutoFit/>
          </a:bodyPr>
          <a:lstStyle/>
          <a:p>
            <a:r>
              <a:rPr lang="en-US" b="1" dirty="0"/>
              <a:t>Total Revenue Gain: </a:t>
            </a:r>
            <a:r>
              <a:rPr lang="en-US" dirty="0"/>
              <a:t>(IncreasedVolume * PriceAfterDiscount) – (ActualVolume*ActualPrice)</a:t>
            </a:r>
          </a:p>
        </p:txBody>
      </p:sp>
    </p:spTree>
    <p:extLst>
      <p:ext uri="{BB962C8B-B14F-4D97-AF65-F5344CB8AC3E}">
        <p14:creationId xmlns:p14="http://schemas.microsoft.com/office/powerpoint/2010/main" val="17911186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7E22D-0A1A-4171-A687-F2B869DE2B47}"/>
              </a:ext>
            </a:extLst>
          </p:cNvPr>
          <p:cNvSpPr>
            <a:spLocks noGrp="1"/>
          </p:cNvSpPr>
          <p:nvPr>
            <p:ph type="title"/>
          </p:nvPr>
        </p:nvSpPr>
        <p:spPr>
          <a:xfrm>
            <a:off x="1944211" y="551424"/>
            <a:ext cx="9560402" cy="1280890"/>
          </a:xfrm>
        </p:spPr>
        <p:txBody>
          <a:bodyPr>
            <a:normAutofit fontScale="90000"/>
          </a:bodyPr>
          <a:lstStyle/>
          <a:p>
            <a:pPr algn="ctr"/>
            <a:r>
              <a:rPr lang="en-US" dirty="0"/>
              <a:t>What might be the next step for CTC if it decides to do further work on implementing Revenue Management?</a:t>
            </a:r>
            <a:endParaRPr lang="en-CA" dirty="0"/>
          </a:p>
        </p:txBody>
      </p:sp>
      <p:sp>
        <p:nvSpPr>
          <p:cNvPr id="4" name="Content Placeholder 2">
            <a:extLst>
              <a:ext uri="{FF2B5EF4-FFF2-40B4-BE49-F238E27FC236}">
                <a16:creationId xmlns:a16="http://schemas.microsoft.com/office/drawing/2014/main" id="{6E260049-9838-4744-A1AD-1A4354C30BAA}"/>
              </a:ext>
            </a:extLst>
          </p:cNvPr>
          <p:cNvSpPr>
            <a:spLocks noGrp="1"/>
          </p:cNvSpPr>
          <p:nvPr>
            <p:ph idx="1"/>
          </p:nvPr>
        </p:nvSpPr>
        <p:spPr>
          <a:xfrm>
            <a:off x="2326259" y="2282001"/>
            <a:ext cx="9178354" cy="3759253"/>
          </a:xfrm>
        </p:spPr>
        <p:txBody>
          <a:bodyPr>
            <a:normAutofit/>
          </a:bodyPr>
          <a:lstStyle/>
          <a:p>
            <a:pPr algn="just"/>
            <a:r>
              <a:rPr lang="en-US" dirty="0"/>
              <a:t>When implementing the revenue management strategy we have come up with optimization level without constraints, which means at what price our demand will be maximum and we can achieve the maximum revenue. </a:t>
            </a:r>
            <a:endParaRPr lang="en-CA" dirty="0"/>
          </a:p>
          <a:p>
            <a:pPr algn="just"/>
            <a:r>
              <a:rPr lang="en-US" dirty="0"/>
              <a:t>After calculations we can say that we will have to drop the price down to $753 to get the maximum demand of 426 units to get the maximum revenue of $ 321,382.07.  </a:t>
            </a:r>
            <a:endParaRPr lang="en-CA" dirty="0"/>
          </a:p>
          <a:p>
            <a:endParaRPr lang="en-CA" dirty="0"/>
          </a:p>
        </p:txBody>
      </p:sp>
      <p:graphicFrame>
        <p:nvGraphicFramePr>
          <p:cNvPr id="6" name="Table 5">
            <a:extLst>
              <a:ext uri="{FF2B5EF4-FFF2-40B4-BE49-F238E27FC236}">
                <a16:creationId xmlns:a16="http://schemas.microsoft.com/office/drawing/2014/main" id="{43923355-3624-45DB-802A-E5A1A4642C7C}"/>
              </a:ext>
            </a:extLst>
          </p:cNvPr>
          <p:cNvGraphicFramePr>
            <a:graphicFrameLocks noGrp="1"/>
          </p:cNvGraphicFramePr>
          <p:nvPr>
            <p:extLst>
              <p:ext uri="{D42A27DB-BD31-4B8C-83A1-F6EECF244321}">
                <p14:modId xmlns:p14="http://schemas.microsoft.com/office/powerpoint/2010/main" val="2286622750"/>
              </p:ext>
            </p:extLst>
          </p:nvPr>
        </p:nvGraphicFramePr>
        <p:xfrm>
          <a:off x="4190006" y="4330649"/>
          <a:ext cx="5450859" cy="1710605"/>
        </p:xfrm>
        <a:graphic>
          <a:graphicData uri="http://schemas.openxmlformats.org/drawingml/2006/table">
            <a:tbl>
              <a:tblPr firstRow="1" firstCol="1" bandRow="1">
                <a:tableStyleId>{21E4AEA4-8DFA-4A89-87EB-49C32662AFE0}</a:tableStyleId>
              </a:tblPr>
              <a:tblGrid>
                <a:gridCol w="817409">
                  <a:extLst>
                    <a:ext uri="{9D8B030D-6E8A-4147-A177-3AD203B41FA5}">
                      <a16:colId xmlns:a16="http://schemas.microsoft.com/office/drawing/2014/main" val="2185787410"/>
                    </a:ext>
                  </a:extLst>
                </a:gridCol>
                <a:gridCol w="928107">
                  <a:extLst>
                    <a:ext uri="{9D8B030D-6E8A-4147-A177-3AD203B41FA5}">
                      <a16:colId xmlns:a16="http://schemas.microsoft.com/office/drawing/2014/main" val="3965633112"/>
                    </a:ext>
                  </a:extLst>
                </a:gridCol>
                <a:gridCol w="775082">
                  <a:extLst>
                    <a:ext uri="{9D8B030D-6E8A-4147-A177-3AD203B41FA5}">
                      <a16:colId xmlns:a16="http://schemas.microsoft.com/office/drawing/2014/main" val="2001355281"/>
                    </a:ext>
                  </a:extLst>
                </a:gridCol>
                <a:gridCol w="547173">
                  <a:extLst>
                    <a:ext uri="{9D8B030D-6E8A-4147-A177-3AD203B41FA5}">
                      <a16:colId xmlns:a16="http://schemas.microsoft.com/office/drawing/2014/main" val="6642155"/>
                    </a:ext>
                  </a:extLst>
                </a:gridCol>
                <a:gridCol w="1045293">
                  <a:extLst>
                    <a:ext uri="{9D8B030D-6E8A-4147-A177-3AD203B41FA5}">
                      <a16:colId xmlns:a16="http://schemas.microsoft.com/office/drawing/2014/main" val="4101832046"/>
                    </a:ext>
                  </a:extLst>
                </a:gridCol>
                <a:gridCol w="1337795">
                  <a:extLst>
                    <a:ext uri="{9D8B030D-6E8A-4147-A177-3AD203B41FA5}">
                      <a16:colId xmlns:a16="http://schemas.microsoft.com/office/drawing/2014/main" val="29936795"/>
                    </a:ext>
                  </a:extLst>
                </a:gridCol>
              </a:tblGrid>
              <a:tr h="77837">
                <a:tc>
                  <a:txBody>
                    <a:bodyPr/>
                    <a:lstStyle/>
                    <a:p>
                      <a:pPr>
                        <a:lnSpc>
                          <a:spcPct val="200000"/>
                        </a:lnSpc>
                        <a:spcAft>
                          <a:spcPts val="0"/>
                        </a:spcAft>
                      </a:pPr>
                      <a:r>
                        <a:rPr lang="en-US" sz="1500" dirty="0">
                          <a:effectLst/>
                        </a:rPr>
                        <a:t> </a:t>
                      </a:r>
                      <a:endParaRPr lang="en-CA" sz="1500" dirty="0">
                        <a:effectLst/>
                      </a:endParaRPr>
                    </a:p>
                    <a:p>
                      <a:pPr>
                        <a:lnSpc>
                          <a:spcPct val="200000"/>
                        </a:lnSpc>
                        <a:spcAft>
                          <a:spcPts val="0"/>
                        </a:spcAft>
                      </a:pPr>
                      <a:r>
                        <a:rPr lang="en-US" sz="1500" dirty="0">
                          <a:effectLst/>
                        </a:rPr>
                        <a:t> </a:t>
                      </a:r>
                      <a:endParaRPr lang="en-CA" sz="1500" dirty="0">
                        <a:effectLst/>
                        <a:latin typeface="Times New Roman" panose="02020603050405020304" pitchFamily="18" charset="0"/>
                        <a:ea typeface="Times New Roman" panose="02020603050405020304" pitchFamily="18" charset="0"/>
                      </a:endParaRPr>
                    </a:p>
                  </a:txBody>
                  <a:tcPr marL="83437" marR="83437" marT="0" marB="0" anchor="ctr"/>
                </a:tc>
                <a:tc>
                  <a:txBody>
                    <a:bodyPr/>
                    <a:lstStyle/>
                    <a:p>
                      <a:pPr>
                        <a:lnSpc>
                          <a:spcPct val="200000"/>
                        </a:lnSpc>
                        <a:spcAft>
                          <a:spcPts val="0"/>
                        </a:spcAft>
                      </a:pPr>
                      <a:r>
                        <a:rPr lang="en-US" sz="1500" dirty="0">
                          <a:effectLst/>
                        </a:rPr>
                        <a:t> Price</a:t>
                      </a:r>
                      <a:endParaRPr lang="en-CA" sz="1500" dirty="0">
                        <a:effectLst/>
                        <a:latin typeface="Times New Roman" panose="02020603050405020304" pitchFamily="18" charset="0"/>
                        <a:ea typeface="Times New Roman" panose="02020603050405020304" pitchFamily="18" charset="0"/>
                      </a:endParaRPr>
                    </a:p>
                  </a:txBody>
                  <a:tcPr marL="83437" marR="83437" marT="0" marB="0" anchor="ctr"/>
                </a:tc>
                <a:tc>
                  <a:txBody>
                    <a:bodyPr/>
                    <a:lstStyle/>
                    <a:p>
                      <a:pPr>
                        <a:lnSpc>
                          <a:spcPct val="200000"/>
                        </a:lnSpc>
                        <a:spcAft>
                          <a:spcPts val="0"/>
                        </a:spcAft>
                      </a:pPr>
                      <a:r>
                        <a:rPr lang="en-US" sz="1500" dirty="0">
                          <a:effectLst/>
                        </a:rPr>
                        <a:t> A</a:t>
                      </a:r>
                      <a:endParaRPr lang="en-CA" sz="1500" dirty="0">
                        <a:effectLst/>
                        <a:latin typeface="Times New Roman" panose="02020603050405020304" pitchFamily="18" charset="0"/>
                        <a:ea typeface="Times New Roman" panose="02020603050405020304" pitchFamily="18" charset="0"/>
                      </a:endParaRPr>
                    </a:p>
                  </a:txBody>
                  <a:tcPr marL="83437" marR="83437" marT="0" marB="0" anchor="ctr"/>
                </a:tc>
                <a:tc>
                  <a:txBody>
                    <a:bodyPr/>
                    <a:lstStyle/>
                    <a:p>
                      <a:pPr>
                        <a:lnSpc>
                          <a:spcPct val="200000"/>
                        </a:lnSpc>
                        <a:spcAft>
                          <a:spcPts val="0"/>
                        </a:spcAft>
                      </a:pPr>
                      <a:r>
                        <a:rPr lang="en-US" sz="1500" dirty="0">
                          <a:effectLst/>
                        </a:rPr>
                        <a:t> B</a:t>
                      </a:r>
                      <a:endParaRPr lang="en-CA" sz="1500" dirty="0">
                        <a:effectLst/>
                        <a:latin typeface="Times New Roman" panose="02020603050405020304" pitchFamily="18" charset="0"/>
                        <a:ea typeface="Times New Roman" panose="02020603050405020304" pitchFamily="18" charset="0"/>
                      </a:endParaRPr>
                    </a:p>
                  </a:txBody>
                  <a:tcPr marL="83437" marR="83437" marT="0" marB="0" anchor="ctr"/>
                </a:tc>
                <a:tc>
                  <a:txBody>
                    <a:bodyPr/>
                    <a:lstStyle/>
                    <a:p>
                      <a:pPr algn="ctr">
                        <a:lnSpc>
                          <a:spcPct val="100000"/>
                        </a:lnSpc>
                        <a:spcAft>
                          <a:spcPts val="0"/>
                        </a:spcAft>
                      </a:pPr>
                      <a:r>
                        <a:rPr lang="en-US" sz="1500" dirty="0">
                          <a:effectLst/>
                        </a:rPr>
                        <a:t>TEU</a:t>
                      </a:r>
                    </a:p>
                    <a:p>
                      <a:pPr algn="ctr">
                        <a:lnSpc>
                          <a:spcPct val="100000"/>
                        </a:lnSpc>
                        <a:spcAft>
                          <a:spcPts val="0"/>
                        </a:spcAft>
                      </a:pPr>
                      <a:r>
                        <a:rPr lang="en-US" sz="1500" dirty="0">
                          <a:effectLst/>
                        </a:rPr>
                        <a:t>Demand</a:t>
                      </a:r>
                      <a:endParaRPr lang="en-CA" sz="1500" dirty="0">
                        <a:effectLst/>
                        <a:latin typeface="Times New Roman" panose="02020603050405020304" pitchFamily="18" charset="0"/>
                        <a:ea typeface="Times New Roman" panose="02020603050405020304" pitchFamily="18" charset="0"/>
                      </a:endParaRPr>
                    </a:p>
                  </a:txBody>
                  <a:tcPr marL="83437" marR="83437" marT="0" marB="0" anchor="ctr"/>
                </a:tc>
                <a:tc>
                  <a:txBody>
                    <a:bodyPr/>
                    <a:lstStyle/>
                    <a:p>
                      <a:pPr>
                        <a:lnSpc>
                          <a:spcPct val="200000"/>
                        </a:lnSpc>
                        <a:spcAft>
                          <a:spcPts val="0"/>
                        </a:spcAft>
                      </a:pPr>
                      <a:r>
                        <a:rPr lang="en-US" sz="1500" dirty="0">
                          <a:effectLst/>
                        </a:rPr>
                        <a:t> Revenue</a:t>
                      </a:r>
                      <a:endParaRPr lang="en-CA" sz="1500" dirty="0">
                        <a:effectLst/>
                        <a:latin typeface="Times New Roman" panose="02020603050405020304" pitchFamily="18" charset="0"/>
                        <a:ea typeface="Times New Roman" panose="02020603050405020304" pitchFamily="18" charset="0"/>
                      </a:endParaRPr>
                    </a:p>
                  </a:txBody>
                  <a:tcPr marL="83437" marR="83437" marT="0" marB="0" anchor="ctr"/>
                </a:tc>
                <a:extLst>
                  <a:ext uri="{0D108BD9-81ED-4DB2-BD59-A6C34878D82A}">
                    <a16:rowId xmlns:a16="http://schemas.microsoft.com/office/drawing/2014/main" val="2963107865"/>
                  </a:ext>
                </a:extLst>
              </a:tr>
              <a:tr h="866436">
                <a:tc>
                  <a:txBody>
                    <a:bodyPr/>
                    <a:lstStyle/>
                    <a:p>
                      <a:pPr>
                        <a:lnSpc>
                          <a:spcPct val="200000"/>
                        </a:lnSpc>
                        <a:spcAft>
                          <a:spcPts val="0"/>
                        </a:spcAft>
                      </a:pPr>
                      <a:r>
                        <a:rPr lang="en-US" sz="1500">
                          <a:effectLst/>
                        </a:rPr>
                        <a:t>Japan</a:t>
                      </a:r>
                      <a:endParaRPr lang="en-CA" sz="1500">
                        <a:effectLst/>
                        <a:latin typeface="Times New Roman" panose="02020603050405020304" pitchFamily="18" charset="0"/>
                        <a:ea typeface="Times New Roman" panose="02020603050405020304" pitchFamily="18" charset="0"/>
                      </a:endParaRPr>
                    </a:p>
                  </a:txBody>
                  <a:tcPr marL="83437" marR="83437" marT="0" marB="0" anchor="ctr"/>
                </a:tc>
                <a:tc>
                  <a:txBody>
                    <a:bodyPr/>
                    <a:lstStyle/>
                    <a:p>
                      <a:pPr algn="r">
                        <a:lnSpc>
                          <a:spcPct val="200000"/>
                        </a:lnSpc>
                        <a:spcAft>
                          <a:spcPts val="0"/>
                        </a:spcAft>
                      </a:pPr>
                      <a:r>
                        <a:rPr lang="en-US" sz="1500" dirty="0">
                          <a:effectLst/>
                        </a:rPr>
                        <a:t>753.534</a:t>
                      </a:r>
                      <a:endParaRPr lang="en-CA" sz="1500" dirty="0">
                        <a:effectLst/>
                        <a:latin typeface="Times New Roman" panose="02020603050405020304" pitchFamily="18" charset="0"/>
                        <a:ea typeface="Times New Roman" panose="02020603050405020304" pitchFamily="18" charset="0"/>
                      </a:endParaRPr>
                    </a:p>
                  </a:txBody>
                  <a:tcPr marL="83437" marR="83437" marT="0" marB="0" anchor="ctr"/>
                </a:tc>
                <a:tc>
                  <a:txBody>
                    <a:bodyPr/>
                    <a:lstStyle/>
                    <a:p>
                      <a:pPr algn="r">
                        <a:lnSpc>
                          <a:spcPct val="200000"/>
                        </a:lnSpc>
                        <a:spcAft>
                          <a:spcPts val="0"/>
                        </a:spcAft>
                      </a:pPr>
                      <a:r>
                        <a:rPr lang="en-US" sz="1500">
                          <a:effectLst/>
                        </a:rPr>
                        <a:t>-0.566</a:t>
                      </a:r>
                      <a:endParaRPr lang="en-CA" sz="1500">
                        <a:effectLst/>
                        <a:latin typeface="Times New Roman" panose="02020603050405020304" pitchFamily="18" charset="0"/>
                        <a:ea typeface="Times New Roman" panose="02020603050405020304" pitchFamily="18" charset="0"/>
                      </a:endParaRPr>
                    </a:p>
                  </a:txBody>
                  <a:tcPr marL="83437" marR="83437" marT="0" marB="0" anchor="ctr"/>
                </a:tc>
                <a:tc>
                  <a:txBody>
                    <a:bodyPr/>
                    <a:lstStyle/>
                    <a:p>
                      <a:pPr algn="r">
                        <a:lnSpc>
                          <a:spcPct val="200000"/>
                        </a:lnSpc>
                        <a:spcAft>
                          <a:spcPts val="0"/>
                        </a:spcAft>
                      </a:pPr>
                      <a:r>
                        <a:rPr lang="en-US" sz="1500">
                          <a:effectLst/>
                        </a:rPr>
                        <a:t>853</a:t>
                      </a:r>
                      <a:endParaRPr lang="en-CA" sz="1500">
                        <a:effectLst/>
                        <a:latin typeface="Times New Roman" panose="02020603050405020304" pitchFamily="18" charset="0"/>
                        <a:ea typeface="Times New Roman" panose="02020603050405020304" pitchFamily="18" charset="0"/>
                      </a:endParaRPr>
                    </a:p>
                  </a:txBody>
                  <a:tcPr marL="83437" marR="83437" marT="0" marB="0" anchor="ctr"/>
                </a:tc>
                <a:tc>
                  <a:txBody>
                    <a:bodyPr/>
                    <a:lstStyle/>
                    <a:p>
                      <a:pPr algn="r">
                        <a:lnSpc>
                          <a:spcPct val="200000"/>
                        </a:lnSpc>
                        <a:spcAft>
                          <a:spcPts val="0"/>
                        </a:spcAft>
                      </a:pPr>
                      <a:r>
                        <a:rPr lang="en-US" sz="1500">
                          <a:effectLst/>
                        </a:rPr>
                        <a:t>426.5</a:t>
                      </a:r>
                      <a:endParaRPr lang="en-CA" sz="1500">
                        <a:effectLst/>
                        <a:latin typeface="Times New Roman" panose="02020603050405020304" pitchFamily="18" charset="0"/>
                        <a:ea typeface="Times New Roman" panose="02020603050405020304" pitchFamily="18" charset="0"/>
                      </a:endParaRPr>
                    </a:p>
                  </a:txBody>
                  <a:tcPr marL="83437" marR="83437" marT="0" marB="0" anchor="ctr"/>
                </a:tc>
                <a:tc>
                  <a:txBody>
                    <a:bodyPr/>
                    <a:lstStyle/>
                    <a:p>
                      <a:pPr>
                        <a:lnSpc>
                          <a:spcPct val="200000"/>
                        </a:lnSpc>
                        <a:spcAft>
                          <a:spcPts val="0"/>
                        </a:spcAft>
                      </a:pPr>
                      <a:r>
                        <a:rPr lang="en-US" sz="1500" dirty="0">
                          <a:effectLst/>
                        </a:rPr>
                        <a:t> $ 321,382.07 </a:t>
                      </a:r>
                      <a:endParaRPr lang="en-CA" sz="1500" dirty="0">
                        <a:effectLst/>
                        <a:latin typeface="Times New Roman" panose="02020603050405020304" pitchFamily="18" charset="0"/>
                        <a:ea typeface="Times New Roman" panose="02020603050405020304" pitchFamily="18" charset="0"/>
                      </a:endParaRPr>
                    </a:p>
                  </a:txBody>
                  <a:tcPr marL="83437" marR="83437" marT="0" marB="0" anchor="ctr"/>
                </a:tc>
                <a:extLst>
                  <a:ext uri="{0D108BD9-81ED-4DB2-BD59-A6C34878D82A}">
                    <a16:rowId xmlns:a16="http://schemas.microsoft.com/office/drawing/2014/main" val="1594628600"/>
                  </a:ext>
                </a:extLst>
              </a:tr>
            </a:tbl>
          </a:graphicData>
        </a:graphic>
      </p:graphicFrame>
    </p:spTree>
    <p:extLst>
      <p:ext uri="{BB962C8B-B14F-4D97-AF65-F5344CB8AC3E}">
        <p14:creationId xmlns:p14="http://schemas.microsoft.com/office/powerpoint/2010/main" val="12333237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7E22D-0A1A-4171-A687-F2B869DE2B47}"/>
              </a:ext>
            </a:extLst>
          </p:cNvPr>
          <p:cNvSpPr>
            <a:spLocks noGrp="1"/>
          </p:cNvSpPr>
          <p:nvPr>
            <p:ph type="title"/>
          </p:nvPr>
        </p:nvSpPr>
        <p:spPr>
          <a:xfrm>
            <a:off x="1944211" y="551424"/>
            <a:ext cx="9560402" cy="1280890"/>
          </a:xfrm>
        </p:spPr>
        <p:txBody>
          <a:bodyPr>
            <a:normAutofit fontScale="90000"/>
          </a:bodyPr>
          <a:lstStyle/>
          <a:p>
            <a:pPr algn="ctr"/>
            <a:r>
              <a:rPr lang="en-US" dirty="0"/>
              <a:t>What might be the next step for CTC if it decides to do further work on implementing Revenue Management?</a:t>
            </a:r>
            <a:endParaRPr lang="en-CA" dirty="0"/>
          </a:p>
        </p:txBody>
      </p:sp>
      <p:sp>
        <p:nvSpPr>
          <p:cNvPr id="4" name="Content Placeholder 2">
            <a:extLst>
              <a:ext uri="{FF2B5EF4-FFF2-40B4-BE49-F238E27FC236}">
                <a16:creationId xmlns:a16="http://schemas.microsoft.com/office/drawing/2014/main" id="{6E260049-9838-4744-A1AD-1A4354C30BAA}"/>
              </a:ext>
            </a:extLst>
          </p:cNvPr>
          <p:cNvSpPr>
            <a:spLocks noGrp="1"/>
          </p:cNvSpPr>
          <p:nvPr>
            <p:ph idx="1"/>
          </p:nvPr>
        </p:nvSpPr>
        <p:spPr>
          <a:xfrm>
            <a:off x="2326259" y="3214157"/>
            <a:ext cx="9178354" cy="1615296"/>
          </a:xfrm>
        </p:spPr>
        <p:txBody>
          <a:bodyPr>
            <a:normAutofit/>
          </a:bodyPr>
          <a:lstStyle/>
          <a:p>
            <a:pPr algn="just"/>
            <a:r>
              <a:rPr lang="en-US" dirty="0"/>
              <a:t>CTC should focus on not having so many different routes and ports. This would help trim some excess fixed costs. </a:t>
            </a:r>
          </a:p>
          <a:p>
            <a:pPr algn="just"/>
            <a:r>
              <a:rPr lang="en-US" dirty="0"/>
              <a:t>They should also focus on the most popular routes and work to increase price based on volume of containers.</a:t>
            </a:r>
            <a:endParaRPr lang="en-CA" dirty="0"/>
          </a:p>
        </p:txBody>
      </p:sp>
    </p:spTree>
    <p:extLst>
      <p:ext uri="{BB962C8B-B14F-4D97-AF65-F5344CB8AC3E}">
        <p14:creationId xmlns:p14="http://schemas.microsoft.com/office/powerpoint/2010/main" val="14254329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otalTime>0</TotalTime>
  <Words>834</Words>
  <Application>Microsoft Office PowerPoint</Application>
  <PresentationFormat>Widescreen</PresentationFormat>
  <Paragraphs>197</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Cambria Math</vt:lpstr>
      <vt:lpstr>Century Gothic</vt:lpstr>
      <vt:lpstr>Times New Roman</vt:lpstr>
      <vt:lpstr>Wingdings 3</vt:lpstr>
      <vt:lpstr>Wisp</vt:lpstr>
      <vt:lpstr>Container Transportation Company</vt:lpstr>
      <vt:lpstr>Introduction</vt:lpstr>
      <vt:lpstr>What makes for container “loadability” and how should CTC include “loadability” factor into its pricing decisions?</vt:lpstr>
      <vt:lpstr>CTC can avoid using a higher weight 20-ft container as it can be less profitable than a 40-ft container.  For Example: From Japan: If they can utilize 40ft container they will charge $22,560 rather than $18,800 charged by utilizing 20-ft container. Therefore, they can earn $3,760 more profit by going with this strategy. </vt:lpstr>
      <vt:lpstr>How might demand curves be derived from Thomas’ price/volume estimates? </vt:lpstr>
      <vt:lpstr>How might demand curves be derived from Thomas’ price/volume estimates? </vt:lpstr>
      <vt:lpstr>What is revenue gain between a fixed price strategy and a variable price strategy?</vt:lpstr>
      <vt:lpstr>What might be the next step for CTC if it decides to do further work on implementing Revenue Management?</vt:lpstr>
      <vt:lpstr>What might be the next step for CTC if it decides to do further work on implementing Revenue Management?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Container Transportation Company</dc:title>
  <dc:creator>Aman Sharma</dc:creator>
  <cp:lastModifiedBy>Aman Sharma</cp:lastModifiedBy>
  <cp:revision>17</cp:revision>
  <dcterms:created xsi:type="dcterms:W3CDTF">2018-11-17T19:40:29Z</dcterms:created>
  <dcterms:modified xsi:type="dcterms:W3CDTF">2019-01-17T22:13:39Z</dcterms:modified>
</cp:coreProperties>
</file>