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16"/>
  </p:notesMasterIdLst>
  <p:handoutMasterIdLst>
    <p:handoutMasterId r:id="rId17"/>
  </p:handoutMasterIdLst>
  <p:sldIdLst>
    <p:sldId id="257" r:id="rId2"/>
    <p:sldId id="258" r:id="rId3"/>
    <p:sldId id="260" r:id="rId4"/>
    <p:sldId id="271" r:id="rId5"/>
    <p:sldId id="264" r:id="rId6"/>
    <p:sldId id="272" r:id="rId7"/>
    <p:sldId id="273" r:id="rId8"/>
    <p:sldId id="274" r:id="rId9"/>
    <p:sldId id="275" r:id="rId10"/>
    <p:sldId id="276" r:id="rId11"/>
    <p:sldId id="277" r:id="rId12"/>
    <p:sldId id="278" r:id="rId13"/>
    <p:sldId id="279" r:id="rId14"/>
    <p:sldId id="28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529" autoAdjust="0"/>
  </p:normalViewPr>
  <p:slideViewPr>
    <p:cSldViewPr snapToGrid="0">
      <p:cViewPr varScale="1">
        <p:scale>
          <a:sx n="86" d="100"/>
          <a:sy n="86" d="100"/>
        </p:scale>
        <p:origin x="562" y="5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12/4/2018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12/4/2018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264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9A3335-6331-4872-A8B7-ECD55539F4D0}" type="datetimeFigureOut">
              <a:rPr lang="en-US" smtClean="0"/>
              <a:t>12/4/2018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14273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9A3335-6331-4872-A8B7-ECD55539F4D0}" type="datetimeFigureOut">
              <a:rPr lang="en-US" smtClean="0"/>
              <a:t>12/4/2018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61925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64713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9A3335-6331-4872-A8B7-ECD55539F4D0}" type="datetimeFigureOut">
              <a:rPr lang="en-US" smtClean="0"/>
              <a:t>12/4/2018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24004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12/4/2018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92995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9A3335-6331-4872-A8B7-ECD55539F4D0}" type="datetimeFigureOut">
              <a:rPr lang="en-US" smtClean="0"/>
              <a:t>12/4/2018</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96773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9A3335-6331-4872-A8B7-ECD55539F4D0}" type="datetimeFigureOut">
              <a:rPr lang="en-US" smtClean="0"/>
              <a:t>12/4/2018</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923529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9A3335-6331-4872-A8B7-ECD55539F4D0}" type="datetimeFigureOut">
              <a:rPr lang="en-US" smtClean="0"/>
              <a:t>12/4/2018</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83744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A3335-6331-4872-A8B7-ECD55539F4D0}" type="datetimeFigureOut">
              <a:rPr lang="en-US" smtClean="0"/>
              <a:t>12/4/2018</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399957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12/4/2018</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36049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12/4/2018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69278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79A3335-6331-4872-A8B7-ECD55539F4D0}" type="datetimeFigureOut">
              <a:rPr lang="en-US" smtClean="0"/>
              <a:pPr/>
              <a:t>12/4/2018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Add a footer</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7F8E3F6-DE14-48B2-B2BC-6FABA9630FB8}" type="slidenum">
              <a:rPr lang="en-US" smtClean="0"/>
              <a:pPr/>
              <a:t>‹#›</a:t>
            </a:fld>
            <a:endParaRPr lang="en-US"/>
          </a:p>
        </p:txBody>
      </p:sp>
      <p:sp>
        <p:nvSpPr>
          <p:cNvPr id="10" name="Rectangle 9">
            <a:extLst>
              <a:ext uri="{FF2B5EF4-FFF2-40B4-BE49-F238E27FC236}">
                <a16:creationId xmlns:a16="http://schemas.microsoft.com/office/drawing/2014/main" id="{272AA44E-9D77-469A-92DE-2CC038ED320F}"/>
              </a:ext>
            </a:extLst>
          </p:cNvPr>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0FA328C-EE2E-4E66-9384-20E0DE470BFC}"/>
              </a:ext>
            </a:extLst>
          </p:cNvPr>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6B59D72-8FAA-43BD-81AD-5D1936E2E826}"/>
              </a:ext>
            </a:extLst>
          </p:cNvPr>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670126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5360" y="783018"/>
            <a:ext cx="5120640" cy="2560320"/>
          </a:xfrm>
        </p:spPr>
        <p:txBody>
          <a:bodyPr/>
          <a:lstStyle/>
          <a:p>
            <a:pPr algn="ctr"/>
            <a:r>
              <a:rPr lang="en-US" dirty="0"/>
              <a:t>The Professor Proposes</a:t>
            </a:r>
          </a:p>
        </p:txBody>
      </p:sp>
      <p:pic>
        <p:nvPicPr>
          <p:cNvPr id="5" name="Picture Placeholder 4"/>
          <p:cNvPicPr>
            <a:picLocks noGrp="1" noChangeAspect="1"/>
          </p:cNvPicPr>
          <p:nvPr>
            <p:ph type="pic" sz="quarter" idx="10"/>
          </p:nvPr>
        </p:nvPicPr>
        <p:blipFill>
          <a:blip r:embed="rId3"/>
          <a:srcRect l="10278" r="10278"/>
          <a:stretch>
            <a:fillRect/>
          </a:stretch>
        </p:blipFill>
        <p:spPr>
          <a:xfrm>
            <a:off x="6743703" y="0"/>
            <a:ext cx="5448297" cy="6858000"/>
          </a:xfrm>
        </p:spPr>
      </p:pic>
      <p:sp>
        <p:nvSpPr>
          <p:cNvPr id="3" name="Subtitle 2"/>
          <p:cNvSpPr>
            <a:spLocks noGrp="1"/>
          </p:cNvSpPr>
          <p:nvPr>
            <p:ph type="subTitle" idx="1"/>
          </p:nvPr>
        </p:nvSpPr>
        <p:spPr>
          <a:xfrm>
            <a:off x="2887978" y="3429000"/>
            <a:ext cx="5120640" cy="1600200"/>
          </a:xfrm>
        </p:spPr>
        <p:txBody>
          <a:bodyPr/>
          <a:lstStyle/>
          <a:p>
            <a:r>
              <a:rPr lang="en-US" dirty="0"/>
              <a:t>Team - 1</a:t>
            </a:r>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A744-5183-49F4-BBFC-46018E410F43}"/>
              </a:ext>
            </a:extLst>
          </p:cNvPr>
          <p:cNvSpPr>
            <a:spLocks noGrp="1"/>
          </p:cNvSpPr>
          <p:nvPr>
            <p:ph type="title"/>
          </p:nvPr>
        </p:nvSpPr>
        <p:spPr>
          <a:xfrm>
            <a:off x="1066800" y="141732"/>
            <a:ext cx="10058400" cy="1609344"/>
          </a:xfrm>
        </p:spPr>
        <p:txBody>
          <a:bodyPr/>
          <a:lstStyle/>
          <a:p>
            <a:pPr algn="ctr"/>
            <a:r>
              <a:rPr lang="en-CA" dirty="0">
                <a:solidFill>
                  <a:schemeClr val="bg1"/>
                </a:solidFill>
              </a:rPr>
              <a:t>Coefficient Correlation</a:t>
            </a:r>
          </a:p>
        </p:txBody>
      </p:sp>
      <p:pic>
        <p:nvPicPr>
          <p:cNvPr id="7" name="Content Placeholder 6">
            <a:extLst>
              <a:ext uri="{FF2B5EF4-FFF2-40B4-BE49-F238E27FC236}">
                <a16:creationId xmlns:a16="http://schemas.microsoft.com/office/drawing/2014/main" id="{4ADB2411-FEC1-4CE1-A2DD-C70D024BEFFA}"/>
              </a:ext>
            </a:extLst>
          </p:cNvPr>
          <p:cNvPicPr>
            <a:picLocks noGrp="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1066800" y="2419350"/>
            <a:ext cx="9509125" cy="3353507"/>
          </a:xfrm>
          <a:prstGeom prst="rect">
            <a:avLst/>
          </a:prstGeom>
          <a:noFill/>
        </p:spPr>
      </p:pic>
    </p:spTree>
    <p:extLst>
      <p:ext uri="{BB962C8B-B14F-4D97-AF65-F5344CB8AC3E}">
        <p14:creationId xmlns:p14="http://schemas.microsoft.com/office/powerpoint/2010/main" val="3270918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FD04D4AE-6C05-4795-B473-9145D0CDE2B7}"/>
              </a:ext>
            </a:extLst>
          </p:cNvPr>
          <p:cNvSpPr>
            <a:spLocks noGrp="1"/>
          </p:cNvSpPr>
          <p:nvPr>
            <p:ph type="title"/>
          </p:nvPr>
        </p:nvSpPr>
        <p:spPr>
          <a:xfrm>
            <a:off x="885825" y="68734"/>
            <a:ext cx="10657243" cy="1609344"/>
          </a:xfrm>
        </p:spPr>
        <p:txBody>
          <a:bodyPr vert="horz" lIns="91440" tIns="45720" rIns="91440" bIns="45720" rtlCol="0" anchor="ctr">
            <a:normAutofit/>
          </a:bodyPr>
          <a:lstStyle/>
          <a:p>
            <a:pPr algn="ctr"/>
            <a:r>
              <a:rPr lang="en-US" sz="4000" dirty="0">
                <a:solidFill>
                  <a:schemeClr val="bg1"/>
                </a:solidFill>
              </a:rPr>
              <a:t>Regression Standardized Residual </a:t>
            </a:r>
          </a:p>
        </p:txBody>
      </p:sp>
      <p:pic>
        <p:nvPicPr>
          <p:cNvPr id="10" name="Content Placeholder 6">
            <a:extLst>
              <a:ext uri="{FF2B5EF4-FFF2-40B4-BE49-F238E27FC236}">
                <a16:creationId xmlns:a16="http://schemas.microsoft.com/office/drawing/2014/main" id="{5B26A04D-AF23-429E-B486-13D2C4EB2269}"/>
              </a:ext>
            </a:extLst>
          </p:cNvPr>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648932" y="1685925"/>
            <a:ext cx="6912217" cy="4971764"/>
          </a:xfrm>
          <a:prstGeom prst="rect">
            <a:avLst/>
          </a:prstGeom>
          <a:noFill/>
        </p:spPr>
      </p:pic>
      <p:sp>
        <p:nvSpPr>
          <p:cNvPr id="12" name="Content Placeholder 11">
            <a:extLst>
              <a:ext uri="{FF2B5EF4-FFF2-40B4-BE49-F238E27FC236}">
                <a16:creationId xmlns:a16="http://schemas.microsoft.com/office/drawing/2014/main" id="{B8D4A622-1253-4616-896D-8D6022EF92DA}"/>
              </a:ext>
            </a:extLst>
          </p:cNvPr>
          <p:cNvSpPr>
            <a:spLocks noGrp="1"/>
          </p:cNvSpPr>
          <p:nvPr>
            <p:ph sz="quarter" idx="4"/>
          </p:nvPr>
        </p:nvSpPr>
        <p:spPr>
          <a:xfrm>
            <a:off x="7019925" y="2121408"/>
            <a:ext cx="4523143" cy="4092579"/>
          </a:xfrm>
        </p:spPr>
        <p:txBody>
          <a:bodyPr vert="horz" lIns="91440" tIns="45720" rIns="91440" bIns="45720" rtlCol="0">
            <a:normAutofit/>
          </a:bodyPr>
          <a:lstStyle/>
          <a:p>
            <a:pPr algn="just"/>
            <a:r>
              <a:rPr lang="en-CA" dirty="0"/>
              <a:t>The data is distributed symmetrically which means that it is distributed equally. </a:t>
            </a:r>
          </a:p>
          <a:p>
            <a:pPr algn="just"/>
            <a:r>
              <a:rPr lang="en-CA" dirty="0"/>
              <a:t>The data is skewed in the right direction indicating that most of the data is positive. </a:t>
            </a:r>
          </a:p>
          <a:p>
            <a:pPr algn="just"/>
            <a:r>
              <a:rPr lang="en-CA" dirty="0"/>
              <a:t>The data also shows that there are outliers presented in the data which indicates these outliers are affecting the mean of the data which could generate ambiguity in analyzing the data.</a:t>
            </a:r>
          </a:p>
          <a:p>
            <a:pPr algn="just"/>
            <a:endParaRPr lang="en-US" sz="1600" dirty="0"/>
          </a:p>
        </p:txBody>
      </p:sp>
    </p:spTree>
    <p:extLst>
      <p:ext uri="{BB962C8B-B14F-4D97-AF65-F5344CB8AC3E}">
        <p14:creationId xmlns:p14="http://schemas.microsoft.com/office/powerpoint/2010/main" val="1953382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D0577E9A-4BB7-4E15-9AAD-46B77065E63A}"/>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sz="4200" b="1" dirty="0">
                <a:solidFill>
                  <a:schemeClr val="bg1"/>
                </a:solidFill>
              </a:rPr>
              <a:t>RELATIONSHIP BETWEEN PRICE AND CARAT</a:t>
            </a:r>
            <a:br>
              <a:rPr lang="en-US" sz="4200" dirty="0">
                <a:solidFill>
                  <a:schemeClr val="bg1"/>
                </a:solidFill>
              </a:rPr>
            </a:br>
            <a:endParaRPr lang="en-US" sz="4200" dirty="0">
              <a:solidFill>
                <a:schemeClr val="bg1"/>
              </a:solidFill>
            </a:endParaRPr>
          </a:p>
        </p:txBody>
      </p:sp>
      <p:sp>
        <p:nvSpPr>
          <p:cNvPr id="12" name="Content Placeholder 11">
            <a:extLst>
              <a:ext uri="{FF2B5EF4-FFF2-40B4-BE49-F238E27FC236}">
                <a16:creationId xmlns:a16="http://schemas.microsoft.com/office/drawing/2014/main" id="{F36535A2-B0B3-4147-AFCA-08341DFFBF70}"/>
              </a:ext>
            </a:extLst>
          </p:cNvPr>
          <p:cNvSpPr>
            <a:spLocks noGrp="1"/>
          </p:cNvSpPr>
          <p:nvPr>
            <p:ph sz="quarter" idx="4"/>
          </p:nvPr>
        </p:nvSpPr>
        <p:spPr>
          <a:xfrm>
            <a:off x="1069848" y="2121408"/>
            <a:ext cx="4773168" cy="4050792"/>
          </a:xfrm>
        </p:spPr>
        <p:txBody>
          <a:bodyPr vert="horz" lIns="91440" tIns="45720" rIns="91440" bIns="45720" rtlCol="0">
            <a:normAutofit/>
          </a:bodyPr>
          <a:lstStyle/>
          <a:p>
            <a:pPr algn="just"/>
            <a:r>
              <a:rPr lang="en-CA" dirty="0"/>
              <a:t>The partial regression scatter plot diagram for the regression equation formulated indicates that </a:t>
            </a:r>
          </a:p>
          <a:p>
            <a:pPr algn="just"/>
            <a:endParaRPr lang="en-CA" dirty="0"/>
          </a:p>
          <a:p>
            <a:pPr marL="0" indent="0" algn="just">
              <a:buNone/>
            </a:pPr>
            <a:r>
              <a:rPr lang="en-CA" dirty="0"/>
              <a:t>when the carats of the diamond increases, </a:t>
            </a:r>
          </a:p>
          <a:p>
            <a:pPr marL="0" indent="0" algn="just">
              <a:buNone/>
            </a:pPr>
            <a:r>
              <a:rPr lang="en-CA" dirty="0"/>
              <a:t>the price of the diamonds also increases i.e. the more the carat the higher the price of the diamond.</a:t>
            </a:r>
          </a:p>
          <a:p>
            <a:pPr algn="just"/>
            <a:endParaRPr lang="en-US" dirty="0"/>
          </a:p>
        </p:txBody>
      </p:sp>
      <p:pic>
        <p:nvPicPr>
          <p:cNvPr id="10" name="Content Placeholder 6" descr="A screenshot of a cell phone&#10;&#10;Description automatically generated">
            <a:extLst>
              <a:ext uri="{FF2B5EF4-FFF2-40B4-BE49-F238E27FC236}">
                <a16:creationId xmlns:a16="http://schemas.microsoft.com/office/drawing/2014/main" id="{DBC43EEC-7A9C-4920-A850-AB8A2781DBF0}"/>
              </a:ext>
            </a:extLst>
          </p:cNvPr>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6276975" y="1838326"/>
            <a:ext cx="5153943" cy="4333874"/>
          </a:xfrm>
          <a:prstGeom prst="rect">
            <a:avLst/>
          </a:prstGeom>
          <a:noFill/>
        </p:spPr>
      </p:pic>
    </p:spTree>
    <p:extLst>
      <p:ext uri="{BB962C8B-B14F-4D97-AF65-F5344CB8AC3E}">
        <p14:creationId xmlns:p14="http://schemas.microsoft.com/office/powerpoint/2010/main" val="88563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D0034-8EDB-446E-B73B-903CCFD8A931}"/>
              </a:ext>
            </a:extLst>
          </p:cNvPr>
          <p:cNvSpPr>
            <a:spLocks noGrp="1"/>
          </p:cNvSpPr>
          <p:nvPr>
            <p:ph type="title"/>
          </p:nvPr>
        </p:nvSpPr>
        <p:spPr>
          <a:xfrm>
            <a:off x="1061022" y="141732"/>
            <a:ext cx="10058400" cy="1609344"/>
          </a:xfrm>
        </p:spPr>
        <p:txBody>
          <a:bodyPr/>
          <a:lstStyle/>
          <a:p>
            <a:pPr algn="ctr"/>
            <a:r>
              <a:rPr lang="en-CA" dirty="0">
                <a:solidFill>
                  <a:schemeClr val="bg1"/>
                </a:solidFill>
              </a:rPr>
              <a:t>Final Run</a:t>
            </a:r>
          </a:p>
        </p:txBody>
      </p:sp>
      <p:graphicFrame>
        <p:nvGraphicFramePr>
          <p:cNvPr id="7" name="Content Placeholder 6">
            <a:extLst>
              <a:ext uri="{FF2B5EF4-FFF2-40B4-BE49-F238E27FC236}">
                <a16:creationId xmlns:a16="http://schemas.microsoft.com/office/drawing/2014/main" id="{62716B70-0D70-4A66-85D7-01990F7E8EE2}"/>
              </a:ext>
            </a:extLst>
          </p:cNvPr>
          <p:cNvGraphicFramePr>
            <a:graphicFrameLocks noGrp="1"/>
          </p:cNvGraphicFramePr>
          <p:nvPr>
            <p:ph sz="quarter" idx="4"/>
            <p:extLst>
              <p:ext uri="{D42A27DB-BD31-4B8C-83A1-F6EECF244321}">
                <p14:modId xmlns:p14="http://schemas.microsoft.com/office/powerpoint/2010/main" val="3393724380"/>
              </p:ext>
            </p:extLst>
          </p:nvPr>
        </p:nvGraphicFramePr>
        <p:xfrm>
          <a:off x="1447800" y="2314575"/>
          <a:ext cx="9671622" cy="3559739"/>
        </p:xfrm>
        <a:graphic>
          <a:graphicData uri="http://schemas.openxmlformats.org/drawingml/2006/table">
            <a:tbl>
              <a:tblPr firstRow="1" firstCol="1" bandRow="1">
                <a:tableStyleId>{69CF1AB2-1976-4502-BF36-3FF5EA218861}</a:tableStyleId>
              </a:tblPr>
              <a:tblGrid>
                <a:gridCol w="2213706">
                  <a:extLst>
                    <a:ext uri="{9D8B030D-6E8A-4147-A177-3AD203B41FA5}">
                      <a16:colId xmlns:a16="http://schemas.microsoft.com/office/drawing/2014/main" val="458972398"/>
                    </a:ext>
                  </a:extLst>
                </a:gridCol>
                <a:gridCol w="1798259">
                  <a:extLst>
                    <a:ext uri="{9D8B030D-6E8A-4147-A177-3AD203B41FA5}">
                      <a16:colId xmlns:a16="http://schemas.microsoft.com/office/drawing/2014/main" val="3281206122"/>
                    </a:ext>
                  </a:extLst>
                </a:gridCol>
                <a:gridCol w="1812840">
                  <a:extLst>
                    <a:ext uri="{9D8B030D-6E8A-4147-A177-3AD203B41FA5}">
                      <a16:colId xmlns:a16="http://schemas.microsoft.com/office/drawing/2014/main" val="3353301032"/>
                    </a:ext>
                  </a:extLst>
                </a:gridCol>
                <a:gridCol w="2033977">
                  <a:extLst>
                    <a:ext uri="{9D8B030D-6E8A-4147-A177-3AD203B41FA5}">
                      <a16:colId xmlns:a16="http://schemas.microsoft.com/office/drawing/2014/main" val="3713608216"/>
                    </a:ext>
                  </a:extLst>
                </a:gridCol>
                <a:gridCol w="1812840">
                  <a:extLst>
                    <a:ext uri="{9D8B030D-6E8A-4147-A177-3AD203B41FA5}">
                      <a16:colId xmlns:a16="http://schemas.microsoft.com/office/drawing/2014/main" val="976836291"/>
                    </a:ext>
                  </a:extLst>
                </a:gridCol>
              </a:tblGrid>
              <a:tr h="430157">
                <a:tc>
                  <a:txBody>
                    <a:bodyPr/>
                    <a:lstStyle/>
                    <a:p>
                      <a:pPr algn="ctr">
                        <a:lnSpc>
                          <a:spcPct val="200000"/>
                        </a:lnSpc>
                        <a:spcAft>
                          <a:spcPts val="0"/>
                        </a:spcAft>
                      </a:pPr>
                      <a:r>
                        <a:rPr lang="en-CA" sz="1600">
                          <a:effectLst/>
                        </a:rPr>
                        <a:t>Constant</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4171" marR="64171" marT="0" marB="0" anchor="ctr"/>
                </a:tc>
                <a:tc>
                  <a:txBody>
                    <a:bodyPr/>
                    <a:lstStyle/>
                    <a:p>
                      <a:pPr algn="ctr">
                        <a:lnSpc>
                          <a:spcPct val="200000"/>
                        </a:lnSpc>
                        <a:spcAft>
                          <a:spcPts val="0"/>
                        </a:spcAft>
                      </a:pPr>
                      <a:r>
                        <a:rPr lang="en-CA" sz="1600">
                          <a:effectLst/>
                        </a:rPr>
                        <a:t>X</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4171" marR="64171" marT="0" marB="0" anchor="ctr"/>
                </a:tc>
                <a:tc>
                  <a:txBody>
                    <a:bodyPr/>
                    <a:lstStyle/>
                    <a:p>
                      <a:pPr algn="ctr">
                        <a:lnSpc>
                          <a:spcPct val="200000"/>
                        </a:lnSpc>
                        <a:spcAft>
                          <a:spcPts val="0"/>
                        </a:spcAft>
                      </a:pPr>
                      <a:r>
                        <a:rPr lang="en-CA" sz="1600" dirty="0">
                          <a:effectLst/>
                        </a:rPr>
                        <a:t>X</a:t>
                      </a:r>
                      <a:r>
                        <a:rPr lang="en-CA" sz="1600" baseline="-25000" dirty="0">
                          <a:effectLst/>
                        </a:rPr>
                        <a:t>2</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171" marR="64171" marT="0" marB="0" anchor="ctr"/>
                </a:tc>
                <a:tc>
                  <a:txBody>
                    <a:bodyPr/>
                    <a:lstStyle/>
                    <a:p>
                      <a:pPr algn="ctr">
                        <a:lnSpc>
                          <a:spcPct val="200000"/>
                        </a:lnSpc>
                        <a:spcAft>
                          <a:spcPts val="0"/>
                        </a:spcAft>
                      </a:pPr>
                      <a:r>
                        <a:rPr lang="en-CA" sz="1600">
                          <a:effectLst/>
                        </a:rPr>
                        <a:t>X</a:t>
                      </a:r>
                      <a:r>
                        <a:rPr lang="en-CA" sz="1600" baseline="-25000">
                          <a:effectLst/>
                        </a:rPr>
                        <a:t>3</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4171" marR="64171" marT="0" marB="0" anchor="ctr"/>
                </a:tc>
                <a:tc>
                  <a:txBody>
                    <a:bodyPr/>
                    <a:lstStyle/>
                    <a:p>
                      <a:pPr algn="ctr">
                        <a:lnSpc>
                          <a:spcPct val="200000"/>
                        </a:lnSpc>
                        <a:spcAft>
                          <a:spcPts val="0"/>
                        </a:spcAft>
                      </a:pPr>
                      <a:r>
                        <a:rPr lang="en-CA" sz="1600">
                          <a:effectLst/>
                        </a:rPr>
                        <a:t>X</a:t>
                      </a:r>
                      <a:r>
                        <a:rPr lang="en-CA" sz="1600" baseline="-25000">
                          <a:effectLst/>
                        </a:rPr>
                        <a:t>4</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4171" marR="64171" marT="0" marB="0" anchor="ctr"/>
                </a:tc>
                <a:extLst>
                  <a:ext uri="{0D108BD9-81ED-4DB2-BD59-A6C34878D82A}">
                    <a16:rowId xmlns:a16="http://schemas.microsoft.com/office/drawing/2014/main" val="2002863700"/>
                  </a:ext>
                </a:extLst>
              </a:tr>
              <a:tr h="430157">
                <a:tc>
                  <a:txBody>
                    <a:bodyPr/>
                    <a:lstStyle/>
                    <a:p>
                      <a:pPr algn="ctr">
                        <a:lnSpc>
                          <a:spcPct val="200000"/>
                        </a:lnSpc>
                        <a:spcAft>
                          <a:spcPts val="0"/>
                        </a:spcAft>
                      </a:pPr>
                      <a:r>
                        <a:rPr lang="en-CA" sz="1600">
                          <a:effectLst/>
                        </a:rPr>
                        <a:t>-341.343</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4171" marR="64171" marT="0" marB="0" anchor="ctr"/>
                </a:tc>
                <a:tc>
                  <a:txBody>
                    <a:bodyPr/>
                    <a:lstStyle/>
                    <a:p>
                      <a:pPr algn="ctr"/>
                      <a:r>
                        <a:rPr lang="en-CA" sz="1600">
                          <a:effectLst/>
                        </a:rPr>
                        <a:t>2952.297</a:t>
                      </a:r>
                      <a:endParaRPr lang="en-CA"/>
                    </a:p>
                  </a:txBody>
                  <a:tcPr marL="64171" marR="64171" marT="0" marB="0" anchor="ctr"/>
                </a:tc>
                <a:tc>
                  <a:txBody>
                    <a:bodyPr/>
                    <a:lstStyle/>
                    <a:p>
                      <a:pPr algn="ctr">
                        <a:lnSpc>
                          <a:spcPct val="200000"/>
                        </a:lnSpc>
                        <a:spcAft>
                          <a:spcPts val="0"/>
                        </a:spcAft>
                      </a:pPr>
                      <a:r>
                        <a:rPr lang="en-CA" sz="1600">
                          <a:effectLst/>
                        </a:rPr>
                        <a:t>179.073</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4171" marR="64171" marT="0" marB="0" anchor="ctr"/>
                </a:tc>
                <a:tc>
                  <a:txBody>
                    <a:bodyPr/>
                    <a:lstStyle/>
                    <a:p>
                      <a:pPr algn="ctr">
                        <a:lnSpc>
                          <a:spcPct val="200000"/>
                        </a:lnSpc>
                        <a:spcAft>
                          <a:spcPts val="0"/>
                        </a:spcAft>
                      </a:pPr>
                      <a:r>
                        <a:rPr lang="en-CA" sz="1600">
                          <a:effectLst/>
                        </a:rPr>
                        <a:t>-142.004</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4171" marR="64171" marT="0" marB="0" anchor="ctr"/>
                </a:tc>
                <a:tc>
                  <a:txBody>
                    <a:bodyPr/>
                    <a:lstStyle/>
                    <a:p>
                      <a:pPr algn="ctr">
                        <a:lnSpc>
                          <a:spcPct val="200000"/>
                        </a:lnSpc>
                        <a:spcAft>
                          <a:spcPts val="0"/>
                        </a:spcAft>
                      </a:pPr>
                      <a:r>
                        <a:rPr lang="en-CA" sz="1600">
                          <a:effectLst/>
                        </a:rPr>
                        <a:t>304.083</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4171" marR="64171" marT="0" marB="0" anchor="ctr"/>
                </a:tc>
                <a:extLst>
                  <a:ext uri="{0D108BD9-81ED-4DB2-BD59-A6C34878D82A}">
                    <a16:rowId xmlns:a16="http://schemas.microsoft.com/office/drawing/2014/main" val="3385328196"/>
                  </a:ext>
                </a:extLst>
              </a:tr>
              <a:tr h="270862">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tc>
                  <a:txBody>
                    <a:bodyPr/>
                    <a:lstStyle/>
                    <a:p>
                      <a:pPr algn="ctr"/>
                      <a:endParaRPr lang="en-CA"/>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extLst>
                  <a:ext uri="{0D108BD9-81ED-4DB2-BD59-A6C34878D82A}">
                    <a16:rowId xmlns:a16="http://schemas.microsoft.com/office/drawing/2014/main" val="1389181230"/>
                  </a:ext>
                </a:extLst>
              </a:tr>
              <a:tr h="430157">
                <a:tc>
                  <a:txBody>
                    <a:bodyPr/>
                    <a:lstStyle/>
                    <a:p>
                      <a:pPr algn="ctr">
                        <a:lnSpc>
                          <a:spcPct val="200000"/>
                        </a:lnSpc>
                        <a:spcAft>
                          <a:spcPts val="0"/>
                        </a:spcAft>
                      </a:pPr>
                      <a:r>
                        <a:rPr lang="en-CA" sz="1600">
                          <a:effectLst/>
                        </a:rPr>
                        <a:t>X</a:t>
                      </a:r>
                      <a:r>
                        <a:rPr lang="en-CA" sz="1600" baseline="-25000">
                          <a:effectLst/>
                        </a:rPr>
                        <a:t>1</a:t>
                      </a:r>
                      <a:r>
                        <a:rPr lang="en-CA" sz="1600">
                          <a:effectLst/>
                        </a:rPr>
                        <a:t> =</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4171" marR="64171" marT="0" marB="0" anchor="ctr"/>
                </a:tc>
                <a:tc>
                  <a:txBody>
                    <a:bodyPr/>
                    <a:lstStyle/>
                    <a:p>
                      <a:pPr algn="ctr"/>
                      <a:r>
                        <a:rPr lang="en-CA" sz="1600">
                          <a:effectLst/>
                        </a:rPr>
                        <a:t>0.9</a:t>
                      </a:r>
                      <a:endParaRPr lang="en-CA"/>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extLst>
                  <a:ext uri="{0D108BD9-81ED-4DB2-BD59-A6C34878D82A}">
                    <a16:rowId xmlns:a16="http://schemas.microsoft.com/office/drawing/2014/main" val="3880060944"/>
                  </a:ext>
                </a:extLst>
              </a:tr>
              <a:tr h="430157">
                <a:tc>
                  <a:txBody>
                    <a:bodyPr/>
                    <a:lstStyle/>
                    <a:p>
                      <a:pPr algn="ctr">
                        <a:lnSpc>
                          <a:spcPct val="200000"/>
                        </a:lnSpc>
                        <a:spcAft>
                          <a:spcPts val="0"/>
                        </a:spcAft>
                      </a:pPr>
                      <a:r>
                        <a:rPr lang="en-CA" sz="1600">
                          <a:effectLst/>
                        </a:rPr>
                        <a:t>X</a:t>
                      </a:r>
                      <a:r>
                        <a:rPr lang="en-CA" sz="1600" baseline="-25000">
                          <a:effectLst/>
                        </a:rPr>
                        <a:t>2 </a:t>
                      </a:r>
                      <a:r>
                        <a:rPr lang="en-CA" sz="1600">
                          <a:effectLst/>
                        </a:rPr>
                        <a:t>=</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4171" marR="64171" marT="0" marB="0" anchor="ctr"/>
                </a:tc>
                <a:tc>
                  <a:txBody>
                    <a:bodyPr/>
                    <a:lstStyle/>
                    <a:p>
                      <a:pPr algn="ctr"/>
                      <a:r>
                        <a:rPr lang="en-CA" sz="1600">
                          <a:effectLst/>
                        </a:rPr>
                        <a:t>1</a:t>
                      </a:r>
                      <a:endParaRPr lang="en-CA"/>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extLst>
                  <a:ext uri="{0D108BD9-81ED-4DB2-BD59-A6C34878D82A}">
                    <a16:rowId xmlns:a16="http://schemas.microsoft.com/office/drawing/2014/main" val="3805952309"/>
                  </a:ext>
                </a:extLst>
              </a:tr>
              <a:tr h="430157">
                <a:tc>
                  <a:txBody>
                    <a:bodyPr/>
                    <a:lstStyle/>
                    <a:p>
                      <a:pPr algn="ctr">
                        <a:lnSpc>
                          <a:spcPct val="200000"/>
                        </a:lnSpc>
                        <a:spcAft>
                          <a:spcPts val="0"/>
                        </a:spcAft>
                      </a:pPr>
                      <a:r>
                        <a:rPr lang="en-CA" sz="1600">
                          <a:effectLst/>
                        </a:rPr>
                        <a:t>X</a:t>
                      </a:r>
                      <a:r>
                        <a:rPr lang="en-CA" sz="1600" baseline="-25000">
                          <a:effectLst/>
                        </a:rPr>
                        <a:t>3</a:t>
                      </a:r>
                      <a:r>
                        <a:rPr lang="en-CA" sz="1600">
                          <a:effectLst/>
                        </a:rPr>
                        <a:t> =</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4171" marR="64171" marT="0" marB="0" anchor="ctr"/>
                </a:tc>
                <a:tc>
                  <a:txBody>
                    <a:bodyPr/>
                    <a:lstStyle/>
                    <a:p>
                      <a:pPr algn="ctr"/>
                      <a:r>
                        <a:rPr lang="en-CA" sz="1600">
                          <a:effectLst/>
                        </a:rPr>
                        <a:t>1</a:t>
                      </a:r>
                      <a:endParaRPr lang="en-CA"/>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extLst>
                  <a:ext uri="{0D108BD9-81ED-4DB2-BD59-A6C34878D82A}">
                    <a16:rowId xmlns:a16="http://schemas.microsoft.com/office/drawing/2014/main" val="3462319799"/>
                  </a:ext>
                </a:extLst>
              </a:tr>
              <a:tr h="430157">
                <a:tc>
                  <a:txBody>
                    <a:bodyPr/>
                    <a:lstStyle/>
                    <a:p>
                      <a:pPr algn="ctr">
                        <a:lnSpc>
                          <a:spcPct val="200000"/>
                        </a:lnSpc>
                        <a:spcAft>
                          <a:spcPts val="0"/>
                        </a:spcAft>
                      </a:pPr>
                      <a:r>
                        <a:rPr lang="en-CA" sz="1600">
                          <a:effectLst/>
                        </a:rPr>
                        <a:t>X</a:t>
                      </a:r>
                      <a:r>
                        <a:rPr lang="en-CA" sz="1600" baseline="-25000">
                          <a:effectLst/>
                        </a:rPr>
                        <a:t>4</a:t>
                      </a:r>
                      <a:r>
                        <a:rPr lang="en-CA" sz="1600">
                          <a:effectLst/>
                        </a:rPr>
                        <a:t> =</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4171" marR="64171" marT="0" marB="0" anchor="ctr"/>
                </a:tc>
                <a:tc>
                  <a:txBody>
                    <a:bodyPr/>
                    <a:lstStyle/>
                    <a:p>
                      <a:pPr algn="ctr"/>
                      <a:r>
                        <a:rPr lang="en-CA" sz="1600">
                          <a:effectLst/>
                        </a:rPr>
                        <a:t>1</a:t>
                      </a:r>
                      <a:endParaRPr lang="en-CA"/>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extLst>
                  <a:ext uri="{0D108BD9-81ED-4DB2-BD59-A6C34878D82A}">
                    <a16:rowId xmlns:a16="http://schemas.microsoft.com/office/drawing/2014/main" val="262399729"/>
                  </a:ext>
                </a:extLst>
              </a:tr>
              <a:tr h="270862">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tc>
                  <a:txBody>
                    <a:bodyPr/>
                    <a:lstStyle/>
                    <a:p>
                      <a:pPr algn="ctr"/>
                      <a:endParaRPr lang="en-CA"/>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extLst>
                  <a:ext uri="{0D108BD9-81ED-4DB2-BD59-A6C34878D82A}">
                    <a16:rowId xmlns:a16="http://schemas.microsoft.com/office/drawing/2014/main" val="3951802311"/>
                  </a:ext>
                </a:extLst>
              </a:tr>
              <a:tr h="430157">
                <a:tc>
                  <a:txBody>
                    <a:bodyPr/>
                    <a:lstStyle/>
                    <a:p>
                      <a:pPr algn="ctr">
                        <a:lnSpc>
                          <a:spcPct val="200000"/>
                        </a:lnSpc>
                        <a:spcAft>
                          <a:spcPts val="0"/>
                        </a:spcAft>
                      </a:pPr>
                      <a:r>
                        <a:rPr lang="en-CA" sz="1600">
                          <a:effectLst/>
                        </a:rPr>
                        <a:t>Price =</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4171" marR="64171" marT="0" marB="0" anchor="ctr"/>
                </a:tc>
                <a:tc>
                  <a:txBody>
                    <a:bodyPr/>
                    <a:lstStyle/>
                    <a:p>
                      <a:pPr algn="ctr"/>
                      <a:r>
                        <a:rPr lang="en-CA" sz="1600" dirty="0">
                          <a:effectLst/>
                          <a:highlight>
                            <a:srgbClr val="00FF00"/>
                          </a:highlight>
                        </a:rPr>
                        <a:t>2656.876</a:t>
                      </a:r>
                      <a:endParaRPr lang="en-CA" dirty="0"/>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tc>
                  <a:txBody>
                    <a:bodyPr/>
                    <a:lstStyle/>
                    <a:p>
                      <a:pPr algn="ctr"/>
                      <a:endParaRPr lang="en-CA" sz="1200" dirty="0">
                        <a:effectLst/>
                        <a:latin typeface="Calibri" panose="020F0502020204030204" pitchFamily="34" charset="0"/>
                        <a:cs typeface="Times New Roman" panose="02020603050405020304" pitchFamily="18" charset="0"/>
                      </a:endParaRPr>
                    </a:p>
                  </a:txBody>
                  <a:tcPr marL="64171" marR="64171" marT="0" marB="0" anchor="ctr"/>
                </a:tc>
                <a:extLst>
                  <a:ext uri="{0D108BD9-81ED-4DB2-BD59-A6C34878D82A}">
                    <a16:rowId xmlns:a16="http://schemas.microsoft.com/office/drawing/2014/main" val="1587799030"/>
                  </a:ext>
                </a:extLst>
              </a:tr>
            </a:tbl>
          </a:graphicData>
        </a:graphic>
      </p:graphicFrame>
    </p:spTree>
    <p:extLst>
      <p:ext uri="{BB962C8B-B14F-4D97-AF65-F5344CB8AC3E}">
        <p14:creationId xmlns:p14="http://schemas.microsoft.com/office/powerpoint/2010/main" val="1160575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AB89C-DCEA-4155-B54B-1F1CEF1AB240}"/>
              </a:ext>
            </a:extLst>
          </p:cNvPr>
          <p:cNvSpPr>
            <a:spLocks noGrp="1"/>
          </p:cNvSpPr>
          <p:nvPr>
            <p:ph type="title"/>
          </p:nvPr>
        </p:nvSpPr>
        <p:spPr>
          <a:xfrm>
            <a:off x="1066800" y="18288"/>
            <a:ext cx="10058400" cy="1609344"/>
          </a:xfrm>
        </p:spPr>
        <p:txBody>
          <a:bodyPr/>
          <a:lstStyle/>
          <a:p>
            <a:pPr algn="ctr"/>
            <a:r>
              <a:rPr lang="en-CA" dirty="0">
                <a:solidFill>
                  <a:schemeClr val="bg1"/>
                </a:solidFill>
              </a:rPr>
              <a:t>Conclusion</a:t>
            </a:r>
          </a:p>
        </p:txBody>
      </p:sp>
      <p:sp>
        <p:nvSpPr>
          <p:cNvPr id="6" name="Content Placeholder 5">
            <a:extLst>
              <a:ext uri="{FF2B5EF4-FFF2-40B4-BE49-F238E27FC236}">
                <a16:creationId xmlns:a16="http://schemas.microsoft.com/office/drawing/2014/main" id="{AB617394-3F2E-4320-8539-ABCA18A31613}"/>
              </a:ext>
            </a:extLst>
          </p:cNvPr>
          <p:cNvSpPr>
            <a:spLocks noGrp="1"/>
          </p:cNvSpPr>
          <p:nvPr>
            <p:ph sz="quarter" idx="4"/>
          </p:nvPr>
        </p:nvSpPr>
        <p:spPr>
          <a:xfrm>
            <a:off x="1368171" y="2124075"/>
            <a:ext cx="9757029" cy="3291840"/>
          </a:xfrm>
        </p:spPr>
        <p:txBody>
          <a:bodyPr/>
          <a:lstStyle/>
          <a:p>
            <a:r>
              <a:rPr lang="en-CA" b="1" dirty="0"/>
              <a:t>Therefore, according to the model the professor should get the diamond for about $2,656.87</a:t>
            </a:r>
            <a:r>
              <a:rPr lang="en-CA" dirty="0"/>
              <a:t>.</a:t>
            </a:r>
          </a:p>
          <a:p>
            <a:endParaRPr lang="en-CA" dirty="0"/>
          </a:p>
        </p:txBody>
      </p:sp>
      <p:pic>
        <p:nvPicPr>
          <p:cNvPr id="8" name="Picture 7" descr="A picture containing person, outdoor, sky, woman&#10;&#10;Description automatically generated">
            <a:extLst>
              <a:ext uri="{FF2B5EF4-FFF2-40B4-BE49-F238E27FC236}">
                <a16:creationId xmlns:a16="http://schemas.microsoft.com/office/drawing/2014/main" id="{6D140383-6F0D-4B15-BEBD-23E2513BEF1A}"/>
              </a:ext>
            </a:extLst>
          </p:cNvPr>
          <p:cNvPicPr>
            <a:picLocks noChangeAspect="1"/>
          </p:cNvPicPr>
          <p:nvPr/>
        </p:nvPicPr>
        <p:blipFill>
          <a:blip r:embed="rId2"/>
          <a:stretch>
            <a:fillRect/>
          </a:stretch>
        </p:blipFill>
        <p:spPr>
          <a:xfrm>
            <a:off x="3629025" y="3235833"/>
            <a:ext cx="4762500" cy="2676525"/>
          </a:xfrm>
          <a:prstGeom prst="rect">
            <a:avLst/>
          </a:prstGeom>
        </p:spPr>
      </p:pic>
    </p:spTree>
    <p:extLst>
      <p:ext uri="{BB962C8B-B14F-4D97-AF65-F5344CB8AC3E}">
        <p14:creationId xmlns:p14="http://schemas.microsoft.com/office/powerpoint/2010/main" val="73752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44136"/>
            <a:ext cx="9601200" cy="1036850"/>
          </a:xfrm>
        </p:spPr>
        <p:txBody>
          <a:bodyPr>
            <a:normAutofit/>
          </a:bodyPr>
          <a:lstStyle/>
          <a:p>
            <a:pPr algn="ctr"/>
            <a:r>
              <a:rPr lang="en-US" sz="4000" dirty="0">
                <a:solidFill>
                  <a:schemeClr val="bg1"/>
                </a:solidFill>
              </a:rPr>
              <a:t>Problem Statement</a:t>
            </a:r>
          </a:p>
        </p:txBody>
      </p:sp>
      <p:sp>
        <p:nvSpPr>
          <p:cNvPr id="3" name="Content Placeholder 2"/>
          <p:cNvSpPr>
            <a:spLocks noGrp="1"/>
          </p:cNvSpPr>
          <p:nvPr>
            <p:ph idx="1"/>
          </p:nvPr>
        </p:nvSpPr>
        <p:spPr>
          <a:xfrm>
            <a:off x="1295400" y="1651247"/>
            <a:ext cx="9601200" cy="5069149"/>
          </a:xfrm>
        </p:spPr>
        <p:txBody>
          <a:bodyPr>
            <a:normAutofit/>
          </a:bodyPr>
          <a:lstStyle/>
          <a:p>
            <a:pPr algn="just">
              <a:lnSpc>
                <a:spcPct val="120000"/>
              </a:lnSpc>
              <a:buFont typeface="Wingdings" panose="05000000000000000000" pitchFamily="2" charset="2"/>
              <a:buChar char="Ø"/>
            </a:pPr>
            <a:r>
              <a:rPr lang="en-CA" dirty="0"/>
              <a:t>The diamond should be within a range of 2000 to 4000 Canadian dollar according to his budget but the problem he faced when he arrived at the diamond shop are highlighted below:</a:t>
            </a:r>
          </a:p>
          <a:p>
            <a:pPr algn="just">
              <a:lnSpc>
                <a:spcPct val="120000"/>
              </a:lnSpc>
              <a:buFont typeface="Wingdings" panose="05000000000000000000" pitchFamily="2" charset="2"/>
              <a:buChar char="Ø"/>
            </a:pPr>
            <a:endParaRPr lang="en-CA" dirty="0"/>
          </a:p>
          <a:p>
            <a:pPr lvl="1" algn="just">
              <a:buFont typeface="Wingdings" panose="05000000000000000000" pitchFamily="2" charset="2"/>
              <a:buChar char="§"/>
            </a:pPr>
            <a:r>
              <a:rPr lang="en-CA" dirty="0"/>
              <a:t>Higher the carat of diamond makes the price of diamond higher i.e. big diamonds are rare which increased the value of the diamond.</a:t>
            </a:r>
          </a:p>
          <a:p>
            <a:pPr lvl="1" algn="just">
              <a:buFont typeface="Wingdings" panose="05000000000000000000" pitchFamily="2" charset="2"/>
              <a:buChar char="§"/>
            </a:pPr>
            <a:r>
              <a:rPr lang="en-CA" dirty="0"/>
              <a:t>The quality and price of diamond depends upon cut, clarity, polish, symmetry and color.</a:t>
            </a:r>
          </a:p>
          <a:p>
            <a:pPr lvl="1" algn="just">
              <a:buFont typeface="Wingdings" panose="05000000000000000000" pitchFamily="2" charset="2"/>
              <a:buChar char="§"/>
            </a:pPr>
            <a:r>
              <a:rPr lang="en-CA" dirty="0"/>
              <a:t>Different colored diamond are rare to find which increases the value of colorful diamond and made them expensive. Although colorless diamonds are placed with discounts if there is a presence of small yellowish spot.</a:t>
            </a:r>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7580"/>
            <a:ext cx="9601200" cy="1036850"/>
          </a:xfrm>
        </p:spPr>
        <p:txBody>
          <a:bodyPr>
            <a:normAutofit/>
          </a:bodyPr>
          <a:lstStyle/>
          <a:p>
            <a:pPr algn="ctr"/>
            <a:r>
              <a:rPr lang="en-US" sz="4000" dirty="0">
                <a:solidFill>
                  <a:schemeClr val="bg1"/>
                </a:solidFill>
              </a:rPr>
              <a:t>Professor’s Requirement</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05485512"/>
              </p:ext>
            </p:extLst>
          </p:nvPr>
        </p:nvGraphicFramePr>
        <p:xfrm>
          <a:off x="1952487" y="1871663"/>
          <a:ext cx="8287026" cy="3552824"/>
        </p:xfrm>
        <a:graphic>
          <a:graphicData uri="http://schemas.openxmlformats.org/drawingml/2006/table">
            <a:tbl>
              <a:tblPr firstRow="1" bandRow="1">
                <a:tableStyleId>{8EC20E35-A176-4012-BC5E-935CFFF8708E}</a:tableStyleId>
              </a:tblPr>
              <a:tblGrid>
                <a:gridCol w="4143513">
                  <a:extLst>
                    <a:ext uri="{9D8B030D-6E8A-4147-A177-3AD203B41FA5}">
                      <a16:colId xmlns:a16="http://schemas.microsoft.com/office/drawing/2014/main" val="20000"/>
                    </a:ext>
                  </a:extLst>
                </a:gridCol>
                <a:gridCol w="4143513">
                  <a:extLst>
                    <a:ext uri="{9D8B030D-6E8A-4147-A177-3AD203B41FA5}">
                      <a16:colId xmlns:a16="http://schemas.microsoft.com/office/drawing/2014/main" val="20001"/>
                    </a:ext>
                  </a:extLst>
                </a:gridCol>
              </a:tblGrid>
              <a:tr h="444103">
                <a:tc>
                  <a:txBody>
                    <a:bodyPr/>
                    <a:lstStyle/>
                    <a:p>
                      <a:pPr algn="ctr"/>
                      <a:r>
                        <a:rPr lang="en-US" dirty="0"/>
                        <a:t>Characteristics</a:t>
                      </a:r>
                    </a:p>
                  </a:txBody>
                  <a:tcPr anchor="ctr"/>
                </a:tc>
                <a:tc>
                  <a:txBody>
                    <a:bodyPr/>
                    <a:lstStyle/>
                    <a:p>
                      <a:pPr algn="ctr"/>
                      <a:r>
                        <a:rPr lang="en-US" dirty="0"/>
                        <a:t>Values</a:t>
                      </a:r>
                    </a:p>
                  </a:txBody>
                  <a:tcPr anchor="ctr"/>
                </a:tc>
                <a:extLst>
                  <a:ext uri="{0D108BD9-81ED-4DB2-BD59-A6C34878D82A}">
                    <a16:rowId xmlns:a16="http://schemas.microsoft.com/office/drawing/2014/main" val="10000"/>
                  </a:ext>
                </a:extLst>
              </a:tr>
              <a:tr h="444103">
                <a:tc>
                  <a:txBody>
                    <a:bodyPr/>
                    <a:lstStyle/>
                    <a:p>
                      <a:pPr algn="ctr"/>
                      <a:r>
                        <a:rPr lang="en-US" dirty="0"/>
                        <a:t>Carat Weight</a:t>
                      </a:r>
                    </a:p>
                  </a:txBody>
                  <a:tcPr anchor="ctr"/>
                </a:tc>
                <a:tc>
                  <a:txBody>
                    <a:bodyPr/>
                    <a:lstStyle/>
                    <a:p>
                      <a:pPr algn="ctr"/>
                      <a:r>
                        <a:rPr lang="en-US" dirty="0"/>
                        <a:t>0.9</a:t>
                      </a:r>
                    </a:p>
                  </a:txBody>
                  <a:tcPr anchor="ctr"/>
                </a:tc>
                <a:extLst>
                  <a:ext uri="{0D108BD9-81ED-4DB2-BD59-A6C34878D82A}">
                    <a16:rowId xmlns:a16="http://schemas.microsoft.com/office/drawing/2014/main" val="10001"/>
                  </a:ext>
                </a:extLst>
              </a:tr>
              <a:tr h="444103">
                <a:tc>
                  <a:txBody>
                    <a:bodyPr/>
                    <a:lstStyle/>
                    <a:p>
                      <a:pPr algn="ctr"/>
                      <a:r>
                        <a:rPr lang="en-US" dirty="0"/>
                        <a:t>Cut</a:t>
                      </a:r>
                    </a:p>
                  </a:txBody>
                  <a:tcPr anchor="ctr"/>
                </a:tc>
                <a:tc>
                  <a:txBody>
                    <a:bodyPr/>
                    <a:lstStyle/>
                    <a:p>
                      <a:pPr algn="ctr"/>
                      <a:r>
                        <a:rPr lang="en-US" dirty="0"/>
                        <a:t>Very Good</a:t>
                      </a:r>
                    </a:p>
                  </a:txBody>
                  <a:tcPr anchor="ctr"/>
                </a:tc>
                <a:extLst>
                  <a:ext uri="{0D108BD9-81ED-4DB2-BD59-A6C34878D82A}">
                    <a16:rowId xmlns:a16="http://schemas.microsoft.com/office/drawing/2014/main" val="10002"/>
                  </a:ext>
                </a:extLst>
              </a:tr>
              <a:tr h="444103">
                <a:tc>
                  <a:txBody>
                    <a:bodyPr/>
                    <a:lstStyle/>
                    <a:p>
                      <a:pPr algn="ctr"/>
                      <a:r>
                        <a:rPr lang="en-US" dirty="0"/>
                        <a:t>Color</a:t>
                      </a:r>
                    </a:p>
                  </a:txBody>
                  <a:tcPr anchor="ctr"/>
                </a:tc>
                <a:tc>
                  <a:txBody>
                    <a:bodyPr/>
                    <a:lstStyle/>
                    <a:p>
                      <a:pPr algn="ctr"/>
                      <a:r>
                        <a:rPr lang="en-US" dirty="0"/>
                        <a:t>J</a:t>
                      </a:r>
                    </a:p>
                  </a:txBody>
                  <a:tcPr anchor="ctr"/>
                </a:tc>
                <a:extLst>
                  <a:ext uri="{0D108BD9-81ED-4DB2-BD59-A6C34878D82A}">
                    <a16:rowId xmlns:a16="http://schemas.microsoft.com/office/drawing/2014/main" val="10003"/>
                  </a:ext>
                </a:extLst>
              </a:tr>
              <a:tr h="444103">
                <a:tc>
                  <a:txBody>
                    <a:bodyPr/>
                    <a:lstStyle/>
                    <a:p>
                      <a:pPr algn="ctr"/>
                      <a:r>
                        <a:rPr lang="en-US" dirty="0"/>
                        <a:t>Clarity</a:t>
                      </a:r>
                    </a:p>
                  </a:txBody>
                  <a:tcPr anchor="ctr"/>
                </a:tc>
                <a:tc>
                  <a:txBody>
                    <a:bodyPr/>
                    <a:lstStyle/>
                    <a:p>
                      <a:pPr algn="ctr"/>
                      <a:r>
                        <a:rPr lang="en-US" dirty="0"/>
                        <a:t>SI2</a:t>
                      </a:r>
                    </a:p>
                  </a:txBody>
                  <a:tcPr anchor="ctr"/>
                </a:tc>
                <a:extLst>
                  <a:ext uri="{0D108BD9-81ED-4DB2-BD59-A6C34878D82A}">
                    <a16:rowId xmlns:a16="http://schemas.microsoft.com/office/drawing/2014/main" val="953656725"/>
                  </a:ext>
                </a:extLst>
              </a:tr>
              <a:tr h="444103">
                <a:tc>
                  <a:txBody>
                    <a:bodyPr/>
                    <a:lstStyle/>
                    <a:p>
                      <a:pPr algn="ctr"/>
                      <a:r>
                        <a:rPr lang="en-US" dirty="0"/>
                        <a:t>Polish</a:t>
                      </a:r>
                    </a:p>
                  </a:txBody>
                  <a:tcPr anchor="ctr"/>
                </a:tc>
                <a:tc>
                  <a:txBody>
                    <a:bodyPr/>
                    <a:lstStyle/>
                    <a:p>
                      <a:pPr algn="ctr"/>
                      <a:r>
                        <a:rPr lang="en-US" dirty="0"/>
                        <a:t>Good</a:t>
                      </a:r>
                    </a:p>
                  </a:txBody>
                  <a:tcPr anchor="ctr"/>
                </a:tc>
                <a:extLst>
                  <a:ext uri="{0D108BD9-81ED-4DB2-BD59-A6C34878D82A}">
                    <a16:rowId xmlns:a16="http://schemas.microsoft.com/office/drawing/2014/main" val="664249324"/>
                  </a:ext>
                </a:extLst>
              </a:tr>
              <a:tr h="444103">
                <a:tc>
                  <a:txBody>
                    <a:bodyPr/>
                    <a:lstStyle/>
                    <a:p>
                      <a:pPr algn="ctr"/>
                      <a:r>
                        <a:rPr lang="en-US" dirty="0"/>
                        <a:t>Symmetry</a:t>
                      </a:r>
                    </a:p>
                  </a:txBody>
                  <a:tcPr anchor="ctr"/>
                </a:tc>
                <a:tc>
                  <a:txBody>
                    <a:bodyPr/>
                    <a:lstStyle/>
                    <a:p>
                      <a:pPr algn="ctr"/>
                      <a:r>
                        <a:rPr lang="en-US" dirty="0"/>
                        <a:t>Very Good</a:t>
                      </a:r>
                    </a:p>
                  </a:txBody>
                  <a:tcPr anchor="ctr"/>
                </a:tc>
                <a:extLst>
                  <a:ext uri="{0D108BD9-81ED-4DB2-BD59-A6C34878D82A}">
                    <a16:rowId xmlns:a16="http://schemas.microsoft.com/office/drawing/2014/main" val="930613213"/>
                  </a:ext>
                </a:extLst>
              </a:tr>
              <a:tr h="444103">
                <a:tc>
                  <a:txBody>
                    <a:bodyPr/>
                    <a:lstStyle/>
                    <a:p>
                      <a:pPr algn="ctr"/>
                      <a:r>
                        <a:rPr lang="en-US" dirty="0"/>
                        <a:t>Certification</a:t>
                      </a:r>
                    </a:p>
                  </a:txBody>
                  <a:tcPr anchor="ctr"/>
                </a:tc>
                <a:tc>
                  <a:txBody>
                    <a:bodyPr/>
                    <a:lstStyle/>
                    <a:p>
                      <a:pPr algn="ctr"/>
                      <a:r>
                        <a:rPr lang="en-US" dirty="0"/>
                        <a:t>GIA</a:t>
                      </a:r>
                    </a:p>
                  </a:txBody>
                  <a:tcPr anchor="ctr"/>
                </a:tc>
                <a:extLst>
                  <a:ext uri="{0D108BD9-81ED-4DB2-BD59-A6C34878D82A}">
                    <a16:rowId xmlns:a16="http://schemas.microsoft.com/office/drawing/2014/main" val="1117892842"/>
                  </a:ext>
                </a:extLst>
              </a:tr>
            </a:tbl>
          </a:graphicData>
        </a:graphic>
      </p:graphicFrame>
      <p:sp>
        <p:nvSpPr>
          <p:cNvPr id="7" name="Rectangle 6">
            <a:extLst>
              <a:ext uri="{FF2B5EF4-FFF2-40B4-BE49-F238E27FC236}">
                <a16:creationId xmlns:a16="http://schemas.microsoft.com/office/drawing/2014/main" id="{D39C21B9-413C-47D5-85A0-DB1887C89688}"/>
              </a:ext>
            </a:extLst>
          </p:cNvPr>
          <p:cNvSpPr/>
          <p:nvPr/>
        </p:nvSpPr>
        <p:spPr>
          <a:xfrm>
            <a:off x="4596592" y="5743570"/>
            <a:ext cx="2998816" cy="461665"/>
          </a:xfrm>
          <a:prstGeom prst="rect">
            <a:avLst/>
          </a:prstGeom>
        </p:spPr>
        <p:txBody>
          <a:bodyPr wrap="square">
            <a:spAutoFit/>
          </a:bodyPr>
          <a:lstStyle/>
          <a:p>
            <a:pPr algn="ctr"/>
            <a:r>
              <a:rPr lang="en-CA" sz="2400" b="1" dirty="0">
                <a:latin typeface="Times New Roman" panose="02020603050405020304" pitchFamily="18" charset="0"/>
                <a:ea typeface="Calibri" panose="020F0502020204030204" pitchFamily="34" charset="0"/>
              </a:rPr>
              <a:t>Quoted Price: $3,100</a:t>
            </a:r>
            <a:endParaRPr lang="en-CA" sz="2400" b="1" dirty="0"/>
          </a:p>
        </p:txBody>
      </p:sp>
    </p:spTree>
    <p:extLst>
      <p:ext uri="{BB962C8B-B14F-4D97-AF65-F5344CB8AC3E}">
        <p14:creationId xmlns:p14="http://schemas.microsoft.com/office/powerpoint/2010/main" val="42138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37604"/>
            <a:ext cx="9601200" cy="1036850"/>
          </a:xfrm>
        </p:spPr>
        <p:txBody>
          <a:bodyPr>
            <a:normAutofit/>
          </a:bodyPr>
          <a:lstStyle/>
          <a:p>
            <a:pPr algn="ctr"/>
            <a:r>
              <a:rPr lang="en-US" sz="4000" dirty="0">
                <a:solidFill>
                  <a:schemeClr val="bg1"/>
                </a:solidFill>
              </a:rPr>
              <a:t>Variables Set</a:t>
            </a:r>
          </a:p>
        </p:txBody>
      </p:sp>
      <p:sp>
        <p:nvSpPr>
          <p:cNvPr id="3" name="Content Placeholder 2"/>
          <p:cNvSpPr>
            <a:spLocks noGrp="1"/>
          </p:cNvSpPr>
          <p:nvPr>
            <p:ph idx="1"/>
          </p:nvPr>
        </p:nvSpPr>
        <p:spPr>
          <a:xfrm>
            <a:off x="1295400" y="1651247"/>
            <a:ext cx="9601200" cy="5069149"/>
          </a:xfrm>
        </p:spPr>
        <p:txBody>
          <a:bodyPr>
            <a:normAutofit fontScale="92500" lnSpcReduction="10000"/>
          </a:bodyPr>
          <a:lstStyle/>
          <a:p>
            <a:pPr algn="just">
              <a:lnSpc>
                <a:spcPct val="120000"/>
              </a:lnSpc>
              <a:buFont typeface="Wingdings" panose="05000000000000000000" pitchFamily="2" charset="2"/>
              <a:buChar char="Ø"/>
            </a:pPr>
            <a:r>
              <a:rPr lang="en-CA" dirty="0"/>
              <a:t>Price is taken as a dependent variable, since price is derived from different characteristics of the diamond. Cut, color, clarity and carat are taken as the independent variable. </a:t>
            </a:r>
          </a:p>
          <a:p>
            <a:pPr algn="just">
              <a:lnSpc>
                <a:spcPct val="120000"/>
              </a:lnSpc>
              <a:buFont typeface="Wingdings" panose="05000000000000000000" pitchFamily="2" charset="2"/>
              <a:buChar char="Ø"/>
            </a:pPr>
            <a:r>
              <a:rPr lang="en-CA" dirty="0"/>
              <a:t>Another requirement was to use color and clarity as dummy variables, which only take the value of 0 or 1. We also used cut as a dummy variable for developing the model. The conditions were set according to the professor’s preference which are as follows:</a:t>
            </a:r>
          </a:p>
          <a:p>
            <a:pPr marL="457200" lvl="2" algn="just">
              <a:lnSpc>
                <a:spcPct val="120000"/>
              </a:lnSpc>
              <a:spcBef>
                <a:spcPts val="1200"/>
              </a:spcBef>
              <a:buFont typeface="Wingdings" panose="05000000000000000000" pitchFamily="2" charset="2"/>
              <a:buChar char="Ø"/>
            </a:pPr>
            <a:r>
              <a:rPr lang="en-CA" sz="1800" dirty="0"/>
              <a:t>Clarity will take the value 1 when its scale is SI2, otherwise for all other conditions it will take a value of 0.</a:t>
            </a:r>
          </a:p>
          <a:p>
            <a:pPr marL="457200" lvl="2" algn="just">
              <a:lnSpc>
                <a:spcPct val="120000"/>
              </a:lnSpc>
              <a:spcBef>
                <a:spcPts val="1200"/>
              </a:spcBef>
              <a:buFont typeface="Wingdings" panose="05000000000000000000" pitchFamily="2" charset="2"/>
              <a:buChar char="Ø"/>
            </a:pPr>
            <a:r>
              <a:rPr lang="en-CA" sz="1800" dirty="0"/>
              <a:t>Color will take the value 1 when its scale is “J”, otherwise for all other conditions it will take a value of 0.</a:t>
            </a:r>
          </a:p>
          <a:p>
            <a:pPr marL="457200" lvl="2" algn="just">
              <a:lnSpc>
                <a:spcPct val="120000"/>
              </a:lnSpc>
              <a:spcBef>
                <a:spcPts val="1200"/>
              </a:spcBef>
              <a:buFont typeface="Wingdings" panose="05000000000000000000" pitchFamily="2" charset="2"/>
              <a:buChar char="Ø"/>
            </a:pPr>
            <a:r>
              <a:rPr lang="en-CA" sz="1800" dirty="0"/>
              <a:t>Cut will take the value 1 when its scale is “very good”, otherwise for all other conditions it will take a value of 0.</a:t>
            </a:r>
          </a:p>
          <a:p>
            <a:pPr algn="just">
              <a:lnSpc>
                <a:spcPct val="120000"/>
              </a:lnSpc>
              <a:buFont typeface="Wingdings" panose="05000000000000000000" pitchFamily="2" charset="2"/>
              <a:buChar char="Ø"/>
            </a:pPr>
            <a:endParaRPr lang="en-CA" dirty="0"/>
          </a:p>
        </p:txBody>
      </p:sp>
    </p:spTree>
    <p:extLst>
      <p:ext uri="{BB962C8B-B14F-4D97-AF65-F5344CB8AC3E}">
        <p14:creationId xmlns:p14="http://schemas.microsoft.com/office/powerpoint/2010/main" val="349535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004CB12-8DB8-4F02-8899-F6169334A547}"/>
              </a:ext>
            </a:extLst>
          </p:cNvPr>
          <p:cNvPicPr>
            <a:picLocks noGrp="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5140171" y="1828800"/>
            <a:ext cx="6764785" cy="4343400"/>
          </a:xfrm>
          <a:prstGeom prst="rect">
            <a:avLst/>
          </a:prstGeom>
          <a:noFill/>
          <a:ln>
            <a:noFill/>
          </a:ln>
        </p:spPr>
      </p:pic>
      <p:sp>
        <p:nvSpPr>
          <p:cNvPr id="2" name="Title 1"/>
          <p:cNvSpPr>
            <a:spLocks noGrp="1"/>
          </p:cNvSpPr>
          <p:nvPr>
            <p:ph type="title"/>
          </p:nvPr>
        </p:nvSpPr>
        <p:spPr>
          <a:xfrm>
            <a:off x="1066801" y="229519"/>
            <a:ext cx="9601200" cy="1036850"/>
          </a:xfrm>
        </p:spPr>
        <p:txBody>
          <a:bodyPr/>
          <a:lstStyle/>
          <a:p>
            <a:pPr algn="ctr"/>
            <a:r>
              <a:rPr lang="en-US" sz="4000" dirty="0">
                <a:solidFill>
                  <a:schemeClr val="bg1"/>
                </a:solidFill>
              </a:rPr>
              <a:t>Regression</a:t>
            </a:r>
            <a:endParaRPr lang="en-US" dirty="0">
              <a:solidFill>
                <a:schemeClr val="bg1"/>
              </a:solidFill>
            </a:endParaRPr>
          </a:p>
        </p:txBody>
      </p:sp>
      <p:sp>
        <p:nvSpPr>
          <p:cNvPr id="12" name="Content Placeholder 11"/>
          <p:cNvSpPr>
            <a:spLocks noGrp="1"/>
          </p:cNvSpPr>
          <p:nvPr>
            <p:ph sz="half" idx="2"/>
          </p:nvPr>
        </p:nvSpPr>
        <p:spPr>
          <a:xfrm>
            <a:off x="807130" y="2566756"/>
            <a:ext cx="5060271" cy="2867487"/>
          </a:xfrm>
        </p:spPr>
        <p:txBody>
          <a:bodyPr>
            <a:normAutofit/>
          </a:bodyPr>
          <a:lstStyle/>
          <a:p>
            <a:pPr algn="just"/>
            <a:r>
              <a:rPr lang="en-CA" dirty="0"/>
              <a:t>Linear regression was the method which was used to regress the independent variables against the dependent variable. </a:t>
            </a:r>
          </a:p>
          <a:p>
            <a:pPr algn="just"/>
            <a:r>
              <a:rPr lang="en-CA" dirty="0"/>
              <a:t>This method was considered after plotting the data, we can easily see that a straight line fits through the data with </a:t>
            </a:r>
            <a:r>
              <a:rPr lang="en-CA" dirty="0">
                <a:highlight>
                  <a:srgbClr val="00FFFF"/>
                </a:highlight>
              </a:rPr>
              <a:t>minimum squared errors</a:t>
            </a:r>
            <a:r>
              <a:rPr lang="en-CA" dirty="0"/>
              <a:t>. So, a linear regression model was the best choice.</a:t>
            </a:r>
          </a:p>
          <a:p>
            <a:endParaRPr lang="en-US" dirty="0"/>
          </a:p>
        </p:txBody>
      </p:sp>
    </p:spTree>
    <p:extLst>
      <p:ext uri="{BB962C8B-B14F-4D97-AF65-F5344CB8AC3E}">
        <p14:creationId xmlns:p14="http://schemas.microsoft.com/office/powerpoint/2010/main" val="73711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E1678-C076-44B9-98F9-D8ECFFC40697}"/>
              </a:ext>
            </a:extLst>
          </p:cNvPr>
          <p:cNvSpPr>
            <a:spLocks noGrp="1"/>
          </p:cNvSpPr>
          <p:nvPr>
            <p:ph type="title"/>
          </p:nvPr>
        </p:nvSpPr>
        <p:spPr>
          <a:xfrm>
            <a:off x="1060704" y="18288"/>
            <a:ext cx="10058400" cy="1609344"/>
          </a:xfrm>
        </p:spPr>
        <p:txBody>
          <a:bodyPr/>
          <a:lstStyle/>
          <a:p>
            <a:pPr algn="ctr"/>
            <a:r>
              <a:rPr lang="en-CA" dirty="0">
                <a:solidFill>
                  <a:schemeClr val="bg1"/>
                </a:solidFill>
              </a:rPr>
              <a:t>Descriptive Analysis</a:t>
            </a:r>
          </a:p>
        </p:txBody>
      </p:sp>
      <p:graphicFrame>
        <p:nvGraphicFramePr>
          <p:cNvPr id="7" name="Content Placeholder 6">
            <a:extLst>
              <a:ext uri="{FF2B5EF4-FFF2-40B4-BE49-F238E27FC236}">
                <a16:creationId xmlns:a16="http://schemas.microsoft.com/office/drawing/2014/main" id="{2F39A9B9-10A8-45B5-96AE-0EF98020FC1D}"/>
              </a:ext>
            </a:extLst>
          </p:cNvPr>
          <p:cNvGraphicFramePr>
            <a:graphicFrameLocks noGrp="1"/>
          </p:cNvGraphicFramePr>
          <p:nvPr>
            <p:ph sz="quarter" idx="4"/>
            <p:extLst>
              <p:ext uri="{D42A27DB-BD31-4B8C-83A1-F6EECF244321}">
                <p14:modId xmlns:p14="http://schemas.microsoft.com/office/powerpoint/2010/main" val="386021059"/>
              </p:ext>
            </p:extLst>
          </p:nvPr>
        </p:nvGraphicFramePr>
        <p:xfrm>
          <a:off x="2263158" y="2886075"/>
          <a:ext cx="8061465" cy="3569448"/>
        </p:xfrm>
        <a:graphic>
          <a:graphicData uri="http://schemas.openxmlformats.org/drawingml/2006/table">
            <a:tbl>
              <a:tblPr>
                <a:tableStyleId>{69CF1AB2-1976-4502-BF36-3FF5EA218861}</a:tableStyleId>
              </a:tblPr>
              <a:tblGrid>
                <a:gridCol w="2669138">
                  <a:extLst>
                    <a:ext uri="{9D8B030D-6E8A-4147-A177-3AD203B41FA5}">
                      <a16:colId xmlns:a16="http://schemas.microsoft.com/office/drawing/2014/main" val="3359847324"/>
                    </a:ext>
                  </a:extLst>
                </a:gridCol>
                <a:gridCol w="1563646">
                  <a:extLst>
                    <a:ext uri="{9D8B030D-6E8A-4147-A177-3AD203B41FA5}">
                      <a16:colId xmlns:a16="http://schemas.microsoft.com/office/drawing/2014/main" val="1165536694"/>
                    </a:ext>
                  </a:extLst>
                </a:gridCol>
                <a:gridCol w="2262461">
                  <a:extLst>
                    <a:ext uri="{9D8B030D-6E8A-4147-A177-3AD203B41FA5}">
                      <a16:colId xmlns:a16="http://schemas.microsoft.com/office/drawing/2014/main" val="2829650448"/>
                    </a:ext>
                  </a:extLst>
                </a:gridCol>
                <a:gridCol w="1566220">
                  <a:extLst>
                    <a:ext uri="{9D8B030D-6E8A-4147-A177-3AD203B41FA5}">
                      <a16:colId xmlns:a16="http://schemas.microsoft.com/office/drawing/2014/main" val="4242583999"/>
                    </a:ext>
                  </a:extLst>
                </a:gridCol>
              </a:tblGrid>
              <a:tr h="403167">
                <a:tc gridSpan="4">
                  <a:txBody>
                    <a:bodyPr/>
                    <a:lstStyle/>
                    <a:p>
                      <a:pPr marL="38100" marR="38100" algn="ctr">
                        <a:lnSpc>
                          <a:spcPts val="1600"/>
                        </a:lnSpc>
                        <a:spcAft>
                          <a:spcPts val="0"/>
                        </a:spcAft>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271552185"/>
                  </a:ext>
                </a:extLst>
              </a:tr>
              <a:tr h="544977">
                <a:tc>
                  <a:txBody>
                    <a:bodyPr/>
                    <a:lstStyle/>
                    <a:p>
                      <a:pPr>
                        <a:lnSpc>
                          <a:spcPct val="107000"/>
                        </a:lnSpc>
                        <a:spcAft>
                          <a:spcPts val="0"/>
                        </a:spcAft>
                      </a:pPr>
                      <a:r>
                        <a:rPr lang="en-CA" sz="1600" dirty="0">
                          <a:effectLst/>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8100" marR="38100" algn="ctr">
                        <a:lnSpc>
                          <a:spcPts val="1600"/>
                        </a:lnSpc>
                        <a:spcAft>
                          <a:spcPts val="0"/>
                        </a:spcAft>
                      </a:pPr>
                      <a:r>
                        <a:rPr lang="en-CA" sz="1600" b="1">
                          <a:effectLst/>
                        </a:rPr>
                        <a:t>Mean</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b="1">
                          <a:effectLst/>
                        </a:rPr>
                        <a:t>Std. Deviation</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b="1" dirty="0">
                          <a:effectLst/>
                        </a:rPr>
                        <a:t>N</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87416098"/>
                  </a:ext>
                </a:extLst>
              </a:tr>
              <a:tr h="544977">
                <a:tc>
                  <a:txBody>
                    <a:bodyPr/>
                    <a:lstStyle/>
                    <a:p>
                      <a:pPr marL="38100" marR="38100" algn="ctr">
                        <a:lnSpc>
                          <a:spcPts val="1600"/>
                        </a:lnSpc>
                        <a:spcAft>
                          <a:spcPts val="0"/>
                        </a:spcAft>
                      </a:pPr>
                      <a:r>
                        <a:rPr lang="en-CA" sz="1600" b="1">
                          <a:effectLst/>
                        </a:rPr>
                        <a:t>Price</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a:effectLst/>
                        </a:rPr>
                        <a:t>1716.74</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a:effectLst/>
                        </a:rPr>
                        <a:t>1175.689</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a:effectLst/>
                        </a:rPr>
                        <a:t>440</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48836092"/>
                  </a:ext>
                </a:extLst>
              </a:tr>
              <a:tr h="435961">
                <a:tc>
                  <a:txBody>
                    <a:bodyPr/>
                    <a:lstStyle/>
                    <a:p>
                      <a:pPr marL="38100" marR="38100" algn="ctr">
                        <a:lnSpc>
                          <a:spcPts val="1600"/>
                        </a:lnSpc>
                        <a:spcAft>
                          <a:spcPts val="0"/>
                        </a:spcAft>
                      </a:pPr>
                      <a:r>
                        <a:rPr lang="en-CA" sz="1600" b="1">
                          <a:effectLst/>
                        </a:rPr>
                        <a:t>Carat</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a:effectLst/>
                        </a:rPr>
                        <a:t>.6692</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a:effectLst/>
                        </a:rPr>
                        <a:t>.37980</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a:effectLst/>
                        </a:rPr>
                        <a:t>440</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4580956"/>
                  </a:ext>
                </a:extLst>
              </a:tr>
              <a:tr h="550412">
                <a:tc>
                  <a:txBody>
                    <a:bodyPr/>
                    <a:lstStyle/>
                    <a:p>
                      <a:pPr marL="38100" marR="38100" algn="ctr">
                        <a:lnSpc>
                          <a:spcPts val="1600"/>
                        </a:lnSpc>
                        <a:spcAft>
                          <a:spcPts val="0"/>
                        </a:spcAft>
                      </a:pPr>
                      <a:r>
                        <a:rPr lang="en-CA" sz="1600" b="1">
                          <a:effectLst/>
                        </a:rPr>
                        <a:t>Color_Dummy</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a:effectLst/>
                        </a:rPr>
                        <a:t>.23</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a:effectLst/>
                        </a:rPr>
                        <a:t>.424</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a:effectLst/>
                        </a:rPr>
                        <a:t>440</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22462877"/>
                  </a:ext>
                </a:extLst>
              </a:tr>
              <a:tr h="544977">
                <a:tc>
                  <a:txBody>
                    <a:bodyPr/>
                    <a:lstStyle/>
                    <a:p>
                      <a:pPr marL="38100" marR="38100" algn="ctr">
                        <a:lnSpc>
                          <a:spcPts val="1600"/>
                        </a:lnSpc>
                        <a:spcAft>
                          <a:spcPts val="0"/>
                        </a:spcAft>
                      </a:pPr>
                      <a:r>
                        <a:rPr lang="en-CA" sz="1600" b="1">
                          <a:effectLst/>
                        </a:rPr>
                        <a:t>Clarity_Dummy</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a:effectLst/>
                        </a:rPr>
                        <a:t>.25</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a:effectLst/>
                        </a:rPr>
                        <a:t>.434</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a:effectLst/>
                        </a:rPr>
                        <a:t>440</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80602750"/>
                  </a:ext>
                </a:extLst>
              </a:tr>
              <a:tr h="544977">
                <a:tc>
                  <a:txBody>
                    <a:bodyPr/>
                    <a:lstStyle/>
                    <a:p>
                      <a:pPr marL="38100" marR="38100" algn="ctr">
                        <a:lnSpc>
                          <a:spcPts val="1600"/>
                        </a:lnSpc>
                        <a:spcAft>
                          <a:spcPts val="0"/>
                        </a:spcAft>
                      </a:pPr>
                      <a:r>
                        <a:rPr lang="en-CA" sz="1600" b="1" dirty="0" err="1">
                          <a:effectLst/>
                        </a:rPr>
                        <a:t>Cut_Dummy</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a:effectLst/>
                        </a:rPr>
                        <a:t>.22</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a:effectLst/>
                        </a:rPr>
                        <a:t>.415</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dirty="0">
                          <a:effectLst/>
                        </a:rPr>
                        <a:t>440</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35525117"/>
                  </a:ext>
                </a:extLst>
              </a:tr>
            </a:tbl>
          </a:graphicData>
        </a:graphic>
      </p:graphicFrame>
      <p:sp>
        <p:nvSpPr>
          <p:cNvPr id="8" name="Rectangle 7">
            <a:extLst>
              <a:ext uri="{FF2B5EF4-FFF2-40B4-BE49-F238E27FC236}">
                <a16:creationId xmlns:a16="http://schemas.microsoft.com/office/drawing/2014/main" id="{278066F5-6A25-4FE0-A887-0B0DF448366D}"/>
              </a:ext>
            </a:extLst>
          </p:cNvPr>
          <p:cNvSpPr/>
          <p:nvPr/>
        </p:nvSpPr>
        <p:spPr>
          <a:xfrm>
            <a:off x="1607590" y="1942070"/>
            <a:ext cx="9372599" cy="646331"/>
          </a:xfrm>
          <a:prstGeom prst="rect">
            <a:avLst/>
          </a:prstGeom>
        </p:spPr>
        <p:txBody>
          <a:bodyPr wrap="square">
            <a:spAutoFit/>
          </a:bodyPr>
          <a:lstStyle/>
          <a:p>
            <a:r>
              <a:rPr lang="en-CA" dirty="0">
                <a:latin typeface="Times New Roman" panose="02020603050405020304" pitchFamily="18" charset="0"/>
                <a:ea typeface="Calibri" panose="020F0502020204030204" pitchFamily="34" charset="0"/>
              </a:rPr>
              <a:t>The number of observation for each variable is 440. The data used for analysis consist of all three vendors/wholesalers combined. The descriptive statistics are as follow:</a:t>
            </a:r>
            <a:endParaRPr lang="en-CA" dirty="0"/>
          </a:p>
        </p:txBody>
      </p:sp>
    </p:spTree>
    <p:extLst>
      <p:ext uri="{BB962C8B-B14F-4D97-AF65-F5344CB8AC3E}">
        <p14:creationId xmlns:p14="http://schemas.microsoft.com/office/powerpoint/2010/main" val="2065352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E1678-C076-44B9-98F9-D8ECFFC40697}"/>
              </a:ext>
            </a:extLst>
          </p:cNvPr>
          <p:cNvSpPr>
            <a:spLocks noGrp="1"/>
          </p:cNvSpPr>
          <p:nvPr>
            <p:ph type="title"/>
          </p:nvPr>
        </p:nvSpPr>
        <p:spPr>
          <a:xfrm>
            <a:off x="1060704" y="18288"/>
            <a:ext cx="10058400" cy="1609344"/>
          </a:xfrm>
        </p:spPr>
        <p:txBody>
          <a:bodyPr/>
          <a:lstStyle/>
          <a:p>
            <a:pPr algn="ctr"/>
            <a:r>
              <a:rPr lang="en-CA" dirty="0">
                <a:solidFill>
                  <a:schemeClr val="bg1"/>
                </a:solidFill>
              </a:rPr>
              <a:t>Correlation</a:t>
            </a:r>
          </a:p>
        </p:txBody>
      </p:sp>
      <p:graphicFrame>
        <p:nvGraphicFramePr>
          <p:cNvPr id="5" name="Content Placeholder 4">
            <a:extLst>
              <a:ext uri="{FF2B5EF4-FFF2-40B4-BE49-F238E27FC236}">
                <a16:creationId xmlns:a16="http://schemas.microsoft.com/office/drawing/2014/main" id="{420CC0D0-013A-4FE3-80FB-162512551926}"/>
              </a:ext>
            </a:extLst>
          </p:cNvPr>
          <p:cNvGraphicFramePr>
            <a:graphicFrameLocks noGrp="1"/>
          </p:cNvGraphicFramePr>
          <p:nvPr>
            <p:ph sz="quarter" idx="4"/>
            <p:extLst>
              <p:ext uri="{D42A27DB-BD31-4B8C-83A1-F6EECF244321}">
                <p14:modId xmlns:p14="http://schemas.microsoft.com/office/powerpoint/2010/main" val="4007604791"/>
              </p:ext>
            </p:extLst>
          </p:nvPr>
        </p:nvGraphicFramePr>
        <p:xfrm>
          <a:off x="1228724" y="1599057"/>
          <a:ext cx="10058399" cy="5175670"/>
        </p:xfrm>
        <a:graphic>
          <a:graphicData uri="http://schemas.openxmlformats.org/drawingml/2006/table">
            <a:tbl>
              <a:tblPr>
                <a:tableStyleId>{69CF1AB2-1976-4502-BF36-3FF5EA218861}</a:tableStyleId>
              </a:tblPr>
              <a:tblGrid>
                <a:gridCol w="1772248">
                  <a:extLst>
                    <a:ext uri="{9D8B030D-6E8A-4147-A177-3AD203B41FA5}">
                      <a16:colId xmlns:a16="http://schemas.microsoft.com/office/drawing/2014/main" val="2172746626"/>
                    </a:ext>
                  </a:extLst>
                </a:gridCol>
                <a:gridCol w="1437678">
                  <a:extLst>
                    <a:ext uri="{9D8B030D-6E8A-4147-A177-3AD203B41FA5}">
                      <a16:colId xmlns:a16="http://schemas.microsoft.com/office/drawing/2014/main" val="1160306527"/>
                    </a:ext>
                  </a:extLst>
                </a:gridCol>
                <a:gridCol w="1019175">
                  <a:extLst>
                    <a:ext uri="{9D8B030D-6E8A-4147-A177-3AD203B41FA5}">
                      <a16:colId xmlns:a16="http://schemas.microsoft.com/office/drawing/2014/main" val="3249295059"/>
                    </a:ext>
                  </a:extLst>
                </a:gridCol>
                <a:gridCol w="1352550">
                  <a:extLst>
                    <a:ext uri="{9D8B030D-6E8A-4147-A177-3AD203B41FA5}">
                      <a16:colId xmlns:a16="http://schemas.microsoft.com/office/drawing/2014/main" val="4124891719"/>
                    </a:ext>
                  </a:extLst>
                </a:gridCol>
                <a:gridCol w="1543050">
                  <a:extLst>
                    <a:ext uri="{9D8B030D-6E8A-4147-A177-3AD203B41FA5}">
                      <a16:colId xmlns:a16="http://schemas.microsoft.com/office/drawing/2014/main" val="2015947695"/>
                    </a:ext>
                  </a:extLst>
                </a:gridCol>
                <a:gridCol w="1620159">
                  <a:extLst>
                    <a:ext uri="{9D8B030D-6E8A-4147-A177-3AD203B41FA5}">
                      <a16:colId xmlns:a16="http://schemas.microsoft.com/office/drawing/2014/main" val="1923484651"/>
                    </a:ext>
                  </a:extLst>
                </a:gridCol>
                <a:gridCol w="1313539">
                  <a:extLst>
                    <a:ext uri="{9D8B030D-6E8A-4147-A177-3AD203B41FA5}">
                      <a16:colId xmlns:a16="http://schemas.microsoft.com/office/drawing/2014/main" val="3146839671"/>
                    </a:ext>
                  </a:extLst>
                </a:gridCol>
              </a:tblGrid>
              <a:tr h="448818">
                <a:tc gridSpan="7">
                  <a:txBody>
                    <a:bodyPr/>
                    <a:lstStyle/>
                    <a:p>
                      <a:pPr marL="38100" marR="38100" algn="ctr">
                        <a:lnSpc>
                          <a:spcPts val="1600"/>
                        </a:lnSpc>
                        <a:spcAft>
                          <a:spcPts val="0"/>
                        </a:spcAft>
                      </a:pPr>
                      <a:r>
                        <a:rPr lang="en-CA" sz="1400" b="0">
                          <a:effectLst/>
                        </a:rPr>
                        <a:t>Correlations</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14613867"/>
                  </a:ext>
                </a:extLst>
              </a:tr>
              <a:tr h="482221">
                <a:tc gridSpan="2">
                  <a:txBody>
                    <a:bodyPr/>
                    <a:lstStyle/>
                    <a:p>
                      <a:pPr>
                        <a:lnSpc>
                          <a:spcPct val="107000"/>
                        </a:lnSpc>
                        <a:spcAft>
                          <a:spcPts val="0"/>
                        </a:spcAft>
                      </a:pPr>
                      <a:r>
                        <a:rPr lang="en-CA" sz="1400" b="0">
                          <a:effectLst/>
                        </a:rPr>
                        <a:t> </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hMerge="1">
                  <a:txBody>
                    <a:bodyPr/>
                    <a:lstStyle/>
                    <a:p>
                      <a:endParaRPr lang="en-CA"/>
                    </a:p>
                  </a:txBody>
                  <a:tcPr/>
                </a:tc>
                <a:tc>
                  <a:txBody>
                    <a:bodyPr/>
                    <a:lstStyle/>
                    <a:p>
                      <a:pPr marL="38100" marR="38100" algn="ctr">
                        <a:lnSpc>
                          <a:spcPts val="1600"/>
                        </a:lnSpc>
                        <a:spcAft>
                          <a:spcPts val="0"/>
                        </a:spcAft>
                      </a:pPr>
                      <a:r>
                        <a:rPr lang="en-CA" sz="1400" b="1">
                          <a:effectLst/>
                        </a:rPr>
                        <a:t>Price</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1" dirty="0">
                          <a:effectLst/>
                        </a:rPr>
                        <a:t>Carat</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1">
                          <a:effectLst/>
                        </a:rPr>
                        <a:t>Color_Dummy</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1">
                          <a:effectLst/>
                        </a:rPr>
                        <a:t>Clarity_Dummy</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1" dirty="0" err="1">
                          <a:effectLst/>
                        </a:rPr>
                        <a:t>Cut_Dummy</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140775520"/>
                  </a:ext>
                </a:extLst>
              </a:tr>
              <a:tr h="241111">
                <a:tc rowSpan="5">
                  <a:txBody>
                    <a:bodyPr/>
                    <a:lstStyle/>
                    <a:p>
                      <a:pPr marL="38100" marR="38100">
                        <a:lnSpc>
                          <a:spcPts val="1600"/>
                        </a:lnSpc>
                        <a:spcAft>
                          <a:spcPts val="0"/>
                        </a:spcAft>
                      </a:pPr>
                      <a:r>
                        <a:rPr lang="en-CA" sz="1400" b="0">
                          <a:effectLst/>
                        </a:rPr>
                        <a:t>Pearson Correlation</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nSpc>
                          <a:spcPts val="1600"/>
                        </a:lnSpc>
                        <a:spcAft>
                          <a:spcPts val="0"/>
                        </a:spcAft>
                      </a:pPr>
                      <a:r>
                        <a:rPr lang="en-CA" sz="1400" b="0">
                          <a:effectLst/>
                        </a:rPr>
                        <a:t>Price</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0"/>
                        </a:spcAft>
                      </a:pPr>
                      <a:r>
                        <a:rPr lang="en-CA" sz="1400" b="0">
                          <a:effectLst/>
                        </a:rPr>
                        <a:t>1.000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.925</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.112</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.127</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dirty="0">
                          <a:effectLst/>
                        </a:rPr>
                        <a:t>-.244</a:t>
                      </a:r>
                      <a:endParaRPr lang="en-CA"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654242543"/>
                  </a:ext>
                </a:extLst>
              </a:tr>
              <a:tr h="241111">
                <a:tc vMerge="1">
                  <a:txBody>
                    <a:bodyPr/>
                    <a:lstStyle/>
                    <a:p>
                      <a:endParaRPr lang="en-CA"/>
                    </a:p>
                  </a:txBody>
                  <a:tcPr/>
                </a:tc>
                <a:tc>
                  <a:txBody>
                    <a:bodyPr/>
                    <a:lstStyle/>
                    <a:p>
                      <a:pPr marL="38100" marR="38100">
                        <a:lnSpc>
                          <a:spcPts val="1600"/>
                        </a:lnSpc>
                        <a:spcAft>
                          <a:spcPts val="0"/>
                        </a:spcAft>
                      </a:pPr>
                      <a:r>
                        <a:rPr lang="en-CA" sz="1400" b="0">
                          <a:effectLst/>
                        </a:rPr>
                        <a:t>Carat</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0"/>
                        </a:spcAft>
                      </a:pPr>
                      <a:r>
                        <a:rPr lang="en-CA" sz="1400" b="0">
                          <a:effectLst/>
                        </a:rPr>
                        <a:t>.925</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1.000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.175</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.012</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-.328</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180878776"/>
                  </a:ext>
                </a:extLst>
              </a:tr>
              <a:tr h="310885">
                <a:tc vMerge="1">
                  <a:txBody>
                    <a:bodyPr/>
                    <a:lstStyle/>
                    <a:p>
                      <a:endParaRPr lang="en-CA"/>
                    </a:p>
                  </a:txBody>
                  <a:tcPr/>
                </a:tc>
                <a:tc>
                  <a:txBody>
                    <a:bodyPr/>
                    <a:lstStyle/>
                    <a:p>
                      <a:pPr marL="38100" marR="38100">
                        <a:lnSpc>
                          <a:spcPts val="1600"/>
                        </a:lnSpc>
                        <a:spcAft>
                          <a:spcPts val="0"/>
                        </a:spcAft>
                      </a:pPr>
                      <a:r>
                        <a:rPr lang="en-CA" sz="1400" b="0">
                          <a:effectLst/>
                        </a:rPr>
                        <a:t>Color_Dummy</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0"/>
                        </a:spcAft>
                      </a:pPr>
                      <a:r>
                        <a:rPr lang="en-CA" sz="1400" b="0">
                          <a:effectLst/>
                        </a:rPr>
                        <a:t>.112</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.175</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1.000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-.009</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-.035</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357609820"/>
                  </a:ext>
                </a:extLst>
              </a:tr>
              <a:tr h="310885">
                <a:tc vMerge="1">
                  <a:txBody>
                    <a:bodyPr/>
                    <a:lstStyle/>
                    <a:p>
                      <a:endParaRPr lang="en-CA"/>
                    </a:p>
                  </a:txBody>
                  <a:tcPr/>
                </a:tc>
                <a:tc>
                  <a:txBody>
                    <a:bodyPr/>
                    <a:lstStyle/>
                    <a:p>
                      <a:pPr marL="38100" marR="38100">
                        <a:lnSpc>
                          <a:spcPts val="1600"/>
                        </a:lnSpc>
                        <a:spcAft>
                          <a:spcPts val="0"/>
                        </a:spcAft>
                      </a:pPr>
                      <a:r>
                        <a:rPr lang="en-CA" sz="1400" b="0">
                          <a:effectLst/>
                        </a:rPr>
                        <a:t>Clarity_Dummy</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0"/>
                        </a:spcAft>
                      </a:pPr>
                      <a:r>
                        <a:rPr lang="en-CA" sz="1400" b="0">
                          <a:effectLst/>
                        </a:rPr>
                        <a:t>.127</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.012</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-.009</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1.000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.035</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33089323"/>
                  </a:ext>
                </a:extLst>
              </a:tr>
              <a:tr h="310885">
                <a:tc vMerge="1">
                  <a:txBody>
                    <a:bodyPr/>
                    <a:lstStyle/>
                    <a:p>
                      <a:endParaRPr lang="en-CA"/>
                    </a:p>
                  </a:txBody>
                  <a:tcPr/>
                </a:tc>
                <a:tc>
                  <a:txBody>
                    <a:bodyPr/>
                    <a:lstStyle/>
                    <a:p>
                      <a:pPr marL="38100" marR="38100">
                        <a:lnSpc>
                          <a:spcPts val="1600"/>
                        </a:lnSpc>
                        <a:spcAft>
                          <a:spcPts val="0"/>
                        </a:spcAft>
                      </a:pPr>
                      <a:r>
                        <a:rPr lang="en-CA" sz="1400" b="0">
                          <a:effectLst/>
                        </a:rPr>
                        <a:t>Cut_Dummy</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0"/>
                        </a:spcAft>
                      </a:pPr>
                      <a:r>
                        <a:rPr lang="en-CA" sz="1400" b="0">
                          <a:effectLst/>
                        </a:rPr>
                        <a:t>-.244</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-.328</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-.035</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.035</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1.000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759704146"/>
                  </a:ext>
                </a:extLst>
              </a:tr>
              <a:tr h="241111">
                <a:tc rowSpan="5">
                  <a:txBody>
                    <a:bodyPr/>
                    <a:lstStyle/>
                    <a:p>
                      <a:pPr marL="38100" marR="38100" algn="ctr">
                        <a:lnSpc>
                          <a:spcPts val="1600"/>
                        </a:lnSpc>
                        <a:spcAft>
                          <a:spcPts val="0"/>
                        </a:spcAft>
                      </a:pPr>
                      <a:r>
                        <a:rPr lang="en-CA" sz="1400" b="0" dirty="0">
                          <a:effectLst/>
                        </a:rPr>
                        <a:t>Sig. (1-tailed)</a:t>
                      </a:r>
                      <a:endParaRPr lang="en-CA"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nSpc>
                          <a:spcPts val="1600"/>
                        </a:lnSpc>
                        <a:spcAft>
                          <a:spcPts val="0"/>
                        </a:spcAft>
                      </a:pPr>
                      <a:r>
                        <a:rPr lang="en-CA" sz="1400" b="0">
                          <a:effectLst/>
                        </a:rPr>
                        <a:t>Price</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0"/>
                        </a:spcAft>
                      </a:pPr>
                      <a:r>
                        <a:rPr lang="en-CA" sz="1400" b="0">
                          <a:effectLst/>
                        </a:rPr>
                        <a:t>.</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.000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.009</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.004</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.000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596112523"/>
                  </a:ext>
                </a:extLst>
              </a:tr>
              <a:tr h="241111">
                <a:tc vMerge="1">
                  <a:txBody>
                    <a:bodyPr/>
                    <a:lstStyle/>
                    <a:p>
                      <a:endParaRPr lang="en-CA"/>
                    </a:p>
                  </a:txBody>
                  <a:tcPr/>
                </a:tc>
                <a:tc>
                  <a:txBody>
                    <a:bodyPr/>
                    <a:lstStyle/>
                    <a:p>
                      <a:pPr marL="38100" marR="38100">
                        <a:lnSpc>
                          <a:spcPts val="1600"/>
                        </a:lnSpc>
                        <a:spcAft>
                          <a:spcPts val="0"/>
                        </a:spcAft>
                      </a:pPr>
                      <a:r>
                        <a:rPr lang="en-CA" sz="1400" b="0">
                          <a:effectLst/>
                        </a:rPr>
                        <a:t>Carat</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0"/>
                        </a:spcAft>
                      </a:pPr>
                      <a:r>
                        <a:rPr lang="en-CA" sz="1400" b="0">
                          <a:effectLst/>
                        </a:rPr>
                        <a:t>.000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.000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.398</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.000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71612352"/>
                  </a:ext>
                </a:extLst>
              </a:tr>
              <a:tr h="310885">
                <a:tc vMerge="1">
                  <a:txBody>
                    <a:bodyPr/>
                    <a:lstStyle/>
                    <a:p>
                      <a:endParaRPr lang="en-CA"/>
                    </a:p>
                  </a:txBody>
                  <a:tcPr/>
                </a:tc>
                <a:tc>
                  <a:txBody>
                    <a:bodyPr/>
                    <a:lstStyle/>
                    <a:p>
                      <a:pPr marL="38100" marR="38100">
                        <a:lnSpc>
                          <a:spcPts val="1600"/>
                        </a:lnSpc>
                        <a:spcAft>
                          <a:spcPts val="0"/>
                        </a:spcAft>
                      </a:pPr>
                      <a:r>
                        <a:rPr lang="en-CA" sz="1400" b="0">
                          <a:effectLst/>
                        </a:rPr>
                        <a:t>Color_Dummy</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0"/>
                        </a:spcAft>
                      </a:pPr>
                      <a:r>
                        <a:rPr lang="en-CA" sz="1400" b="0">
                          <a:effectLst/>
                        </a:rPr>
                        <a:t>.009</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.000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.423</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.232</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640332065"/>
                  </a:ext>
                </a:extLst>
              </a:tr>
              <a:tr h="310885">
                <a:tc vMerge="1">
                  <a:txBody>
                    <a:bodyPr/>
                    <a:lstStyle/>
                    <a:p>
                      <a:endParaRPr lang="en-CA"/>
                    </a:p>
                  </a:txBody>
                  <a:tcPr/>
                </a:tc>
                <a:tc>
                  <a:txBody>
                    <a:bodyPr/>
                    <a:lstStyle/>
                    <a:p>
                      <a:pPr marL="38100" marR="38100">
                        <a:lnSpc>
                          <a:spcPts val="1600"/>
                        </a:lnSpc>
                        <a:spcAft>
                          <a:spcPts val="0"/>
                        </a:spcAft>
                      </a:pPr>
                      <a:r>
                        <a:rPr lang="en-CA" sz="1400" b="0">
                          <a:effectLst/>
                        </a:rPr>
                        <a:t>Clarity_Dummy</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0"/>
                        </a:spcAft>
                      </a:pPr>
                      <a:r>
                        <a:rPr lang="en-CA" sz="1400" b="0">
                          <a:effectLst/>
                        </a:rPr>
                        <a:t>.004</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.398</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.423</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.233</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77784648"/>
                  </a:ext>
                </a:extLst>
              </a:tr>
              <a:tr h="310885">
                <a:tc vMerge="1">
                  <a:txBody>
                    <a:bodyPr/>
                    <a:lstStyle/>
                    <a:p>
                      <a:endParaRPr lang="en-CA"/>
                    </a:p>
                  </a:txBody>
                  <a:tcPr/>
                </a:tc>
                <a:tc>
                  <a:txBody>
                    <a:bodyPr/>
                    <a:lstStyle/>
                    <a:p>
                      <a:pPr marL="38100" marR="38100">
                        <a:lnSpc>
                          <a:spcPts val="1600"/>
                        </a:lnSpc>
                        <a:spcAft>
                          <a:spcPts val="0"/>
                        </a:spcAft>
                      </a:pPr>
                      <a:r>
                        <a:rPr lang="en-CA" sz="1400" b="0">
                          <a:effectLst/>
                        </a:rPr>
                        <a:t>Cut_Dummy</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0"/>
                        </a:spcAft>
                      </a:pPr>
                      <a:r>
                        <a:rPr lang="en-CA" sz="1400" b="0">
                          <a:effectLst/>
                        </a:rPr>
                        <a:t>.000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.000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.232</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.233</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048929927"/>
                  </a:ext>
                </a:extLst>
              </a:tr>
              <a:tr h="241111">
                <a:tc rowSpan="5">
                  <a:txBody>
                    <a:bodyPr/>
                    <a:lstStyle/>
                    <a:p>
                      <a:pPr marL="38100" marR="38100" algn="ctr">
                        <a:lnSpc>
                          <a:spcPts val="1600"/>
                        </a:lnSpc>
                        <a:spcAft>
                          <a:spcPts val="0"/>
                        </a:spcAft>
                      </a:pPr>
                      <a:r>
                        <a:rPr lang="en-CA" sz="1400" b="0" dirty="0">
                          <a:effectLst/>
                        </a:rPr>
                        <a:t>N</a:t>
                      </a:r>
                      <a:endParaRPr lang="en-CA"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nSpc>
                          <a:spcPts val="1600"/>
                        </a:lnSpc>
                        <a:spcAft>
                          <a:spcPts val="0"/>
                        </a:spcAft>
                      </a:pPr>
                      <a:r>
                        <a:rPr lang="en-CA" sz="1400" b="0">
                          <a:effectLst/>
                        </a:rPr>
                        <a:t>Price</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019491110"/>
                  </a:ext>
                </a:extLst>
              </a:tr>
              <a:tr h="241111">
                <a:tc vMerge="1">
                  <a:txBody>
                    <a:bodyPr/>
                    <a:lstStyle/>
                    <a:p>
                      <a:endParaRPr lang="en-CA"/>
                    </a:p>
                  </a:txBody>
                  <a:tcPr/>
                </a:tc>
                <a:tc>
                  <a:txBody>
                    <a:bodyPr/>
                    <a:lstStyle/>
                    <a:p>
                      <a:pPr marL="38100" marR="38100">
                        <a:lnSpc>
                          <a:spcPts val="1600"/>
                        </a:lnSpc>
                        <a:spcAft>
                          <a:spcPts val="0"/>
                        </a:spcAft>
                      </a:pPr>
                      <a:r>
                        <a:rPr lang="en-CA" sz="1400" b="0">
                          <a:effectLst/>
                        </a:rPr>
                        <a:t>Carat</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236384736"/>
                  </a:ext>
                </a:extLst>
              </a:tr>
              <a:tr h="310885">
                <a:tc vMerge="1">
                  <a:txBody>
                    <a:bodyPr/>
                    <a:lstStyle/>
                    <a:p>
                      <a:endParaRPr lang="en-CA"/>
                    </a:p>
                  </a:txBody>
                  <a:tcPr/>
                </a:tc>
                <a:tc>
                  <a:txBody>
                    <a:bodyPr/>
                    <a:lstStyle/>
                    <a:p>
                      <a:pPr marL="38100" marR="38100">
                        <a:lnSpc>
                          <a:spcPts val="1600"/>
                        </a:lnSpc>
                        <a:spcAft>
                          <a:spcPts val="0"/>
                        </a:spcAft>
                      </a:pPr>
                      <a:r>
                        <a:rPr lang="en-CA" sz="1400" b="0">
                          <a:effectLst/>
                        </a:rPr>
                        <a:t>Color_Dummy</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78052531"/>
                  </a:ext>
                </a:extLst>
              </a:tr>
              <a:tr h="310885">
                <a:tc vMerge="1">
                  <a:txBody>
                    <a:bodyPr/>
                    <a:lstStyle/>
                    <a:p>
                      <a:endParaRPr lang="en-CA"/>
                    </a:p>
                  </a:txBody>
                  <a:tcPr/>
                </a:tc>
                <a:tc>
                  <a:txBody>
                    <a:bodyPr/>
                    <a:lstStyle/>
                    <a:p>
                      <a:pPr marL="38100" marR="38100">
                        <a:lnSpc>
                          <a:spcPts val="1600"/>
                        </a:lnSpc>
                        <a:spcAft>
                          <a:spcPts val="0"/>
                        </a:spcAft>
                      </a:pPr>
                      <a:r>
                        <a:rPr lang="en-CA" sz="1400" b="0">
                          <a:effectLst/>
                        </a:rPr>
                        <a:t>Clarity_Dummy</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dirty="0">
                          <a:effectLst/>
                        </a:rPr>
                        <a:t>440</a:t>
                      </a:r>
                      <a:endParaRPr lang="en-CA"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15143184"/>
                  </a:ext>
                </a:extLst>
              </a:tr>
              <a:tr h="310885">
                <a:tc vMerge="1">
                  <a:txBody>
                    <a:bodyPr/>
                    <a:lstStyle/>
                    <a:p>
                      <a:endParaRPr lang="en-CA"/>
                    </a:p>
                  </a:txBody>
                  <a:tcPr/>
                </a:tc>
                <a:tc>
                  <a:txBody>
                    <a:bodyPr/>
                    <a:lstStyle/>
                    <a:p>
                      <a:pPr marL="38100" marR="38100">
                        <a:lnSpc>
                          <a:spcPts val="1600"/>
                        </a:lnSpc>
                        <a:spcAft>
                          <a:spcPts val="0"/>
                        </a:spcAft>
                      </a:pPr>
                      <a:r>
                        <a:rPr lang="en-CA" sz="1400" b="0">
                          <a:effectLst/>
                        </a:rPr>
                        <a:t>Cut_Dummy</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dirty="0">
                          <a:effectLst/>
                        </a:rPr>
                        <a:t>440</a:t>
                      </a:r>
                      <a:endParaRPr lang="en-CA"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dirty="0">
                          <a:effectLst/>
                        </a:rPr>
                        <a:t>440</a:t>
                      </a:r>
                      <a:endParaRPr lang="en-CA"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932847867"/>
                  </a:ext>
                </a:extLst>
              </a:tr>
            </a:tbl>
          </a:graphicData>
        </a:graphic>
      </p:graphicFrame>
    </p:spTree>
    <p:extLst>
      <p:ext uri="{BB962C8B-B14F-4D97-AF65-F5344CB8AC3E}">
        <p14:creationId xmlns:p14="http://schemas.microsoft.com/office/powerpoint/2010/main" val="2507035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89007-63E9-4C63-BE0F-DF2E199F265E}"/>
              </a:ext>
            </a:extLst>
          </p:cNvPr>
          <p:cNvSpPr>
            <a:spLocks noGrp="1"/>
          </p:cNvSpPr>
          <p:nvPr>
            <p:ph type="title"/>
          </p:nvPr>
        </p:nvSpPr>
        <p:spPr>
          <a:xfrm>
            <a:off x="1060704" y="18288"/>
            <a:ext cx="10058400" cy="1609344"/>
          </a:xfrm>
        </p:spPr>
        <p:txBody>
          <a:bodyPr/>
          <a:lstStyle/>
          <a:p>
            <a:pPr algn="ctr"/>
            <a:r>
              <a:rPr lang="en-CA" dirty="0">
                <a:solidFill>
                  <a:schemeClr val="bg1"/>
                </a:solidFill>
              </a:rPr>
              <a:t>Model Summary</a:t>
            </a:r>
          </a:p>
        </p:txBody>
      </p:sp>
      <p:graphicFrame>
        <p:nvGraphicFramePr>
          <p:cNvPr id="7" name="Content Placeholder 6">
            <a:extLst>
              <a:ext uri="{FF2B5EF4-FFF2-40B4-BE49-F238E27FC236}">
                <a16:creationId xmlns:a16="http://schemas.microsoft.com/office/drawing/2014/main" id="{3E82661E-227F-4E7A-84AE-E83DC08DCCA3}"/>
              </a:ext>
            </a:extLst>
          </p:cNvPr>
          <p:cNvGraphicFramePr>
            <a:graphicFrameLocks noGrp="1"/>
          </p:cNvGraphicFramePr>
          <p:nvPr>
            <p:ph sz="quarter" idx="4"/>
            <p:extLst>
              <p:ext uri="{D42A27DB-BD31-4B8C-83A1-F6EECF244321}">
                <p14:modId xmlns:p14="http://schemas.microsoft.com/office/powerpoint/2010/main" val="1000912661"/>
              </p:ext>
            </p:extLst>
          </p:nvPr>
        </p:nvGraphicFramePr>
        <p:xfrm>
          <a:off x="1219200" y="2095500"/>
          <a:ext cx="9899651" cy="3669926"/>
        </p:xfrm>
        <a:graphic>
          <a:graphicData uri="http://schemas.openxmlformats.org/drawingml/2006/table">
            <a:tbl>
              <a:tblPr>
                <a:tableStyleId>{69CF1AB2-1976-4502-BF36-3FF5EA218861}</a:tableStyleId>
              </a:tblPr>
              <a:tblGrid>
                <a:gridCol w="993514">
                  <a:extLst>
                    <a:ext uri="{9D8B030D-6E8A-4147-A177-3AD203B41FA5}">
                      <a16:colId xmlns:a16="http://schemas.microsoft.com/office/drawing/2014/main" val="4034632999"/>
                    </a:ext>
                  </a:extLst>
                </a:gridCol>
                <a:gridCol w="593446">
                  <a:extLst>
                    <a:ext uri="{9D8B030D-6E8A-4147-A177-3AD203B41FA5}">
                      <a16:colId xmlns:a16="http://schemas.microsoft.com/office/drawing/2014/main" val="1829540213"/>
                    </a:ext>
                  </a:extLst>
                </a:gridCol>
                <a:gridCol w="815212">
                  <a:extLst>
                    <a:ext uri="{9D8B030D-6E8A-4147-A177-3AD203B41FA5}">
                      <a16:colId xmlns:a16="http://schemas.microsoft.com/office/drawing/2014/main" val="1020425512"/>
                    </a:ext>
                  </a:extLst>
                </a:gridCol>
                <a:gridCol w="994402">
                  <a:extLst>
                    <a:ext uri="{9D8B030D-6E8A-4147-A177-3AD203B41FA5}">
                      <a16:colId xmlns:a16="http://schemas.microsoft.com/office/drawing/2014/main" val="3443038502"/>
                    </a:ext>
                  </a:extLst>
                </a:gridCol>
                <a:gridCol w="993514">
                  <a:extLst>
                    <a:ext uri="{9D8B030D-6E8A-4147-A177-3AD203B41FA5}">
                      <a16:colId xmlns:a16="http://schemas.microsoft.com/office/drawing/2014/main" val="2375034610"/>
                    </a:ext>
                  </a:extLst>
                </a:gridCol>
                <a:gridCol w="993514">
                  <a:extLst>
                    <a:ext uri="{9D8B030D-6E8A-4147-A177-3AD203B41FA5}">
                      <a16:colId xmlns:a16="http://schemas.microsoft.com/office/drawing/2014/main" val="3850531095"/>
                    </a:ext>
                  </a:extLst>
                </a:gridCol>
                <a:gridCol w="856019">
                  <a:extLst>
                    <a:ext uri="{9D8B030D-6E8A-4147-A177-3AD203B41FA5}">
                      <a16:colId xmlns:a16="http://schemas.microsoft.com/office/drawing/2014/main" val="3750185306"/>
                    </a:ext>
                  </a:extLst>
                </a:gridCol>
                <a:gridCol w="672396">
                  <a:extLst>
                    <a:ext uri="{9D8B030D-6E8A-4147-A177-3AD203B41FA5}">
                      <a16:colId xmlns:a16="http://schemas.microsoft.com/office/drawing/2014/main" val="4042828859"/>
                    </a:ext>
                  </a:extLst>
                </a:gridCol>
                <a:gridCol w="996174">
                  <a:extLst>
                    <a:ext uri="{9D8B030D-6E8A-4147-A177-3AD203B41FA5}">
                      <a16:colId xmlns:a16="http://schemas.microsoft.com/office/drawing/2014/main" val="3834837925"/>
                    </a:ext>
                  </a:extLst>
                </a:gridCol>
                <a:gridCol w="996174">
                  <a:extLst>
                    <a:ext uri="{9D8B030D-6E8A-4147-A177-3AD203B41FA5}">
                      <a16:colId xmlns:a16="http://schemas.microsoft.com/office/drawing/2014/main" val="3261143808"/>
                    </a:ext>
                  </a:extLst>
                </a:gridCol>
                <a:gridCol w="995286">
                  <a:extLst>
                    <a:ext uri="{9D8B030D-6E8A-4147-A177-3AD203B41FA5}">
                      <a16:colId xmlns:a16="http://schemas.microsoft.com/office/drawing/2014/main" val="3223705386"/>
                    </a:ext>
                  </a:extLst>
                </a:gridCol>
              </a:tblGrid>
              <a:tr h="333001">
                <a:tc gridSpan="11">
                  <a:txBody>
                    <a:bodyPr/>
                    <a:lstStyle/>
                    <a:p>
                      <a:pPr marL="38100" marR="38100" algn="ctr">
                        <a:lnSpc>
                          <a:spcPts val="1600"/>
                        </a:lnSpc>
                        <a:spcAft>
                          <a:spcPts val="0"/>
                        </a:spcAft>
                      </a:pPr>
                      <a:r>
                        <a:rPr lang="en-CA" sz="1400" b="1">
                          <a:effectLst/>
                        </a:rPr>
                        <a:t>Model Summary</a:t>
                      </a:r>
                      <a:r>
                        <a:rPr lang="en-CA" sz="1400" b="1" baseline="30000">
                          <a:effectLst/>
                        </a:rPr>
                        <a:t>b</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909306904"/>
                  </a:ext>
                </a:extLst>
              </a:tr>
              <a:tr h="333001">
                <a:tc rowSpan="2">
                  <a:txBody>
                    <a:bodyPr/>
                    <a:lstStyle/>
                    <a:p>
                      <a:pPr marL="38100" marR="38100" algn="ctr">
                        <a:lnSpc>
                          <a:spcPts val="1600"/>
                        </a:lnSpc>
                        <a:spcAft>
                          <a:spcPts val="0"/>
                        </a:spcAft>
                      </a:pPr>
                      <a:r>
                        <a:rPr lang="en-CA" sz="1400" b="1">
                          <a:effectLst/>
                        </a:rPr>
                        <a:t>Model</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rowSpan="2">
                  <a:txBody>
                    <a:bodyPr/>
                    <a:lstStyle/>
                    <a:p>
                      <a:pPr marL="38100" marR="38100" algn="ctr">
                        <a:lnSpc>
                          <a:spcPts val="1600"/>
                        </a:lnSpc>
                        <a:spcAft>
                          <a:spcPts val="0"/>
                        </a:spcAft>
                      </a:pPr>
                      <a:r>
                        <a:rPr lang="en-CA" sz="1400" b="1">
                          <a:effectLst/>
                        </a:rPr>
                        <a:t>R</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rowSpan="2">
                  <a:txBody>
                    <a:bodyPr/>
                    <a:lstStyle/>
                    <a:p>
                      <a:pPr marL="38100" marR="38100" algn="ctr">
                        <a:lnSpc>
                          <a:spcPts val="1600"/>
                        </a:lnSpc>
                        <a:spcAft>
                          <a:spcPts val="0"/>
                        </a:spcAft>
                      </a:pPr>
                      <a:r>
                        <a:rPr lang="en-CA" sz="1400" b="1">
                          <a:effectLst/>
                        </a:rPr>
                        <a:t>R Square</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rowSpan="2">
                  <a:txBody>
                    <a:bodyPr/>
                    <a:lstStyle/>
                    <a:p>
                      <a:pPr marL="38100" marR="38100" algn="ctr">
                        <a:lnSpc>
                          <a:spcPts val="1600"/>
                        </a:lnSpc>
                        <a:spcAft>
                          <a:spcPts val="0"/>
                        </a:spcAft>
                      </a:pPr>
                      <a:r>
                        <a:rPr lang="en-CA" sz="1400" b="1">
                          <a:effectLst/>
                        </a:rPr>
                        <a:t>Adjusted R Square</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rowSpan="2">
                  <a:txBody>
                    <a:bodyPr/>
                    <a:lstStyle/>
                    <a:p>
                      <a:pPr marL="38100" marR="38100" algn="ctr">
                        <a:lnSpc>
                          <a:spcPts val="1600"/>
                        </a:lnSpc>
                        <a:spcAft>
                          <a:spcPts val="0"/>
                        </a:spcAft>
                      </a:pPr>
                      <a:r>
                        <a:rPr lang="en-CA" sz="1400" b="1">
                          <a:effectLst/>
                        </a:rPr>
                        <a:t>Std. Error of the Estimate</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gridSpan="5">
                  <a:txBody>
                    <a:bodyPr/>
                    <a:lstStyle/>
                    <a:p>
                      <a:pPr marL="38100" marR="38100" algn="ctr">
                        <a:lnSpc>
                          <a:spcPts val="1600"/>
                        </a:lnSpc>
                        <a:spcAft>
                          <a:spcPts val="0"/>
                        </a:spcAft>
                      </a:pPr>
                      <a:r>
                        <a:rPr lang="en-CA" sz="1400" b="1">
                          <a:effectLst/>
                        </a:rPr>
                        <a:t>Change Statistics</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rowSpan="2">
                  <a:txBody>
                    <a:bodyPr/>
                    <a:lstStyle/>
                    <a:p>
                      <a:pPr marL="38100" marR="38100" algn="ctr">
                        <a:lnSpc>
                          <a:spcPts val="1600"/>
                        </a:lnSpc>
                        <a:spcAft>
                          <a:spcPts val="0"/>
                        </a:spcAft>
                      </a:pPr>
                      <a:r>
                        <a:rPr lang="en-CA" sz="1400" b="1" dirty="0">
                          <a:effectLst/>
                        </a:rPr>
                        <a:t>Durbin-Watson</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239188851"/>
                  </a:ext>
                </a:extLst>
              </a:tr>
              <a:tr h="1286623">
                <a:tc vMerge="1">
                  <a:txBody>
                    <a:bodyPr/>
                    <a:lstStyle/>
                    <a:p>
                      <a:endParaRPr lang="en-CA"/>
                    </a:p>
                  </a:txBody>
                  <a:tcPr/>
                </a:tc>
                <a:tc vMerge="1">
                  <a:txBody>
                    <a:bodyPr/>
                    <a:lstStyle/>
                    <a:p>
                      <a:endParaRPr lang="en-CA"/>
                    </a:p>
                  </a:txBody>
                  <a:tcPr/>
                </a:tc>
                <a:tc vMerge="1">
                  <a:txBody>
                    <a:bodyPr/>
                    <a:lstStyle/>
                    <a:p>
                      <a:endParaRPr lang="en-CA"/>
                    </a:p>
                  </a:txBody>
                  <a:tcPr/>
                </a:tc>
                <a:tc vMerge="1">
                  <a:txBody>
                    <a:bodyPr/>
                    <a:lstStyle/>
                    <a:p>
                      <a:endParaRPr lang="en-CA"/>
                    </a:p>
                  </a:txBody>
                  <a:tcPr/>
                </a:tc>
                <a:tc vMerge="1">
                  <a:txBody>
                    <a:bodyPr/>
                    <a:lstStyle/>
                    <a:p>
                      <a:endParaRPr lang="en-CA"/>
                    </a:p>
                  </a:txBody>
                  <a:tcPr/>
                </a:tc>
                <a:tc>
                  <a:txBody>
                    <a:bodyPr/>
                    <a:lstStyle/>
                    <a:p>
                      <a:pPr marL="38100" marR="38100" algn="ctr">
                        <a:lnSpc>
                          <a:spcPts val="1600"/>
                        </a:lnSpc>
                        <a:spcAft>
                          <a:spcPts val="0"/>
                        </a:spcAft>
                      </a:pPr>
                      <a:r>
                        <a:rPr lang="en-CA" sz="1400" b="1">
                          <a:effectLst/>
                        </a:rPr>
                        <a:t>R Square Change</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1" dirty="0">
                          <a:effectLst/>
                        </a:rPr>
                        <a:t>F Change</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1">
                          <a:effectLst/>
                        </a:rPr>
                        <a:t>df1</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1">
                          <a:effectLst/>
                        </a:rPr>
                        <a:t>df2</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1" dirty="0">
                          <a:effectLst/>
                        </a:rPr>
                        <a:t>Sig. F Change</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vMerge="1">
                  <a:txBody>
                    <a:bodyPr/>
                    <a:lstStyle/>
                    <a:p>
                      <a:endParaRPr lang="en-CA"/>
                    </a:p>
                  </a:txBody>
                  <a:tcPr/>
                </a:tc>
                <a:extLst>
                  <a:ext uri="{0D108BD9-81ED-4DB2-BD59-A6C34878D82A}">
                    <a16:rowId xmlns:a16="http://schemas.microsoft.com/office/drawing/2014/main" val="3402793494"/>
                  </a:ext>
                </a:extLst>
              </a:tr>
              <a:tr h="692150">
                <a:tc>
                  <a:txBody>
                    <a:bodyPr/>
                    <a:lstStyle/>
                    <a:p>
                      <a:pPr marL="38100" marR="38100" algn="ctr">
                        <a:lnSpc>
                          <a:spcPts val="1600"/>
                        </a:lnSpc>
                        <a:spcAft>
                          <a:spcPts val="0"/>
                        </a:spcAft>
                      </a:pPr>
                      <a:r>
                        <a:rPr lang="en-CA" sz="1400" dirty="0">
                          <a:effectLst/>
                        </a:rPr>
                        <a:t>1</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a:effectLst/>
                        </a:rPr>
                        <a:t>.936</a:t>
                      </a:r>
                      <a:r>
                        <a:rPr lang="en-CA" sz="1400" baseline="30000">
                          <a:effectLst/>
                        </a:rPr>
                        <a:t>a</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a:effectLst/>
                        </a:rPr>
                        <a:t>.876</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a:effectLst/>
                        </a:rPr>
                        <a:t>.875</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a:effectLst/>
                        </a:rPr>
                        <a:t>416.492</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a:effectLst/>
                        </a:rPr>
                        <a:t>.876</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a:effectLst/>
                        </a:rPr>
                        <a:t>765.784</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a:effectLst/>
                        </a:rPr>
                        <a:t>4</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a:effectLst/>
                        </a:rPr>
                        <a:t>435</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a:effectLst/>
                        </a:rPr>
                        <a:t>.000</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dirty="0">
                          <a:effectLst/>
                        </a:rPr>
                        <a:t>.474</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909512157"/>
                  </a:ext>
                </a:extLst>
              </a:tr>
              <a:tr h="692150">
                <a:tc gridSpan="11">
                  <a:txBody>
                    <a:bodyPr/>
                    <a:lstStyle/>
                    <a:p>
                      <a:pPr marL="38100" marR="38100">
                        <a:lnSpc>
                          <a:spcPts val="1600"/>
                        </a:lnSpc>
                        <a:spcAft>
                          <a:spcPts val="0"/>
                        </a:spcAft>
                      </a:pPr>
                      <a:r>
                        <a:rPr lang="en-CA" sz="1400">
                          <a:effectLst/>
                        </a:rPr>
                        <a:t>a. Predictors: (Constant), Cut_Dummy, Clarity_Dummy, Color_Dummy, Carat</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655567162"/>
                  </a:ext>
                </a:extLst>
              </a:tr>
              <a:tr h="333001">
                <a:tc gridSpan="11">
                  <a:txBody>
                    <a:bodyPr/>
                    <a:lstStyle/>
                    <a:p>
                      <a:pPr marL="38100" marR="38100">
                        <a:lnSpc>
                          <a:spcPts val="1600"/>
                        </a:lnSpc>
                        <a:spcAft>
                          <a:spcPts val="0"/>
                        </a:spcAft>
                      </a:pPr>
                      <a:r>
                        <a:rPr lang="en-CA" sz="1400" dirty="0">
                          <a:effectLst/>
                        </a:rPr>
                        <a:t>b. Dependent Variable: Price</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328457460"/>
                  </a:ext>
                </a:extLst>
              </a:tr>
            </a:tbl>
          </a:graphicData>
        </a:graphic>
      </p:graphicFrame>
    </p:spTree>
    <p:extLst>
      <p:ext uri="{BB962C8B-B14F-4D97-AF65-F5344CB8AC3E}">
        <p14:creationId xmlns:p14="http://schemas.microsoft.com/office/powerpoint/2010/main" val="21709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8FC61-3F99-4E95-B983-3DC01F67623A}"/>
              </a:ext>
            </a:extLst>
          </p:cNvPr>
          <p:cNvSpPr>
            <a:spLocks noGrp="1"/>
          </p:cNvSpPr>
          <p:nvPr>
            <p:ph type="title"/>
          </p:nvPr>
        </p:nvSpPr>
        <p:spPr>
          <a:xfrm>
            <a:off x="1066800" y="18288"/>
            <a:ext cx="10058400" cy="1609344"/>
          </a:xfrm>
        </p:spPr>
        <p:txBody>
          <a:bodyPr/>
          <a:lstStyle/>
          <a:p>
            <a:pPr algn="ctr"/>
            <a:r>
              <a:rPr lang="en-CA" dirty="0">
                <a:solidFill>
                  <a:schemeClr val="bg1"/>
                </a:solidFill>
              </a:rPr>
              <a:t>Coefficients</a:t>
            </a:r>
          </a:p>
        </p:txBody>
      </p:sp>
      <p:graphicFrame>
        <p:nvGraphicFramePr>
          <p:cNvPr id="7" name="Content Placeholder 6">
            <a:extLst>
              <a:ext uri="{FF2B5EF4-FFF2-40B4-BE49-F238E27FC236}">
                <a16:creationId xmlns:a16="http://schemas.microsoft.com/office/drawing/2014/main" id="{07B0DEF5-396F-4AAD-9603-23C37B0316B1}"/>
              </a:ext>
            </a:extLst>
          </p:cNvPr>
          <p:cNvGraphicFramePr>
            <a:graphicFrameLocks noGrp="1"/>
          </p:cNvGraphicFramePr>
          <p:nvPr>
            <p:ph sz="quarter" idx="4"/>
            <p:extLst>
              <p:ext uri="{D42A27DB-BD31-4B8C-83A1-F6EECF244321}">
                <p14:modId xmlns:p14="http://schemas.microsoft.com/office/powerpoint/2010/main" val="4244446196"/>
              </p:ext>
            </p:extLst>
          </p:nvPr>
        </p:nvGraphicFramePr>
        <p:xfrm>
          <a:off x="1416051" y="1627632"/>
          <a:ext cx="9709147" cy="4091893"/>
        </p:xfrm>
        <a:graphic>
          <a:graphicData uri="http://schemas.openxmlformats.org/drawingml/2006/table">
            <a:tbl>
              <a:tblPr>
                <a:tableStyleId>{69CF1AB2-1976-4502-BF36-3FF5EA218861}</a:tableStyleId>
              </a:tblPr>
              <a:tblGrid>
                <a:gridCol w="784707">
                  <a:extLst>
                    <a:ext uri="{9D8B030D-6E8A-4147-A177-3AD203B41FA5}">
                      <a16:colId xmlns:a16="http://schemas.microsoft.com/office/drawing/2014/main" val="3329096096"/>
                    </a:ext>
                  </a:extLst>
                </a:gridCol>
                <a:gridCol w="1372882">
                  <a:extLst>
                    <a:ext uri="{9D8B030D-6E8A-4147-A177-3AD203B41FA5}">
                      <a16:colId xmlns:a16="http://schemas.microsoft.com/office/drawing/2014/main" val="2566121402"/>
                    </a:ext>
                  </a:extLst>
                </a:gridCol>
                <a:gridCol w="1078794">
                  <a:extLst>
                    <a:ext uri="{9D8B030D-6E8A-4147-A177-3AD203B41FA5}">
                      <a16:colId xmlns:a16="http://schemas.microsoft.com/office/drawing/2014/main" val="2878421061"/>
                    </a:ext>
                  </a:extLst>
                </a:gridCol>
                <a:gridCol w="1078794">
                  <a:extLst>
                    <a:ext uri="{9D8B030D-6E8A-4147-A177-3AD203B41FA5}">
                      <a16:colId xmlns:a16="http://schemas.microsoft.com/office/drawing/2014/main" val="3317033348"/>
                    </a:ext>
                  </a:extLst>
                </a:gridCol>
                <a:gridCol w="1078794">
                  <a:extLst>
                    <a:ext uri="{9D8B030D-6E8A-4147-A177-3AD203B41FA5}">
                      <a16:colId xmlns:a16="http://schemas.microsoft.com/office/drawing/2014/main" val="3105823862"/>
                    </a:ext>
                  </a:extLst>
                </a:gridCol>
                <a:gridCol w="1078794">
                  <a:extLst>
                    <a:ext uri="{9D8B030D-6E8A-4147-A177-3AD203B41FA5}">
                      <a16:colId xmlns:a16="http://schemas.microsoft.com/office/drawing/2014/main" val="1237745865"/>
                    </a:ext>
                  </a:extLst>
                </a:gridCol>
                <a:gridCol w="1078794">
                  <a:extLst>
                    <a:ext uri="{9D8B030D-6E8A-4147-A177-3AD203B41FA5}">
                      <a16:colId xmlns:a16="http://schemas.microsoft.com/office/drawing/2014/main" val="3729369043"/>
                    </a:ext>
                  </a:extLst>
                </a:gridCol>
                <a:gridCol w="1078794">
                  <a:extLst>
                    <a:ext uri="{9D8B030D-6E8A-4147-A177-3AD203B41FA5}">
                      <a16:colId xmlns:a16="http://schemas.microsoft.com/office/drawing/2014/main" val="1595323677"/>
                    </a:ext>
                  </a:extLst>
                </a:gridCol>
                <a:gridCol w="1078794">
                  <a:extLst>
                    <a:ext uri="{9D8B030D-6E8A-4147-A177-3AD203B41FA5}">
                      <a16:colId xmlns:a16="http://schemas.microsoft.com/office/drawing/2014/main" val="2545431260"/>
                    </a:ext>
                  </a:extLst>
                </a:gridCol>
              </a:tblGrid>
              <a:tr h="291001">
                <a:tc gridSpan="9">
                  <a:txBody>
                    <a:bodyPr/>
                    <a:lstStyle/>
                    <a:p>
                      <a:pPr marL="38100" marR="38100" algn="ctr">
                        <a:lnSpc>
                          <a:spcPct val="200000"/>
                        </a:lnSpc>
                        <a:spcAft>
                          <a:spcPts val="0"/>
                        </a:spcAft>
                      </a:pPr>
                      <a:r>
                        <a:rPr lang="en-CA" sz="1200" b="1" dirty="0" err="1">
                          <a:effectLst/>
                        </a:rPr>
                        <a:t>Coefficients</a:t>
                      </a:r>
                      <a:r>
                        <a:rPr lang="en-CA" sz="1200" b="1" baseline="30000" dirty="0" err="1">
                          <a:effectLst/>
                        </a:rPr>
                        <a:t>a</a:t>
                      </a:r>
                      <a:endParaRPr lang="en-CA"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515732331"/>
                  </a:ext>
                </a:extLst>
              </a:tr>
              <a:tr h="788217">
                <a:tc rowSpan="2" gridSpan="2">
                  <a:txBody>
                    <a:bodyPr/>
                    <a:lstStyle/>
                    <a:p>
                      <a:pPr marL="38100" marR="38100" algn="ctr">
                        <a:lnSpc>
                          <a:spcPct val="200000"/>
                        </a:lnSpc>
                        <a:spcAft>
                          <a:spcPts val="0"/>
                        </a:spcAft>
                      </a:pPr>
                      <a:r>
                        <a:rPr lang="en-CA" sz="1200" b="1">
                          <a:effectLst/>
                        </a:rPr>
                        <a:t>Model</a:t>
                      </a:r>
                      <a:endParaRPr lang="en-CA" sz="11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rowSpan="2" hMerge="1">
                  <a:txBody>
                    <a:bodyPr/>
                    <a:lstStyle/>
                    <a:p>
                      <a:endParaRPr lang="en-CA"/>
                    </a:p>
                  </a:txBody>
                  <a:tcPr/>
                </a:tc>
                <a:tc gridSpan="2">
                  <a:txBody>
                    <a:bodyPr/>
                    <a:lstStyle/>
                    <a:p>
                      <a:pPr marL="38100" marR="38100" algn="ctr">
                        <a:lnSpc>
                          <a:spcPct val="200000"/>
                        </a:lnSpc>
                        <a:spcAft>
                          <a:spcPts val="0"/>
                        </a:spcAft>
                      </a:pPr>
                      <a:r>
                        <a:rPr lang="en-CA" sz="1200" b="1">
                          <a:effectLst/>
                        </a:rPr>
                        <a:t>Unstandardized Coefficients</a:t>
                      </a:r>
                      <a:endParaRPr lang="en-CA" sz="11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CA"/>
                    </a:p>
                  </a:txBody>
                  <a:tcPr/>
                </a:tc>
                <a:tc>
                  <a:txBody>
                    <a:bodyPr/>
                    <a:lstStyle/>
                    <a:p>
                      <a:pPr marL="38100" marR="38100" algn="ctr">
                        <a:lnSpc>
                          <a:spcPct val="200000"/>
                        </a:lnSpc>
                        <a:spcAft>
                          <a:spcPts val="0"/>
                        </a:spcAft>
                      </a:pPr>
                      <a:r>
                        <a:rPr lang="en-CA" sz="1200" b="1">
                          <a:effectLst/>
                        </a:rPr>
                        <a:t>Standardized Coefficients</a:t>
                      </a:r>
                      <a:endParaRPr lang="en-CA" sz="11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rowSpan="2">
                  <a:txBody>
                    <a:bodyPr/>
                    <a:lstStyle/>
                    <a:p>
                      <a:pPr marL="38100" marR="38100" algn="ctr">
                        <a:lnSpc>
                          <a:spcPct val="200000"/>
                        </a:lnSpc>
                        <a:spcAft>
                          <a:spcPts val="0"/>
                        </a:spcAft>
                      </a:pPr>
                      <a:r>
                        <a:rPr lang="en-CA" sz="1200" b="1">
                          <a:effectLst/>
                        </a:rPr>
                        <a:t>t</a:t>
                      </a:r>
                      <a:endParaRPr lang="en-CA" sz="11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rowSpan="2">
                  <a:txBody>
                    <a:bodyPr/>
                    <a:lstStyle/>
                    <a:p>
                      <a:pPr marL="38100" marR="38100" algn="ctr">
                        <a:lnSpc>
                          <a:spcPct val="200000"/>
                        </a:lnSpc>
                        <a:spcAft>
                          <a:spcPts val="0"/>
                        </a:spcAft>
                      </a:pPr>
                      <a:r>
                        <a:rPr lang="en-CA" sz="1200" b="1">
                          <a:effectLst/>
                        </a:rPr>
                        <a:t>Sig.</a:t>
                      </a:r>
                      <a:endParaRPr lang="en-CA" sz="11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gridSpan="2">
                  <a:txBody>
                    <a:bodyPr/>
                    <a:lstStyle/>
                    <a:p>
                      <a:pPr marL="38100" marR="38100" algn="ctr">
                        <a:lnSpc>
                          <a:spcPct val="200000"/>
                        </a:lnSpc>
                        <a:spcAft>
                          <a:spcPts val="0"/>
                        </a:spcAft>
                      </a:pPr>
                      <a:r>
                        <a:rPr lang="en-CA" sz="1200" b="1">
                          <a:effectLst/>
                        </a:rPr>
                        <a:t>95.0% Confidence Interval for B</a:t>
                      </a:r>
                      <a:endParaRPr lang="en-CA" sz="11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CA"/>
                    </a:p>
                  </a:txBody>
                  <a:tcPr/>
                </a:tc>
                <a:extLst>
                  <a:ext uri="{0D108BD9-81ED-4DB2-BD59-A6C34878D82A}">
                    <a16:rowId xmlns:a16="http://schemas.microsoft.com/office/drawing/2014/main" val="2409903381"/>
                  </a:ext>
                </a:extLst>
              </a:tr>
              <a:tr h="512356">
                <a:tc gridSpan="2" vMerge="1">
                  <a:txBody>
                    <a:bodyPr/>
                    <a:lstStyle/>
                    <a:p>
                      <a:endParaRPr lang="en-CA"/>
                    </a:p>
                  </a:txBody>
                  <a:tcPr/>
                </a:tc>
                <a:tc hMerge="1" vMerge="1">
                  <a:txBody>
                    <a:bodyPr/>
                    <a:lstStyle/>
                    <a:p>
                      <a:endParaRPr lang="en-CA"/>
                    </a:p>
                  </a:txBody>
                  <a:tcPr/>
                </a:tc>
                <a:tc>
                  <a:txBody>
                    <a:bodyPr/>
                    <a:lstStyle/>
                    <a:p>
                      <a:pPr marL="38100" marR="38100" algn="ctr">
                        <a:lnSpc>
                          <a:spcPct val="200000"/>
                        </a:lnSpc>
                        <a:spcAft>
                          <a:spcPts val="0"/>
                        </a:spcAft>
                      </a:pPr>
                      <a:r>
                        <a:rPr lang="en-CA" sz="1200" b="1">
                          <a:effectLst/>
                        </a:rPr>
                        <a:t>B</a:t>
                      </a:r>
                      <a:endParaRPr lang="en-CA" sz="11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b="1">
                          <a:effectLst/>
                        </a:rPr>
                        <a:t>Std. Error</a:t>
                      </a:r>
                      <a:endParaRPr lang="en-CA" sz="11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b="1">
                          <a:effectLst/>
                        </a:rPr>
                        <a:t>Beta</a:t>
                      </a:r>
                      <a:endParaRPr lang="en-CA" sz="11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vMerge="1">
                  <a:txBody>
                    <a:bodyPr/>
                    <a:lstStyle/>
                    <a:p>
                      <a:endParaRPr lang="en-CA"/>
                    </a:p>
                  </a:txBody>
                  <a:tcPr/>
                </a:tc>
                <a:tc vMerge="1">
                  <a:txBody>
                    <a:bodyPr/>
                    <a:lstStyle/>
                    <a:p>
                      <a:endParaRPr lang="en-CA"/>
                    </a:p>
                  </a:txBody>
                  <a:tcPr/>
                </a:tc>
                <a:tc>
                  <a:txBody>
                    <a:bodyPr/>
                    <a:lstStyle/>
                    <a:p>
                      <a:pPr marL="38100" marR="38100" algn="ctr">
                        <a:lnSpc>
                          <a:spcPct val="200000"/>
                        </a:lnSpc>
                        <a:spcAft>
                          <a:spcPts val="0"/>
                        </a:spcAft>
                      </a:pPr>
                      <a:r>
                        <a:rPr lang="en-CA" sz="1200" b="1" dirty="0">
                          <a:effectLst/>
                        </a:rPr>
                        <a:t>Lower Bound</a:t>
                      </a:r>
                      <a:endParaRPr lang="en-CA"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b="1" dirty="0">
                          <a:effectLst/>
                        </a:rPr>
                        <a:t>Upper Bound</a:t>
                      </a:r>
                      <a:endParaRPr lang="en-CA"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08137334"/>
                  </a:ext>
                </a:extLst>
              </a:tr>
              <a:tr h="291001">
                <a:tc rowSpan="5">
                  <a:txBody>
                    <a:bodyPr/>
                    <a:lstStyle/>
                    <a:p>
                      <a:pPr marL="38100" marR="38100" algn="ctr">
                        <a:lnSpc>
                          <a:spcPct val="200000"/>
                        </a:lnSpc>
                        <a:spcAft>
                          <a:spcPts val="0"/>
                        </a:spcAft>
                      </a:pPr>
                      <a:r>
                        <a:rPr lang="en-CA" sz="1200">
                          <a:effectLst/>
                        </a:rPr>
                        <a:t>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b="1">
                          <a:effectLst/>
                        </a:rPr>
                        <a:t>(Constant)</a:t>
                      </a:r>
                      <a:endParaRPr lang="en-CA" sz="11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-341.343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47.831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200000"/>
                        </a:lnSpc>
                        <a:spcAft>
                          <a:spcPts val="0"/>
                        </a:spcAft>
                      </a:pPr>
                      <a:r>
                        <a:rPr lang="en-CA"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-7.136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.000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-435.352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-247.333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62956589"/>
                  </a:ext>
                </a:extLst>
              </a:tr>
              <a:tr h="291001">
                <a:tc vMerge="1">
                  <a:txBody>
                    <a:bodyPr/>
                    <a:lstStyle/>
                    <a:p>
                      <a:endParaRPr lang="en-CA"/>
                    </a:p>
                  </a:txBody>
                  <a:tcPr/>
                </a:tc>
                <a:tc>
                  <a:txBody>
                    <a:bodyPr/>
                    <a:lstStyle/>
                    <a:p>
                      <a:pPr marL="38100" marR="38100" algn="ctr">
                        <a:lnSpc>
                          <a:spcPct val="200000"/>
                        </a:lnSpc>
                        <a:spcAft>
                          <a:spcPts val="0"/>
                        </a:spcAft>
                      </a:pPr>
                      <a:r>
                        <a:rPr lang="en-CA" sz="1200" b="1">
                          <a:effectLst/>
                        </a:rPr>
                        <a:t>Carat</a:t>
                      </a:r>
                      <a:endParaRPr lang="en-CA" sz="11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2952.297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56.269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.954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52.467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.000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2841.704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3062.890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425509762"/>
                  </a:ext>
                </a:extLst>
              </a:tr>
              <a:tr h="512356">
                <a:tc vMerge="1">
                  <a:txBody>
                    <a:bodyPr/>
                    <a:lstStyle/>
                    <a:p>
                      <a:endParaRPr lang="en-CA"/>
                    </a:p>
                  </a:txBody>
                  <a:tcPr/>
                </a:tc>
                <a:tc>
                  <a:txBody>
                    <a:bodyPr/>
                    <a:lstStyle/>
                    <a:p>
                      <a:pPr marL="38100" marR="38100" algn="ctr">
                        <a:lnSpc>
                          <a:spcPct val="200000"/>
                        </a:lnSpc>
                        <a:spcAft>
                          <a:spcPts val="0"/>
                        </a:spcAft>
                      </a:pPr>
                      <a:r>
                        <a:rPr lang="en-CA" sz="1200" b="1" dirty="0" err="1">
                          <a:effectLst/>
                        </a:rPr>
                        <a:t>Cut_Dummy</a:t>
                      </a:r>
                      <a:endParaRPr lang="en-CA"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179.073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50.759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.063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3.528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.000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79.309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278.837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93198878"/>
                  </a:ext>
                </a:extLst>
              </a:tr>
              <a:tr h="512356">
                <a:tc vMerge="1">
                  <a:txBody>
                    <a:bodyPr/>
                    <a:lstStyle/>
                    <a:p>
                      <a:endParaRPr lang="en-CA"/>
                    </a:p>
                  </a:txBody>
                  <a:tcPr/>
                </a:tc>
                <a:tc>
                  <a:txBody>
                    <a:bodyPr/>
                    <a:lstStyle/>
                    <a:p>
                      <a:pPr marL="38100" marR="38100" algn="ctr">
                        <a:lnSpc>
                          <a:spcPct val="200000"/>
                        </a:lnSpc>
                        <a:spcAft>
                          <a:spcPts val="0"/>
                        </a:spcAft>
                      </a:pPr>
                      <a:r>
                        <a:rPr lang="en-CA" sz="1200" b="1">
                          <a:effectLst/>
                        </a:rPr>
                        <a:t>Color_Dummy</a:t>
                      </a:r>
                      <a:endParaRPr lang="en-CA" sz="11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-142.004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47.641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-.051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-2.981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.003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-235.639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-48.370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43763829"/>
                  </a:ext>
                </a:extLst>
              </a:tr>
              <a:tr h="512356">
                <a:tc vMerge="1">
                  <a:txBody>
                    <a:bodyPr/>
                    <a:lstStyle/>
                    <a:p>
                      <a:endParaRPr lang="en-CA"/>
                    </a:p>
                  </a:txBody>
                  <a:tcPr/>
                </a:tc>
                <a:tc>
                  <a:txBody>
                    <a:bodyPr/>
                    <a:lstStyle/>
                    <a:p>
                      <a:pPr marL="38100" marR="38100" algn="ctr">
                        <a:lnSpc>
                          <a:spcPct val="200000"/>
                        </a:lnSpc>
                        <a:spcAft>
                          <a:spcPts val="0"/>
                        </a:spcAft>
                      </a:pPr>
                      <a:r>
                        <a:rPr lang="en-CA" sz="1200" b="1" dirty="0" err="1">
                          <a:effectLst/>
                        </a:rPr>
                        <a:t>Clarity_Dummy</a:t>
                      </a:r>
                      <a:endParaRPr lang="en-CA"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304.083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45.900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.112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6.625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.000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213.869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394.297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76832224"/>
                  </a:ext>
                </a:extLst>
              </a:tr>
              <a:tr h="291001">
                <a:tc gridSpan="9">
                  <a:txBody>
                    <a:bodyPr/>
                    <a:lstStyle/>
                    <a:p>
                      <a:pPr marL="38100" marR="38100" algn="l">
                        <a:lnSpc>
                          <a:spcPct val="200000"/>
                        </a:lnSpc>
                        <a:spcAft>
                          <a:spcPts val="0"/>
                        </a:spcAft>
                      </a:pPr>
                      <a:r>
                        <a:rPr lang="en-CA" sz="1200" b="1" dirty="0">
                          <a:effectLst/>
                        </a:rPr>
                        <a:t>a. Dependent Variable: Price</a:t>
                      </a:r>
                      <a:endParaRPr lang="en-CA"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4080738526"/>
                  </a:ext>
                </a:extLst>
              </a:tr>
            </a:tbl>
          </a:graphicData>
        </a:graphic>
      </p:graphicFrame>
      <p:sp>
        <p:nvSpPr>
          <p:cNvPr id="8" name="Rectangle 7">
            <a:extLst>
              <a:ext uri="{FF2B5EF4-FFF2-40B4-BE49-F238E27FC236}">
                <a16:creationId xmlns:a16="http://schemas.microsoft.com/office/drawing/2014/main" id="{5B291D4C-6C76-46EF-A13A-515CB610B06B}"/>
              </a:ext>
            </a:extLst>
          </p:cNvPr>
          <p:cNvSpPr/>
          <p:nvPr/>
        </p:nvSpPr>
        <p:spPr>
          <a:xfrm>
            <a:off x="1847850" y="5719525"/>
            <a:ext cx="10163175" cy="981487"/>
          </a:xfrm>
          <a:prstGeom prst="rect">
            <a:avLst/>
          </a:prstGeom>
        </p:spPr>
        <p:txBody>
          <a:bodyPr wrap="square">
            <a:spAutoFit/>
          </a:bodyPr>
          <a:lstStyle/>
          <a:p>
            <a:pPr algn="just">
              <a:lnSpc>
                <a:spcPct val="150000"/>
              </a:lnSpc>
              <a:spcAft>
                <a:spcPts val="800"/>
              </a:spcAft>
            </a:pPr>
            <a:r>
              <a:rPr lang="en-CA" dirty="0">
                <a:latin typeface="Times New Roman" panose="02020603050405020304" pitchFamily="18" charset="0"/>
                <a:ea typeface="Calibri" panose="020F0502020204030204" pitchFamily="34" charset="0"/>
                <a:cs typeface="Times New Roman" panose="02020603050405020304" pitchFamily="18" charset="0"/>
              </a:rPr>
              <a:t>In accordance with the obtained results the regression model created is as follow,</a:t>
            </a:r>
            <a:endParaRPr lang="en-CA"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en-CA" b="1" dirty="0">
                <a:latin typeface="Times New Roman" panose="02020603050405020304" pitchFamily="18" charset="0"/>
                <a:ea typeface="Calibri" panose="020F0502020204030204" pitchFamily="34" charset="0"/>
                <a:cs typeface="Times New Roman" panose="02020603050405020304" pitchFamily="18" charset="0"/>
              </a:rPr>
              <a:t>Y = -341.343 + 2952.297X + 179.073X</a:t>
            </a:r>
            <a:r>
              <a:rPr lang="en-CA" sz="1400" b="1" dirty="0">
                <a:latin typeface="Times New Roman" panose="02020603050405020304" pitchFamily="18" charset="0"/>
                <a:ea typeface="Calibri" panose="020F0502020204030204" pitchFamily="34" charset="0"/>
                <a:cs typeface="Times New Roman" panose="02020603050405020304" pitchFamily="18" charset="0"/>
              </a:rPr>
              <a:t>2</a:t>
            </a:r>
            <a:r>
              <a:rPr lang="en-CA" b="1" dirty="0">
                <a:latin typeface="Times New Roman" panose="02020603050405020304" pitchFamily="18" charset="0"/>
                <a:ea typeface="Calibri" panose="020F0502020204030204" pitchFamily="34" charset="0"/>
                <a:cs typeface="Times New Roman" panose="02020603050405020304" pitchFamily="18" charset="0"/>
              </a:rPr>
              <a:t> - 142.004X</a:t>
            </a:r>
            <a:r>
              <a:rPr lang="en-CA" sz="1400" b="1" dirty="0">
                <a:latin typeface="Times New Roman" panose="02020603050405020304" pitchFamily="18" charset="0"/>
                <a:ea typeface="Calibri" panose="020F0502020204030204" pitchFamily="34" charset="0"/>
                <a:cs typeface="Times New Roman" panose="02020603050405020304" pitchFamily="18" charset="0"/>
              </a:rPr>
              <a:t>3</a:t>
            </a:r>
            <a:r>
              <a:rPr lang="en-CA" b="1" dirty="0">
                <a:latin typeface="Times New Roman" panose="02020603050405020304" pitchFamily="18" charset="0"/>
                <a:ea typeface="Calibri" panose="020F0502020204030204" pitchFamily="34" charset="0"/>
                <a:cs typeface="Times New Roman" panose="02020603050405020304" pitchFamily="18" charset="0"/>
              </a:rPr>
              <a:t> + 304.083X</a:t>
            </a:r>
            <a:r>
              <a:rPr lang="en-CA" sz="1400" b="1" dirty="0">
                <a:latin typeface="Times New Roman" panose="02020603050405020304" pitchFamily="18" charset="0"/>
                <a:ea typeface="Calibri" panose="020F0502020204030204" pitchFamily="34" charset="0"/>
                <a:cs typeface="Times New Roman" panose="02020603050405020304" pitchFamily="18" charset="0"/>
              </a:rPr>
              <a:t>4</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4021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996</Words>
  <Application>Microsoft Office PowerPoint</Application>
  <PresentationFormat>Widescreen</PresentationFormat>
  <Paragraphs>281</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Book Antiqua</vt:lpstr>
      <vt:lpstr>Calibri</vt:lpstr>
      <vt:lpstr>Rockwell</vt:lpstr>
      <vt:lpstr>Rockwell Condensed</vt:lpstr>
      <vt:lpstr>Rockwell Extra Bold</vt:lpstr>
      <vt:lpstr>Times New Roman</vt:lpstr>
      <vt:lpstr>Wingdings</vt:lpstr>
      <vt:lpstr>Wood Type</vt:lpstr>
      <vt:lpstr>The Professor Proposes</vt:lpstr>
      <vt:lpstr>Problem Statement</vt:lpstr>
      <vt:lpstr>Professor’s Requirement</vt:lpstr>
      <vt:lpstr>Variables Set</vt:lpstr>
      <vt:lpstr>Regression</vt:lpstr>
      <vt:lpstr>Descriptive Analysis</vt:lpstr>
      <vt:lpstr>Correlation</vt:lpstr>
      <vt:lpstr>Model Summary</vt:lpstr>
      <vt:lpstr>Coefficients</vt:lpstr>
      <vt:lpstr>Coefficient Correlation</vt:lpstr>
      <vt:lpstr>Regression Standardized Residual </vt:lpstr>
      <vt:lpstr>RELATIONSHIP BETWEEN PRICE AND CARAT </vt:lpstr>
      <vt:lpstr>Final Run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Professor Proposes</dc:title>
  <dc:creator>Aman Sharma</dc:creator>
  <cp:lastModifiedBy>Aman Sharma</cp:lastModifiedBy>
  <cp:revision>6</cp:revision>
  <dcterms:created xsi:type="dcterms:W3CDTF">2018-12-04T02:00:01Z</dcterms:created>
  <dcterms:modified xsi:type="dcterms:W3CDTF">2018-12-04T15:38:45Z</dcterms:modified>
</cp:coreProperties>
</file>