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m" ContentType="vide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6"/>
  </p:notesMasterIdLst>
  <p:handoutMasterIdLst>
    <p:handoutMasterId r:id="rId47"/>
  </p:handoutMasterIdLst>
  <p:sldIdLst>
    <p:sldId id="350" r:id="rId5"/>
    <p:sldId id="361" r:id="rId6"/>
    <p:sldId id="357" r:id="rId7"/>
    <p:sldId id="388" r:id="rId8"/>
    <p:sldId id="365" r:id="rId9"/>
    <p:sldId id="362" r:id="rId10"/>
    <p:sldId id="367" r:id="rId11"/>
    <p:sldId id="353" r:id="rId12"/>
    <p:sldId id="366" r:id="rId13"/>
    <p:sldId id="354" r:id="rId14"/>
    <p:sldId id="391" r:id="rId15"/>
    <p:sldId id="393" r:id="rId16"/>
    <p:sldId id="356" r:id="rId17"/>
    <p:sldId id="364" r:id="rId18"/>
    <p:sldId id="369" r:id="rId19"/>
    <p:sldId id="368" r:id="rId20"/>
    <p:sldId id="343" r:id="rId21"/>
    <p:sldId id="394" r:id="rId22"/>
    <p:sldId id="370" r:id="rId23"/>
    <p:sldId id="371" r:id="rId24"/>
    <p:sldId id="373" r:id="rId25"/>
    <p:sldId id="375" r:id="rId26"/>
    <p:sldId id="395" r:id="rId27"/>
    <p:sldId id="372" r:id="rId28"/>
    <p:sldId id="374" r:id="rId29"/>
    <p:sldId id="376" r:id="rId30"/>
    <p:sldId id="382" r:id="rId31"/>
    <p:sldId id="377" r:id="rId32"/>
    <p:sldId id="379" r:id="rId33"/>
    <p:sldId id="392" r:id="rId34"/>
    <p:sldId id="378" r:id="rId35"/>
    <p:sldId id="380" r:id="rId36"/>
    <p:sldId id="381" r:id="rId37"/>
    <p:sldId id="383" r:id="rId38"/>
    <p:sldId id="384" r:id="rId39"/>
    <p:sldId id="387" r:id="rId40"/>
    <p:sldId id="385" r:id="rId41"/>
    <p:sldId id="386" r:id="rId42"/>
    <p:sldId id="389" r:id="rId43"/>
    <p:sldId id="390" r:id="rId44"/>
    <p:sldId id="3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man Sharma" initials="AS" lastIdx="2" clrIdx="2">
    <p:extLst>
      <p:ext uri="{19B8F6BF-5375-455C-9EA6-DF929625EA0E}">
        <p15:presenceInfo xmlns:p15="http://schemas.microsoft.com/office/powerpoint/2012/main" userId="985c3c33c9f17f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BA2"/>
    <a:srgbClr val="99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91" d="100"/>
          <a:sy n="91" d="100"/>
        </p:scale>
        <p:origin x="322" y="77"/>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04/24/23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836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10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591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696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webm"/><Relationship Id="rId1" Type="http://schemas.microsoft.com/office/2007/relationships/media" Target="../media/media1.webm"/><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374955" y="1130418"/>
            <a:ext cx="6297115" cy="1384183"/>
          </a:xfrm>
        </p:spPr>
        <p:txBody>
          <a:bodyPr/>
          <a:lstStyle/>
          <a:p>
            <a:r>
              <a:rPr lang="en-US" sz="3600" b="0" u="sng" dirty="0"/>
              <a:t>CAPSTONE PROJECT - 3</a:t>
            </a:r>
            <a:br>
              <a:rPr lang="en-US" sz="6000" b="0" dirty="0"/>
            </a:br>
            <a:r>
              <a:rPr lang="en-US" sz="3400" b="0" dirty="0"/>
              <a:t>Mobile Price Range Prediction</a:t>
            </a:r>
            <a:br>
              <a:rPr lang="en-US" sz="3200" b="0" dirty="0"/>
            </a:br>
            <a:r>
              <a:rPr lang="en-US" sz="3400" b="0" dirty="0"/>
              <a:t>Classification project </a:t>
            </a:r>
            <a:endParaRPr lang="en-US" sz="34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51811" y="3842159"/>
            <a:ext cx="2249459" cy="501241"/>
          </a:xfrm>
        </p:spPr>
        <p:txBody>
          <a:bodyPr/>
          <a:lstStyle/>
          <a:p>
            <a:r>
              <a:rPr lang="en-US" sz="2400" b="1" dirty="0">
                <a:solidFill>
                  <a:schemeClr val="bg1"/>
                </a:solidFill>
                <a:latin typeface="+mj-lt"/>
              </a:rPr>
              <a:t>PRESENTED BY:</a:t>
            </a:r>
          </a:p>
          <a:p>
            <a:endParaRPr lang="en-US" sz="2400" b="1" dirty="0">
              <a:solidFill>
                <a:schemeClr val="bg1"/>
              </a:solidFill>
            </a:endParaRPr>
          </a:p>
          <a:p>
            <a:endParaRPr lang="en-US" dirty="0">
              <a:solidFill>
                <a:schemeClr val="bg1"/>
              </a:solidFill>
            </a:endParaRPr>
          </a:p>
        </p:txBody>
      </p:sp>
      <p:pic>
        <p:nvPicPr>
          <p:cNvPr id="14338" name="Picture 2" descr="Almabetter Logo">
            <a:extLst>
              <a:ext uri="{FF2B5EF4-FFF2-40B4-BE49-F238E27FC236}">
                <a16:creationId xmlns:a16="http://schemas.microsoft.com/office/drawing/2014/main" id="{3F62A6B3-B65E-02CA-1EF2-C4B024A0D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22" y="386198"/>
            <a:ext cx="2127802" cy="3913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BFE26B-9716-0DDA-60D4-6046886F67FA}"/>
              </a:ext>
            </a:extLst>
          </p:cNvPr>
          <p:cNvSpPr txBox="1"/>
          <p:nvPr/>
        </p:nvSpPr>
        <p:spPr>
          <a:xfrm>
            <a:off x="8429725" y="4267628"/>
            <a:ext cx="2501130" cy="1015663"/>
          </a:xfrm>
          <a:prstGeom prst="rect">
            <a:avLst/>
          </a:prstGeom>
          <a:noFill/>
        </p:spPr>
        <p:txBody>
          <a:bodyPr wrap="square">
            <a:spAutoFit/>
          </a:bodyPr>
          <a:lstStyle/>
          <a:p>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Aman Sharma   	</a:t>
            </a:r>
          </a:p>
          <a:p>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Mattaparty Harish  </a:t>
            </a:r>
          </a:p>
          <a:p>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Pratik Thorat</a:t>
            </a:r>
          </a:p>
        </p:txBody>
      </p:sp>
      <p:sp>
        <p:nvSpPr>
          <p:cNvPr id="4" name="Slide Number Placeholder 6">
            <a:extLst>
              <a:ext uri="{FF2B5EF4-FFF2-40B4-BE49-F238E27FC236}">
                <a16:creationId xmlns:a16="http://schemas.microsoft.com/office/drawing/2014/main" id="{3D706A32-E796-2EBD-2A69-3F34D577C387}"/>
              </a:ext>
            </a:extLst>
          </p:cNvPr>
          <p:cNvSpPr txBox="1">
            <a:spLocks/>
          </p:cNvSpPr>
          <p:nvPr/>
        </p:nvSpPr>
        <p:spPr>
          <a:xfrm>
            <a:off x="321785" y="6341772"/>
            <a:ext cx="374501" cy="26005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1100" smtClean="0">
                <a:solidFill>
                  <a:schemeClr val="bg1"/>
                </a:solidFill>
              </a:rPr>
              <a:pPr/>
              <a:t>1</a:t>
            </a:fld>
            <a:endParaRPr lang="en-US" sz="1100" dirty="0">
              <a:solidFill>
                <a:schemeClr val="bg1"/>
              </a:solidFill>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375D5C-9E0A-EB1D-EA55-45E934A2308E}"/>
              </a:ext>
            </a:extLst>
          </p:cNvPr>
          <p:cNvSpPr>
            <a:spLocks noGrp="1"/>
          </p:cNvSpPr>
          <p:nvPr>
            <p:ph type="title"/>
          </p:nvPr>
        </p:nvSpPr>
        <p:spPr>
          <a:xfrm>
            <a:off x="952498" y="1089269"/>
            <a:ext cx="6002261" cy="610863"/>
          </a:xfrm>
        </p:spPr>
        <p:txBody>
          <a:bodyPr>
            <a:normAutofit/>
          </a:bodyPr>
          <a:lstStyle/>
          <a:p>
            <a:r>
              <a:rPr lang="en-US" b="0" dirty="0"/>
              <a:t>DATA MANIPULATION:</a:t>
            </a:r>
            <a:endParaRPr lang="en-IN" b="0" dirty="0"/>
          </a:p>
        </p:txBody>
      </p:sp>
      <p:sp>
        <p:nvSpPr>
          <p:cNvPr id="10" name="Text Placeholder 9">
            <a:extLst>
              <a:ext uri="{FF2B5EF4-FFF2-40B4-BE49-F238E27FC236}">
                <a16:creationId xmlns:a16="http://schemas.microsoft.com/office/drawing/2014/main" id="{550FD8B7-530A-B676-F1A0-4F43F2F664BA}"/>
              </a:ext>
            </a:extLst>
          </p:cNvPr>
          <p:cNvSpPr>
            <a:spLocks noGrp="1"/>
          </p:cNvSpPr>
          <p:nvPr>
            <p:ph type="body" sz="quarter" idx="11"/>
          </p:nvPr>
        </p:nvSpPr>
        <p:spPr>
          <a:xfrm>
            <a:off x="652712" y="2241331"/>
            <a:ext cx="10886576" cy="3644462"/>
          </a:xfrm>
        </p:spPr>
        <p:txBody>
          <a:bodyPr/>
          <a:lstStyle/>
          <a:p>
            <a:pPr marL="342900" indent="-342900" algn="just">
              <a:buFont typeface="Arial" panose="020B0604020202020204" pitchFamily="34" charset="0"/>
              <a:buChar char="•"/>
            </a:pPr>
            <a:r>
              <a:rPr lang="en-US" sz="2400" b="0" i="0" dirty="0">
                <a:effectLst/>
                <a:latin typeface="Roboto" panose="02000000000000000000" pitchFamily="2" charset="0"/>
              </a:rPr>
              <a:t>We have created a new feature 'Pixel_area' by multiplying 'Pixel_height' &amp; 'Pixel_width'.</a:t>
            </a:r>
          </a:p>
          <a:p>
            <a:pPr marL="342900" indent="-342900" algn="just">
              <a:buFont typeface="Arial" panose="020B0604020202020204" pitchFamily="34" charset="0"/>
              <a:buChar char="•"/>
            </a:pPr>
            <a:r>
              <a:rPr lang="en-US" sz="2400" b="0" i="0" dirty="0">
                <a:effectLst/>
                <a:latin typeface="Roboto" panose="02000000000000000000" pitchFamily="2" charset="0"/>
              </a:rPr>
              <a:t>We have created a new feature 'Screen_area' by multiplying 'Screen_height' &amp; 'Screen_width'.</a:t>
            </a:r>
          </a:p>
          <a:p>
            <a:pPr marL="342900" indent="-342900" algn="just">
              <a:buFont typeface="Arial" panose="020B0604020202020204" pitchFamily="34" charset="0"/>
              <a:buChar char="•"/>
            </a:pPr>
            <a:r>
              <a:rPr lang="en-US" sz="2400" b="0" i="0" dirty="0">
                <a:effectLst/>
                <a:latin typeface="Roboto" panose="02000000000000000000" pitchFamily="2" charset="0"/>
              </a:rPr>
              <a:t>We have created new features for front &amp; primary cam for indicating presence of camera by taking all the values above 0 as 1.</a:t>
            </a:r>
          </a:p>
          <a:p>
            <a:pPr marL="342900" indent="-342900" algn="just">
              <a:buFont typeface="Arial" panose="020B0604020202020204" pitchFamily="34" charset="0"/>
              <a:buChar char="•"/>
            </a:pPr>
            <a:r>
              <a:rPr lang="en-US" sz="2400" dirty="0">
                <a:latin typeface="Roboto" panose="02000000000000000000" pitchFamily="2" charset="0"/>
              </a:rPr>
              <a:t>We have created 4 ram bins ranging from 1GB to 4GB to check the distribution of ram in different price range.</a:t>
            </a:r>
          </a:p>
          <a:p>
            <a:pPr marL="342900" indent="-342900" algn="l">
              <a:buFont typeface="Arial" panose="020B0604020202020204" pitchFamily="34" charset="0"/>
              <a:buChar char="•"/>
            </a:pPr>
            <a:endParaRPr lang="en-US" sz="2400" b="0" i="0" dirty="0">
              <a:effectLst/>
              <a:latin typeface="Roboto" panose="02000000000000000000" pitchFamily="2" charset="0"/>
            </a:endParaRPr>
          </a:p>
          <a:p>
            <a:pPr algn="l">
              <a:buFont typeface="Arial" panose="020B0604020202020204" pitchFamily="34" charset="0"/>
              <a:buChar char="•"/>
            </a:pPr>
            <a:endParaRPr lang="en-US" sz="2400" b="0" i="0" dirty="0">
              <a:effectLst/>
              <a:latin typeface="Roboto" panose="02000000000000000000" pitchFamily="2" charset="0"/>
            </a:endParaRPr>
          </a:p>
          <a:p>
            <a:endParaRPr lang="en-IN"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6"/>
          </p:nvPr>
        </p:nvSpPr>
        <p:spPr>
          <a:xfrm>
            <a:off x="391092" y="6361889"/>
            <a:ext cx="523240" cy="247651"/>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55631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B001437-644A-2FC2-7F58-28FFC72D1922}"/>
              </a:ext>
            </a:extLst>
          </p:cNvPr>
          <p:cNvSpPr>
            <a:spLocks noGrp="1"/>
          </p:cNvSpPr>
          <p:nvPr>
            <p:ph type="title"/>
          </p:nvPr>
        </p:nvSpPr>
        <p:spPr>
          <a:xfrm>
            <a:off x="1984954" y="3079808"/>
            <a:ext cx="8685842" cy="1335947"/>
          </a:xfrm>
        </p:spPr>
        <p:txBody>
          <a:bodyPr>
            <a:normAutofit fontScale="90000"/>
          </a:bodyPr>
          <a:lstStyle/>
          <a:p>
            <a:r>
              <a:rPr lang="en-US" sz="5300" b="0" dirty="0">
                <a:solidFill>
                  <a:srgbClr val="C00000"/>
                </a:solidFill>
              </a:rPr>
              <a:t>EXPLORATORY DATA ANALYSIS</a:t>
            </a:r>
            <a:br>
              <a:rPr lang="en-US" b="0" i="0" dirty="0">
                <a:solidFill>
                  <a:srgbClr val="212121"/>
                </a:solidFill>
                <a:effectLst/>
                <a:latin typeface="Roboto" panose="02000000000000000000" pitchFamily="2" charset="0"/>
              </a:rPr>
            </a:br>
            <a:endParaRPr lang="en-IN" dirty="0"/>
          </a:p>
        </p:txBody>
      </p:sp>
      <p:sp>
        <p:nvSpPr>
          <p:cNvPr id="34" name="Slide Number Placeholder 16">
            <a:extLst>
              <a:ext uri="{FF2B5EF4-FFF2-40B4-BE49-F238E27FC236}">
                <a16:creationId xmlns:a16="http://schemas.microsoft.com/office/drawing/2014/main" id="{FF5853C6-B589-B685-082E-AD139DC3E0DD}"/>
              </a:ext>
            </a:extLst>
          </p:cNvPr>
          <p:cNvSpPr>
            <a:spLocks noGrp="1"/>
          </p:cNvSpPr>
          <p:nvPr>
            <p:ph type="sldNum" sz="quarter" idx="34"/>
          </p:nvPr>
        </p:nvSpPr>
        <p:spPr>
          <a:xfrm>
            <a:off x="375931" y="6357387"/>
            <a:ext cx="523240" cy="247651"/>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67452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B001437-644A-2FC2-7F58-28FFC72D1922}"/>
              </a:ext>
            </a:extLst>
          </p:cNvPr>
          <p:cNvSpPr>
            <a:spLocks noGrp="1"/>
          </p:cNvSpPr>
          <p:nvPr>
            <p:ph type="title"/>
          </p:nvPr>
        </p:nvSpPr>
        <p:spPr>
          <a:xfrm>
            <a:off x="2328903" y="3146920"/>
            <a:ext cx="6294980" cy="1335947"/>
          </a:xfrm>
        </p:spPr>
        <p:txBody>
          <a:bodyPr>
            <a:normAutofit/>
          </a:bodyPr>
          <a:lstStyle/>
          <a:p>
            <a:r>
              <a:rPr lang="en-US" sz="4800" b="0" dirty="0">
                <a:solidFill>
                  <a:srgbClr val="C00000"/>
                </a:solidFill>
              </a:rPr>
              <a:t>UNIVARIATE ANALYSIS </a:t>
            </a:r>
            <a:br>
              <a:rPr lang="en-US" b="0" i="0" dirty="0">
                <a:solidFill>
                  <a:srgbClr val="212121"/>
                </a:solidFill>
                <a:effectLst/>
                <a:latin typeface="Roboto" panose="02000000000000000000" pitchFamily="2" charset="0"/>
              </a:rPr>
            </a:br>
            <a:endParaRPr lang="en-IN" dirty="0"/>
          </a:p>
        </p:txBody>
      </p:sp>
      <p:sp>
        <p:nvSpPr>
          <p:cNvPr id="34" name="Slide Number Placeholder 16">
            <a:extLst>
              <a:ext uri="{FF2B5EF4-FFF2-40B4-BE49-F238E27FC236}">
                <a16:creationId xmlns:a16="http://schemas.microsoft.com/office/drawing/2014/main" id="{FF5853C6-B589-B685-082E-AD139DC3E0DD}"/>
              </a:ext>
            </a:extLst>
          </p:cNvPr>
          <p:cNvSpPr>
            <a:spLocks noGrp="1"/>
          </p:cNvSpPr>
          <p:nvPr>
            <p:ph type="sldNum" sz="quarter" idx="34"/>
          </p:nvPr>
        </p:nvSpPr>
        <p:spPr>
          <a:xfrm>
            <a:off x="375931" y="6357387"/>
            <a:ext cx="523240" cy="247651"/>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3661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375931" y="6357387"/>
            <a:ext cx="523240" cy="247651"/>
          </a:xfrm>
        </p:spPr>
        <p:txBody>
          <a:bodyPr/>
          <a:lstStyle/>
          <a:p>
            <a:fld id="{294A09A9-5501-47C1-A89A-A340965A2BE2}" type="slidenum">
              <a:rPr lang="en-US" smtClean="0"/>
              <a:pPr/>
              <a:t>13</a:t>
            </a:fld>
            <a:endParaRPr lang="en-US" dirty="0"/>
          </a:p>
        </p:txBody>
      </p:sp>
      <p:sp>
        <p:nvSpPr>
          <p:cNvPr id="43" name="Title 42">
            <a:extLst>
              <a:ext uri="{FF2B5EF4-FFF2-40B4-BE49-F238E27FC236}">
                <a16:creationId xmlns:a16="http://schemas.microsoft.com/office/drawing/2014/main" id="{4438FD68-2C72-277B-C77D-F05F9A8AFCDC}"/>
              </a:ext>
            </a:extLst>
          </p:cNvPr>
          <p:cNvSpPr>
            <a:spLocks noGrp="1"/>
          </p:cNvSpPr>
          <p:nvPr>
            <p:ph type="title"/>
          </p:nvPr>
        </p:nvSpPr>
        <p:spPr>
          <a:xfrm>
            <a:off x="971550" y="620026"/>
            <a:ext cx="10670930" cy="1086507"/>
          </a:xfrm>
        </p:spPr>
        <p:txBody>
          <a:bodyPr>
            <a:noAutofit/>
          </a:bodyPr>
          <a:lstStyle/>
          <a:p>
            <a:r>
              <a:rPr lang="en-US" sz="4000" b="0" dirty="0"/>
              <a:t>PHONE </a:t>
            </a:r>
            <a:r>
              <a:rPr lang="en-US" b="0" dirty="0"/>
              <a:t>DISTRIBUTION</a:t>
            </a:r>
            <a:r>
              <a:rPr lang="en-US" sz="4000" b="0" dirty="0"/>
              <a:t> ON THE BASIS OF PRICE RANGE :</a:t>
            </a:r>
            <a:endParaRPr lang="en-IN" sz="4000" b="0" dirty="0"/>
          </a:p>
        </p:txBody>
      </p:sp>
      <p:pic>
        <p:nvPicPr>
          <p:cNvPr id="45" name="Picture 44">
            <a:extLst>
              <a:ext uri="{FF2B5EF4-FFF2-40B4-BE49-F238E27FC236}">
                <a16:creationId xmlns:a16="http://schemas.microsoft.com/office/drawing/2014/main" id="{8593647D-4E16-F589-040E-102A04F67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400" y="1459683"/>
            <a:ext cx="6410600" cy="4775527"/>
          </a:xfrm>
          <a:prstGeom prst="rect">
            <a:avLst/>
          </a:prstGeom>
        </p:spPr>
      </p:pic>
      <p:sp>
        <p:nvSpPr>
          <p:cNvPr id="47" name="TextBox 46">
            <a:extLst>
              <a:ext uri="{FF2B5EF4-FFF2-40B4-BE49-F238E27FC236}">
                <a16:creationId xmlns:a16="http://schemas.microsoft.com/office/drawing/2014/main" id="{AF4677DC-9F7D-572E-F19D-3967386E740D}"/>
              </a:ext>
            </a:extLst>
          </p:cNvPr>
          <p:cNvSpPr txBox="1"/>
          <p:nvPr/>
        </p:nvSpPr>
        <p:spPr>
          <a:xfrm>
            <a:off x="971550" y="2011751"/>
            <a:ext cx="6166368" cy="1846659"/>
          </a:xfrm>
          <a:prstGeom prst="rect">
            <a:avLst/>
          </a:prstGeom>
          <a:noFill/>
        </p:spPr>
        <p:txBody>
          <a:bodyPr wrap="square">
            <a:spAutoFit/>
          </a:bodyPr>
          <a:lstStyle/>
          <a:p>
            <a:pPr algn="just"/>
            <a:r>
              <a:rPr lang="en-US" sz="2400" dirty="0">
                <a:solidFill>
                  <a:schemeClr val="bg1"/>
                </a:solidFill>
              </a:rPr>
              <a:t>Mobile phones in all 4 types of price range are equally distributed. Which indicate data set is completely balanced, so implementation of balancing techniques are not required.</a:t>
            </a:r>
          </a:p>
          <a:p>
            <a:endParaRPr lang="en-IN" dirty="0">
              <a:solidFill>
                <a:schemeClr val="bg1"/>
              </a:solidFill>
            </a:endParaRPr>
          </a:p>
        </p:txBody>
      </p:sp>
    </p:spTree>
    <p:extLst>
      <p:ext uri="{BB962C8B-B14F-4D97-AF65-F5344CB8AC3E}">
        <p14:creationId xmlns:p14="http://schemas.microsoft.com/office/powerpoint/2010/main" val="18884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899160" y="720485"/>
            <a:ext cx="10309167" cy="769442"/>
          </a:xfrm>
        </p:spPr>
        <p:txBody>
          <a:bodyPr>
            <a:normAutofit fontScale="90000"/>
          </a:bodyPr>
          <a:lstStyle/>
          <a:p>
            <a:r>
              <a:rPr lang="en-US" dirty="0"/>
              <a:t>BLUETOOTH AND DUAL SIM AVAILABILITY:</a:t>
            </a:r>
            <a:endParaRPr lang="en-IN" dirty="0"/>
          </a:p>
        </p:txBody>
      </p:sp>
      <p:pic>
        <p:nvPicPr>
          <p:cNvPr id="29" name="Picture 28">
            <a:extLst>
              <a:ext uri="{FF2B5EF4-FFF2-40B4-BE49-F238E27FC236}">
                <a16:creationId xmlns:a16="http://schemas.microsoft.com/office/drawing/2014/main" id="{D340584B-712D-EDDB-0D0B-6843F8617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35" y="1884346"/>
            <a:ext cx="5550364" cy="3345810"/>
          </a:xfrm>
          <a:prstGeom prst="rect">
            <a:avLst/>
          </a:prstGeom>
        </p:spPr>
      </p:pic>
      <p:pic>
        <p:nvPicPr>
          <p:cNvPr id="31" name="Picture 30">
            <a:extLst>
              <a:ext uri="{FF2B5EF4-FFF2-40B4-BE49-F238E27FC236}">
                <a16:creationId xmlns:a16="http://schemas.microsoft.com/office/drawing/2014/main" id="{5BB6EF34-C879-0803-65BD-42F07F979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3" y="1783679"/>
            <a:ext cx="5740865" cy="3446477"/>
          </a:xfrm>
          <a:prstGeom prst="rect">
            <a:avLst/>
          </a:prstGeom>
        </p:spPr>
      </p:pic>
      <p:sp>
        <p:nvSpPr>
          <p:cNvPr id="33" name="TextBox 32">
            <a:extLst>
              <a:ext uri="{FF2B5EF4-FFF2-40B4-BE49-F238E27FC236}">
                <a16:creationId xmlns:a16="http://schemas.microsoft.com/office/drawing/2014/main" id="{3F0B55A5-6564-5380-4B38-1A6CD178FACA}"/>
              </a:ext>
            </a:extLst>
          </p:cNvPr>
          <p:cNvSpPr txBox="1"/>
          <p:nvPr/>
        </p:nvSpPr>
        <p:spPr>
          <a:xfrm>
            <a:off x="659223" y="5434555"/>
            <a:ext cx="7681213" cy="769441"/>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chemeClr val="bg1"/>
                </a:solidFill>
                <a:effectLst/>
                <a:latin typeface="Roboto" panose="02000000000000000000" pitchFamily="2" charset="0"/>
              </a:rPr>
              <a:t>Almost 50% phones are having Bluetooth connectivity.</a:t>
            </a:r>
          </a:p>
          <a:p>
            <a:pPr marL="342900" indent="-342900" algn="just">
              <a:buFont typeface="Arial" panose="020B0604020202020204" pitchFamily="34" charset="0"/>
              <a:buChar char="•"/>
            </a:pPr>
            <a:r>
              <a:rPr lang="en-US" sz="2200" b="0" i="0" dirty="0">
                <a:solidFill>
                  <a:schemeClr val="bg1"/>
                </a:solidFill>
                <a:effectLst/>
                <a:latin typeface="Roboto" panose="02000000000000000000" pitchFamily="2" charset="0"/>
              </a:rPr>
              <a:t>Almost 50% phones are having dual sim.</a:t>
            </a:r>
            <a:endParaRPr lang="en-IN" sz="2200" dirty="0">
              <a:solidFill>
                <a:schemeClr val="bg1"/>
              </a:solidFill>
            </a:endParaRPr>
          </a:p>
        </p:txBody>
      </p:sp>
      <p:sp>
        <p:nvSpPr>
          <p:cNvPr id="3" name="Slide Number Placeholder 2">
            <a:extLst>
              <a:ext uri="{FF2B5EF4-FFF2-40B4-BE49-F238E27FC236}">
                <a16:creationId xmlns:a16="http://schemas.microsoft.com/office/drawing/2014/main" id="{82DC250D-D82D-78D1-7A0F-92FB124F5414}"/>
              </a:ext>
            </a:extLst>
          </p:cNvPr>
          <p:cNvSpPr>
            <a:spLocks noGrp="1"/>
          </p:cNvSpPr>
          <p:nvPr>
            <p:ph type="sldNum" sz="quarter" idx="23"/>
          </p:nvPr>
        </p:nvSpPr>
        <p:spPr>
          <a:xfrm>
            <a:off x="375920" y="6284569"/>
            <a:ext cx="523240" cy="247651"/>
          </a:xfrm>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64384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6">
            <a:extLst>
              <a:ext uri="{FF2B5EF4-FFF2-40B4-BE49-F238E27FC236}">
                <a16:creationId xmlns:a16="http://schemas.microsoft.com/office/drawing/2014/main" id="{F2A30EB9-ED41-9081-A8CA-C3C37BADCFD1}"/>
              </a:ext>
            </a:extLst>
          </p:cNvPr>
          <p:cNvSpPr>
            <a:spLocks noGrp="1"/>
          </p:cNvSpPr>
          <p:nvPr>
            <p:ph type="title"/>
          </p:nvPr>
        </p:nvSpPr>
        <p:spPr>
          <a:xfrm>
            <a:off x="784168" y="408404"/>
            <a:ext cx="9579032" cy="868680"/>
          </a:xfrm>
        </p:spPr>
        <p:txBody>
          <a:bodyPr>
            <a:normAutofit/>
          </a:bodyPr>
          <a:lstStyle/>
          <a:p>
            <a:r>
              <a:rPr lang="en-US" dirty="0"/>
              <a:t>4G AND 3G AVAILABILITY :</a:t>
            </a:r>
            <a:endParaRPr lang="en-IN" dirty="0"/>
          </a:p>
        </p:txBody>
      </p:sp>
      <p:pic>
        <p:nvPicPr>
          <p:cNvPr id="16" name="Picture 15">
            <a:extLst>
              <a:ext uri="{FF2B5EF4-FFF2-40B4-BE49-F238E27FC236}">
                <a16:creationId xmlns:a16="http://schemas.microsoft.com/office/drawing/2014/main" id="{26FDFAA3-4809-5282-401F-3DC96FD57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261" y="2304578"/>
            <a:ext cx="9117478" cy="4509083"/>
          </a:xfrm>
          <a:prstGeom prst="rect">
            <a:avLst/>
          </a:prstGeom>
        </p:spPr>
      </p:pic>
      <p:sp>
        <p:nvSpPr>
          <p:cNvPr id="3" name="TextBox 2">
            <a:extLst>
              <a:ext uri="{FF2B5EF4-FFF2-40B4-BE49-F238E27FC236}">
                <a16:creationId xmlns:a16="http://schemas.microsoft.com/office/drawing/2014/main" id="{691937B6-3377-3764-C7F0-3B40A9CEA5B0}"/>
              </a:ext>
            </a:extLst>
          </p:cNvPr>
          <p:cNvSpPr txBox="1"/>
          <p:nvPr/>
        </p:nvSpPr>
        <p:spPr>
          <a:xfrm>
            <a:off x="784168" y="1519748"/>
            <a:ext cx="9579032" cy="156966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chemeClr val="bg1"/>
                </a:solidFill>
                <a:effectLst/>
                <a:latin typeface="Roboto" panose="02000000000000000000" pitchFamily="2" charset="0"/>
              </a:rPr>
              <a:t>Almost 48% phones lack 4G connectivity and 23% phones lack 3G connectivity.</a:t>
            </a:r>
          </a:p>
          <a:p>
            <a:pPr marL="342900" indent="-342900" algn="just">
              <a:buFont typeface="Arial" panose="020B0604020202020204" pitchFamily="34" charset="0"/>
              <a:buChar char="•"/>
            </a:pPr>
            <a:r>
              <a:rPr lang="en-US" sz="2400" b="0" i="0" dirty="0">
                <a:solidFill>
                  <a:srgbClr val="212121"/>
                </a:solidFill>
                <a:effectLst/>
                <a:latin typeface="Roboto" panose="02000000000000000000" pitchFamily="2" charset="0"/>
              </a:rPr>
              <a:t>Phones lacking 3G are not having 4G connectivity as well.</a:t>
            </a:r>
          </a:p>
          <a:p>
            <a:endParaRPr lang="en-IN" sz="2400" dirty="0">
              <a:solidFill>
                <a:schemeClr val="bg1"/>
              </a:solidFill>
            </a:endParaRPr>
          </a:p>
        </p:txBody>
      </p:sp>
      <p:sp>
        <p:nvSpPr>
          <p:cNvPr id="4" name="Slide Number Placeholder 1">
            <a:extLst>
              <a:ext uri="{FF2B5EF4-FFF2-40B4-BE49-F238E27FC236}">
                <a16:creationId xmlns:a16="http://schemas.microsoft.com/office/drawing/2014/main" id="{51D0DED2-F18C-5B4A-A343-5486A1689FBF}"/>
              </a:ext>
            </a:extLst>
          </p:cNvPr>
          <p:cNvSpPr txBox="1">
            <a:spLocks/>
          </p:cNvSpPr>
          <p:nvPr/>
        </p:nvSpPr>
        <p:spPr>
          <a:xfrm>
            <a:off x="251670" y="6343999"/>
            <a:ext cx="706224" cy="21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pPr marL="0" indent="0">
                <a:buNone/>
              </a:pPr>
              <a:t>15</a:t>
            </a:fld>
            <a:endParaRPr lang="en-US" sz="1100" dirty="0"/>
          </a:p>
        </p:txBody>
      </p:sp>
    </p:spTree>
    <p:extLst>
      <p:ext uri="{BB962C8B-B14F-4D97-AF65-F5344CB8AC3E}">
        <p14:creationId xmlns:p14="http://schemas.microsoft.com/office/powerpoint/2010/main" val="85774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1C21401-B1D7-FF41-B596-21A561D50A7D}"/>
              </a:ext>
            </a:extLst>
          </p:cNvPr>
          <p:cNvSpPr>
            <a:spLocks noGrp="1"/>
          </p:cNvSpPr>
          <p:nvPr>
            <p:ph type="title"/>
          </p:nvPr>
        </p:nvSpPr>
        <p:spPr>
          <a:xfrm>
            <a:off x="844136" y="457593"/>
            <a:ext cx="10503728" cy="610863"/>
          </a:xfrm>
        </p:spPr>
        <p:txBody>
          <a:bodyPr>
            <a:noAutofit/>
          </a:bodyPr>
          <a:lstStyle/>
          <a:p>
            <a:r>
              <a:rPr lang="en-US" b="0" dirty="0"/>
              <a:t>TOUCH SCREEN AND WIFI AVAILABILITY:</a:t>
            </a:r>
            <a:endParaRPr lang="en-IN" b="0" dirty="0"/>
          </a:p>
        </p:txBody>
      </p:sp>
      <p:pic>
        <p:nvPicPr>
          <p:cNvPr id="13" name="Picture 12">
            <a:extLst>
              <a:ext uri="{FF2B5EF4-FFF2-40B4-BE49-F238E27FC236}">
                <a16:creationId xmlns:a16="http://schemas.microsoft.com/office/drawing/2014/main" id="{9AC81564-A688-7DA9-F9BF-677134DE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850" y="1288590"/>
            <a:ext cx="6286150" cy="4034961"/>
          </a:xfrm>
          <a:prstGeom prst="rect">
            <a:avLst/>
          </a:prstGeom>
        </p:spPr>
      </p:pic>
      <p:pic>
        <p:nvPicPr>
          <p:cNvPr id="15" name="Picture 14">
            <a:extLst>
              <a:ext uri="{FF2B5EF4-FFF2-40B4-BE49-F238E27FC236}">
                <a16:creationId xmlns:a16="http://schemas.microsoft.com/office/drawing/2014/main" id="{3B2A49A2-FE8D-6DE1-43CB-6B003E25E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11" y="1669987"/>
            <a:ext cx="4941477" cy="3518026"/>
          </a:xfrm>
          <a:prstGeom prst="rect">
            <a:avLst/>
          </a:prstGeom>
        </p:spPr>
      </p:pic>
      <p:sp>
        <p:nvSpPr>
          <p:cNvPr id="21" name="TextBox 20">
            <a:extLst>
              <a:ext uri="{FF2B5EF4-FFF2-40B4-BE49-F238E27FC236}">
                <a16:creationId xmlns:a16="http://schemas.microsoft.com/office/drawing/2014/main" id="{7E686F7B-831A-2DA4-03BF-BB8742D4606A}"/>
              </a:ext>
            </a:extLst>
          </p:cNvPr>
          <p:cNvSpPr txBox="1"/>
          <p:nvPr/>
        </p:nvSpPr>
        <p:spPr>
          <a:xfrm>
            <a:off x="1210112" y="5188013"/>
            <a:ext cx="6407092" cy="830997"/>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12121"/>
                </a:solidFill>
                <a:effectLst/>
                <a:latin typeface="Roboto" panose="02000000000000000000" pitchFamily="2" charset="0"/>
              </a:rPr>
              <a:t>Almost 50% phones does not touch screen.</a:t>
            </a:r>
          </a:p>
          <a:p>
            <a:pPr marL="342900" indent="-342900">
              <a:buFont typeface="Arial" panose="020B0604020202020204" pitchFamily="34" charset="0"/>
              <a:buChar char="•"/>
            </a:pPr>
            <a:r>
              <a:rPr lang="en-US" sz="2400" b="0" i="0" dirty="0">
                <a:solidFill>
                  <a:srgbClr val="212121"/>
                </a:solidFill>
                <a:effectLst/>
                <a:latin typeface="Roboto" panose="02000000000000000000" pitchFamily="2" charset="0"/>
              </a:rPr>
              <a:t>Almost 50% phones lack wifi connectivity.</a:t>
            </a:r>
            <a:endParaRPr lang="en-IN" sz="2400" dirty="0"/>
          </a:p>
        </p:txBody>
      </p:sp>
      <p:sp>
        <p:nvSpPr>
          <p:cNvPr id="2" name="Slide Number Placeholder 1">
            <a:extLst>
              <a:ext uri="{FF2B5EF4-FFF2-40B4-BE49-F238E27FC236}">
                <a16:creationId xmlns:a16="http://schemas.microsoft.com/office/drawing/2014/main" id="{A524E494-750F-3A20-9362-F4353E915E7E}"/>
              </a:ext>
            </a:extLst>
          </p:cNvPr>
          <p:cNvSpPr>
            <a:spLocks noGrp="1"/>
          </p:cNvSpPr>
          <p:nvPr>
            <p:ph type="sldNum" sz="quarter" idx="13"/>
          </p:nvPr>
        </p:nvSpPr>
        <p:spPr>
          <a:xfrm>
            <a:off x="373671" y="6400407"/>
            <a:ext cx="523240" cy="247651"/>
          </a:xfrm>
        </p:spPr>
        <p:txBody>
          <a:bodyPr/>
          <a:lstStyle/>
          <a:p>
            <a:fld id="{294A09A9-5501-47C1-A89A-A340965A2BE2}" type="slidenum">
              <a:rPr lang="en-US" smtClean="0"/>
              <a:pPr/>
              <a:t>16</a:t>
            </a:fld>
            <a:endParaRPr lang="en-US" dirty="0">
              <a:latin typeface="+mn-lt"/>
            </a:endParaRPr>
          </a:p>
        </p:txBody>
      </p:sp>
    </p:spTree>
    <p:extLst>
      <p:ext uri="{BB962C8B-B14F-4D97-AF65-F5344CB8AC3E}">
        <p14:creationId xmlns:p14="http://schemas.microsoft.com/office/powerpoint/2010/main" val="226557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6">
            <a:extLst>
              <a:ext uri="{FF2B5EF4-FFF2-40B4-BE49-F238E27FC236}">
                <a16:creationId xmlns:a16="http://schemas.microsoft.com/office/drawing/2014/main" id="{F2A30EB9-ED41-9081-A8CA-C3C37BADCFD1}"/>
              </a:ext>
            </a:extLst>
          </p:cNvPr>
          <p:cNvSpPr>
            <a:spLocks noGrp="1"/>
          </p:cNvSpPr>
          <p:nvPr>
            <p:ph type="title"/>
          </p:nvPr>
        </p:nvSpPr>
        <p:spPr>
          <a:xfrm>
            <a:off x="460684" y="317902"/>
            <a:ext cx="7374633" cy="610863"/>
          </a:xfrm>
        </p:spPr>
        <p:txBody>
          <a:bodyPr>
            <a:normAutofit fontScale="90000"/>
          </a:bodyPr>
          <a:lstStyle/>
          <a:p>
            <a:r>
              <a:rPr lang="en-US" b="0" dirty="0"/>
              <a:t>DISTRIBUTION OF VARIABLES:</a:t>
            </a:r>
            <a:endParaRPr lang="en-IN" b="0" dirty="0"/>
          </a:p>
        </p:txBody>
      </p:sp>
      <p:pic>
        <p:nvPicPr>
          <p:cNvPr id="2050" name="Picture 2">
            <a:extLst>
              <a:ext uri="{FF2B5EF4-FFF2-40B4-BE49-F238E27FC236}">
                <a16:creationId xmlns:a16="http://schemas.microsoft.com/office/drawing/2014/main" id="{1F5A103C-732E-CC88-2183-FE3A3E366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541" y="928765"/>
            <a:ext cx="8794459" cy="57908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FA831BB-CF59-DD3A-5826-F8030D1B1D34}"/>
              </a:ext>
            </a:extLst>
          </p:cNvPr>
          <p:cNvSpPr txBox="1"/>
          <p:nvPr/>
        </p:nvSpPr>
        <p:spPr>
          <a:xfrm>
            <a:off x="460684" y="1421744"/>
            <a:ext cx="2814506" cy="1938992"/>
          </a:xfrm>
          <a:prstGeom prst="rect">
            <a:avLst/>
          </a:prstGeom>
          <a:noFill/>
        </p:spPr>
        <p:txBody>
          <a:bodyPr wrap="square">
            <a:spAutoFit/>
          </a:bodyPr>
          <a:lstStyle/>
          <a:p>
            <a:pPr algn="just"/>
            <a:r>
              <a:rPr lang="en-US" sz="2400" b="0" i="0" dirty="0">
                <a:solidFill>
                  <a:srgbClr val="212121"/>
                </a:solidFill>
                <a:effectLst/>
                <a:latin typeface="Roboto" panose="02000000000000000000" pitchFamily="2" charset="0"/>
              </a:rPr>
              <a:t>Distribution of data in 'Screen Area', 'Pixel Area' &amp; 'Front cam' is positively skewed.</a:t>
            </a:r>
            <a:endParaRPr lang="en-IN" sz="2400" dirty="0"/>
          </a:p>
        </p:txBody>
      </p:sp>
      <p:sp>
        <p:nvSpPr>
          <p:cNvPr id="2" name="Slide Number Placeholder 1">
            <a:extLst>
              <a:ext uri="{FF2B5EF4-FFF2-40B4-BE49-F238E27FC236}">
                <a16:creationId xmlns:a16="http://schemas.microsoft.com/office/drawing/2014/main" id="{9C23C492-1E13-46AA-2912-EE2FB1313905}"/>
              </a:ext>
            </a:extLst>
          </p:cNvPr>
          <p:cNvSpPr txBox="1">
            <a:spLocks/>
          </p:cNvSpPr>
          <p:nvPr/>
        </p:nvSpPr>
        <p:spPr>
          <a:xfrm>
            <a:off x="314948" y="6292447"/>
            <a:ext cx="523240" cy="24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pPr marL="0" indent="0">
                <a:buNone/>
              </a:pPr>
              <a:t>17</a:t>
            </a:fld>
            <a:endParaRPr lang="en-US" sz="1100" dirty="0"/>
          </a:p>
        </p:txBody>
      </p:sp>
    </p:spTree>
    <p:extLst>
      <p:ext uri="{BB962C8B-B14F-4D97-AF65-F5344CB8AC3E}">
        <p14:creationId xmlns:p14="http://schemas.microsoft.com/office/powerpoint/2010/main" val="233667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B001437-644A-2FC2-7F58-28FFC72D1922}"/>
              </a:ext>
            </a:extLst>
          </p:cNvPr>
          <p:cNvSpPr>
            <a:spLocks noGrp="1"/>
          </p:cNvSpPr>
          <p:nvPr>
            <p:ph type="title"/>
          </p:nvPr>
        </p:nvSpPr>
        <p:spPr>
          <a:xfrm>
            <a:off x="2471516" y="3130142"/>
            <a:ext cx="6294980" cy="1335947"/>
          </a:xfrm>
        </p:spPr>
        <p:txBody>
          <a:bodyPr>
            <a:normAutofit/>
          </a:bodyPr>
          <a:lstStyle/>
          <a:p>
            <a:r>
              <a:rPr lang="en-US" sz="4800" b="0" dirty="0">
                <a:solidFill>
                  <a:srgbClr val="C00000"/>
                </a:solidFill>
              </a:rPr>
              <a:t>BIVARIATE ANALYSIS </a:t>
            </a:r>
            <a:br>
              <a:rPr lang="en-US" b="0" i="0" dirty="0">
                <a:solidFill>
                  <a:srgbClr val="212121"/>
                </a:solidFill>
                <a:effectLst/>
                <a:latin typeface="Roboto" panose="02000000000000000000" pitchFamily="2" charset="0"/>
              </a:rPr>
            </a:br>
            <a:endParaRPr lang="en-IN" dirty="0"/>
          </a:p>
        </p:txBody>
      </p:sp>
      <p:sp>
        <p:nvSpPr>
          <p:cNvPr id="34" name="Slide Number Placeholder 16">
            <a:extLst>
              <a:ext uri="{FF2B5EF4-FFF2-40B4-BE49-F238E27FC236}">
                <a16:creationId xmlns:a16="http://schemas.microsoft.com/office/drawing/2014/main" id="{FF5853C6-B589-B685-082E-AD139DC3E0DD}"/>
              </a:ext>
            </a:extLst>
          </p:cNvPr>
          <p:cNvSpPr>
            <a:spLocks noGrp="1"/>
          </p:cNvSpPr>
          <p:nvPr>
            <p:ph type="sldNum" sz="quarter" idx="34"/>
          </p:nvPr>
        </p:nvSpPr>
        <p:spPr>
          <a:xfrm>
            <a:off x="375931" y="6357387"/>
            <a:ext cx="523240" cy="247651"/>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25432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929FEC-D23F-EC71-6338-2FA8D566FF2E}"/>
              </a:ext>
            </a:extLst>
          </p:cNvPr>
          <p:cNvSpPr>
            <a:spLocks noGrp="1"/>
          </p:cNvSpPr>
          <p:nvPr>
            <p:ph type="title"/>
          </p:nvPr>
        </p:nvSpPr>
        <p:spPr>
          <a:xfrm>
            <a:off x="936415" y="511728"/>
            <a:ext cx="7880414" cy="1249960"/>
          </a:xfrm>
        </p:spPr>
        <p:txBody>
          <a:bodyPr>
            <a:normAutofit/>
          </a:bodyPr>
          <a:lstStyle/>
          <a:p>
            <a:r>
              <a:rPr lang="en-US" b="0" dirty="0"/>
              <a:t>SCREEN AREA AND PX AREA BY PRICE RANGE:</a:t>
            </a:r>
            <a:endParaRPr lang="en-IN" b="0" dirty="0"/>
          </a:p>
        </p:txBody>
      </p:sp>
      <p:pic>
        <p:nvPicPr>
          <p:cNvPr id="3" name="Picture 2">
            <a:extLst>
              <a:ext uri="{FF2B5EF4-FFF2-40B4-BE49-F238E27FC236}">
                <a16:creationId xmlns:a16="http://schemas.microsoft.com/office/drawing/2014/main" id="{FE837223-89D8-5457-4DE0-89F092064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648" y="2887715"/>
            <a:ext cx="4608352" cy="3970285"/>
          </a:xfrm>
          <a:prstGeom prst="rect">
            <a:avLst/>
          </a:prstGeom>
        </p:spPr>
      </p:pic>
      <p:pic>
        <p:nvPicPr>
          <p:cNvPr id="8" name="Picture 7">
            <a:extLst>
              <a:ext uri="{FF2B5EF4-FFF2-40B4-BE49-F238E27FC236}">
                <a16:creationId xmlns:a16="http://schemas.microsoft.com/office/drawing/2014/main" id="{58DF74B2-5FFF-A454-0F4E-3CC587440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905" y="2887714"/>
            <a:ext cx="5137743" cy="3970285"/>
          </a:xfrm>
          <a:prstGeom prst="rect">
            <a:avLst/>
          </a:prstGeom>
        </p:spPr>
      </p:pic>
      <p:sp>
        <p:nvSpPr>
          <p:cNvPr id="10" name="TextBox 9">
            <a:extLst>
              <a:ext uri="{FF2B5EF4-FFF2-40B4-BE49-F238E27FC236}">
                <a16:creationId xmlns:a16="http://schemas.microsoft.com/office/drawing/2014/main" id="{D7D539DB-EA75-0CAA-B22A-4E6B8A8297D6}"/>
              </a:ext>
            </a:extLst>
          </p:cNvPr>
          <p:cNvSpPr txBox="1"/>
          <p:nvPr/>
        </p:nvSpPr>
        <p:spPr>
          <a:xfrm>
            <a:off x="936415" y="2210310"/>
            <a:ext cx="9423989"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chemeClr val="bg1"/>
                </a:solidFill>
                <a:effectLst/>
                <a:latin typeface="Roboto" panose="02000000000000000000" pitchFamily="2" charset="0"/>
              </a:rPr>
              <a:t>Higher price phones have larger screen &amp; larger pixels resulting in better screen quality.</a:t>
            </a:r>
            <a:endParaRPr lang="en-IN" sz="2400" dirty="0">
              <a:solidFill>
                <a:schemeClr val="bg1"/>
              </a:solidFill>
            </a:endParaRPr>
          </a:p>
        </p:txBody>
      </p:sp>
      <p:sp>
        <p:nvSpPr>
          <p:cNvPr id="2" name="Slide Number Placeholder 1">
            <a:extLst>
              <a:ext uri="{FF2B5EF4-FFF2-40B4-BE49-F238E27FC236}">
                <a16:creationId xmlns:a16="http://schemas.microsoft.com/office/drawing/2014/main" id="{27533B02-43D9-A961-460B-FAE66EB72762}"/>
              </a:ext>
            </a:extLst>
          </p:cNvPr>
          <p:cNvSpPr>
            <a:spLocks noGrp="1"/>
          </p:cNvSpPr>
          <p:nvPr>
            <p:ph type="sldNum" sz="quarter" idx="16"/>
          </p:nvPr>
        </p:nvSpPr>
        <p:spPr>
          <a:xfrm>
            <a:off x="356787" y="6358855"/>
            <a:ext cx="213664" cy="176169"/>
          </a:xfrm>
        </p:spPr>
        <p:txBody>
          <a:bodyPr/>
          <a:lstStyle/>
          <a:p>
            <a:fld id="{294A09A9-5501-47C1-A89A-A340965A2BE2}" type="slidenum">
              <a:rPr lang="en-US" smtClean="0"/>
              <a:pPr/>
              <a:t>19</a:t>
            </a:fld>
            <a:endParaRPr lang="en-US" dirty="0">
              <a:latin typeface="+mn-lt"/>
            </a:endParaRPr>
          </a:p>
        </p:txBody>
      </p:sp>
    </p:spTree>
    <p:extLst>
      <p:ext uri="{BB962C8B-B14F-4D97-AF65-F5344CB8AC3E}">
        <p14:creationId xmlns:p14="http://schemas.microsoft.com/office/powerpoint/2010/main" val="367361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726008"/>
            <a:ext cx="4941477" cy="610863"/>
          </a:xfrm>
        </p:spPr>
        <p:txBody>
          <a:bodyPr/>
          <a:lstStyle/>
          <a:p>
            <a:r>
              <a:rPr lang="en-US" dirty="0"/>
              <a:t>Introduction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2241382"/>
            <a:ext cx="10403922" cy="2892679"/>
          </a:xfrm>
        </p:spPr>
        <p:txBody>
          <a:bodyPr/>
          <a:lstStyle/>
          <a:p>
            <a:pPr algn="just"/>
            <a:r>
              <a:rPr lang="en-US" sz="2400" b="0" i="1" dirty="0">
                <a:effectLst/>
                <a:latin typeface="Roboto" panose="02000000000000000000" pitchFamily="2" charset="0"/>
              </a:rPr>
              <a:t>In the competitive mobile phone market companies want to understand sales data of mobile phones and factors which drive the prices. the objective is to find out some relation between features of a mobile phone(eg:- RAM, Internal Memory, etc.) and its selling price. In this problem, we do not have to predict the actual price but a price range indicating how high the price is.</a:t>
            </a:r>
            <a:endParaRPr lang="en-US" sz="2400" i="1"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409487" y="6365777"/>
            <a:ext cx="177742" cy="169248"/>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6">
            <a:extLst>
              <a:ext uri="{FF2B5EF4-FFF2-40B4-BE49-F238E27FC236}">
                <a16:creationId xmlns:a16="http://schemas.microsoft.com/office/drawing/2014/main" id="{F2A30EB9-ED41-9081-A8CA-C3C37BADCFD1}"/>
              </a:ext>
            </a:extLst>
          </p:cNvPr>
          <p:cNvSpPr>
            <a:spLocks noGrp="1"/>
          </p:cNvSpPr>
          <p:nvPr>
            <p:ph type="title"/>
          </p:nvPr>
        </p:nvSpPr>
        <p:spPr>
          <a:xfrm>
            <a:off x="687185" y="484780"/>
            <a:ext cx="8549093" cy="731624"/>
          </a:xfrm>
        </p:spPr>
        <p:txBody>
          <a:bodyPr>
            <a:normAutofit fontScale="90000"/>
          </a:bodyPr>
          <a:lstStyle/>
          <a:p>
            <a:r>
              <a:rPr lang="en-US" b="0" dirty="0"/>
              <a:t>BATTERY POWER BY PRICE RANGE:</a:t>
            </a:r>
            <a:endParaRPr lang="en-IN" b="0" dirty="0"/>
          </a:p>
        </p:txBody>
      </p:sp>
      <p:pic>
        <p:nvPicPr>
          <p:cNvPr id="3074" name="Picture 2">
            <a:extLst>
              <a:ext uri="{FF2B5EF4-FFF2-40B4-BE49-F238E27FC236}">
                <a16:creationId xmlns:a16="http://schemas.microsoft.com/office/drawing/2014/main" id="{6F8E0E3B-13DA-38BA-55F3-CD2096CD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64734"/>
            <a:ext cx="6096000" cy="47822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DDCA8F-CB95-1F14-06CC-CD2BD1CCEDB1}"/>
              </a:ext>
            </a:extLst>
          </p:cNvPr>
          <p:cNvSpPr txBox="1"/>
          <p:nvPr/>
        </p:nvSpPr>
        <p:spPr>
          <a:xfrm>
            <a:off x="997577" y="1845704"/>
            <a:ext cx="4832772" cy="3046988"/>
          </a:xfrm>
          <a:prstGeom prst="rect">
            <a:avLst/>
          </a:prstGeom>
          <a:noFill/>
        </p:spPr>
        <p:txBody>
          <a:bodyPr wrap="square">
            <a:spAutoFit/>
          </a:bodyPr>
          <a:lstStyle/>
          <a:p>
            <a:r>
              <a:rPr lang="en-US" sz="2400" b="0" i="0" dirty="0">
                <a:solidFill>
                  <a:srgbClr val="212121"/>
                </a:solidFill>
                <a:effectLst/>
                <a:latin typeface="Roboto" panose="02000000000000000000" pitchFamily="2" charset="0"/>
              </a:rPr>
              <a:t>Prices are directly proportional to the </a:t>
            </a:r>
            <a:r>
              <a:rPr lang="en-IN" sz="2400" b="0" dirty="0">
                <a:solidFill>
                  <a:schemeClr val="bg1"/>
                </a:solidFill>
                <a:effectLst/>
                <a:latin typeface="Roboto" panose="02000000000000000000" pitchFamily="2" charset="0"/>
                <a:ea typeface="Roboto" panose="02000000000000000000" pitchFamily="2" charset="0"/>
                <a:cs typeface="Roboto" panose="02000000000000000000" pitchFamily="2" charset="0"/>
              </a:rPr>
              <a:t>Battery Power </a:t>
            </a:r>
            <a:r>
              <a:rPr lang="en-US" sz="2400" b="0" i="0" dirty="0">
                <a:solidFill>
                  <a:srgbClr val="212121"/>
                </a:solidFill>
                <a:effectLst/>
                <a:latin typeface="Roboto" panose="02000000000000000000" pitchFamily="2" charset="0"/>
              </a:rPr>
              <a:t>provided in the phones.</a:t>
            </a:r>
          </a:p>
          <a:p>
            <a:endParaRPr lang="en-US" sz="2400" dirty="0">
              <a:solidFill>
                <a:srgbClr val="212121"/>
              </a:solidFill>
              <a:latin typeface="Roboto" panose="02000000000000000000" pitchFamily="2" charset="0"/>
            </a:endParaRPr>
          </a:p>
          <a:p>
            <a:r>
              <a:rPr lang="en-US" sz="2400" dirty="0">
                <a:solidFill>
                  <a:srgbClr val="212121"/>
                </a:solidFill>
                <a:latin typeface="Roboto" panose="02000000000000000000" pitchFamily="2" charset="0"/>
              </a:rPr>
              <a:t>Lower range phones have battery power in 500 to 1000 range </a:t>
            </a:r>
            <a:r>
              <a:rPr lang="en-IN" sz="2400" dirty="0">
                <a:solidFill>
                  <a:srgbClr val="212121"/>
                </a:solidFill>
                <a:latin typeface="Roboto" panose="02000000000000000000" pitchFamily="2" charset="0"/>
              </a:rPr>
              <a:t>and for very high range have between 1500 to 2000.</a:t>
            </a:r>
            <a:endParaRPr lang="en-US" sz="2400" dirty="0">
              <a:solidFill>
                <a:srgbClr val="212121"/>
              </a:solidFill>
              <a:latin typeface="Roboto" panose="02000000000000000000" pitchFamily="2" charset="0"/>
            </a:endParaRPr>
          </a:p>
        </p:txBody>
      </p:sp>
      <p:sp>
        <p:nvSpPr>
          <p:cNvPr id="2" name="Slide Number Placeholder 1">
            <a:extLst>
              <a:ext uri="{FF2B5EF4-FFF2-40B4-BE49-F238E27FC236}">
                <a16:creationId xmlns:a16="http://schemas.microsoft.com/office/drawing/2014/main" id="{2F811CD0-6D45-F34B-1DAF-D4C6A5A37C60}"/>
              </a:ext>
            </a:extLst>
          </p:cNvPr>
          <p:cNvSpPr txBox="1">
            <a:spLocks/>
          </p:cNvSpPr>
          <p:nvPr/>
        </p:nvSpPr>
        <p:spPr>
          <a:xfrm>
            <a:off x="356786" y="6358855"/>
            <a:ext cx="490501" cy="24328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17</a:t>
            </a:r>
          </a:p>
        </p:txBody>
      </p:sp>
    </p:spTree>
    <p:extLst>
      <p:ext uri="{BB962C8B-B14F-4D97-AF65-F5344CB8AC3E}">
        <p14:creationId xmlns:p14="http://schemas.microsoft.com/office/powerpoint/2010/main" val="2460313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6">
            <a:extLst>
              <a:ext uri="{FF2B5EF4-FFF2-40B4-BE49-F238E27FC236}">
                <a16:creationId xmlns:a16="http://schemas.microsoft.com/office/drawing/2014/main" id="{F2A30EB9-ED41-9081-A8CA-C3C37BADCFD1}"/>
              </a:ext>
            </a:extLst>
          </p:cNvPr>
          <p:cNvSpPr>
            <a:spLocks noGrp="1"/>
          </p:cNvSpPr>
          <p:nvPr>
            <p:ph type="title"/>
          </p:nvPr>
        </p:nvSpPr>
        <p:spPr>
          <a:xfrm>
            <a:off x="978360" y="425687"/>
            <a:ext cx="10235280" cy="769442"/>
          </a:xfrm>
        </p:spPr>
        <p:txBody>
          <a:bodyPr>
            <a:noAutofit/>
          </a:bodyPr>
          <a:lstStyle/>
          <a:p>
            <a:pPr algn="ctr"/>
            <a:r>
              <a:rPr lang="en-US" b="0" dirty="0"/>
              <a:t>RAM DISTRIBUTION BY PRICE RANGES:</a:t>
            </a:r>
            <a:endParaRPr lang="en-IN" b="0" dirty="0"/>
          </a:p>
        </p:txBody>
      </p:sp>
      <p:pic>
        <p:nvPicPr>
          <p:cNvPr id="3" name="Picture 2">
            <a:extLst>
              <a:ext uri="{FF2B5EF4-FFF2-40B4-BE49-F238E27FC236}">
                <a16:creationId xmlns:a16="http://schemas.microsoft.com/office/drawing/2014/main" id="{F32B679F-9E89-BED6-0819-A102312D9088}"/>
              </a:ext>
            </a:extLst>
          </p:cNvPr>
          <p:cNvPicPr>
            <a:picLocks noChangeAspect="1"/>
          </p:cNvPicPr>
          <p:nvPr/>
        </p:nvPicPr>
        <p:blipFill rotWithShape="1">
          <a:blip r:embed="rId3">
            <a:extLst>
              <a:ext uri="{28A0092B-C50C-407E-A947-70E740481C1C}">
                <a14:useLocalDpi xmlns:a14="http://schemas.microsoft.com/office/drawing/2010/main" val="0"/>
              </a:ext>
            </a:extLst>
          </a:blip>
          <a:srcRect l="3713" t="12907" b="10936"/>
          <a:stretch/>
        </p:blipFill>
        <p:spPr>
          <a:xfrm>
            <a:off x="2451682" y="1300293"/>
            <a:ext cx="7288635" cy="3590489"/>
          </a:xfrm>
          <a:prstGeom prst="rect">
            <a:avLst/>
          </a:prstGeom>
        </p:spPr>
      </p:pic>
      <p:sp>
        <p:nvSpPr>
          <p:cNvPr id="2" name="Rectangle 1">
            <a:extLst>
              <a:ext uri="{FF2B5EF4-FFF2-40B4-BE49-F238E27FC236}">
                <a16:creationId xmlns:a16="http://schemas.microsoft.com/office/drawing/2014/main" id="{2B70693D-88D2-D5F4-ED2E-3F40C802BB15}"/>
              </a:ext>
            </a:extLst>
          </p:cNvPr>
          <p:cNvSpPr>
            <a:spLocks noChangeArrowheads="1"/>
          </p:cNvSpPr>
          <p:nvPr/>
        </p:nvSpPr>
        <p:spPr bwMode="auto">
          <a:xfrm>
            <a:off x="1694365" y="5260200"/>
            <a:ext cx="880326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Lower price range phones mostly fall under 1GB RAM bin.</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Higher price range phones mostly fall under 3GB to 4GB RAM bin.</a:t>
            </a:r>
          </a:p>
        </p:txBody>
      </p:sp>
      <p:sp>
        <p:nvSpPr>
          <p:cNvPr id="4" name="Slide Number Placeholder 1">
            <a:extLst>
              <a:ext uri="{FF2B5EF4-FFF2-40B4-BE49-F238E27FC236}">
                <a16:creationId xmlns:a16="http://schemas.microsoft.com/office/drawing/2014/main" id="{E2655A0A-3890-A168-4BFA-F7F9F0782AA3}"/>
              </a:ext>
            </a:extLst>
          </p:cNvPr>
          <p:cNvSpPr txBox="1">
            <a:spLocks/>
          </p:cNvSpPr>
          <p:nvPr/>
        </p:nvSpPr>
        <p:spPr>
          <a:xfrm>
            <a:off x="251670" y="6343999"/>
            <a:ext cx="706224" cy="21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pPr marL="0" indent="0">
                <a:buNone/>
              </a:pPr>
              <a:t>21</a:t>
            </a:fld>
            <a:endParaRPr lang="en-US" sz="1100" dirty="0"/>
          </a:p>
        </p:txBody>
      </p:sp>
    </p:spTree>
    <p:extLst>
      <p:ext uri="{BB962C8B-B14F-4D97-AF65-F5344CB8AC3E}">
        <p14:creationId xmlns:p14="http://schemas.microsoft.com/office/powerpoint/2010/main" val="157797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829799" y="442836"/>
            <a:ext cx="7718583" cy="610863"/>
          </a:xfrm>
        </p:spPr>
        <p:txBody>
          <a:bodyPr>
            <a:normAutofit fontScale="90000"/>
          </a:bodyPr>
          <a:lstStyle/>
          <a:p>
            <a:r>
              <a:rPr lang="en-US" b="0" dirty="0"/>
              <a:t>PIXEL WIDTH VS PIXEL HEIGHT: </a:t>
            </a:r>
            <a:endParaRPr lang="en-IN" b="0" dirty="0"/>
          </a:p>
        </p:txBody>
      </p:sp>
      <p:pic>
        <p:nvPicPr>
          <p:cNvPr id="4098" name="Picture 2">
            <a:extLst>
              <a:ext uri="{FF2B5EF4-FFF2-40B4-BE49-F238E27FC236}">
                <a16:creationId xmlns:a16="http://schemas.microsoft.com/office/drawing/2014/main" id="{B52F2FED-6826-8A22-3150-E86CDDD14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1145978"/>
            <a:ext cx="5883479" cy="54161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B4DB7E-DC18-9576-3E02-79833C5A17AE}"/>
              </a:ext>
            </a:extLst>
          </p:cNvPr>
          <p:cNvSpPr txBox="1"/>
          <p:nvPr/>
        </p:nvSpPr>
        <p:spPr>
          <a:xfrm>
            <a:off x="829799" y="2403256"/>
            <a:ext cx="5053681" cy="120032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12121"/>
                </a:solidFill>
                <a:effectLst/>
                <a:latin typeface="Roboto" panose="02000000000000000000" pitchFamily="2" charset="0"/>
              </a:rPr>
              <a:t>Maximum phones have pixels in between</a:t>
            </a:r>
            <a:r>
              <a:rPr lang="en-US" sz="2400" dirty="0">
                <a:solidFill>
                  <a:srgbClr val="212121"/>
                </a:solidFill>
                <a:latin typeface="Roboto" panose="02000000000000000000" pitchFamily="2" charset="0"/>
              </a:rPr>
              <a:t> </a:t>
            </a:r>
            <a:r>
              <a:rPr lang="en-US" sz="2400" b="0" i="0" dirty="0">
                <a:solidFill>
                  <a:srgbClr val="212121"/>
                </a:solidFill>
                <a:effectLst/>
                <a:latin typeface="Roboto" panose="02000000000000000000" pitchFamily="2" charset="0"/>
              </a:rPr>
              <a:t>600×150 - 1000×750 range.</a:t>
            </a:r>
            <a:endParaRPr lang="en-IN" sz="2400" dirty="0"/>
          </a:p>
        </p:txBody>
      </p:sp>
      <p:sp>
        <p:nvSpPr>
          <p:cNvPr id="2" name="Slide Number Placeholder 1">
            <a:extLst>
              <a:ext uri="{FF2B5EF4-FFF2-40B4-BE49-F238E27FC236}">
                <a16:creationId xmlns:a16="http://schemas.microsoft.com/office/drawing/2014/main" id="{420645D0-F524-A9EC-673C-699D9BAA0942}"/>
              </a:ext>
            </a:extLst>
          </p:cNvPr>
          <p:cNvSpPr>
            <a:spLocks noGrp="1"/>
          </p:cNvSpPr>
          <p:nvPr>
            <p:ph type="sldNum" sz="quarter" idx="23"/>
          </p:nvPr>
        </p:nvSpPr>
        <p:spPr>
          <a:xfrm>
            <a:off x="568179" y="6291338"/>
            <a:ext cx="523240" cy="247651"/>
          </a:xfrm>
        </p:spPr>
        <p:txBody>
          <a:bodyPr/>
          <a:lstStyle/>
          <a:p>
            <a:fld id="{294A09A9-5501-47C1-A89A-A340965A2BE2}" type="slidenum">
              <a:rPr lang="en-US" smtClean="0"/>
              <a:pPr/>
              <a:t>22</a:t>
            </a:fld>
            <a:endParaRPr lang="en-US" dirty="0">
              <a:latin typeface="+mn-lt"/>
            </a:endParaRPr>
          </a:p>
        </p:txBody>
      </p:sp>
    </p:spTree>
    <p:extLst>
      <p:ext uri="{BB962C8B-B14F-4D97-AF65-F5344CB8AC3E}">
        <p14:creationId xmlns:p14="http://schemas.microsoft.com/office/powerpoint/2010/main" val="319610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B001437-644A-2FC2-7F58-28FFC72D1922}"/>
              </a:ext>
            </a:extLst>
          </p:cNvPr>
          <p:cNvSpPr>
            <a:spLocks noGrp="1"/>
          </p:cNvSpPr>
          <p:nvPr>
            <p:ph type="title"/>
          </p:nvPr>
        </p:nvSpPr>
        <p:spPr>
          <a:xfrm>
            <a:off x="2471516" y="3130143"/>
            <a:ext cx="7008044" cy="1274078"/>
          </a:xfrm>
        </p:spPr>
        <p:txBody>
          <a:bodyPr>
            <a:normAutofit/>
          </a:bodyPr>
          <a:lstStyle/>
          <a:p>
            <a:r>
              <a:rPr lang="en-US" sz="4800" b="0" dirty="0">
                <a:solidFill>
                  <a:srgbClr val="C00000"/>
                </a:solidFill>
              </a:rPr>
              <a:t>MULTIVARIATE ANALYSIS </a:t>
            </a:r>
            <a:br>
              <a:rPr lang="en-US" b="0" i="0" dirty="0">
                <a:solidFill>
                  <a:srgbClr val="212121"/>
                </a:solidFill>
                <a:effectLst/>
                <a:latin typeface="Roboto" panose="02000000000000000000" pitchFamily="2" charset="0"/>
              </a:rPr>
            </a:br>
            <a:endParaRPr lang="en-IN" dirty="0"/>
          </a:p>
        </p:txBody>
      </p:sp>
      <p:sp>
        <p:nvSpPr>
          <p:cNvPr id="34" name="Slide Number Placeholder 16">
            <a:extLst>
              <a:ext uri="{FF2B5EF4-FFF2-40B4-BE49-F238E27FC236}">
                <a16:creationId xmlns:a16="http://schemas.microsoft.com/office/drawing/2014/main" id="{FF5853C6-B589-B685-082E-AD139DC3E0DD}"/>
              </a:ext>
            </a:extLst>
          </p:cNvPr>
          <p:cNvSpPr>
            <a:spLocks noGrp="1"/>
          </p:cNvSpPr>
          <p:nvPr>
            <p:ph type="sldNum" sz="quarter" idx="34"/>
          </p:nvPr>
        </p:nvSpPr>
        <p:spPr>
          <a:xfrm>
            <a:off x="375931" y="6357387"/>
            <a:ext cx="523240" cy="247651"/>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85922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937836" y="318782"/>
            <a:ext cx="6956204" cy="1484852"/>
          </a:xfrm>
        </p:spPr>
        <p:txBody>
          <a:bodyPr>
            <a:normAutofit/>
          </a:bodyPr>
          <a:lstStyle/>
          <a:p>
            <a:r>
              <a:rPr lang="en-US" b="0" dirty="0">
                <a:effectLst/>
              </a:rPr>
              <a:t>BATTERY POWER VS. RAM BY PRICE RANGE:</a:t>
            </a:r>
            <a:endParaRPr lang="en-IN" dirty="0"/>
          </a:p>
        </p:txBody>
      </p:sp>
      <p:pic>
        <p:nvPicPr>
          <p:cNvPr id="5122" name="Picture 2">
            <a:extLst>
              <a:ext uri="{FF2B5EF4-FFF2-40B4-BE49-F238E27FC236}">
                <a16:creationId xmlns:a16="http://schemas.microsoft.com/office/drawing/2014/main" id="{38A62DFC-989F-0EBF-5BA1-D620197E1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677" y="1862357"/>
            <a:ext cx="6224323" cy="48828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52F9EB-DA51-E386-987F-EECF2B9F1BFD}"/>
              </a:ext>
            </a:extLst>
          </p:cNvPr>
          <p:cNvSpPr txBox="1"/>
          <p:nvPr/>
        </p:nvSpPr>
        <p:spPr>
          <a:xfrm>
            <a:off x="404378" y="2520702"/>
            <a:ext cx="5563299" cy="2739211"/>
          </a:xfrm>
          <a:prstGeom prst="rect">
            <a:avLst/>
          </a:prstGeom>
          <a:noFill/>
        </p:spPr>
        <p:txBody>
          <a:bodyPr wrap="square">
            <a:spAutoFit/>
          </a:bodyPr>
          <a:lstStyle/>
          <a:p>
            <a:pPr marL="342900" indent="-342900" algn="just">
              <a:buFont typeface="Arial" panose="020B0604020202020204" pitchFamily="34" charset="0"/>
              <a:buChar char="•"/>
            </a:pPr>
            <a:r>
              <a:rPr lang="en-US" sz="2200" dirty="0">
                <a:solidFill>
                  <a:srgbClr val="212121"/>
                </a:solidFill>
                <a:latin typeface="Roboto" panose="02000000000000000000" pitchFamily="2" charset="0"/>
              </a:rPr>
              <a:t>There is correlation between Higher battery and ram memory with expensive and very expensive phones.</a:t>
            </a:r>
          </a:p>
          <a:p>
            <a:pPr marL="342900" indent="-342900" algn="just">
              <a:buFont typeface="Arial" panose="020B0604020202020204" pitchFamily="34" charset="0"/>
              <a:buChar char="•"/>
            </a:pPr>
            <a:endParaRPr lang="en-US" sz="2200" dirty="0">
              <a:solidFill>
                <a:srgbClr val="212121"/>
              </a:solidFill>
              <a:latin typeface="Roboto" panose="02000000000000000000" pitchFamily="2" charset="0"/>
            </a:endParaRPr>
          </a:p>
          <a:p>
            <a:pPr marL="342900" indent="-342900" algn="just">
              <a:buFont typeface="Arial" panose="020B0604020202020204" pitchFamily="34" charset="0"/>
              <a:buChar char="•"/>
            </a:pPr>
            <a:r>
              <a:rPr lang="en-US" sz="2200" dirty="0">
                <a:solidFill>
                  <a:srgbClr val="212121"/>
                </a:solidFill>
                <a:latin typeface="Roboto" panose="02000000000000000000" pitchFamily="2" charset="0"/>
              </a:rPr>
              <a:t>Lower battery and ram memory is correlated with low and medium range phones.</a:t>
            </a:r>
          </a:p>
          <a:p>
            <a:endParaRPr lang="en-US" dirty="0">
              <a:solidFill>
                <a:srgbClr val="212121"/>
              </a:solidFill>
              <a:latin typeface="Roboto" panose="02000000000000000000" pitchFamily="2" charset="0"/>
            </a:endParaRPr>
          </a:p>
        </p:txBody>
      </p:sp>
      <p:sp>
        <p:nvSpPr>
          <p:cNvPr id="2" name="Slide Number Placeholder 1">
            <a:extLst>
              <a:ext uri="{FF2B5EF4-FFF2-40B4-BE49-F238E27FC236}">
                <a16:creationId xmlns:a16="http://schemas.microsoft.com/office/drawing/2014/main" id="{ACAE9CBC-CBB2-A8EC-B9A3-DDA76C8F842F}"/>
              </a:ext>
            </a:extLst>
          </p:cNvPr>
          <p:cNvSpPr>
            <a:spLocks noGrp="1"/>
          </p:cNvSpPr>
          <p:nvPr>
            <p:ph type="sldNum" sz="quarter" idx="23"/>
          </p:nvPr>
        </p:nvSpPr>
        <p:spPr>
          <a:xfrm>
            <a:off x="414596" y="6291567"/>
            <a:ext cx="523240" cy="247651"/>
          </a:xfrm>
        </p:spPr>
        <p:txBody>
          <a:bodyPr/>
          <a:lstStyle/>
          <a:p>
            <a:fld id="{294A09A9-5501-47C1-A89A-A340965A2BE2}" type="slidenum">
              <a:rPr lang="en-US" smtClean="0"/>
              <a:pPr/>
              <a:t>24</a:t>
            </a:fld>
            <a:endParaRPr lang="en-US" dirty="0">
              <a:latin typeface="+mn-lt"/>
            </a:endParaRPr>
          </a:p>
        </p:txBody>
      </p:sp>
    </p:spTree>
    <p:extLst>
      <p:ext uri="{BB962C8B-B14F-4D97-AF65-F5344CB8AC3E}">
        <p14:creationId xmlns:p14="http://schemas.microsoft.com/office/powerpoint/2010/main" val="234008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762686" y="608048"/>
            <a:ext cx="9656440" cy="1120810"/>
          </a:xfrm>
        </p:spPr>
        <p:txBody>
          <a:bodyPr>
            <a:normAutofit fontScale="90000"/>
          </a:bodyPr>
          <a:lstStyle/>
          <a:p>
            <a:r>
              <a:rPr lang="en-US" dirty="0"/>
              <a:t>FRONT AND PRIMARY CAM AVAILABILITY IN PRICE RANGE:</a:t>
            </a:r>
            <a:endParaRPr lang="en-IN" dirty="0"/>
          </a:p>
        </p:txBody>
      </p:sp>
      <p:pic>
        <p:nvPicPr>
          <p:cNvPr id="3" name="Picture 2">
            <a:extLst>
              <a:ext uri="{FF2B5EF4-FFF2-40B4-BE49-F238E27FC236}">
                <a16:creationId xmlns:a16="http://schemas.microsoft.com/office/drawing/2014/main" id="{63B57008-7E83-782A-8A49-55CFC107CCDA}"/>
              </a:ext>
            </a:extLst>
          </p:cNvPr>
          <p:cNvPicPr>
            <a:picLocks noChangeAspect="1"/>
          </p:cNvPicPr>
          <p:nvPr/>
        </p:nvPicPr>
        <p:blipFill rotWithShape="1">
          <a:blip r:embed="rId2">
            <a:extLst>
              <a:ext uri="{28A0092B-C50C-407E-A947-70E740481C1C}">
                <a14:useLocalDpi xmlns:a14="http://schemas.microsoft.com/office/drawing/2010/main" val="0"/>
              </a:ext>
            </a:extLst>
          </a:blip>
          <a:srcRect l="4390" t="14145" b="12007"/>
          <a:stretch/>
        </p:blipFill>
        <p:spPr>
          <a:xfrm>
            <a:off x="2382473" y="2013358"/>
            <a:ext cx="7895082" cy="3565321"/>
          </a:xfrm>
          <a:prstGeom prst="rect">
            <a:avLst/>
          </a:prstGeom>
        </p:spPr>
      </p:pic>
      <p:sp>
        <p:nvSpPr>
          <p:cNvPr id="4" name="Rectangle 1">
            <a:extLst>
              <a:ext uri="{FF2B5EF4-FFF2-40B4-BE49-F238E27FC236}">
                <a16:creationId xmlns:a16="http://schemas.microsoft.com/office/drawing/2014/main" id="{B8B2DA92-0911-E06A-C650-3574E8414472}"/>
              </a:ext>
            </a:extLst>
          </p:cNvPr>
          <p:cNvSpPr>
            <a:spLocks noChangeArrowheads="1"/>
          </p:cNvSpPr>
          <p:nvPr/>
        </p:nvSpPr>
        <p:spPr bwMode="auto">
          <a:xfrm>
            <a:off x="762686" y="5863179"/>
            <a:ext cx="107386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There are more phones with no front cam than no primary cam through all price ranges.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Phones which are not having primary cam are also not having front cam.</a:t>
            </a:r>
          </a:p>
        </p:txBody>
      </p:sp>
      <p:sp>
        <p:nvSpPr>
          <p:cNvPr id="2" name="Slide Number Placeholder 1">
            <a:extLst>
              <a:ext uri="{FF2B5EF4-FFF2-40B4-BE49-F238E27FC236}">
                <a16:creationId xmlns:a16="http://schemas.microsoft.com/office/drawing/2014/main" id="{9A019120-EDAA-6C29-4A0B-69D432EC02E6}"/>
              </a:ext>
            </a:extLst>
          </p:cNvPr>
          <p:cNvSpPr>
            <a:spLocks noGrp="1"/>
          </p:cNvSpPr>
          <p:nvPr>
            <p:ph type="sldNum" sz="quarter" idx="23"/>
          </p:nvPr>
        </p:nvSpPr>
        <p:spPr>
          <a:xfrm>
            <a:off x="429074" y="6323414"/>
            <a:ext cx="523240" cy="247651"/>
          </a:xfrm>
        </p:spPr>
        <p:txBody>
          <a:bodyPr/>
          <a:lstStyle/>
          <a:p>
            <a:fld id="{294A09A9-5501-47C1-A89A-A340965A2BE2}" type="slidenum">
              <a:rPr lang="en-US" smtClean="0"/>
              <a:pPr/>
              <a:t>25</a:t>
            </a:fld>
            <a:endParaRPr lang="en-US" dirty="0">
              <a:latin typeface="+mn-lt"/>
            </a:endParaRPr>
          </a:p>
        </p:txBody>
      </p:sp>
    </p:spTree>
    <p:extLst>
      <p:ext uri="{BB962C8B-B14F-4D97-AF65-F5344CB8AC3E}">
        <p14:creationId xmlns:p14="http://schemas.microsoft.com/office/powerpoint/2010/main" val="289057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E52E-5EF3-EEEF-EE62-DC5CA8D712E1}"/>
              </a:ext>
            </a:extLst>
          </p:cNvPr>
          <p:cNvSpPr>
            <a:spLocks noGrp="1"/>
          </p:cNvSpPr>
          <p:nvPr>
            <p:ph type="title"/>
          </p:nvPr>
        </p:nvSpPr>
        <p:spPr>
          <a:xfrm>
            <a:off x="285226" y="399618"/>
            <a:ext cx="2558642" cy="585929"/>
          </a:xfrm>
        </p:spPr>
        <p:txBody>
          <a:bodyPr>
            <a:normAutofit fontScale="90000"/>
          </a:bodyPr>
          <a:lstStyle/>
          <a:p>
            <a:r>
              <a:rPr lang="en-US" b="0" dirty="0">
                <a:solidFill>
                  <a:schemeClr val="bg1"/>
                </a:solidFill>
              </a:rPr>
              <a:t>HEAT MAP:</a:t>
            </a:r>
            <a:endParaRPr lang="en-IN" b="0" dirty="0">
              <a:solidFill>
                <a:schemeClr val="bg1"/>
              </a:solidFill>
            </a:endParaRPr>
          </a:p>
        </p:txBody>
      </p:sp>
      <p:sp>
        <p:nvSpPr>
          <p:cNvPr id="6" name="Rectangle 3">
            <a:extLst>
              <a:ext uri="{FF2B5EF4-FFF2-40B4-BE49-F238E27FC236}">
                <a16:creationId xmlns:a16="http://schemas.microsoft.com/office/drawing/2014/main" id="{E33A8E34-9509-3B22-E4FC-6878D2BA7085}"/>
              </a:ext>
            </a:extLst>
          </p:cNvPr>
          <p:cNvSpPr>
            <a:spLocks noChangeArrowheads="1"/>
          </p:cNvSpPr>
          <p:nvPr/>
        </p:nvSpPr>
        <p:spPr bwMode="auto">
          <a:xfrm>
            <a:off x="50334" y="1339060"/>
            <a:ext cx="262575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RAM &amp; Price range are highly correlated with each other.</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Primary cam &amp; Front cam are highly correlated with each other.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four_g and three_g are corelated with each other.</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6149" name="Picture 5">
            <a:extLst>
              <a:ext uri="{FF2B5EF4-FFF2-40B4-BE49-F238E27FC236}">
                <a16:creationId xmlns:a16="http://schemas.microsoft.com/office/drawing/2014/main" id="{86879334-C495-896D-4D00-6A9FD77A5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088" y="111154"/>
            <a:ext cx="9489654" cy="66356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1">
            <a:extLst>
              <a:ext uri="{FF2B5EF4-FFF2-40B4-BE49-F238E27FC236}">
                <a16:creationId xmlns:a16="http://schemas.microsoft.com/office/drawing/2014/main" id="{5249E5ED-CD82-4110-4EB2-C907C36C1F2B}"/>
              </a:ext>
            </a:extLst>
          </p:cNvPr>
          <p:cNvSpPr txBox="1">
            <a:spLocks/>
          </p:cNvSpPr>
          <p:nvPr/>
        </p:nvSpPr>
        <p:spPr>
          <a:xfrm>
            <a:off x="251670" y="6343999"/>
            <a:ext cx="706224" cy="21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pPr marL="0" indent="0">
                <a:buNone/>
              </a:pPr>
              <a:t>26</a:t>
            </a:fld>
            <a:endParaRPr lang="en-US" sz="1100" dirty="0"/>
          </a:p>
        </p:txBody>
      </p:sp>
    </p:spTree>
    <p:extLst>
      <p:ext uri="{BB962C8B-B14F-4D97-AF65-F5344CB8AC3E}">
        <p14:creationId xmlns:p14="http://schemas.microsoft.com/office/powerpoint/2010/main" val="1858741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13000">
              <a:schemeClr val="accent1">
                <a:lumMod val="5000"/>
                <a:lumOff val="95000"/>
              </a:schemeClr>
            </a:gs>
            <a:gs pos="31000">
              <a:schemeClr val="accent1">
                <a:lumMod val="45000"/>
                <a:lumOff val="55000"/>
              </a:schemeClr>
            </a:gs>
            <a:gs pos="83000">
              <a:schemeClr val="accent1">
                <a:lumMod val="45000"/>
                <a:lumOff val="55000"/>
              </a:schemeClr>
            </a:gs>
            <a:gs pos="13000">
              <a:srgbClr val="FFFFFF"/>
            </a:gs>
          </a:gsLst>
          <a:lin ang="5400000" scaled="1"/>
        </a:gra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D9008B2-2FFD-5C94-46CA-108A42E0F7D8}"/>
              </a:ext>
            </a:extLst>
          </p:cNvPr>
          <p:cNvSpPr>
            <a:spLocks noGrp="1"/>
          </p:cNvSpPr>
          <p:nvPr>
            <p:ph type="title"/>
          </p:nvPr>
        </p:nvSpPr>
        <p:spPr>
          <a:xfrm>
            <a:off x="653629" y="107276"/>
            <a:ext cx="7567582" cy="681289"/>
          </a:xfrm>
        </p:spPr>
        <p:txBody>
          <a:bodyPr/>
          <a:lstStyle/>
          <a:p>
            <a:r>
              <a:rPr lang="en-US" b="0" u="sng" dirty="0">
                <a:solidFill>
                  <a:schemeClr val="accent1">
                    <a:lumMod val="50000"/>
                  </a:schemeClr>
                </a:solidFill>
              </a:rPr>
              <a:t>CONCLUSIONS FROM EDA:</a:t>
            </a:r>
            <a:endParaRPr lang="en-IN" b="0" u="sng" dirty="0">
              <a:solidFill>
                <a:schemeClr val="accent1">
                  <a:lumMod val="50000"/>
                </a:schemeClr>
              </a:solidFill>
            </a:endParaRPr>
          </a:p>
        </p:txBody>
      </p:sp>
      <p:sp>
        <p:nvSpPr>
          <p:cNvPr id="31" name="TextBox 30">
            <a:extLst>
              <a:ext uri="{FF2B5EF4-FFF2-40B4-BE49-F238E27FC236}">
                <a16:creationId xmlns:a16="http://schemas.microsoft.com/office/drawing/2014/main" id="{2E0F751F-7B01-9410-8DA5-E031C112FAFE}"/>
              </a:ext>
            </a:extLst>
          </p:cNvPr>
          <p:cNvSpPr txBox="1"/>
          <p:nvPr/>
        </p:nvSpPr>
        <p:spPr>
          <a:xfrm>
            <a:off x="535497" y="1001856"/>
            <a:ext cx="11121006" cy="5847755"/>
          </a:xfrm>
          <a:prstGeom prst="rect">
            <a:avLst/>
          </a:prstGeom>
          <a:noFill/>
        </p:spPr>
        <p:txBody>
          <a:bodyPr wrap="square">
            <a:spAutoFit/>
          </a:bodyPr>
          <a:lstStyle/>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Phones which are not having 3G don't have 4G connectivity as well.</a:t>
            </a:r>
          </a:p>
          <a:p>
            <a:pPr marL="342900" indent="-342900" algn="l">
              <a:buFont typeface="Arial" panose="020B0604020202020204" pitchFamily="34" charset="0"/>
              <a:buChar char="•"/>
            </a:pPr>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Phones which are not having Primary cam don't have front cam as well.</a:t>
            </a:r>
          </a:p>
          <a:p>
            <a:pPr marL="342900" indent="-342900" algn="l">
              <a:buFont typeface="Arial" panose="020B0604020202020204" pitchFamily="34" charset="0"/>
              <a:buChar char="•"/>
            </a:pPr>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Low price phones mostly fall under Rambin 1GB &amp; very high cost phones fall under ram-bin of 3GB to 4GB.</a:t>
            </a:r>
          </a:p>
          <a:p>
            <a:pPr marL="342900" indent="-342900" algn="l">
              <a:buFont typeface="Arial" panose="020B0604020202020204" pitchFamily="34" charset="0"/>
              <a:buChar char="•"/>
            </a:pPr>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Adequate amount of ram should be provided in lower range phones too for stabilized performance of phone which can effect the brand image in a positive way.</a:t>
            </a:r>
          </a:p>
          <a:p>
            <a:pPr marL="342900" indent="-342900" algn="l">
              <a:buFont typeface="Arial" panose="020B0604020202020204" pitchFamily="34" charset="0"/>
              <a:buChar char="•"/>
            </a:pPr>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Very high cost phones have larger screen area &amp; pixel area as well, resulting in better screen quality.</a:t>
            </a:r>
          </a:p>
          <a:p>
            <a:pPr marL="342900" indent="-342900" algn="l">
              <a:buFont typeface="Arial" panose="020B0604020202020204" pitchFamily="34" charset="0"/>
              <a:buChar char="•"/>
            </a:pPr>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Very high cost phones have larger battery size &amp; mobile weight is lowest.</a:t>
            </a:r>
          </a:p>
          <a:p>
            <a:pPr algn="l"/>
            <a:endParaRPr lang="en-US" sz="2200" b="1"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US" sz="2200" b="1" i="0" dirty="0">
                <a:solidFill>
                  <a:srgbClr val="212121"/>
                </a:solidFill>
                <a:effectLst/>
                <a:latin typeface="Roboto" panose="02000000000000000000" pitchFamily="2" charset="0"/>
              </a:rPr>
              <a:t>There are many phones with no front cam through out all price ranges, at least it should be present in all very high cost phones.</a:t>
            </a:r>
          </a:p>
        </p:txBody>
      </p:sp>
      <p:sp>
        <p:nvSpPr>
          <p:cNvPr id="2" name="Slide Number Placeholder 1">
            <a:extLst>
              <a:ext uri="{FF2B5EF4-FFF2-40B4-BE49-F238E27FC236}">
                <a16:creationId xmlns:a16="http://schemas.microsoft.com/office/drawing/2014/main" id="{BFA81E04-E231-64A8-A6F7-91CC3E2403F7}"/>
              </a:ext>
            </a:extLst>
          </p:cNvPr>
          <p:cNvSpPr>
            <a:spLocks noGrp="1"/>
          </p:cNvSpPr>
          <p:nvPr>
            <p:ph type="sldNum" sz="quarter" idx="34"/>
          </p:nvPr>
        </p:nvSpPr>
        <p:spPr>
          <a:xfrm>
            <a:off x="273877" y="6357387"/>
            <a:ext cx="523240" cy="247651"/>
          </a:xfrm>
        </p:spPr>
        <p:txBody>
          <a:bodyPr/>
          <a:lstStyle/>
          <a:p>
            <a:fld id="{294A09A9-5501-47C1-A89A-A340965A2BE2}" type="slidenum">
              <a:rPr lang="en-US" smtClean="0"/>
              <a:pPr/>
              <a:t>27</a:t>
            </a:fld>
            <a:endParaRPr lang="en-US" dirty="0">
              <a:latin typeface="+mn-lt"/>
            </a:endParaRPr>
          </a:p>
        </p:txBody>
      </p:sp>
    </p:spTree>
    <p:extLst>
      <p:ext uri="{BB962C8B-B14F-4D97-AF65-F5344CB8AC3E}">
        <p14:creationId xmlns:p14="http://schemas.microsoft.com/office/powerpoint/2010/main" val="2002482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905054" y="746250"/>
            <a:ext cx="6875612" cy="1334220"/>
          </a:xfrm>
        </p:spPr>
        <p:txBody>
          <a:bodyPr>
            <a:normAutofit/>
          </a:bodyPr>
          <a:lstStyle/>
          <a:p>
            <a:r>
              <a:rPr lang="en-IN" b="0" dirty="0">
                <a:effectLst/>
                <a:latin typeface="Franklin Gothic Demi (Headings)"/>
              </a:rPr>
              <a:t>HYPOTHESIS</a:t>
            </a:r>
            <a:r>
              <a:rPr lang="en-IN" dirty="0">
                <a:effectLst/>
                <a:latin typeface="Roboto" panose="02000000000000000000" pitchFamily="2" charset="0"/>
              </a:rPr>
              <a:t> </a:t>
            </a:r>
            <a:r>
              <a:rPr lang="en-IN" dirty="0">
                <a:effectLst/>
                <a:latin typeface="Franklin Gothic Demi (Headings)"/>
              </a:rPr>
              <a:t>TESTING :</a:t>
            </a:r>
            <a:br>
              <a:rPr lang="en-IN" b="0" i="0" dirty="0">
                <a:effectLst/>
                <a:latin typeface="Roboto" panose="02000000000000000000" pitchFamily="2" charset="0"/>
              </a:rPr>
            </a:br>
            <a:endParaRPr lang="en-IN" dirty="0"/>
          </a:p>
        </p:txBody>
      </p:sp>
      <p:sp>
        <p:nvSpPr>
          <p:cNvPr id="5" name="TextBox 4">
            <a:extLst>
              <a:ext uri="{FF2B5EF4-FFF2-40B4-BE49-F238E27FC236}">
                <a16:creationId xmlns:a16="http://schemas.microsoft.com/office/drawing/2014/main" id="{C305928F-139C-B3BE-FBF3-25A9CA82EB09}"/>
              </a:ext>
            </a:extLst>
          </p:cNvPr>
          <p:cNvSpPr txBox="1"/>
          <p:nvPr/>
        </p:nvSpPr>
        <p:spPr>
          <a:xfrm>
            <a:off x="686939" y="2284541"/>
            <a:ext cx="10680143" cy="3170099"/>
          </a:xfrm>
          <a:prstGeom prst="rect">
            <a:avLst/>
          </a:prstGeom>
          <a:noFill/>
        </p:spPr>
        <p:txBody>
          <a:bodyPr wrap="square">
            <a:spAutoFit/>
          </a:bodyPr>
          <a:lstStyle/>
          <a:p>
            <a:pPr marL="285750" indent="-285750" algn="just">
              <a:buFont typeface="Arial" panose="020B0604020202020204" pitchFamily="34" charset="0"/>
              <a:buChar char="•"/>
            </a:pPr>
            <a:r>
              <a:rPr lang="en-US" sz="2200" dirty="0">
                <a:solidFill>
                  <a:schemeClr val="bg1"/>
                </a:solidFill>
                <a:latin typeface="Roboto" panose="02000000000000000000" pitchFamily="2" charset="0"/>
                <a:ea typeface="Roboto" panose="02000000000000000000" pitchFamily="2" charset="0"/>
                <a:cs typeface="Roboto" panose="02000000000000000000" pitchFamily="2" charset="0"/>
              </a:rPr>
              <a:t>Internal memory, Ram is normally distributed so we have applied 2 sample T-Test to check if there is significant difference with respect to price range.</a:t>
            </a:r>
          </a:p>
          <a:p>
            <a:pPr algn="just"/>
            <a:endParaRPr lang="en-US" sz="22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Screen area column is not normally distributed so can not use population variable that’s way we have applied </a:t>
            </a:r>
            <a:r>
              <a:rPr lang="en-IN" sz="2400" b="0" i="0" dirty="0">
                <a:solidFill>
                  <a:srgbClr val="212121"/>
                </a:solidFill>
                <a:effectLst/>
                <a:latin typeface="Roboto" panose="02000000000000000000" pitchFamily="2" charset="0"/>
              </a:rPr>
              <a:t>Mann-Whitney U</a:t>
            </a: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 Test to check </a:t>
            </a:r>
            <a:r>
              <a:rPr lang="en-US" sz="2200" dirty="0">
                <a:solidFill>
                  <a:schemeClr val="bg1"/>
                </a:solidFill>
                <a:latin typeface="Roboto" panose="02000000000000000000" pitchFamily="2" charset="0"/>
                <a:ea typeface="Roboto" panose="02000000000000000000" pitchFamily="2" charset="0"/>
                <a:cs typeface="Roboto" panose="02000000000000000000" pitchFamily="2" charset="0"/>
              </a:rPr>
              <a:t>if there is significant difference with respect to price range</a:t>
            </a: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a:t>
            </a:r>
          </a:p>
          <a:p>
            <a:pPr algn="just"/>
            <a:endParaRPr lang="en-IN" sz="22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Mobile 4G connectivity is categorical Hence we have used chi-square test to check  dependency with price range.</a:t>
            </a:r>
          </a:p>
        </p:txBody>
      </p:sp>
      <p:sp>
        <p:nvSpPr>
          <p:cNvPr id="2" name="Slide Number Placeholder 1">
            <a:extLst>
              <a:ext uri="{FF2B5EF4-FFF2-40B4-BE49-F238E27FC236}">
                <a16:creationId xmlns:a16="http://schemas.microsoft.com/office/drawing/2014/main" id="{80535A24-0AE5-59D2-C9FB-354AADA0CC69}"/>
              </a:ext>
            </a:extLst>
          </p:cNvPr>
          <p:cNvSpPr>
            <a:spLocks noGrp="1"/>
          </p:cNvSpPr>
          <p:nvPr>
            <p:ph type="sldNum" sz="quarter" idx="23"/>
          </p:nvPr>
        </p:nvSpPr>
        <p:spPr>
          <a:xfrm>
            <a:off x="425319" y="6340609"/>
            <a:ext cx="523240" cy="247651"/>
          </a:xfrm>
        </p:spPr>
        <p:txBody>
          <a:bodyPr/>
          <a:lstStyle/>
          <a:p>
            <a:fld id="{294A09A9-5501-47C1-A89A-A340965A2BE2}" type="slidenum">
              <a:rPr lang="en-US" smtClean="0"/>
              <a:pPr/>
              <a:t>28</a:t>
            </a:fld>
            <a:endParaRPr lang="en-US" dirty="0">
              <a:latin typeface="+mn-lt"/>
            </a:endParaRPr>
          </a:p>
        </p:txBody>
      </p:sp>
    </p:spTree>
    <p:extLst>
      <p:ext uri="{BB962C8B-B14F-4D97-AF65-F5344CB8AC3E}">
        <p14:creationId xmlns:p14="http://schemas.microsoft.com/office/powerpoint/2010/main" val="4219800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638605" y="820340"/>
            <a:ext cx="10914788" cy="610863"/>
          </a:xfrm>
        </p:spPr>
        <p:txBody>
          <a:bodyPr>
            <a:normAutofit/>
          </a:bodyPr>
          <a:lstStyle/>
          <a:p>
            <a:r>
              <a:rPr lang="en-US" sz="4000" dirty="0"/>
              <a:t>CONCLUSIONS FROM HYPOTHESIS TESTING :</a:t>
            </a:r>
            <a:endParaRPr lang="en-IN" sz="4000" dirty="0"/>
          </a:p>
        </p:txBody>
      </p:sp>
      <p:sp>
        <p:nvSpPr>
          <p:cNvPr id="5" name="TextBox 4">
            <a:extLst>
              <a:ext uri="{FF2B5EF4-FFF2-40B4-BE49-F238E27FC236}">
                <a16:creationId xmlns:a16="http://schemas.microsoft.com/office/drawing/2014/main" id="{1953DE03-8823-5FE1-BEDF-6C3899C65AEA}"/>
              </a:ext>
            </a:extLst>
          </p:cNvPr>
          <p:cNvSpPr txBox="1"/>
          <p:nvPr/>
        </p:nvSpPr>
        <p:spPr>
          <a:xfrm>
            <a:off x="1003882" y="2101253"/>
            <a:ext cx="10184235" cy="3754874"/>
          </a:xfrm>
          <a:prstGeom prst="rect">
            <a:avLst/>
          </a:prstGeom>
          <a:noFill/>
        </p:spPr>
        <p:txBody>
          <a:bodyPr wrap="square">
            <a:spAutoFit/>
          </a:bodyPr>
          <a:lstStyle/>
          <a:p>
            <a:pPr marL="342900" indent="-342900" algn="just">
              <a:buFont typeface="Arial" panose="020B0604020202020204" pitchFamily="34" charset="0"/>
              <a:buChar char="•"/>
            </a:pPr>
            <a:r>
              <a:rPr lang="en-US" sz="2200" i="0" dirty="0">
                <a:solidFill>
                  <a:schemeClr val="bg1"/>
                </a:solidFill>
                <a:effectLst/>
                <a:latin typeface="Roboto" panose="02000000000000000000" pitchFamily="2" charset="0"/>
              </a:rPr>
              <a:t>There is significant difference in the mobile price range with respect to average ram .</a:t>
            </a:r>
          </a:p>
          <a:p>
            <a:pPr marL="342900" indent="-342900" algn="just">
              <a:buFont typeface="Arial" panose="020B0604020202020204" pitchFamily="34" charset="0"/>
              <a:buChar char="•"/>
            </a:pPr>
            <a:endParaRPr lang="en-US" sz="2200" dirty="0">
              <a:solidFill>
                <a:schemeClr val="bg1"/>
              </a:solidFill>
              <a:latin typeface="Roboto" panose="02000000000000000000" pitchFamily="2" charset="0"/>
            </a:endParaRPr>
          </a:p>
          <a:p>
            <a:pPr marL="342900" indent="-342900" algn="just">
              <a:buFont typeface="Arial" panose="020B0604020202020204" pitchFamily="34" charset="0"/>
              <a:buChar char="•"/>
            </a:pPr>
            <a:r>
              <a:rPr lang="en-US" sz="2200" i="0" dirty="0">
                <a:solidFill>
                  <a:schemeClr val="bg1"/>
                </a:solidFill>
                <a:effectLst/>
                <a:latin typeface="Roboto" panose="02000000000000000000" pitchFamily="2" charset="0"/>
              </a:rPr>
              <a:t>There is significant difference in mobile price range with respect to average int_memory.</a:t>
            </a:r>
            <a:endParaRPr lang="en-US" sz="2200" dirty="0">
              <a:solidFill>
                <a:schemeClr val="bg1"/>
              </a:solidFill>
              <a:latin typeface="Roboto" panose="02000000000000000000" pitchFamily="2" charset="0"/>
            </a:endParaRPr>
          </a:p>
          <a:p>
            <a:pPr marL="342900" indent="-342900" algn="just">
              <a:buFont typeface="Arial" panose="020B0604020202020204" pitchFamily="34" charset="0"/>
              <a:buChar char="•"/>
            </a:pPr>
            <a:endParaRPr lang="en-US" sz="2200" dirty="0">
              <a:solidFill>
                <a:schemeClr val="bg1"/>
              </a:solidFill>
              <a:latin typeface="Roboto" panose="02000000000000000000" pitchFamily="2" charset="0"/>
            </a:endParaRPr>
          </a:p>
          <a:p>
            <a:pPr marL="342900" indent="-342900" algn="just">
              <a:buFont typeface="Arial" panose="020B0604020202020204" pitchFamily="34" charset="0"/>
              <a:buChar char="•"/>
            </a:pPr>
            <a:r>
              <a:rPr lang="en-US" sz="2200" i="0" dirty="0">
                <a:solidFill>
                  <a:schemeClr val="bg1"/>
                </a:solidFill>
                <a:effectLst/>
                <a:latin typeface="Roboto" panose="02000000000000000000" pitchFamily="2" charset="0"/>
              </a:rPr>
              <a:t> There is significant dependency between the mobile price range and 4G connectivity.</a:t>
            </a:r>
          </a:p>
          <a:p>
            <a:pPr marL="342900" indent="-342900" algn="just">
              <a:buFont typeface="Arial" panose="020B0604020202020204" pitchFamily="34" charset="0"/>
              <a:buChar char="•"/>
            </a:pPr>
            <a:endParaRPr lang="en-US" sz="2200" dirty="0">
              <a:solidFill>
                <a:schemeClr val="bg1"/>
              </a:solidFill>
              <a:latin typeface="Roboto" panose="02000000000000000000" pitchFamily="2" charset="0"/>
            </a:endParaRPr>
          </a:p>
          <a:p>
            <a:pPr marL="342900" indent="-342900" algn="just">
              <a:buFont typeface="Arial" panose="020B0604020202020204" pitchFamily="34" charset="0"/>
              <a:buChar char="•"/>
            </a:pPr>
            <a:r>
              <a:rPr lang="en-US" sz="2200" i="0" dirty="0">
                <a:solidFill>
                  <a:schemeClr val="bg1"/>
                </a:solidFill>
                <a:effectLst/>
                <a:latin typeface="Roboto" panose="02000000000000000000" pitchFamily="2" charset="0"/>
              </a:rPr>
              <a:t>There is significant difference in price range with respect to screen area.</a:t>
            </a:r>
            <a:endParaRPr lang="en-US" sz="2200" dirty="0">
              <a:solidFill>
                <a:schemeClr val="bg1"/>
              </a:solidFill>
              <a:latin typeface="Roboto" panose="02000000000000000000" pitchFamily="2" charset="0"/>
            </a:endParaRPr>
          </a:p>
          <a:p>
            <a:endParaRPr lang="en-US" dirty="0">
              <a:solidFill>
                <a:schemeClr val="bg1"/>
              </a:solidFill>
              <a:latin typeface="Roboto" panose="02000000000000000000" pitchFamily="2" charset="0"/>
            </a:endParaRPr>
          </a:p>
        </p:txBody>
      </p:sp>
      <p:sp>
        <p:nvSpPr>
          <p:cNvPr id="2" name="Slide Number Placeholder 1">
            <a:extLst>
              <a:ext uri="{FF2B5EF4-FFF2-40B4-BE49-F238E27FC236}">
                <a16:creationId xmlns:a16="http://schemas.microsoft.com/office/drawing/2014/main" id="{D9B281E0-D99D-F995-6ED8-53936474B700}"/>
              </a:ext>
            </a:extLst>
          </p:cNvPr>
          <p:cNvSpPr>
            <a:spLocks noGrp="1"/>
          </p:cNvSpPr>
          <p:nvPr>
            <p:ph type="sldNum" sz="quarter" idx="23"/>
          </p:nvPr>
        </p:nvSpPr>
        <p:spPr>
          <a:xfrm>
            <a:off x="480642" y="6402351"/>
            <a:ext cx="523240" cy="247651"/>
          </a:xfrm>
        </p:spPr>
        <p:txBody>
          <a:bodyPr/>
          <a:lstStyle/>
          <a:p>
            <a:fld id="{294A09A9-5501-47C1-A89A-A340965A2BE2}" type="slidenum">
              <a:rPr lang="en-US" smtClean="0"/>
              <a:pPr/>
              <a:t>29</a:t>
            </a:fld>
            <a:endParaRPr lang="en-US" dirty="0">
              <a:latin typeface="+mn-lt"/>
            </a:endParaRPr>
          </a:p>
        </p:txBody>
      </p:sp>
    </p:spTree>
    <p:extLst>
      <p:ext uri="{BB962C8B-B14F-4D97-AF65-F5344CB8AC3E}">
        <p14:creationId xmlns:p14="http://schemas.microsoft.com/office/powerpoint/2010/main" val="250798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p:txBody>
          <a:bodyPr/>
          <a:lstStyle/>
          <a:p>
            <a:r>
              <a:rPr lang="en-US" dirty="0"/>
              <a:t>Timeline:</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287494" cy="637400"/>
          </a:xfrm>
        </p:spPr>
        <p:txBody>
          <a:bodyPr/>
          <a:lstStyle/>
          <a:p>
            <a:r>
              <a:rPr lang="en-US" b="1" i="1" dirty="0">
                <a:latin typeface="Roboto" panose="02000000000000000000" pitchFamily="2" charset="0"/>
                <a:ea typeface="Roboto" panose="02000000000000000000" pitchFamily="2" charset="0"/>
                <a:cs typeface="Roboto" panose="02000000000000000000" pitchFamily="2" charset="0"/>
              </a:rPr>
              <a:t>PROBLEM OVERVIEW</a:t>
            </a:r>
            <a:endParaRPr lang="en-US" b="1" i="1" dirty="0">
              <a:solidFill>
                <a:srgbClr val="212121"/>
              </a:solidFill>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p:txBody>
          <a:bodyPr/>
          <a:lstStyle/>
          <a:p>
            <a:r>
              <a:rPr lang="en-US" dirty="0"/>
              <a:t>1.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73905"/>
          </a:xfrm>
        </p:spPr>
        <p:txBody>
          <a:bodyPr/>
          <a:lstStyle/>
          <a:p>
            <a:r>
              <a:rPr lang="en-US" b="1" i="1" dirty="0">
                <a:latin typeface="Roboto" panose="02000000000000000000" pitchFamily="2" charset="0"/>
                <a:ea typeface="Roboto" panose="02000000000000000000" pitchFamily="2" charset="0"/>
                <a:cs typeface="Roboto" panose="02000000000000000000" pitchFamily="2" charset="0"/>
              </a:rPr>
              <a:t>DATASET DESCRIPTION</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p:txBody>
          <a:bodyPr/>
          <a:lstStyle/>
          <a:p>
            <a:r>
              <a:rPr lang="en-US" dirty="0"/>
              <a:t>2.</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0" y="5087328"/>
            <a:ext cx="2390539" cy="764832"/>
          </a:xfrm>
        </p:spPr>
        <p:txBody>
          <a:bodyPr/>
          <a:lstStyle/>
          <a:p>
            <a:r>
              <a:rPr lang="en-US" b="1" i="1" dirty="0">
                <a:solidFill>
                  <a:srgbClr val="212121"/>
                </a:solidFill>
                <a:latin typeface="Roboto" panose="02000000000000000000" pitchFamily="2" charset="0"/>
              </a:rPr>
              <a:t>EXPLORATORY DATA ANALYSIS &amp; CONCLUSION</a:t>
            </a:r>
            <a:endParaRPr lang="en-US" b="0" i="0" dirty="0">
              <a:solidFill>
                <a:srgbClr val="212121"/>
              </a:solidFill>
              <a:effectLst/>
              <a:latin typeface="Roboto" panose="02000000000000000000" pitchFamily="2" charset="0"/>
            </a:endParaRPr>
          </a:p>
          <a:p>
            <a:endParaRPr lang="en-US" b="1" i="1" dirty="0">
              <a:latin typeface="Roboto" panose="02000000000000000000" pitchFamily="2" charset="0"/>
              <a:ea typeface="Roboto" panose="02000000000000000000" pitchFamily="2" charset="0"/>
              <a:cs typeface="Roboto" panose="02000000000000000000" pitchFamily="2" charset="0"/>
            </a:endParaRP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p:txBody>
          <a:bodyPr/>
          <a:lstStyle/>
          <a:p>
            <a:r>
              <a:rPr lang="en-US" dirty="0"/>
              <a:t>4.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2" y="2934856"/>
            <a:ext cx="2885471" cy="637400"/>
          </a:xfrm>
        </p:spPr>
        <p:txBody>
          <a:bodyPr/>
          <a:lstStyle/>
          <a:p>
            <a:r>
              <a:rPr lang="en-US" b="1" i="1" dirty="0">
                <a:solidFill>
                  <a:srgbClr val="212121"/>
                </a:solidFill>
                <a:latin typeface="Roboto" panose="02000000000000000000" pitchFamily="2" charset="0"/>
              </a:rPr>
              <a:t>OUTLIERS HANDLING &amp;</a:t>
            </a:r>
          </a:p>
          <a:p>
            <a:r>
              <a:rPr lang="en-US" b="1" i="1" dirty="0">
                <a:latin typeface="Roboto" panose="02000000000000000000" pitchFamily="2" charset="0"/>
                <a:ea typeface="Roboto" panose="02000000000000000000" pitchFamily="2" charset="0"/>
                <a:cs typeface="Roboto" panose="02000000000000000000" pitchFamily="2" charset="0"/>
              </a:rPr>
              <a:t>DATA MANUPULATION </a:t>
            </a:r>
          </a:p>
          <a:p>
            <a:endParaRPr lang="en-US" b="1" i="1" dirty="0">
              <a:solidFill>
                <a:srgbClr val="212121"/>
              </a:solidFill>
              <a:latin typeface="Roboto" panose="02000000000000000000" pitchFamily="2" charset="0"/>
            </a:endParaRP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p:txBody>
          <a:bodyPr/>
          <a:lstStyle/>
          <a:p>
            <a:r>
              <a:rPr lang="en-US" dirty="0"/>
              <a:t>3.	</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440783" y="6374165"/>
            <a:ext cx="523240" cy="247651"/>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50910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ACDAC5-3BC6-4991-7FF4-0D89901BF327}"/>
              </a:ext>
            </a:extLst>
          </p:cNvPr>
          <p:cNvSpPr>
            <a:spLocks noGrp="1"/>
          </p:cNvSpPr>
          <p:nvPr>
            <p:ph type="title"/>
          </p:nvPr>
        </p:nvSpPr>
        <p:spPr>
          <a:xfrm>
            <a:off x="315623" y="2514600"/>
            <a:ext cx="8023033" cy="610863"/>
          </a:xfrm>
        </p:spPr>
        <p:txBody>
          <a:bodyPr>
            <a:noAutofit/>
          </a:bodyPr>
          <a:lstStyle/>
          <a:p>
            <a:pPr algn="ctr"/>
            <a:r>
              <a:rPr lang="en-US" sz="3600" b="0" dirty="0">
                <a:solidFill>
                  <a:schemeClr val="accent1">
                    <a:lumMod val="75000"/>
                  </a:schemeClr>
                </a:solidFill>
              </a:rPr>
              <a:t>FEATURE ENGINEERING &amp; </a:t>
            </a:r>
            <a:br>
              <a:rPr lang="en-US" sz="3600" b="0" dirty="0">
                <a:solidFill>
                  <a:schemeClr val="accent1">
                    <a:lumMod val="75000"/>
                  </a:schemeClr>
                </a:solidFill>
              </a:rPr>
            </a:br>
            <a:r>
              <a:rPr lang="en-US" sz="3600" b="0" dirty="0">
                <a:solidFill>
                  <a:schemeClr val="accent1">
                    <a:lumMod val="75000"/>
                  </a:schemeClr>
                </a:solidFill>
              </a:rPr>
              <a:t>SELECTION</a:t>
            </a:r>
            <a:endParaRPr lang="en-IN" sz="3600" dirty="0">
              <a:solidFill>
                <a:schemeClr val="accent1">
                  <a:lumMod val="75000"/>
                </a:schemeClr>
              </a:solidFill>
            </a:endParaRPr>
          </a:p>
        </p:txBody>
      </p:sp>
    </p:spTree>
    <p:extLst>
      <p:ext uri="{BB962C8B-B14F-4D97-AF65-F5344CB8AC3E}">
        <p14:creationId xmlns:p14="http://schemas.microsoft.com/office/powerpoint/2010/main" val="423535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854966" y="555609"/>
            <a:ext cx="9614494" cy="610863"/>
          </a:xfrm>
        </p:spPr>
        <p:txBody>
          <a:bodyPr>
            <a:normAutofit fontScale="90000"/>
          </a:bodyPr>
          <a:lstStyle/>
          <a:p>
            <a:r>
              <a:rPr lang="en-US" b="0" dirty="0"/>
              <a:t>FEATURE </a:t>
            </a:r>
            <a:r>
              <a:rPr lang="en-US" sz="4900" b="0" dirty="0"/>
              <a:t>ENGINEERING</a:t>
            </a:r>
            <a:r>
              <a:rPr lang="en-US" b="0" dirty="0"/>
              <a:t> &amp; SELECTION :</a:t>
            </a:r>
            <a:endParaRPr lang="en-IN" b="0" dirty="0"/>
          </a:p>
        </p:txBody>
      </p:sp>
      <p:sp>
        <p:nvSpPr>
          <p:cNvPr id="3" name="TextBox 2">
            <a:extLst>
              <a:ext uri="{FF2B5EF4-FFF2-40B4-BE49-F238E27FC236}">
                <a16:creationId xmlns:a16="http://schemas.microsoft.com/office/drawing/2014/main" id="{7218A8E9-8B62-87C0-52A4-736AC0ECF86E}"/>
              </a:ext>
            </a:extLst>
          </p:cNvPr>
          <p:cNvSpPr txBox="1"/>
          <p:nvPr/>
        </p:nvSpPr>
        <p:spPr>
          <a:xfrm>
            <a:off x="854966" y="1504937"/>
            <a:ext cx="2316073" cy="369332"/>
          </a:xfrm>
          <a:prstGeom prst="rect">
            <a:avLst/>
          </a:prstGeom>
          <a:noFill/>
        </p:spPr>
        <p:txBody>
          <a:bodyPr wrap="square">
            <a:spAutoFit/>
          </a:bodyPr>
          <a:lstStyle/>
          <a:p>
            <a:r>
              <a:rPr lang="en-US" b="1" dirty="0">
                <a:solidFill>
                  <a:schemeClr val="bg1"/>
                </a:solidFill>
              </a:rPr>
              <a:t>FEATURE SELECTION </a:t>
            </a:r>
            <a:r>
              <a:rPr lang="en-US" dirty="0">
                <a:solidFill>
                  <a:schemeClr val="bg1"/>
                </a:solidFill>
              </a:rPr>
              <a:t>:</a:t>
            </a:r>
          </a:p>
        </p:txBody>
      </p:sp>
      <p:graphicFrame>
        <p:nvGraphicFramePr>
          <p:cNvPr id="11" name="Table 11">
            <a:extLst>
              <a:ext uri="{FF2B5EF4-FFF2-40B4-BE49-F238E27FC236}">
                <a16:creationId xmlns:a16="http://schemas.microsoft.com/office/drawing/2014/main" id="{947A8DA0-1BB7-9B87-99E6-54608F5F853D}"/>
              </a:ext>
            </a:extLst>
          </p:cNvPr>
          <p:cNvGraphicFramePr>
            <a:graphicFrameLocks noGrp="1"/>
          </p:cNvGraphicFramePr>
          <p:nvPr>
            <p:extLst>
              <p:ext uri="{D42A27DB-BD31-4B8C-83A1-F6EECF244321}">
                <p14:modId xmlns:p14="http://schemas.microsoft.com/office/powerpoint/2010/main" val="2957058367"/>
              </p:ext>
            </p:extLst>
          </p:nvPr>
        </p:nvGraphicFramePr>
        <p:xfrm>
          <a:off x="6803472" y="2380513"/>
          <a:ext cx="5193792" cy="2926080"/>
        </p:xfrm>
        <a:graphic>
          <a:graphicData uri="http://schemas.openxmlformats.org/drawingml/2006/table">
            <a:tbl>
              <a:tblPr firstRow="1" bandRow="1">
                <a:tableStyleId>{5C22544A-7EE6-4342-B048-85BDC9FD1C3A}</a:tableStyleId>
              </a:tblPr>
              <a:tblGrid>
                <a:gridCol w="847637">
                  <a:extLst>
                    <a:ext uri="{9D8B030D-6E8A-4147-A177-3AD203B41FA5}">
                      <a16:colId xmlns:a16="http://schemas.microsoft.com/office/drawing/2014/main" val="3042557702"/>
                    </a:ext>
                  </a:extLst>
                </a:gridCol>
                <a:gridCol w="1749259">
                  <a:extLst>
                    <a:ext uri="{9D8B030D-6E8A-4147-A177-3AD203B41FA5}">
                      <a16:colId xmlns:a16="http://schemas.microsoft.com/office/drawing/2014/main" val="823020877"/>
                    </a:ext>
                  </a:extLst>
                </a:gridCol>
                <a:gridCol w="1298448">
                  <a:extLst>
                    <a:ext uri="{9D8B030D-6E8A-4147-A177-3AD203B41FA5}">
                      <a16:colId xmlns:a16="http://schemas.microsoft.com/office/drawing/2014/main" val="2029769642"/>
                    </a:ext>
                  </a:extLst>
                </a:gridCol>
                <a:gridCol w="1298448">
                  <a:extLst>
                    <a:ext uri="{9D8B030D-6E8A-4147-A177-3AD203B41FA5}">
                      <a16:colId xmlns:a16="http://schemas.microsoft.com/office/drawing/2014/main" val="1063490778"/>
                    </a:ext>
                  </a:extLst>
                </a:gridCol>
              </a:tblGrid>
              <a:tr h="342519">
                <a:tc>
                  <a:txBody>
                    <a:bodyPr/>
                    <a:lstStyle/>
                    <a:p>
                      <a:r>
                        <a:rPr lang="en-US" dirty="0"/>
                        <a:t>Sr.no.</a:t>
                      </a:r>
                      <a:endParaRPr lang="en-IN" dirty="0"/>
                    </a:p>
                  </a:txBody>
                  <a:tcPr/>
                </a:tc>
                <a:tc>
                  <a:txBody>
                    <a:bodyPr/>
                    <a:lstStyle/>
                    <a:p>
                      <a:pPr algn="r"/>
                      <a:r>
                        <a:rPr lang="en-IN" b="1" dirty="0">
                          <a:effectLst/>
                        </a:rPr>
                        <a:t>input_variable</a:t>
                      </a:r>
                    </a:p>
                  </a:txBody>
                  <a:tcPr anchor="ctr"/>
                </a:tc>
                <a:tc>
                  <a:txBody>
                    <a:bodyPr/>
                    <a:lstStyle/>
                    <a:p>
                      <a:pPr algn="r"/>
                      <a:r>
                        <a:rPr lang="en-IN" b="1">
                          <a:effectLst/>
                        </a:rPr>
                        <a:t>p_value</a:t>
                      </a:r>
                    </a:p>
                  </a:txBody>
                  <a:tcPr anchor="ctr"/>
                </a:tc>
                <a:tc>
                  <a:txBody>
                    <a:bodyPr/>
                    <a:lstStyle/>
                    <a:p>
                      <a:pPr algn="r"/>
                      <a:r>
                        <a:rPr lang="en-IN" b="1" dirty="0">
                          <a:effectLst/>
                        </a:rPr>
                        <a:t>f_score</a:t>
                      </a:r>
                    </a:p>
                  </a:txBody>
                  <a:tcPr anchor="ctr"/>
                </a:tc>
                <a:extLst>
                  <a:ext uri="{0D108BD9-81ED-4DB2-BD59-A6C34878D82A}">
                    <a16:rowId xmlns:a16="http://schemas.microsoft.com/office/drawing/2014/main" val="2646544582"/>
                  </a:ext>
                </a:extLst>
              </a:tr>
              <a:tr h="342519">
                <a:tc>
                  <a:txBody>
                    <a:bodyPr/>
                    <a:lstStyle/>
                    <a:p>
                      <a:pPr fontAlgn="ctr"/>
                      <a:r>
                        <a:rPr lang="en-US" b="1" dirty="0">
                          <a:effectLst/>
                        </a:rPr>
                        <a:t>1</a:t>
                      </a:r>
                      <a:endParaRPr lang="en-IN" b="1" dirty="0">
                        <a:effectLst/>
                      </a:endParaRPr>
                    </a:p>
                  </a:txBody>
                  <a:tcPr anchor="ctr"/>
                </a:tc>
                <a:tc>
                  <a:txBody>
                    <a:bodyPr/>
                    <a:lstStyle/>
                    <a:p>
                      <a:pPr algn="r"/>
                      <a:r>
                        <a:rPr lang="en-IN" dirty="0">
                          <a:effectLst/>
                        </a:rPr>
                        <a:t>screen_area</a:t>
                      </a:r>
                    </a:p>
                  </a:txBody>
                  <a:tcPr anchor="ctr"/>
                </a:tc>
                <a:tc>
                  <a:txBody>
                    <a:bodyPr/>
                    <a:lstStyle/>
                    <a:p>
                      <a:pPr algn="r"/>
                      <a:r>
                        <a:rPr lang="en-IN" dirty="0">
                          <a:effectLst/>
                        </a:rPr>
                        <a:t>0.10</a:t>
                      </a:r>
                    </a:p>
                  </a:txBody>
                  <a:tcPr anchor="ctr"/>
                </a:tc>
                <a:tc>
                  <a:txBody>
                    <a:bodyPr/>
                    <a:lstStyle/>
                    <a:p>
                      <a:pPr algn="r"/>
                      <a:r>
                        <a:rPr lang="en-IN" dirty="0">
                          <a:effectLst/>
                        </a:rPr>
                        <a:t>2.12</a:t>
                      </a:r>
                    </a:p>
                  </a:txBody>
                  <a:tcPr anchor="ctr"/>
                </a:tc>
                <a:extLst>
                  <a:ext uri="{0D108BD9-81ED-4DB2-BD59-A6C34878D82A}">
                    <a16:rowId xmlns:a16="http://schemas.microsoft.com/office/drawing/2014/main" val="154463763"/>
                  </a:ext>
                </a:extLst>
              </a:tr>
              <a:tr h="342519">
                <a:tc>
                  <a:txBody>
                    <a:bodyPr/>
                    <a:lstStyle/>
                    <a:p>
                      <a:pPr fontAlgn="ctr"/>
                      <a:r>
                        <a:rPr lang="en-US" b="1" dirty="0">
                          <a:effectLst/>
                        </a:rPr>
                        <a:t>2</a:t>
                      </a:r>
                      <a:endParaRPr lang="en-IN" b="1" dirty="0">
                        <a:effectLst/>
                      </a:endParaRPr>
                    </a:p>
                  </a:txBody>
                  <a:tcPr anchor="ctr"/>
                </a:tc>
                <a:tc>
                  <a:txBody>
                    <a:bodyPr/>
                    <a:lstStyle/>
                    <a:p>
                      <a:pPr algn="r"/>
                      <a:r>
                        <a:rPr lang="en-IN" dirty="0">
                          <a:effectLst/>
                        </a:rPr>
                        <a:t>n_cores</a:t>
                      </a:r>
                    </a:p>
                  </a:txBody>
                  <a:tcPr anchor="ctr"/>
                </a:tc>
                <a:tc>
                  <a:txBody>
                    <a:bodyPr/>
                    <a:lstStyle/>
                    <a:p>
                      <a:pPr algn="r"/>
                      <a:r>
                        <a:rPr lang="en-IN">
                          <a:effectLst/>
                        </a:rPr>
                        <a:t>0.05</a:t>
                      </a:r>
                    </a:p>
                  </a:txBody>
                  <a:tcPr anchor="ctr"/>
                </a:tc>
                <a:tc>
                  <a:txBody>
                    <a:bodyPr/>
                    <a:lstStyle/>
                    <a:p>
                      <a:pPr algn="r"/>
                      <a:r>
                        <a:rPr lang="en-IN">
                          <a:effectLst/>
                        </a:rPr>
                        <a:t>2.63</a:t>
                      </a:r>
                    </a:p>
                  </a:txBody>
                  <a:tcPr anchor="ctr"/>
                </a:tc>
                <a:extLst>
                  <a:ext uri="{0D108BD9-81ED-4DB2-BD59-A6C34878D82A}">
                    <a16:rowId xmlns:a16="http://schemas.microsoft.com/office/drawing/2014/main" val="3582273274"/>
                  </a:ext>
                </a:extLst>
              </a:tr>
              <a:tr h="342519">
                <a:tc>
                  <a:txBody>
                    <a:bodyPr/>
                    <a:lstStyle/>
                    <a:p>
                      <a:pPr fontAlgn="ctr"/>
                      <a:r>
                        <a:rPr lang="en-US" b="1" dirty="0">
                          <a:effectLst/>
                        </a:rPr>
                        <a:t>3</a:t>
                      </a:r>
                      <a:endParaRPr lang="en-IN" b="1" dirty="0">
                        <a:effectLst/>
                      </a:endParaRPr>
                    </a:p>
                  </a:txBody>
                  <a:tcPr anchor="ctr"/>
                </a:tc>
                <a:tc>
                  <a:txBody>
                    <a:bodyPr/>
                    <a:lstStyle/>
                    <a:p>
                      <a:pPr algn="r"/>
                      <a:r>
                        <a:rPr lang="en-IN" dirty="0">
                          <a:effectLst/>
                        </a:rPr>
                        <a:t>int_memory</a:t>
                      </a:r>
                    </a:p>
                  </a:txBody>
                  <a:tcPr anchor="ctr"/>
                </a:tc>
                <a:tc>
                  <a:txBody>
                    <a:bodyPr/>
                    <a:lstStyle/>
                    <a:p>
                      <a:pPr algn="r"/>
                      <a:r>
                        <a:rPr lang="en-IN">
                          <a:effectLst/>
                        </a:rPr>
                        <a:t>0.03</a:t>
                      </a:r>
                    </a:p>
                  </a:txBody>
                  <a:tcPr anchor="ctr"/>
                </a:tc>
                <a:tc>
                  <a:txBody>
                    <a:bodyPr/>
                    <a:lstStyle/>
                    <a:p>
                      <a:pPr algn="r"/>
                      <a:r>
                        <a:rPr lang="en-IN">
                          <a:effectLst/>
                        </a:rPr>
                        <a:t>2.92</a:t>
                      </a:r>
                    </a:p>
                  </a:txBody>
                  <a:tcPr anchor="ctr"/>
                </a:tc>
                <a:extLst>
                  <a:ext uri="{0D108BD9-81ED-4DB2-BD59-A6C34878D82A}">
                    <a16:rowId xmlns:a16="http://schemas.microsoft.com/office/drawing/2014/main" val="661086805"/>
                  </a:ext>
                </a:extLst>
              </a:tr>
              <a:tr h="342519">
                <a:tc>
                  <a:txBody>
                    <a:bodyPr/>
                    <a:lstStyle/>
                    <a:p>
                      <a:pPr fontAlgn="ctr"/>
                      <a:r>
                        <a:rPr lang="en-US" b="1" dirty="0">
                          <a:effectLst/>
                        </a:rPr>
                        <a:t>4</a:t>
                      </a:r>
                      <a:endParaRPr lang="en-IN" b="1" dirty="0">
                        <a:effectLst/>
                      </a:endParaRPr>
                    </a:p>
                  </a:txBody>
                  <a:tcPr anchor="ctr"/>
                </a:tc>
                <a:tc>
                  <a:txBody>
                    <a:bodyPr/>
                    <a:lstStyle/>
                    <a:p>
                      <a:pPr algn="r"/>
                      <a:r>
                        <a:rPr lang="en-IN">
                          <a:effectLst/>
                        </a:rPr>
                        <a:t>mobile_wt</a:t>
                      </a:r>
                    </a:p>
                  </a:txBody>
                  <a:tcPr anchor="ctr"/>
                </a:tc>
                <a:tc>
                  <a:txBody>
                    <a:bodyPr/>
                    <a:lstStyle/>
                    <a:p>
                      <a:pPr algn="r"/>
                      <a:r>
                        <a:rPr lang="en-IN">
                          <a:effectLst/>
                        </a:rPr>
                        <a:t>0.01</a:t>
                      </a:r>
                    </a:p>
                  </a:txBody>
                  <a:tcPr anchor="ctr"/>
                </a:tc>
                <a:tc>
                  <a:txBody>
                    <a:bodyPr/>
                    <a:lstStyle/>
                    <a:p>
                      <a:pPr algn="r"/>
                      <a:r>
                        <a:rPr lang="en-IN">
                          <a:effectLst/>
                        </a:rPr>
                        <a:t>3.59</a:t>
                      </a:r>
                    </a:p>
                  </a:txBody>
                  <a:tcPr anchor="ctr"/>
                </a:tc>
                <a:extLst>
                  <a:ext uri="{0D108BD9-81ED-4DB2-BD59-A6C34878D82A}">
                    <a16:rowId xmlns:a16="http://schemas.microsoft.com/office/drawing/2014/main" val="499712025"/>
                  </a:ext>
                </a:extLst>
              </a:tr>
              <a:tr h="342519">
                <a:tc>
                  <a:txBody>
                    <a:bodyPr/>
                    <a:lstStyle/>
                    <a:p>
                      <a:pPr fontAlgn="ctr"/>
                      <a:r>
                        <a:rPr lang="en-US" b="1" dirty="0">
                          <a:effectLst/>
                        </a:rPr>
                        <a:t>5</a:t>
                      </a:r>
                      <a:endParaRPr lang="en-IN" b="1" dirty="0">
                        <a:effectLst/>
                      </a:endParaRPr>
                    </a:p>
                  </a:txBody>
                  <a:tcPr anchor="ctr"/>
                </a:tc>
                <a:tc>
                  <a:txBody>
                    <a:bodyPr/>
                    <a:lstStyle/>
                    <a:p>
                      <a:pPr algn="r"/>
                      <a:r>
                        <a:rPr lang="en-IN">
                          <a:effectLst/>
                        </a:rPr>
                        <a:t>px_area</a:t>
                      </a:r>
                    </a:p>
                  </a:txBody>
                  <a:tcPr anchor="ctr"/>
                </a:tc>
                <a:tc>
                  <a:txBody>
                    <a:bodyPr/>
                    <a:lstStyle/>
                    <a:p>
                      <a:pPr algn="r"/>
                      <a:r>
                        <a:rPr lang="en-IN">
                          <a:effectLst/>
                        </a:rPr>
                        <a:t>0.00</a:t>
                      </a:r>
                    </a:p>
                  </a:txBody>
                  <a:tcPr anchor="ctr"/>
                </a:tc>
                <a:tc>
                  <a:txBody>
                    <a:bodyPr/>
                    <a:lstStyle/>
                    <a:p>
                      <a:pPr algn="r"/>
                      <a:r>
                        <a:rPr lang="en-IN">
                          <a:effectLst/>
                        </a:rPr>
                        <a:t>26.36</a:t>
                      </a:r>
                    </a:p>
                  </a:txBody>
                  <a:tcPr anchor="ctr"/>
                </a:tc>
                <a:extLst>
                  <a:ext uri="{0D108BD9-81ED-4DB2-BD59-A6C34878D82A}">
                    <a16:rowId xmlns:a16="http://schemas.microsoft.com/office/drawing/2014/main" val="2678836244"/>
                  </a:ext>
                </a:extLst>
              </a:tr>
              <a:tr h="342519">
                <a:tc>
                  <a:txBody>
                    <a:bodyPr/>
                    <a:lstStyle/>
                    <a:p>
                      <a:pPr fontAlgn="ctr"/>
                      <a:r>
                        <a:rPr lang="en-US" b="1" dirty="0">
                          <a:effectLst/>
                        </a:rPr>
                        <a:t>6</a:t>
                      </a:r>
                      <a:endParaRPr lang="en-IN" b="1" dirty="0">
                        <a:effectLst/>
                      </a:endParaRPr>
                    </a:p>
                  </a:txBody>
                  <a:tcPr anchor="ctr"/>
                </a:tc>
                <a:tc>
                  <a:txBody>
                    <a:bodyPr/>
                    <a:lstStyle/>
                    <a:p>
                      <a:pPr algn="r"/>
                      <a:r>
                        <a:rPr lang="en-IN" dirty="0">
                          <a:effectLst/>
                        </a:rPr>
                        <a:t>battery_power</a:t>
                      </a:r>
                    </a:p>
                  </a:txBody>
                  <a:tcPr anchor="ctr"/>
                </a:tc>
                <a:tc>
                  <a:txBody>
                    <a:bodyPr/>
                    <a:lstStyle/>
                    <a:p>
                      <a:pPr algn="r"/>
                      <a:r>
                        <a:rPr lang="en-IN">
                          <a:effectLst/>
                        </a:rPr>
                        <a:t>0.00</a:t>
                      </a:r>
                    </a:p>
                  </a:txBody>
                  <a:tcPr anchor="ctr"/>
                </a:tc>
                <a:tc>
                  <a:txBody>
                    <a:bodyPr/>
                    <a:lstStyle/>
                    <a:p>
                      <a:pPr algn="r"/>
                      <a:r>
                        <a:rPr lang="en-IN">
                          <a:effectLst/>
                        </a:rPr>
                        <a:t>31.60</a:t>
                      </a:r>
                    </a:p>
                  </a:txBody>
                  <a:tcPr anchor="ctr"/>
                </a:tc>
                <a:extLst>
                  <a:ext uri="{0D108BD9-81ED-4DB2-BD59-A6C34878D82A}">
                    <a16:rowId xmlns:a16="http://schemas.microsoft.com/office/drawing/2014/main" val="1837282609"/>
                  </a:ext>
                </a:extLst>
              </a:tr>
              <a:tr h="342519">
                <a:tc>
                  <a:txBody>
                    <a:bodyPr/>
                    <a:lstStyle/>
                    <a:p>
                      <a:pPr fontAlgn="ctr"/>
                      <a:r>
                        <a:rPr lang="en-US" b="1" dirty="0">
                          <a:effectLst/>
                        </a:rPr>
                        <a:t>7</a:t>
                      </a:r>
                      <a:endParaRPr lang="en-IN" b="1" dirty="0">
                        <a:effectLst/>
                      </a:endParaRPr>
                    </a:p>
                  </a:txBody>
                  <a:tcPr anchor="ctr"/>
                </a:tc>
                <a:tc>
                  <a:txBody>
                    <a:bodyPr/>
                    <a:lstStyle/>
                    <a:p>
                      <a:pPr algn="r"/>
                      <a:r>
                        <a:rPr lang="en-IN" dirty="0">
                          <a:effectLst/>
                        </a:rPr>
                        <a:t>ram</a:t>
                      </a:r>
                    </a:p>
                  </a:txBody>
                  <a:tcPr anchor="ctr"/>
                </a:tc>
                <a:tc>
                  <a:txBody>
                    <a:bodyPr/>
                    <a:lstStyle/>
                    <a:p>
                      <a:pPr algn="r"/>
                      <a:r>
                        <a:rPr lang="en-IN">
                          <a:effectLst/>
                        </a:rPr>
                        <a:t>0.00</a:t>
                      </a:r>
                    </a:p>
                  </a:txBody>
                  <a:tcPr anchor="ctr"/>
                </a:tc>
                <a:tc>
                  <a:txBody>
                    <a:bodyPr/>
                    <a:lstStyle/>
                    <a:p>
                      <a:pPr algn="r"/>
                      <a:r>
                        <a:rPr lang="en-IN" dirty="0">
                          <a:effectLst/>
                        </a:rPr>
                        <a:t>3520.11</a:t>
                      </a:r>
                    </a:p>
                  </a:txBody>
                  <a:tcPr anchor="ctr"/>
                </a:tc>
                <a:extLst>
                  <a:ext uri="{0D108BD9-81ED-4DB2-BD59-A6C34878D82A}">
                    <a16:rowId xmlns:a16="http://schemas.microsoft.com/office/drawing/2014/main" val="1336047617"/>
                  </a:ext>
                </a:extLst>
              </a:tr>
            </a:tbl>
          </a:graphicData>
        </a:graphic>
      </p:graphicFrame>
      <p:sp>
        <p:nvSpPr>
          <p:cNvPr id="13" name="TextBox 12">
            <a:extLst>
              <a:ext uri="{FF2B5EF4-FFF2-40B4-BE49-F238E27FC236}">
                <a16:creationId xmlns:a16="http://schemas.microsoft.com/office/drawing/2014/main" id="{0EC57829-DA7B-80A3-E795-20CC73D9AC61}"/>
              </a:ext>
            </a:extLst>
          </p:cNvPr>
          <p:cNvSpPr txBox="1"/>
          <p:nvPr/>
        </p:nvSpPr>
        <p:spPr>
          <a:xfrm>
            <a:off x="531670" y="2212734"/>
            <a:ext cx="5986575" cy="3816429"/>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212121"/>
                </a:solidFill>
                <a:effectLst/>
                <a:latin typeface="Roboto" panose="02000000000000000000" pitchFamily="2" charset="0"/>
              </a:rPr>
              <a:t>We have used sklearn.feature_selection module for feature selection/dimensionality reduction on dataset, to improve estimators accuracy scores and to boost their performance on very high-dimensional datasets.</a:t>
            </a:r>
            <a:endParaRPr lang="en-US" sz="2200" dirty="0">
              <a:solidFill>
                <a:srgbClr val="212121"/>
              </a:solidFill>
              <a:latin typeface="Roboto" panose="02000000000000000000" pitchFamily="2" charset="0"/>
            </a:endParaRPr>
          </a:p>
          <a:p>
            <a:pPr marL="342900" indent="-342900" algn="just">
              <a:buFont typeface="Arial" panose="020B0604020202020204" pitchFamily="34" charset="0"/>
              <a:buChar char="•"/>
            </a:pPr>
            <a:endParaRPr lang="en-US" sz="2200" b="0" i="0" dirty="0">
              <a:solidFill>
                <a:srgbClr val="212121"/>
              </a:solidFill>
              <a:effectLst/>
              <a:latin typeface="Roboto" panose="02000000000000000000" pitchFamily="2" charset="0"/>
            </a:endParaRPr>
          </a:p>
          <a:p>
            <a:pPr marL="342900" indent="-342900" algn="just">
              <a:buFont typeface="Arial" panose="020B0604020202020204" pitchFamily="34" charset="0"/>
              <a:buChar char="•"/>
            </a:pPr>
            <a:r>
              <a:rPr lang="en-US" sz="2200" b="0" i="0" dirty="0">
                <a:solidFill>
                  <a:srgbClr val="212121"/>
                </a:solidFill>
                <a:effectLst/>
                <a:latin typeface="Roboto" panose="02000000000000000000" pitchFamily="2" charset="0"/>
              </a:rPr>
              <a:t>We have checked p-value for all independent variables and removed features which are having confidence interval below 90%.</a:t>
            </a:r>
          </a:p>
        </p:txBody>
      </p:sp>
      <p:sp>
        <p:nvSpPr>
          <p:cNvPr id="2" name="Slide Number Placeholder 1">
            <a:extLst>
              <a:ext uri="{FF2B5EF4-FFF2-40B4-BE49-F238E27FC236}">
                <a16:creationId xmlns:a16="http://schemas.microsoft.com/office/drawing/2014/main" id="{50413FBA-CA5B-EC4C-E87F-A85CC00DE880}"/>
              </a:ext>
            </a:extLst>
          </p:cNvPr>
          <p:cNvSpPr>
            <a:spLocks noGrp="1"/>
          </p:cNvSpPr>
          <p:nvPr>
            <p:ph type="sldNum" sz="quarter" idx="23"/>
          </p:nvPr>
        </p:nvSpPr>
        <p:spPr>
          <a:xfrm>
            <a:off x="331726" y="6378276"/>
            <a:ext cx="523240" cy="247651"/>
          </a:xfrm>
        </p:spPr>
        <p:txBody>
          <a:bodyPr/>
          <a:lstStyle/>
          <a:p>
            <a:fld id="{294A09A9-5501-47C1-A89A-A340965A2BE2}" type="slidenum">
              <a:rPr lang="en-US" smtClean="0"/>
              <a:pPr/>
              <a:t>31</a:t>
            </a:fld>
            <a:endParaRPr lang="en-US" dirty="0">
              <a:latin typeface="+mn-lt"/>
            </a:endParaRPr>
          </a:p>
        </p:txBody>
      </p:sp>
    </p:spTree>
    <p:extLst>
      <p:ext uri="{BB962C8B-B14F-4D97-AF65-F5344CB8AC3E}">
        <p14:creationId xmlns:p14="http://schemas.microsoft.com/office/powerpoint/2010/main" val="330281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671119" y="467903"/>
            <a:ext cx="7164198" cy="687800"/>
          </a:xfrm>
        </p:spPr>
        <p:txBody>
          <a:bodyPr>
            <a:normAutofit/>
          </a:bodyPr>
          <a:lstStyle/>
          <a:p>
            <a:r>
              <a:rPr lang="en-US" b="0" dirty="0"/>
              <a:t>DATA</a:t>
            </a:r>
            <a:r>
              <a:rPr lang="en-US" dirty="0"/>
              <a:t> </a:t>
            </a:r>
            <a:r>
              <a:rPr lang="en-US" b="0" dirty="0"/>
              <a:t>TRANSFORMATION</a:t>
            </a:r>
            <a:r>
              <a:rPr lang="en-US" dirty="0"/>
              <a:t>:</a:t>
            </a:r>
            <a:endParaRPr lang="en-IN" dirty="0"/>
          </a:p>
        </p:txBody>
      </p:sp>
      <p:pic>
        <p:nvPicPr>
          <p:cNvPr id="9218" name="Picture 2">
            <a:extLst>
              <a:ext uri="{FF2B5EF4-FFF2-40B4-BE49-F238E27FC236}">
                <a16:creationId xmlns:a16="http://schemas.microsoft.com/office/drawing/2014/main" id="{634B922D-1050-5DB9-4321-2C1384058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 y="2072081"/>
            <a:ext cx="12070360" cy="4318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1F4F590-6EFB-347F-A8A6-91DA5743BE65}"/>
              </a:ext>
            </a:extLst>
          </p:cNvPr>
          <p:cNvSpPr txBox="1"/>
          <p:nvPr/>
        </p:nvSpPr>
        <p:spPr>
          <a:xfrm>
            <a:off x="935371" y="1500532"/>
            <a:ext cx="6421773" cy="369332"/>
          </a:xfrm>
          <a:prstGeom prst="rect">
            <a:avLst/>
          </a:prstGeom>
          <a:noFill/>
        </p:spPr>
        <p:txBody>
          <a:bodyPr wrap="square">
            <a:spAutoFit/>
          </a:bodyPr>
          <a:lstStyle/>
          <a:p>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COLUMNS BEFORE APPLYING POWER TRANSFORMER:</a:t>
            </a:r>
            <a:endParaRPr lang="en-IN"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Slide Number Placeholder 1">
            <a:extLst>
              <a:ext uri="{FF2B5EF4-FFF2-40B4-BE49-F238E27FC236}">
                <a16:creationId xmlns:a16="http://schemas.microsoft.com/office/drawing/2014/main" id="{48EE1102-8319-E44B-2BD2-E3B8A15B2BF5}"/>
              </a:ext>
            </a:extLst>
          </p:cNvPr>
          <p:cNvSpPr>
            <a:spLocks noGrp="1"/>
          </p:cNvSpPr>
          <p:nvPr>
            <p:ph type="sldNum" sz="quarter" idx="23"/>
          </p:nvPr>
        </p:nvSpPr>
        <p:spPr>
          <a:xfrm>
            <a:off x="342375" y="6390097"/>
            <a:ext cx="523240" cy="247651"/>
          </a:xfrm>
        </p:spPr>
        <p:txBody>
          <a:bodyPr/>
          <a:lstStyle/>
          <a:p>
            <a:fld id="{294A09A9-5501-47C1-A89A-A340965A2BE2}" type="slidenum">
              <a:rPr lang="en-US" smtClean="0"/>
              <a:pPr/>
              <a:t>32</a:t>
            </a:fld>
            <a:endParaRPr lang="en-US" dirty="0">
              <a:latin typeface="+mn-lt"/>
            </a:endParaRPr>
          </a:p>
        </p:txBody>
      </p:sp>
    </p:spTree>
    <p:extLst>
      <p:ext uri="{BB962C8B-B14F-4D97-AF65-F5344CB8AC3E}">
        <p14:creationId xmlns:p14="http://schemas.microsoft.com/office/powerpoint/2010/main" val="4255856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947245" y="946174"/>
            <a:ext cx="6611236" cy="610863"/>
          </a:xfrm>
        </p:spPr>
        <p:txBody>
          <a:bodyPr>
            <a:noAutofit/>
          </a:bodyPr>
          <a:lstStyle/>
          <a:p>
            <a:r>
              <a:rPr lang="en-US" b="0" dirty="0"/>
              <a:t>DATA</a:t>
            </a:r>
            <a:r>
              <a:rPr lang="en-US" dirty="0"/>
              <a:t> </a:t>
            </a:r>
            <a:r>
              <a:rPr lang="en-US" b="0" dirty="0"/>
              <a:t>TRANSFORMATION</a:t>
            </a:r>
            <a:r>
              <a:rPr lang="en-US" dirty="0"/>
              <a:t>:</a:t>
            </a:r>
            <a:endParaRPr lang="en-IN" dirty="0"/>
          </a:p>
        </p:txBody>
      </p:sp>
      <p:pic>
        <p:nvPicPr>
          <p:cNvPr id="10242" name="Picture 2">
            <a:extLst>
              <a:ext uri="{FF2B5EF4-FFF2-40B4-BE49-F238E27FC236}">
                <a16:creationId xmlns:a16="http://schemas.microsoft.com/office/drawing/2014/main" id="{AA5AC434-74EE-3EDA-647E-CC2A0D5D5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90" y="3168942"/>
            <a:ext cx="8405507" cy="3085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DEF189-50C4-C69D-FF25-D3F1DB72635F}"/>
              </a:ext>
            </a:extLst>
          </p:cNvPr>
          <p:cNvSpPr txBox="1"/>
          <p:nvPr/>
        </p:nvSpPr>
        <p:spPr>
          <a:xfrm>
            <a:off x="947245" y="2390754"/>
            <a:ext cx="6376344" cy="369332"/>
          </a:xfrm>
          <a:prstGeom prst="rect">
            <a:avLst/>
          </a:prstGeom>
          <a:noFill/>
        </p:spPr>
        <p:txBody>
          <a:bodyPr wrap="square">
            <a:spAutoFit/>
          </a:bodyPr>
          <a:lstStyle/>
          <a:p>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FEATURES AFTER APPLYING POWER TRANSFORMER:</a:t>
            </a:r>
            <a:endParaRPr lang="en-IN"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Slide Number Placeholder 1">
            <a:extLst>
              <a:ext uri="{FF2B5EF4-FFF2-40B4-BE49-F238E27FC236}">
                <a16:creationId xmlns:a16="http://schemas.microsoft.com/office/drawing/2014/main" id="{C6165FB1-A337-A499-D4C2-2B650F579481}"/>
              </a:ext>
            </a:extLst>
          </p:cNvPr>
          <p:cNvSpPr>
            <a:spLocks noGrp="1"/>
          </p:cNvSpPr>
          <p:nvPr>
            <p:ph type="sldNum" sz="quarter" idx="23"/>
          </p:nvPr>
        </p:nvSpPr>
        <p:spPr>
          <a:xfrm>
            <a:off x="493377" y="6254299"/>
            <a:ext cx="523240" cy="247651"/>
          </a:xfrm>
        </p:spPr>
        <p:txBody>
          <a:bodyPr/>
          <a:lstStyle/>
          <a:p>
            <a:fld id="{294A09A9-5501-47C1-A89A-A340965A2BE2}" type="slidenum">
              <a:rPr lang="en-US" smtClean="0"/>
              <a:pPr/>
              <a:t>33</a:t>
            </a:fld>
            <a:endParaRPr lang="en-US" dirty="0">
              <a:latin typeface="+mn-lt"/>
            </a:endParaRPr>
          </a:p>
        </p:txBody>
      </p:sp>
    </p:spTree>
    <p:extLst>
      <p:ext uri="{BB962C8B-B14F-4D97-AF65-F5344CB8AC3E}">
        <p14:creationId xmlns:p14="http://schemas.microsoft.com/office/powerpoint/2010/main" val="224872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947245" y="852410"/>
            <a:ext cx="4161650" cy="610863"/>
          </a:xfrm>
        </p:spPr>
        <p:txBody>
          <a:bodyPr>
            <a:normAutofit/>
          </a:bodyPr>
          <a:lstStyle/>
          <a:p>
            <a:r>
              <a:rPr lang="en-US" b="0" dirty="0"/>
              <a:t>DATA</a:t>
            </a:r>
            <a:r>
              <a:rPr lang="en-US" dirty="0"/>
              <a:t> </a:t>
            </a:r>
            <a:r>
              <a:rPr lang="en-US" b="0" dirty="0"/>
              <a:t>SCALING</a:t>
            </a:r>
            <a:r>
              <a:rPr lang="en-US" dirty="0"/>
              <a:t>:</a:t>
            </a:r>
            <a:endParaRPr lang="en-IN" dirty="0"/>
          </a:p>
        </p:txBody>
      </p:sp>
      <p:sp>
        <p:nvSpPr>
          <p:cNvPr id="5" name="TextBox 4">
            <a:extLst>
              <a:ext uri="{FF2B5EF4-FFF2-40B4-BE49-F238E27FC236}">
                <a16:creationId xmlns:a16="http://schemas.microsoft.com/office/drawing/2014/main" id="{CBDEF189-50C4-C69D-FF25-D3F1DB72635F}"/>
              </a:ext>
            </a:extLst>
          </p:cNvPr>
          <p:cNvSpPr txBox="1"/>
          <p:nvPr/>
        </p:nvSpPr>
        <p:spPr>
          <a:xfrm>
            <a:off x="947245" y="2030027"/>
            <a:ext cx="9614495" cy="1754326"/>
          </a:xfrm>
          <a:prstGeom prst="rect">
            <a:avLst/>
          </a:prstGeom>
          <a:noFill/>
        </p:spPr>
        <p:txBody>
          <a:bodyPr wrap="square">
            <a:spAutoFit/>
          </a:bodyPr>
          <a:lstStyle/>
          <a:p>
            <a:pPr algn="just"/>
            <a:r>
              <a:rPr lang="en-US" b="0" i="0" dirty="0">
                <a:solidFill>
                  <a:schemeClr val="bg1"/>
                </a:solidFill>
                <a:effectLst/>
                <a:latin typeface="Roboto" panose="02000000000000000000" pitchFamily="2" charset="0"/>
              </a:rPr>
              <a:t>StandardScaler is used to resize the distribution of values ​​so that the mean of the observed values ​​is 0 and the standard deviation is 1</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IN" b="1" dirty="0">
                <a:solidFill>
                  <a:schemeClr val="bg1"/>
                </a:solidFill>
                <a:latin typeface="Roboto" panose="02000000000000000000" pitchFamily="2" charset="0"/>
                <a:ea typeface="Roboto" panose="02000000000000000000" pitchFamily="2" charset="0"/>
                <a:cs typeface="Roboto" panose="02000000000000000000" pitchFamily="2" charset="0"/>
              </a:rPr>
              <a:t>Data after applying standard scaler:</a:t>
            </a:r>
          </a:p>
        </p:txBody>
      </p:sp>
      <p:graphicFrame>
        <p:nvGraphicFramePr>
          <p:cNvPr id="2" name="Table 2">
            <a:extLst>
              <a:ext uri="{FF2B5EF4-FFF2-40B4-BE49-F238E27FC236}">
                <a16:creationId xmlns:a16="http://schemas.microsoft.com/office/drawing/2014/main" id="{91A7418F-0D8D-4815-9B89-55D48AD13E75}"/>
              </a:ext>
            </a:extLst>
          </p:cNvPr>
          <p:cNvGraphicFramePr>
            <a:graphicFrameLocks noGrp="1"/>
          </p:cNvGraphicFramePr>
          <p:nvPr>
            <p:extLst>
              <p:ext uri="{D42A27DB-BD31-4B8C-83A1-F6EECF244321}">
                <p14:modId xmlns:p14="http://schemas.microsoft.com/office/powerpoint/2010/main" val="3755850087"/>
              </p:ext>
            </p:extLst>
          </p:nvPr>
        </p:nvGraphicFramePr>
        <p:xfrm>
          <a:off x="1070993" y="3845958"/>
          <a:ext cx="10556146" cy="1854200"/>
        </p:xfrm>
        <a:graphic>
          <a:graphicData uri="http://schemas.openxmlformats.org/drawingml/2006/table">
            <a:tbl>
              <a:tblPr firstRow="1" bandRow="1">
                <a:tableStyleId>{5C22544A-7EE6-4342-B048-85BDC9FD1C3A}</a:tableStyleId>
              </a:tblPr>
              <a:tblGrid>
                <a:gridCol w="909722">
                  <a:extLst>
                    <a:ext uri="{9D8B030D-6E8A-4147-A177-3AD203B41FA5}">
                      <a16:colId xmlns:a16="http://schemas.microsoft.com/office/drawing/2014/main" val="3470951383"/>
                    </a:ext>
                  </a:extLst>
                </a:gridCol>
                <a:gridCol w="1620819">
                  <a:extLst>
                    <a:ext uri="{9D8B030D-6E8A-4147-A177-3AD203B41FA5}">
                      <a16:colId xmlns:a16="http://schemas.microsoft.com/office/drawing/2014/main" val="2697095804"/>
                    </a:ext>
                  </a:extLst>
                </a:gridCol>
                <a:gridCol w="1337601">
                  <a:extLst>
                    <a:ext uri="{9D8B030D-6E8A-4147-A177-3AD203B41FA5}">
                      <a16:colId xmlns:a16="http://schemas.microsoft.com/office/drawing/2014/main" val="4010895921"/>
                    </a:ext>
                  </a:extLst>
                </a:gridCol>
                <a:gridCol w="1801006">
                  <a:extLst>
                    <a:ext uri="{9D8B030D-6E8A-4147-A177-3AD203B41FA5}">
                      <a16:colId xmlns:a16="http://schemas.microsoft.com/office/drawing/2014/main" val="591879274"/>
                    </a:ext>
                  </a:extLst>
                </a:gridCol>
                <a:gridCol w="1455622">
                  <a:extLst>
                    <a:ext uri="{9D8B030D-6E8A-4147-A177-3AD203B41FA5}">
                      <a16:colId xmlns:a16="http://schemas.microsoft.com/office/drawing/2014/main" val="2083630376"/>
                    </a:ext>
                  </a:extLst>
                </a:gridCol>
                <a:gridCol w="1135077">
                  <a:extLst>
                    <a:ext uri="{9D8B030D-6E8A-4147-A177-3AD203B41FA5}">
                      <a16:colId xmlns:a16="http://schemas.microsoft.com/office/drawing/2014/main" val="1512109104"/>
                    </a:ext>
                  </a:extLst>
                </a:gridCol>
                <a:gridCol w="1645336">
                  <a:extLst>
                    <a:ext uri="{9D8B030D-6E8A-4147-A177-3AD203B41FA5}">
                      <a16:colId xmlns:a16="http://schemas.microsoft.com/office/drawing/2014/main" val="2613318875"/>
                    </a:ext>
                  </a:extLst>
                </a:gridCol>
                <a:gridCol w="650963">
                  <a:extLst>
                    <a:ext uri="{9D8B030D-6E8A-4147-A177-3AD203B41FA5}">
                      <a16:colId xmlns:a16="http://schemas.microsoft.com/office/drawing/2014/main" val="3046840781"/>
                    </a:ext>
                  </a:extLst>
                </a:gridCol>
              </a:tblGrid>
              <a:tr h="370840">
                <a:tc>
                  <a:txBody>
                    <a:bodyPr/>
                    <a:lstStyle/>
                    <a:p>
                      <a:endParaRPr lang="en-IN" dirty="0"/>
                    </a:p>
                  </a:txBody>
                  <a:tcPr/>
                </a:tc>
                <a:tc>
                  <a:txBody>
                    <a:bodyPr/>
                    <a:lstStyle/>
                    <a:p>
                      <a:pPr algn="r"/>
                      <a:r>
                        <a:rPr lang="en-IN" b="1">
                          <a:effectLst/>
                        </a:rPr>
                        <a:t>screen_area</a:t>
                      </a:r>
                    </a:p>
                  </a:txBody>
                  <a:tcPr anchor="ctr"/>
                </a:tc>
                <a:tc>
                  <a:txBody>
                    <a:bodyPr/>
                    <a:lstStyle/>
                    <a:p>
                      <a:pPr algn="r"/>
                      <a:r>
                        <a:rPr lang="en-IN" b="1">
                          <a:effectLst/>
                        </a:rPr>
                        <a:t>n_cores</a:t>
                      </a:r>
                    </a:p>
                  </a:txBody>
                  <a:tcPr anchor="ctr"/>
                </a:tc>
                <a:tc>
                  <a:txBody>
                    <a:bodyPr/>
                    <a:lstStyle/>
                    <a:p>
                      <a:pPr algn="r"/>
                      <a:r>
                        <a:rPr lang="en-IN" b="1">
                          <a:effectLst/>
                        </a:rPr>
                        <a:t>int_memory</a:t>
                      </a:r>
                    </a:p>
                  </a:txBody>
                  <a:tcPr anchor="ctr"/>
                </a:tc>
                <a:tc>
                  <a:txBody>
                    <a:bodyPr/>
                    <a:lstStyle/>
                    <a:p>
                      <a:pPr algn="r"/>
                      <a:r>
                        <a:rPr lang="en-IN" b="1">
                          <a:effectLst/>
                        </a:rPr>
                        <a:t>mobile_wt</a:t>
                      </a:r>
                    </a:p>
                  </a:txBody>
                  <a:tcPr anchor="ctr"/>
                </a:tc>
                <a:tc>
                  <a:txBody>
                    <a:bodyPr/>
                    <a:lstStyle/>
                    <a:p>
                      <a:pPr algn="r"/>
                      <a:r>
                        <a:rPr lang="en-IN" b="1">
                          <a:effectLst/>
                        </a:rPr>
                        <a:t>px_area</a:t>
                      </a:r>
                    </a:p>
                  </a:txBody>
                  <a:tcPr anchor="ctr"/>
                </a:tc>
                <a:tc>
                  <a:txBody>
                    <a:bodyPr/>
                    <a:lstStyle/>
                    <a:p>
                      <a:pPr algn="r"/>
                      <a:r>
                        <a:rPr lang="en-IN" b="1">
                          <a:effectLst/>
                        </a:rPr>
                        <a:t>battery_power</a:t>
                      </a:r>
                    </a:p>
                  </a:txBody>
                  <a:tcPr anchor="ctr"/>
                </a:tc>
                <a:tc>
                  <a:txBody>
                    <a:bodyPr/>
                    <a:lstStyle/>
                    <a:p>
                      <a:pPr algn="r"/>
                      <a:r>
                        <a:rPr lang="en-IN" b="1" dirty="0">
                          <a:effectLst/>
                        </a:rPr>
                        <a:t>ram</a:t>
                      </a:r>
                    </a:p>
                  </a:txBody>
                  <a:tcPr anchor="ctr"/>
                </a:tc>
                <a:extLst>
                  <a:ext uri="{0D108BD9-81ED-4DB2-BD59-A6C34878D82A}">
                    <a16:rowId xmlns:a16="http://schemas.microsoft.com/office/drawing/2014/main" val="943004837"/>
                  </a:ext>
                </a:extLst>
              </a:tr>
              <a:tr h="370840">
                <a:tc>
                  <a:txBody>
                    <a:bodyPr/>
                    <a:lstStyle/>
                    <a:p>
                      <a:pPr fontAlgn="ctr"/>
                      <a:r>
                        <a:rPr lang="en-IN" b="1">
                          <a:effectLst/>
                        </a:rPr>
                        <a:t>0</a:t>
                      </a:r>
                    </a:p>
                  </a:txBody>
                  <a:tcPr anchor="ctr"/>
                </a:tc>
                <a:tc>
                  <a:txBody>
                    <a:bodyPr/>
                    <a:lstStyle/>
                    <a:p>
                      <a:pPr algn="r"/>
                      <a:r>
                        <a:rPr lang="en-IN">
                          <a:effectLst/>
                        </a:rPr>
                        <a:t>0.02</a:t>
                      </a:r>
                    </a:p>
                  </a:txBody>
                  <a:tcPr anchor="ctr"/>
                </a:tc>
                <a:tc>
                  <a:txBody>
                    <a:bodyPr/>
                    <a:lstStyle/>
                    <a:p>
                      <a:pPr algn="r"/>
                      <a:r>
                        <a:rPr lang="en-IN">
                          <a:effectLst/>
                        </a:rPr>
                        <a:t>-1.10</a:t>
                      </a:r>
                    </a:p>
                  </a:txBody>
                  <a:tcPr anchor="ctr"/>
                </a:tc>
                <a:tc>
                  <a:txBody>
                    <a:bodyPr/>
                    <a:lstStyle/>
                    <a:p>
                      <a:pPr algn="r"/>
                      <a:r>
                        <a:rPr lang="en-IN">
                          <a:effectLst/>
                        </a:rPr>
                        <a:t>-1.38</a:t>
                      </a:r>
                    </a:p>
                  </a:txBody>
                  <a:tcPr anchor="ctr"/>
                </a:tc>
                <a:tc>
                  <a:txBody>
                    <a:bodyPr/>
                    <a:lstStyle/>
                    <a:p>
                      <a:pPr algn="r"/>
                      <a:r>
                        <a:rPr lang="en-IN">
                          <a:effectLst/>
                        </a:rPr>
                        <a:t>1.35</a:t>
                      </a:r>
                    </a:p>
                  </a:txBody>
                  <a:tcPr anchor="ctr"/>
                </a:tc>
                <a:tc>
                  <a:txBody>
                    <a:bodyPr/>
                    <a:lstStyle/>
                    <a:p>
                      <a:pPr algn="r"/>
                      <a:r>
                        <a:rPr lang="en-IN">
                          <a:effectLst/>
                        </a:rPr>
                        <a:t>-2.24</a:t>
                      </a:r>
                    </a:p>
                  </a:txBody>
                  <a:tcPr anchor="ctr"/>
                </a:tc>
                <a:tc>
                  <a:txBody>
                    <a:bodyPr/>
                    <a:lstStyle/>
                    <a:p>
                      <a:pPr algn="r"/>
                      <a:r>
                        <a:rPr lang="en-IN">
                          <a:effectLst/>
                        </a:rPr>
                        <a:t>-0.90</a:t>
                      </a:r>
                    </a:p>
                  </a:txBody>
                  <a:tcPr anchor="ctr"/>
                </a:tc>
                <a:tc>
                  <a:txBody>
                    <a:bodyPr/>
                    <a:lstStyle/>
                    <a:p>
                      <a:pPr algn="r"/>
                      <a:r>
                        <a:rPr lang="en-IN">
                          <a:effectLst/>
                        </a:rPr>
                        <a:t>0.39</a:t>
                      </a:r>
                    </a:p>
                  </a:txBody>
                  <a:tcPr anchor="ctr"/>
                </a:tc>
                <a:extLst>
                  <a:ext uri="{0D108BD9-81ED-4DB2-BD59-A6C34878D82A}">
                    <a16:rowId xmlns:a16="http://schemas.microsoft.com/office/drawing/2014/main" val="931038361"/>
                  </a:ext>
                </a:extLst>
              </a:tr>
              <a:tr h="370840">
                <a:tc>
                  <a:txBody>
                    <a:bodyPr/>
                    <a:lstStyle/>
                    <a:p>
                      <a:pPr fontAlgn="ctr"/>
                      <a:r>
                        <a:rPr lang="en-IN" b="1">
                          <a:effectLst/>
                        </a:rPr>
                        <a:t>1</a:t>
                      </a:r>
                    </a:p>
                  </a:txBody>
                  <a:tcPr anchor="ctr"/>
                </a:tc>
                <a:tc>
                  <a:txBody>
                    <a:bodyPr/>
                    <a:lstStyle/>
                    <a:p>
                      <a:pPr algn="r"/>
                      <a:r>
                        <a:rPr lang="en-IN">
                          <a:effectLst/>
                        </a:rPr>
                        <a:t>-0.20</a:t>
                      </a:r>
                    </a:p>
                  </a:txBody>
                  <a:tcPr anchor="ctr"/>
                </a:tc>
                <a:tc>
                  <a:txBody>
                    <a:bodyPr/>
                    <a:lstStyle/>
                    <a:p>
                      <a:pPr algn="r"/>
                      <a:r>
                        <a:rPr lang="en-IN">
                          <a:effectLst/>
                        </a:rPr>
                        <a:t>-0.66</a:t>
                      </a:r>
                    </a:p>
                  </a:txBody>
                  <a:tcPr anchor="ctr"/>
                </a:tc>
                <a:tc>
                  <a:txBody>
                    <a:bodyPr/>
                    <a:lstStyle/>
                    <a:p>
                      <a:pPr algn="r"/>
                      <a:r>
                        <a:rPr lang="en-IN">
                          <a:effectLst/>
                        </a:rPr>
                        <a:t>1.16</a:t>
                      </a:r>
                    </a:p>
                  </a:txBody>
                  <a:tcPr anchor="ctr"/>
                </a:tc>
                <a:tc>
                  <a:txBody>
                    <a:bodyPr/>
                    <a:lstStyle/>
                    <a:p>
                      <a:pPr algn="r"/>
                      <a:r>
                        <a:rPr lang="en-IN">
                          <a:effectLst/>
                        </a:rPr>
                        <a:t>-0.12</a:t>
                      </a:r>
                    </a:p>
                  </a:txBody>
                  <a:tcPr anchor="ctr"/>
                </a:tc>
                <a:tc>
                  <a:txBody>
                    <a:bodyPr/>
                    <a:lstStyle/>
                    <a:p>
                      <a:pPr algn="r"/>
                      <a:r>
                        <a:rPr lang="en-IN">
                          <a:effectLst/>
                        </a:rPr>
                        <a:t>1.12</a:t>
                      </a:r>
                    </a:p>
                  </a:txBody>
                  <a:tcPr anchor="ctr"/>
                </a:tc>
                <a:tc>
                  <a:txBody>
                    <a:bodyPr/>
                    <a:lstStyle/>
                    <a:p>
                      <a:pPr algn="r"/>
                      <a:r>
                        <a:rPr lang="en-IN">
                          <a:effectLst/>
                        </a:rPr>
                        <a:t>-0.50</a:t>
                      </a:r>
                    </a:p>
                  </a:txBody>
                  <a:tcPr anchor="ctr"/>
                </a:tc>
                <a:tc>
                  <a:txBody>
                    <a:bodyPr/>
                    <a:lstStyle/>
                    <a:p>
                      <a:pPr algn="r"/>
                      <a:r>
                        <a:rPr lang="en-IN">
                          <a:effectLst/>
                        </a:rPr>
                        <a:t>0.47</a:t>
                      </a:r>
                    </a:p>
                  </a:txBody>
                  <a:tcPr anchor="ctr"/>
                </a:tc>
                <a:extLst>
                  <a:ext uri="{0D108BD9-81ED-4DB2-BD59-A6C34878D82A}">
                    <a16:rowId xmlns:a16="http://schemas.microsoft.com/office/drawing/2014/main" val="1079028489"/>
                  </a:ext>
                </a:extLst>
              </a:tr>
              <a:tr h="370840">
                <a:tc>
                  <a:txBody>
                    <a:bodyPr/>
                    <a:lstStyle/>
                    <a:p>
                      <a:pPr fontAlgn="ctr"/>
                      <a:r>
                        <a:rPr lang="en-IN" b="1">
                          <a:effectLst/>
                        </a:rPr>
                        <a:t>2</a:t>
                      </a:r>
                    </a:p>
                  </a:txBody>
                  <a:tcPr anchor="ctr"/>
                </a:tc>
                <a:tc>
                  <a:txBody>
                    <a:bodyPr/>
                    <a:lstStyle/>
                    <a:p>
                      <a:pPr algn="r"/>
                      <a:r>
                        <a:rPr lang="en-IN">
                          <a:effectLst/>
                        </a:rPr>
                        <a:t>-0.99</a:t>
                      </a:r>
                    </a:p>
                  </a:txBody>
                  <a:tcPr anchor="ctr"/>
                </a:tc>
                <a:tc>
                  <a:txBody>
                    <a:bodyPr/>
                    <a:lstStyle/>
                    <a:p>
                      <a:pPr algn="r"/>
                      <a:r>
                        <a:rPr lang="en-IN" dirty="0">
                          <a:effectLst/>
                        </a:rPr>
                        <a:t>0.21</a:t>
                      </a:r>
                    </a:p>
                  </a:txBody>
                  <a:tcPr anchor="ctr"/>
                </a:tc>
                <a:tc>
                  <a:txBody>
                    <a:bodyPr/>
                    <a:lstStyle/>
                    <a:p>
                      <a:pPr algn="r"/>
                      <a:r>
                        <a:rPr lang="en-IN">
                          <a:effectLst/>
                        </a:rPr>
                        <a:t>0.49</a:t>
                      </a:r>
                    </a:p>
                  </a:txBody>
                  <a:tcPr anchor="ctr"/>
                </a:tc>
                <a:tc>
                  <a:txBody>
                    <a:bodyPr/>
                    <a:lstStyle/>
                    <a:p>
                      <a:pPr algn="r"/>
                      <a:r>
                        <a:rPr lang="en-IN">
                          <a:effectLst/>
                        </a:rPr>
                        <a:t>0.13</a:t>
                      </a:r>
                    </a:p>
                  </a:txBody>
                  <a:tcPr anchor="ctr"/>
                </a:tc>
                <a:tc>
                  <a:txBody>
                    <a:bodyPr/>
                    <a:lstStyle/>
                    <a:p>
                      <a:pPr algn="r"/>
                      <a:r>
                        <a:rPr lang="en-IN">
                          <a:effectLst/>
                        </a:rPr>
                        <a:t>1.36</a:t>
                      </a:r>
                    </a:p>
                  </a:txBody>
                  <a:tcPr anchor="ctr"/>
                </a:tc>
                <a:tc>
                  <a:txBody>
                    <a:bodyPr/>
                    <a:lstStyle/>
                    <a:p>
                      <a:pPr algn="r"/>
                      <a:r>
                        <a:rPr lang="en-IN">
                          <a:effectLst/>
                        </a:rPr>
                        <a:t>-1.54</a:t>
                      </a:r>
                    </a:p>
                  </a:txBody>
                  <a:tcPr anchor="ctr"/>
                </a:tc>
                <a:tc>
                  <a:txBody>
                    <a:bodyPr/>
                    <a:lstStyle/>
                    <a:p>
                      <a:pPr algn="r"/>
                      <a:r>
                        <a:rPr lang="en-IN">
                          <a:effectLst/>
                        </a:rPr>
                        <a:t>0.44</a:t>
                      </a:r>
                    </a:p>
                  </a:txBody>
                  <a:tcPr anchor="ctr"/>
                </a:tc>
                <a:extLst>
                  <a:ext uri="{0D108BD9-81ED-4DB2-BD59-A6C34878D82A}">
                    <a16:rowId xmlns:a16="http://schemas.microsoft.com/office/drawing/2014/main" val="779402554"/>
                  </a:ext>
                </a:extLst>
              </a:tr>
              <a:tr h="370840">
                <a:tc>
                  <a:txBody>
                    <a:bodyPr/>
                    <a:lstStyle/>
                    <a:p>
                      <a:pPr fontAlgn="ctr"/>
                      <a:r>
                        <a:rPr lang="en-IN" b="1">
                          <a:effectLst/>
                        </a:rPr>
                        <a:t>3</a:t>
                      </a:r>
                    </a:p>
                  </a:txBody>
                  <a:tcPr anchor="ctr"/>
                </a:tc>
                <a:tc>
                  <a:txBody>
                    <a:bodyPr/>
                    <a:lstStyle/>
                    <a:p>
                      <a:pPr algn="r"/>
                      <a:r>
                        <a:rPr lang="en-IN">
                          <a:effectLst/>
                        </a:rPr>
                        <a:t>0.82</a:t>
                      </a:r>
                    </a:p>
                  </a:txBody>
                  <a:tcPr anchor="ctr"/>
                </a:tc>
                <a:tc>
                  <a:txBody>
                    <a:bodyPr/>
                    <a:lstStyle/>
                    <a:p>
                      <a:pPr algn="r"/>
                      <a:r>
                        <a:rPr lang="en-IN">
                          <a:effectLst/>
                        </a:rPr>
                        <a:t>0.65</a:t>
                      </a:r>
                    </a:p>
                  </a:txBody>
                  <a:tcPr anchor="ctr"/>
                </a:tc>
                <a:tc>
                  <a:txBody>
                    <a:bodyPr/>
                    <a:lstStyle/>
                    <a:p>
                      <a:pPr algn="r"/>
                      <a:r>
                        <a:rPr lang="en-IN">
                          <a:effectLst/>
                        </a:rPr>
                        <a:t>-1.22</a:t>
                      </a:r>
                    </a:p>
                  </a:txBody>
                  <a:tcPr anchor="ctr"/>
                </a:tc>
                <a:tc>
                  <a:txBody>
                    <a:bodyPr/>
                    <a:lstStyle/>
                    <a:p>
                      <a:pPr algn="r"/>
                      <a:r>
                        <a:rPr lang="en-IN">
                          <a:effectLst/>
                        </a:rPr>
                        <a:t>-0.26</a:t>
                      </a:r>
                    </a:p>
                  </a:txBody>
                  <a:tcPr anchor="ctr"/>
                </a:tc>
                <a:tc>
                  <a:txBody>
                    <a:bodyPr/>
                    <a:lstStyle/>
                    <a:p>
                      <a:pPr algn="r"/>
                      <a:r>
                        <a:rPr lang="en-IN">
                          <a:effectLst/>
                        </a:rPr>
                        <a:t>1.36</a:t>
                      </a:r>
                    </a:p>
                  </a:txBody>
                  <a:tcPr anchor="ctr"/>
                </a:tc>
                <a:tc>
                  <a:txBody>
                    <a:bodyPr/>
                    <a:lstStyle/>
                    <a:p>
                      <a:pPr algn="r"/>
                      <a:r>
                        <a:rPr lang="en-IN">
                          <a:effectLst/>
                        </a:rPr>
                        <a:t>-1.42</a:t>
                      </a:r>
                    </a:p>
                  </a:txBody>
                  <a:tcPr anchor="ctr"/>
                </a:tc>
                <a:tc>
                  <a:txBody>
                    <a:bodyPr/>
                    <a:lstStyle/>
                    <a:p>
                      <a:pPr algn="r"/>
                      <a:r>
                        <a:rPr lang="en-IN" dirty="0">
                          <a:effectLst/>
                        </a:rPr>
                        <a:t>0.59</a:t>
                      </a:r>
                    </a:p>
                  </a:txBody>
                  <a:tcPr anchor="ctr"/>
                </a:tc>
                <a:extLst>
                  <a:ext uri="{0D108BD9-81ED-4DB2-BD59-A6C34878D82A}">
                    <a16:rowId xmlns:a16="http://schemas.microsoft.com/office/drawing/2014/main" val="104318854"/>
                  </a:ext>
                </a:extLst>
              </a:tr>
            </a:tbl>
          </a:graphicData>
        </a:graphic>
      </p:graphicFrame>
      <p:sp>
        <p:nvSpPr>
          <p:cNvPr id="3" name="Slide Number Placeholder 2">
            <a:extLst>
              <a:ext uri="{FF2B5EF4-FFF2-40B4-BE49-F238E27FC236}">
                <a16:creationId xmlns:a16="http://schemas.microsoft.com/office/drawing/2014/main" id="{03706AF6-A3C8-2E72-E0DB-F211A7D968FC}"/>
              </a:ext>
            </a:extLst>
          </p:cNvPr>
          <p:cNvSpPr>
            <a:spLocks noGrp="1"/>
          </p:cNvSpPr>
          <p:nvPr>
            <p:ph type="sldNum" sz="quarter" idx="23"/>
          </p:nvPr>
        </p:nvSpPr>
        <p:spPr>
          <a:xfrm>
            <a:off x="528177" y="6266577"/>
            <a:ext cx="523240" cy="254572"/>
          </a:xfrm>
        </p:spPr>
        <p:txBody>
          <a:bodyPr/>
          <a:lstStyle/>
          <a:p>
            <a:fld id="{294A09A9-5501-47C1-A89A-A340965A2BE2}" type="slidenum">
              <a:rPr lang="en-US" smtClean="0"/>
              <a:pPr/>
              <a:t>34</a:t>
            </a:fld>
            <a:endParaRPr lang="en-US" dirty="0">
              <a:latin typeface="+mn-lt"/>
            </a:endParaRPr>
          </a:p>
        </p:txBody>
      </p:sp>
    </p:spTree>
    <p:extLst>
      <p:ext uri="{BB962C8B-B14F-4D97-AF65-F5344CB8AC3E}">
        <p14:creationId xmlns:p14="http://schemas.microsoft.com/office/powerpoint/2010/main" val="3953677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6003D8-F184-8E89-1349-CB7F27B117C7}"/>
              </a:ext>
            </a:extLst>
          </p:cNvPr>
          <p:cNvSpPr>
            <a:spLocks noGrp="1"/>
          </p:cNvSpPr>
          <p:nvPr>
            <p:ph type="title"/>
          </p:nvPr>
        </p:nvSpPr>
        <p:spPr>
          <a:xfrm>
            <a:off x="972411" y="774966"/>
            <a:ext cx="7433357" cy="610863"/>
          </a:xfrm>
        </p:spPr>
        <p:txBody>
          <a:bodyPr>
            <a:normAutofit fontScale="90000"/>
          </a:bodyPr>
          <a:lstStyle/>
          <a:p>
            <a:pPr algn="l"/>
            <a:r>
              <a:rPr lang="en-IN" dirty="0">
                <a:effectLst/>
              </a:rPr>
              <a:t>ML MODEL IMPLEMENTATION:</a:t>
            </a:r>
          </a:p>
        </p:txBody>
      </p:sp>
      <p:sp>
        <p:nvSpPr>
          <p:cNvPr id="6" name="TextBox 5">
            <a:extLst>
              <a:ext uri="{FF2B5EF4-FFF2-40B4-BE49-F238E27FC236}">
                <a16:creationId xmlns:a16="http://schemas.microsoft.com/office/drawing/2014/main" id="{C5D7FFB8-E5C3-CCE3-DD09-94B68E638AAB}"/>
              </a:ext>
            </a:extLst>
          </p:cNvPr>
          <p:cNvSpPr txBox="1"/>
          <p:nvPr/>
        </p:nvSpPr>
        <p:spPr>
          <a:xfrm>
            <a:off x="972411" y="2361282"/>
            <a:ext cx="6098796" cy="3416320"/>
          </a:xfrm>
          <a:prstGeom prst="rect">
            <a:avLst/>
          </a:prstGeom>
          <a:noFill/>
        </p:spPr>
        <p:txBody>
          <a:bodyPr wrap="square">
            <a:spAutoFit/>
          </a:bodyPr>
          <a:lstStyle/>
          <a:p>
            <a:pPr algn="l"/>
            <a:r>
              <a:rPr lang="en-IN" sz="2400" b="1" i="0" dirty="0">
                <a:solidFill>
                  <a:schemeClr val="bg1"/>
                </a:solidFill>
                <a:effectLst/>
                <a:latin typeface="Roboto" panose="02000000000000000000" pitchFamily="2" charset="0"/>
              </a:rPr>
              <a:t>ML Models used for training &amp; testing:</a:t>
            </a:r>
          </a:p>
          <a:p>
            <a:pPr algn="l"/>
            <a:endParaRPr lang="en-IN" sz="2400" b="0" i="0" dirty="0">
              <a:solidFill>
                <a:schemeClr val="bg1"/>
              </a:solidFill>
              <a:effectLst/>
              <a:latin typeface="Roboto" panose="02000000000000000000" pitchFamily="2" charset="0"/>
            </a:endParaRPr>
          </a:p>
          <a:p>
            <a:pPr algn="l">
              <a:buFont typeface="+mj-lt"/>
              <a:buAutoNum type="arabicPeriod"/>
            </a:pPr>
            <a:r>
              <a:rPr lang="en-IN" sz="2400" b="0" i="0" dirty="0">
                <a:solidFill>
                  <a:schemeClr val="bg1"/>
                </a:solidFill>
                <a:effectLst/>
                <a:latin typeface="Roboto" panose="02000000000000000000" pitchFamily="2" charset="0"/>
              </a:rPr>
              <a:t>Logistic Regression</a:t>
            </a:r>
          </a:p>
          <a:p>
            <a:pPr algn="l">
              <a:buFont typeface="+mj-lt"/>
              <a:buAutoNum type="arabicPeriod"/>
            </a:pPr>
            <a:r>
              <a:rPr lang="en-IN" sz="2400" b="0" i="0" dirty="0">
                <a:solidFill>
                  <a:schemeClr val="bg1"/>
                </a:solidFill>
                <a:effectLst/>
                <a:latin typeface="Roboto" panose="02000000000000000000" pitchFamily="2" charset="0"/>
              </a:rPr>
              <a:t>KNN Classifier</a:t>
            </a:r>
          </a:p>
          <a:p>
            <a:pPr algn="l">
              <a:buFont typeface="+mj-lt"/>
              <a:buAutoNum type="arabicPeriod"/>
            </a:pPr>
            <a:r>
              <a:rPr lang="en-IN" sz="2400" b="0" i="0" dirty="0">
                <a:solidFill>
                  <a:schemeClr val="bg1"/>
                </a:solidFill>
                <a:effectLst/>
                <a:latin typeface="Roboto" panose="02000000000000000000" pitchFamily="2" charset="0"/>
              </a:rPr>
              <a:t>Random Forest Classifier</a:t>
            </a:r>
          </a:p>
          <a:p>
            <a:pPr algn="l">
              <a:buFont typeface="+mj-lt"/>
              <a:buAutoNum type="arabicPeriod"/>
            </a:pPr>
            <a:r>
              <a:rPr lang="en-IN" sz="2400" b="0" i="0" dirty="0">
                <a:solidFill>
                  <a:schemeClr val="bg1"/>
                </a:solidFill>
                <a:effectLst/>
                <a:latin typeface="Roboto" panose="02000000000000000000" pitchFamily="2" charset="0"/>
              </a:rPr>
              <a:t>XG Boost Classifier</a:t>
            </a:r>
          </a:p>
          <a:p>
            <a:pPr algn="l">
              <a:buFont typeface="+mj-lt"/>
              <a:buAutoNum type="arabicPeriod"/>
            </a:pPr>
            <a:r>
              <a:rPr lang="en-IN" sz="2400" b="0" i="0" dirty="0">
                <a:solidFill>
                  <a:schemeClr val="bg1"/>
                </a:solidFill>
                <a:effectLst/>
                <a:latin typeface="Roboto" panose="02000000000000000000" pitchFamily="2" charset="0"/>
              </a:rPr>
              <a:t>Light GBM Classifier</a:t>
            </a:r>
          </a:p>
          <a:p>
            <a:pPr algn="l">
              <a:buFont typeface="+mj-lt"/>
              <a:buAutoNum type="arabicPeriod"/>
            </a:pPr>
            <a:r>
              <a:rPr lang="en-IN" sz="2400" b="0" i="0" dirty="0">
                <a:solidFill>
                  <a:schemeClr val="bg1"/>
                </a:solidFill>
                <a:effectLst/>
                <a:latin typeface="Roboto" panose="02000000000000000000" pitchFamily="2" charset="0"/>
              </a:rPr>
              <a:t>CatBoost Classifier</a:t>
            </a:r>
          </a:p>
          <a:p>
            <a:pPr algn="l">
              <a:buFont typeface="+mj-lt"/>
              <a:buAutoNum type="arabicPeriod"/>
            </a:pPr>
            <a:r>
              <a:rPr lang="en-IN" sz="2400" b="0" i="0" dirty="0">
                <a:solidFill>
                  <a:schemeClr val="bg1"/>
                </a:solidFill>
                <a:effectLst/>
                <a:latin typeface="Roboto" panose="02000000000000000000" pitchFamily="2" charset="0"/>
              </a:rPr>
              <a:t>SVM Classifier</a:t>
            </a:r>
          </a:p>
        </p:txBody>
      </p:sp>
      <p:sp>
        <p:nvSpPr>
          <p:cNvPr id="2" name="Slide Number Placeholder 1">
            <a:extLst>
              <a:ext uri="{FF2B5EF4-FFF2-40B4-BE49-F238E27FC236}">
                <a16:creationId xmlns:a16="http://schemas.microsoft.com/office/drawing/2014/main" id="{302F62FC-C4EE-CB66-69B8-7B4613F95541}"/>
              </a:ext>
            </a:extLst>
          </p:cNvPr>
          <p:cNvSpPr>
            <a:spLocks noGrp="1"/>
          </p:cNvSpPr>
          <p:nvPr>
            <p:ph type="sldNum" sz="quarter" idx="23"/>
          </p:nvPr>
        </p:nvSpPr>
        <p:spPr>
          <a:xfrm>
            <a:off x="526933" y="6265108"/>
            <a:ext cx="523240" cy="247651"/>
          </a:xfrm>
        </p:spPr>
        <p:txBody>
          <a:bodyPr/>
          <a:lstStyle/>
          <a:p>
            <a:fld id="{294A09A9-5501-47C1-A89A-A340965A2BE2}" type="slidenum">
              <a:rPr lang="en-US" smtClean="0"/>
              <a:pPr/>
              <a:t>35</a:t>
            </a:fld>
            <a:endParaRPr lang="en-US" dirty="0">
              <a:latin typeface="+mn-lt"/>
            </a:endParaRPr>
          </a:p>
        </p:txBody>
      </p:sp>
    </p:spTree>
    <p:extLst>
      <p:ext uri="{BB962C8B-B14F-4D97-AF65-F5344CB8AC3E}">
        <p14:creationId xmlns:p14="http://schemas.microsoft.com/office/powerpoint/2010/main" val="2231636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6774-84AA-AE38-D6DA-4DEF43F2DF6A}"/>
              </a:ext>
            </a:extLst>
          </p:cNvPr>
          <p:cNvSpPr>
            <a:spLocks noGrp="1"/>
          </p:cNvSpPr>
          <p:nvPr>
            <p:ph type="title"/>
          </p:nvPr>
        </p:nvSpPr>
        <p:spPr>
          <a:xfrm>
            <a:off x="184558" y="145835"/>
            <a:ext cx="5998129" cy="913883"/>
          </a:xfrm>
        </p:spPr>
        <p:txBody>
          <a:bodyPr>
            <a:noAutofit/>
          </a:bodyPr>
          <a:lstStyle/>
          <a:p>
            <a:r>
              <a:rPr lang="en-US" sz="3400" dirty="0"/>
              <a:t>MODEL EVALUTION METRICS</a:t>
            </a:r>
            <a:br>
              <a:rPr lang="en-US" sz="3400" dirty="0"/>
            </a:br>
            <a:r>
              <a:rPr lang="en-US" sz="3400" dirty="0"/>
              <a:t>&amp; MODEL SELECTION:</a:t>
            </a:r>
            <a:endParaRPr lang="en-IN" sz="3400" dirty="0"/>
          </a:p>
        </p:txBody>
      </p:sp>
      <p:sp>
        <p:nvSpPr>
          <p:cNvPr id="5" name="TextBox 4">
            <a:extLst>
              <a:ext uri="{FF2B5EF4-FFF2-40B4-BE49-F238E27FC236}">
                <a16:creationId xmlns:a16="http://schemas.microsoft.com/office/drawing/2014/main" id="{E34D7195-01F9-8AD9-ADEC-6CEAD20B7CED}"/>
              </a:ext>
            </a:extLst>
          </p:cNvPr>
          <p:cNvSpPr txBox="1"/>
          <p:nvPr/>
        </p:nvSpPr>
        <p:spPr>
          <a:xfrm>
            <a:off x="341644" y="2059205"/>
            <a:ext cx="4968587" cy="409342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bg1"/>
                </a:solidFill>
                <a:latin typeface="Roboto" panose="02000000000000000000" pitchFamily="2" charset="0"/>
                <a:ea typeface="Roboto" panose="02000000000000000000" pitchFamily="2" charset="0"/>
                <a:cs typeface="Roboto" panose="02000000000000000000" pitchFamily="2" charset="0"/>
              </a:rPr>
              <a:t>Based on the overall metrics we have selected logistic regression as our best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Logistic Regression is a “Supervised machine learning” algorithm that can be used to model the probability of a certain class or event.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Although it is said Logistic regression is used for Binary Classification, it can be extended to solve multiclass classification problems as well.</a:t>
            </a:r>
          </a:p>
        </p:txBody>
      </p:sp>
      <p:sp>
        <p:nvSpPr>
          <p:cNvPr id="7" name="TextBox 6">
            <a:extLst>
              <a:ext uri="{FF2B5EF4-FFF2-40B4-BE49-F238E27FC236}">
                <a16:creationId xmlns:a16="http://schemas.microsoft.com/office/drawing/2014/main" id="{3C3C4194-6B75-4FF2-C066-BC2296C05AA4}"/>
              </a:ext>
            </a:extLst>
          </p:cNvPr>
          <p:cNvSpPr txBox="1"/>
          <p:nvPr/>
        </p:nvSpPr>
        <p:spPr>
          <a:xfrm>
            <a:off x="341644" y="1286684"/>
            <a:ext cx="609879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Roboto" panose="02000000000000000000" pitchFamily="2" charset="0"/>
              </a:rPr>
              <a:t>ML Model selected for deployment: </a:t>
            </a:r>
          </a:p>
        </p:txBody>
      </p:sp>
      <p:graphicFrame>
        <p:nvGraphicFramePr>
          <p:cNvPr id="4" name="Table 5">
            <a:extLst>
              <a:ext uri="{FF2B5EF4-FFF2-40B4-BE49-F238E27FC236}">
                <a16:creationId xmlns:a16="http://schemas.microsoft.com/office/drawing/2014/main" id="{4817359B-8340-BFC2-5427-223A8954CBB6}"/>
              </a:ext>
            </a:extLst>
          </p:cNvPr>
          <p:cNvGraphicFramePr>
            <a:graphicFrameLocks noGrp="1"/>
          </p:cNvGraphicFramePr>
          <p:nvPr>
            <p:extLst>
              <p:ext uri="{D42A27DB-BD31-4B8C-83A1-F6EECF244321}">
                <p14:modId xmlns:p14="http://schemas.microsoft.com/office/powerpoint/2010/main" val="2670797221"/>
              </p:ext>
            </p:extLst>
          </p:nvPr>
        </p:nvGraphicFramePr>
        <p:xfrm>
          <a:off x="5821959" y="602776"/>
          <a:ext cx="6370041" cy="6144936"/>
        </p:xfrm>
        <a:graphic>
          <a:graphicData uri="http://schemas.openxmlformats.org/drawingml/2006/table">
            <a:tbl>
              <a:tblPr firstRow="1" bandRow="1">
                <a:tableStyleId>{5C22544A-7EE6-4342-B048-85BDC9FD1C3A}</a:tableStyleId>
              </a:tblPr>
              <a:tblGrid>
                <a:gridCol w="2080683">
                  <a:extLst>
                    <a:ext uri="{9D8B030D-6E8A-4147-A177-3AD203B41FA5}">
                      <a16:colId xmlns:a16="http://schemas.microsoft.com/office/drawing/2014/main" val="2594457930"/>
                    </a:ext>
                  </a:extLst>
                </a:gridCol>
                <a:gridCol w="1205544">
                  <a:extLst>
                    <a:ext uri="{9D8B030D-6E8A-4147-A177-3AD203B41FA5}">
                      <a16:colId xmlns:a16="http://schemas.microsoft.com/office/drawing/2014/main" val="3842180418"/>
                    </a:ext>
                  </a:extLst>
                </a:gridCol>
                <a:gridCol w="1139279">
                  <a:extLst>
                    <a:ext uri="{9D8B030D-6E8A-4147-A177-3AD203B41FA5}">
                      <a16:colId xmlns:a16="http://schemas.microsoft.com/office/drawing/2014/main" val="2299380135"/>
                    </a:ext>
                  </a:extLst>
                </a:gridCol>
                <a:gridCol w="921683">
                  <a:extLst>
                    <a:ext uri="{9D8B030D-6E8A-4147-A177-3AD203B41FA5}">
                      <a16:colId xmlns:a16="http://schemas.microsoft.com/office/drawing/2014/main" val="3442965540"/>
                    </a:ext>
                  </a:extLst>
                </a:gridCol>
                <a:gridCol w="1022852">
                  <a:extLst>
                    <a:ext uri="{9D8B030D-6E8A-4147-A177-3AD203B41FA5}">
                      <a16:colId xmlns:a16="http://schemas.microsoft.com/office/drawing/2014/main" val="1153878274"/>
                    </a:ext>
                  </a:extLst>
                </a:gridCol>
              </a:tblGrid>
              <a:tr h="452899">
                <a:tc>
                  <a:txBody>
                    <a:bodyPr/>
                    <a:lstStyle/>
                    <a:p>
                      <a:endParaRPr lang="en-IN"/>
                    </a:p>
                  </a:txBody>
                  <a:tcPr/>
                </a:tc>
                <a:tc>
                  <a:txBody>
                    <a:bodyPr/>
                    <a:lstStyle/>
                    <a:p>
                      <a:pPr algn="r"/>
                      <a:r>
                        <a:rPr lang="en-IN" b="1">
                          <a:effectLst/>
                        </a:rPr>
                        <a:t>Accuracy</a:t>
                      </a:r>
                    </a:p>
                  </a:txBody>
                  <a:tcPr anchor="ctr"/>
                </a:tc>
                <a:tc>
                  <a:txBody>
                    <a:bodyPr/>
                    <a:lstStyle/>
                    <a:p>
                      <a:pPr algn="r"/>
                      <a:r>
                        <a:rPr lang="en-IN" b="1" dirty="0">
                          <a:effectLst/>
                        </a:rPr>
                        <a:t>Precision</a:t>
                      </a:r>
                    </a:p>
                  </a:txBody>
                  <a:tcPr anchor="ctr"/>
                </a:tc>
                <a:tc>
                  <a:txBody>
                    <a:bodyPr/>
                    <a:lstStyle/>
                    <a:p>
                      <a:pPr algn="r"/>
                      <a:r>
                        <a:rPr lang="en-IN" b="1">
                          <a:effectLst/>
                        </a:rPr>
                        <a:t>Recall</a:t>
                      </a:r>
                    </a:p>
                  </a:txBody>
                  <a:tcPr anchor="ctr"/>
                </a:tc>
                <a:tc>
                  <a:txBody>
                    <a:bodyPr/>
                    <a:lstStyle/>
                    <a:p>
                      <a:pPr algn="r"/>
                      <a:r>
                        <a:rPr lang="en-IN" b="1" dirty="0">
                          <a:effectLst/>
                        </a:rPr>
                        <a:t>F1 score</a:t>
                      </a:r>
                    </a:p>
                  </a:txBody>
                  <a:tcPr anchor="ctr"/>
                </a:tc>
                <a:extLst>
                  <a:ext uri="{0D108BD9-81ED-4DB2-BD59-A6C34878D82A}">
                    <a16:rowId xmlns:a16="http://schemas.microsoft.com/office/drawing/2014/main" val="621675465"/>
                  </a:ext>
                </a:extLst>
              </a:tr>
              <a:tr h="571397">
                <a:tc>
                  <a:txBody>
                    <a:bodyPr/>
                    <a:lstStyle/>
                    <a:p>
                      <a:pPr fontAlgn="ctr"/>
                      <a:r>
                        <a:rPr lang="en-IN" b="1" dirty="0">
                          <a:effectLst/>
                        </a:rPr>
                        <a:t>Logistic Regression</a:t>
                      </a:r>
                    </a:p>
                  </a:txBody>
                  <a:tcPr anchor="ctr"/>
                </a:tc>
                <a:tc>
                  <a:txBody>
                    <a:bodyPr/>
                    <a:lstStyle/>
                    <a:p>
                      <a:pPr algn="r"/>
                      <a:r>
                        <a:rPr lang="en-IN">
                          <a:effectLst/>
                        </a:rPr>
                        <a:t>0.94</a:t>
                      </a:r>
                    </a:p>
                  </a:txBody>
                  <a:tcPr anchor="ctr"/>
                </a:tc>
                <a:tc>
                  <a:txBody>
                    <a:bodyPr/>
                    <a:lstStyle/>
                    <a:p>
                      <a:pPr algn="r"/>
                      <a:r>
                        <a:rPr lang="en-IN">
                          <a:effectLst/>
                        </a:rPr>
                        <a:t>0.95</a:t>
                      </a:r>
                    </a:p>
                  </a:txBody>
                  <a:tcPr anchor="ctr"/>
                </a:tc>
                <a:tc>
                  <a:txBody>
                    <a:bodyPr/>
                    <a:lstStyle/>
                    <a:p>
                      <a:pPr algn="r"/>
                      <a:r>
                        <a:rPr lang="en-IN">
                          <a:effectLst/>
                        </a:rPr>
                        <a:t>0.94</a:t>
                      </a:r>
                    </a:p>
                  </a:txBody>
                  <a:tcPr anchor="ctr"/>
                </a:tc>
                <a:tc>
                  <a:txBody>
                    <a:bodyPr/>
                    <a:lstStyle/>
                    <a:p>
                      <a:pPr algn="r"/>
                      <a:r>
                        <a:rPr lang="en-IN" dirty="0">
                          <a:effectLst/>
                        </a:rPr>
                        <a:t>0.94</a:t>
                      </a:r>
                    </a:p>
                  </a:txBody>
                  <a:tcPr anchor="ctr"/>
                </a:tc>
                <a:extLst>
                  <a:ext uri="{0D108BD9-81ED-4DB2-BD59-A6C34878D82A}">
                    <a16:rowId xmlns:a16="http://schemas.microsoft.com/office/drawing/2014/main" val="2059577306"/>
                  </a:ext>
                </a:extLst>
              </a:tr>
              <a:tr h="362268">
                <a:tc>
                  <a:txBody>
                    <a:bodyPr/>
                    <a:lstStyle/>
                    <a:p>
                      <a:pPr fontAlgn="ctr"/>
                      <a:r>
                        <a:rPr lang="en-IN" b="1" dirty="0">
                          <a:effectLst/>
                        </a:rPr>
                        <a:t>Tuned L. R.</a:t>
                      </a:r>
                    </a:p>
                  </a:txBody>
                  <a:tcPr anchor="ctr"/>
                </a:tc>
                <a:tc>
                  <a:txBody>
                    <a:bodyPr/>
                    <a:lstStyle/>
                    <a:p>
                      <a:pPr algn="r"/>
                      <a:r>
                        <a:rPr lang="en-IN">
                          <a:effectLst/>
                        </a:rPr>
                        <a:t>0.94</a:t>
                      </a:r>
                    </a:p>
                  </a:txBody>
                  <a:tcPr anchor="ctr"/>
                </a:tc>
                <a:tc>
                  <a:txBody>
                    <a:bodyPr/>
                    <a:lstStyle/>
                    <a:p>
                      <a:pPr algn="r"/>
                      <a:r>
                        <a:rPr lang="en-IN">
                          <a:effectLst/>
                        </a:rPr>
                        <a:t>0.95</a:t>
                      </a:r>
                    </a:p>
                  </a:txBody>
                  <a:tcPr anchor="ctr"/>
                </a:tc>
                <a:tc>
                  <a:txBody>
                    <a:bodyPr/>
                    <a:lstStyle/>
                    <a:p>
                      <a:pPr algn="r"/>
                      <a:r>
                        <a:rPr lang="en-IN">
                          <a:effectLst/>
                        </a:rPr>
                        <a:t>0.95</a:t>
                      </a:r>
                    </a:p>
                  </a:txBody>
                  <a:tcPr anchor="ctr"/>
                </a:tc>
                <a:tc>
                  <a:txBody>
                    <a:bodyPr/>
                    <a:lstStyle/>
                    <a:p>
                      <a:pPr algn="r"/>
                      <a:r>
                        <a:rPr lang="en-IN">
                          <a:effectLst/>
                        </a:rPr>
                        <a:t>0.95</a:t>
                      </a:r>
                    </a:p>
                  </a:txBody>
                  <a:tcPr anchor="ctr"/>
                </a:tc>
                <a:extLst>
                  <a:ext uri="{0D108BD9-81ED-4DB2-BD59-A6C34878D82A}">
                    <a16:rowId xmlns:a16="http://schemas.microsoft.com/office/drawing/2014/main" val="3802217717"/>
                  </a:ext>
                </a:extLst>
              </a:tr>
              <a:tr h="362268">
                <a:tc>
                  <a:txBody>
                    <a:bodyPr/>
                    <a:lstStyle/>
                    <a:p>
                      <a:pPr fontAlgn="ctr"/>
                      <a:r>
                        <a:rPr lang="en-IN" b="1" dirty="0">
                          <a:effectLst/>
                        </a:rPr>
                        <a:t>Auto ML L. R.</a:t>
                      </a:r>
                    </a:p>
                  </a:txBody>
                  <a:tcPr anchor="ctr"/>
                </a:tc>
                <a:tc>
                  <a:txBody>
                    <a:bodyPr/>
                    <a:lstStyle/>
                    <a:p>
                      <a:pPr algn="r"/>
                      <a:r>
                        <a:rPr lang="en-IN" dirty="0">
                          <a:effectLst/>
                        </a:rPr>
                        <a:t>0.95</a:t>
                      </a:r>
                    </a:p>
                  </a:txBody>
                  <a:tcPr anchor="ctr"/>
                </a:tc>
                <a:tc>
                  <a:txBody>
                    <a:bodyPr/>
                    <a:lstStyle/>
                    <a:p>
                      <a:pPr algn="r"/>
                      <a:r>
                        <a:rPr lang="en-IN">
                          <a:effectLst/>
                        </a:rPr>
                        <a:t>0.95</a:t>
                      </a:r>
                    </a:p>
                  </a:txBody>
                  <a:tcPr anchor="ctr"/>
                </a:tc>
                <a:tc>
                  <a:txBody>
                    <a:bodyPr/>
                    <a:lstStyle/>
                    <a:p>
                      <a:pPr algn="r"/>
                      <a:r>
                        <a:rPr lang="en-IN">
                          <a:effectLst/>
                        </a:rPr>
                        <a:t>0.95</a:t>
                      </a:r>
                    </a:p>
                  </a:txBody>
                  <a:tcPr anchor="ctr"/>
                </a:tc>
                <a:tc>
                  <a:txBody>
                    <a:bodyPr/>
                    <a:lstStyle/>
                    <a:p>
                      <a:pPr algn="r"/>
                      <a:r>
                        <a:rPr lang="en-IN">
                          <a:effectLst/>
                        </a:rPr>
                        <a:t>0.95</a:t>
                      </a:r>
                    </a:p>
                  </a:txBody>
                  <a:tcPr anchor="ctr"/>
                </a:tc>
                <a:extLst>
                  <a:ext uri="{0D108BD9-81ED-4DB2-BD59-A6C34878D82A}">
                    <a16:rowId xmlns:a16="http://schemas.microsoft.com/office/drawing/2014/main" val="1830704109"/>
                  </a:ext>
                </a:extLst>
              </a:tr>
              <a:tr h="362268">
                <a:tc>
                  <a:txBody>
                    <a:bodyPr/>
                    <a:lstStyle/>
                    <a:p>
                      <a:pPr fontAlgn="ctr"/>
                      <a:r>
                        <a:rPr lang="en-IN" b="1" dirty="0">
                          <a:effectLst/>
                        </a:rPr>
                        <a:t>KNN</a:t>
                      </a:r>
                    </a:p>
                  </a:txBody>
                  <a:tcPr anchor="ctr"/>
                </a:tc>
                <a:tc>
                  <a:txBody>
                    <a:bodyPr/>
                    <a:lstStyle/>
                    <a:p>
                      <a:pPr algn="r"/>
                      <a:r>
                        <a:rPr lang="en-IN">
                          <a:effectLst/>
                        </a:rPr>
                        <a:t>0.77</a:t>
                      </a:r>
                    </a:p>
                  </a:txBody>
                  <a:tcPr anchor="ctr"/>
                </a:tc>
                <a:tc>
                  <a:txBody>
                    <a:bodyPr/>
                    <a:lstStyle/>
                    <a:p>
                      <a:pPr algn="r"/>
                      <a:r>
                        <a:rPr lang="en-IN">
                          <a:effectLst/>
                        </a:rPr>
                        <a:t>0.78</a:t>
                      </a:r>
                    </a:p>
                  </a:txBody>
                  <a:tcPr anchor="ctr"/>
                </a:tc>
                <a:tc>
                  <a:txBody>
                    <a:bodyPr/>
                    <a:lstStyle/>
                    <a:p>
                      <a:pPr algn="r"/>
                      <a:r>
                        <a:rPr lang="en-IN">
                          <a:effectLst/>
                        </a:rPr>
                        <a:t>0.77</a:t>
                      </a:r>
                    </a:p>
                  </a:txBody>
                  <a:tcPr anchor="ctr"/>
                </a:tc>
                <a:tc>
                  <a:txBody>
                    <a:bodyPr/>
                    <a:lstStyle/>
                    <a:p>
                      <a:pPr algn="r"/>
                      <a:r>
                        <a:rPr lang="en-IN" dirty="0">
                          <a:effectLst/>
                        </a:rPr>
                        <a:t>0.77</a:t>
                      </a:r>
                    </a:p>
                  </a:txBody>
                  <a:tcPr anchor="ctr"/>
                </a:tc>
                <a:extLst>
                  <a:ext uri="{0D108BD9-81ED-4DB2-BD59-A6C34878D82A}">
                    <a16:rowId xmlns:a16="http://schemas.microsoft.com/office/drawing/2014/main" val="2558102010"/>
                  </a:ext>
                </a:extLst>
              </a:tr>
              <a:tr h="362268">
                <a:tc>
                  <a:txBody>
                    <a:bodyPr/>
                    <a:lstStyle/>
                    <a:p>
                      <a:pPr fontAlgn="ctr"/>
                      <a:r>
                        <a:rPr lang="en-IN" b="1">
                          <a:effectLst/>
                        </a:rPr>
                        <a:t>Tuned KNN</a:t>
                      </a:r>
                    </a:p>
                  </a:txBody>
                  <a:tcPr anchor="ctr"/>
                </a:tc>
                <a:tc>
                  <a:txBody>
                    <a:bodyPr/>
                    <a:lstStyle/>
                    <a:p>
                      <a:pPr algn="r"/>
                      <a:r>
                        <a:rPr lang="en-IN">
                          <a:effectLst/>
                        </a:rPr>
                        <a:t>0.78</a:t>
                      </a:r>
                    </a:p>
                  </a:txBody>
                  <a:tcPr anchor="ctr"/>
                </a:tc>
                <a:tc>
                  <a:txBody>
                    <a:bodyPr/>
                    <a:lstStyle/>
                    <a:p>
                      <a:pPr algn="r"/>
                      <a:r>
                        <a:rPr lang="en-IN">
                          <a:effectLst/>
                        </a:rPr>
                        <a:t>0.79</a:t>
                      </a:r>
                    </a:p>
                  </a:txBody>
                  <a:tcPr anchor="ctr"/>
                </a:tc>
                <a:tc>
                  <a:txBody>
                    <a:bodyPr/>
                    <a:lstStyle/>
                    <a:p>
                      <a:pPr algn="r"/>
                      <a:r>
                        <a:rPr lang="en-IN">
                          <a:effectLst/>
                        </a:rPr>
                        <a:t>0.78</a:t>
                      </a:r>
                    </a:p>
                  </a:txBody>
                  <a:tcPr anchor="ctr"/>
                </a:tc>
                <a:tc>
                  <a:txBody>
                    <a:bodyPr/>
                    <a:lstStyle/>
                    <a:p>
                      <a:pPr algn="r"/>
                      <a:r>
                        <a:rPr lang="en-IN">
                          <a:effectLst/>
                        </a:rPr>
                        <a:t>0.78</a:t>
                      </a:r>
                    </a:p>
                  </a:txBody>
                  <a:tcPr anchor="ctr"/>
                </a:tc>
                <a:extLst>
                  <a:ext uri="{0D108BD9-81ED-4DB2-BD59-A6C34878D82A}">
                    <a16:rowId xmlns:a16="http://schemas.microsoft.com/office/drawing/2014/main" val="3059076329"/>
                  </a:ext>
                </a:extLst>
              </a:tr>
              <a:tr h="362268">
                <a:tc>
                  <a:txBody>
                    <a:bodyPr/>
                    <a:lstStyle/>
                    <a:p>
                      <a:pPr fontAlgn="ctr"/>
                      <a:r>
                        <a:rPr lang="en-IN" b="1">
                          <a:effectLst/>
                        </a:rPr>
                        <a:t>Random Forest</a:t>
                      </a:r>
                    </a:p>
                  </a:txBody>
                  <a:tcPr anchor="ctr"/>
                </a:tc>
                <a:tc>
                  <a:txBody>
                    <a:bodyPr/>
                    <a:lstStyle/>
                    <a:p>
                      <a:pPr algn="r"/>
                      <a:r>
                        <a:rPr lang="en-IN">
                          <a:effectLst/>
                        </a:rPr>
                        <a:t>0.91</a:t>
                      </a:r>
                    </a:p>
                  </a:txBody>
                  <a:tcPr anchor="ctr"/>
                </a:tc>
                <a:tc>
                  <a:txBody>
                    <a:bodyPr/>
                    <a:lstStyle/>
                    <a:p>
                      <a:pPr algn="r"/>
                      <a:r>
                        <a:rPr lang="en-IN">
                          <a:effectLst/>
                        </a:rPr>
                        <a:t>0.91</a:t>
                      </a:r>
                    </a:p>
                  </a:txBody>
                  <a:tcPr anchor="ctr"/>
                </a:tc>
                <a:tc>
                  <a:txBody>
                    <a:bodyPr/>
                    <a:lstStyle/>
                    <a:p>
                      <a:pPr algn="r"/>
                      <a:r>
                        <a:rPr lang="en-IN">
                          <a:effectLst/>
                        </a:rPr>
                        <a:t>0.91</a:t>
                      </a:r>
                    </a:p>
                  </a:txBody>
                  <a:tcPr anchor="ctr"/>
                </a:tc>
                <a:tc>
                  <a:txBody>
                    <a:bodyPr/>
                    <a:lstStyle/>
                    <a:p>
                      <a:pPr algn="r"/>
                      <a:r>
                        <a:rPr lang="en-IN">
                          <a:effectLst/>
                        </a:rPr>
                        <a:t>0.91</a:t>
                      </a:r>
                    </a:p>
                  </a:txBody>
                  <a:tcPr anchor="ctr"/>
                </a:tc>
                <a:extLst>
                  <a:ext uri="{0D108BD9-81ED-4DB2-BD59-A6C34878D82A}">
                    <a16:rowId xmlns:a16="http://schemas.microsoft.com/office/drawing/2014/main" val="1836760926"/>
                  </a:ext>
                </a:extLst>
              </a:tr>
              <a:tr h="362268">
                <a:tc>
                  <a:txBody>
                    <a:bodyPr/>
                    <a:lstStyle/>
                    <a:p>
                      <a:pPr fontAlgn="ctr"/>
                      <a:r>
                        <a:rPr lang="en-IN" b="1" dirty="0">
                          <a:effectLst/>
                        </a:rPr>
                        <a:t>Tuned R. F.</a:t>
                      </a:r>
                    </a:p>
                  </a:txBody>
                  <a:tcPr anchor="ctr"/>
                </a:tc>
                <a:tc>
                  <a:txBody>
                    <a:bodyPr/>
                    <a:lstStyle/>
                    <a:p>
                      <a:pPr algn="r"/>
                      <a:r>
                        <a:rPr lang="en-IN">
                          <a:effectLst/>
                        </a:rPr>
                        <a:t>0.89</a:t>
                      </a:r>
                    </a:p>
                  </a:txBody>
                  <a:tcPr anchor="ctr"/>
                </a:tc>
                <a:tc>
                  <a:txBody>
                    <a:bodyPr/>
                    <a:lstStyle/>
                    <a:p>
                      <a:pPr algn="r"/>
                      <a:r>
                        <a:rPr lang="en-IN">
                          <a:effectLst/>
                        </a:rPr>
                        <a:t>0.90</a:t>
                      </a:r>
                    </a:p>
                  </a:txBody>
                  <a:tcPr anchor="ctr"/>
                </a:tc>
                <a:tc>
                  <a:txBody>
                    <a:bodyPr/>
                    <a:lstStyle/>
                    <a:p>
                      <a:pPr algn="r"/>
                      <a:r>
                        <a:rPr lang="en-IN">
                          <a:effectLst/>
                        </a:rPr>
                        <a:t>0.91</a:t>
                      </a:r>
                    </a:p>
                  </a:txBody>
                  <a:tcPr anchor="ctr"/>
                </a:tc>
                <a:tc>
                  <a:txBody>
                    <a:bodyPr/>
                    <a:lstStyle/>
                    <a:p>
                      <a:pPr algn="r"/>
                      <a:r>
                        <a:rPr lang="en-IN">
                          <a:effectLst/>
                        </a:rPr>
                        <a:t>0.90</a:t>
                      </a:r>
                    </a:p>
                  </a:txBody>
                  <a:tcPr anchor="ctr"/>
                </a:tc>
                <a:extLst>
                  <a:ext uri="{0D108BD9-81ED-4DB2-BD59-A6C34878D82A}">
                    <a16:rowId xmlns:a16="http://schemas.microsoft.com/office/drawing/2014/main" val="765347838"/>
                  </a:ext>
                </a:extLst>
              </a:tr>
              <a:tr h="362268">
                <a:tc>
                  <a:txBody>
                    <a:bodyPr/>
                    <a:lstStyle/>
                    <a:p>
                      <a:pPr fontAlgn="ctr"/>
                      <a:r>
                        <a:rPr lang="en-IN" b="1">
                          <a:effectLst/>
                        </a:rPr>
                        <a:t>XGB</a:t>
                      </a:r>
                    </a:p>
                  </a:txBody>
                  <a:tcPr anchor="ctr"/>
                </a:tc>
                <a:tc>
                  <a:txBody>
                    <a:bodyPr/>
                    <a:lstStyle/>
                    <a:p>
                      <a:pPr algn="r"/>
                      <a:r>
                        <a:rPr lang="en-IN">
                          <a:effectLst/>
                        </a:rPr>
                        <a:t>0.92</a:t>
                      </a:r>
                    </a:p>
                  </a:txBody>
                  <a:tcPr anchor="ctr"/>
                </a:tc>
                <a:tc>
                  <a:txBody>
                    <a:bodyPr/>
                    <a:lstStyle/>
                    <a:p>
                      <a:pPr algn="r"/>
                      <a:r>
                        <a:rPr lang="en-IN">
                          <a:effectLst/>
                        </a:rPr>
                        <a:t>0.92</a:t>
                      </a:r>
                    </a:p>
                  </a:txBody>
                  <a:tcPr anchor="ctr"/>
                </a:tc>
                <a:tc>
                  <a:txBody>
                    <a:bodyPr/>
                    <a:lstStyle/>
                    <a:p>
                      <a:pPr algn="r"/>
                      <a:r>
                        <a:rPr lang="en-IN">
                          <a:effectLst/>
                        </a:rPr>
                        <a:t>0.92</a:t>
                      </a:r>
                    </a:p>
                  </a:txBody>
                  <a:tcPr anchor="ctr"/>
                </a:tc>
                <a:tc>
                  <a:txBody>
                    <a:bodyPr/>
                    <a:lstStyle/>
                    <a:p>
                      <a:pPr algn="r"/>
                      <a:r>
                        <a:rPr lang="en-IN">
                          <a:effectLst/>
                        </a:rPr>
                        <a:t>0.92</a:t>
                      </a:r>
                    </a:p>
                  </a:txBody>
                  <a:tcPr anchor="ctr"/>
                </a:tc>
                <a:extLst>
                  <a:ext uri="{0D108BD9-81ED-4DB2-BD59-A6C34878D82A}">
                    <a16:rowId xmlns:a16="http://schemas.microsoft.com/office/drawing/2014/main" val="1231228457"/>
                  </a:ext>
                </a:extLst>
              </a:tr>
              <a:tr h="362268">
                <a:tc>
                  <a:txBody>
                    <a:bodyPr/>
                    <a:lstStyle/>
                    <a:p>
                      <a:pPr fontAlgn="ctr"/>
                      <a:r>
                        <a:rPr lang="en-IN" b="1">
                          <a:effectLst/>
                        </a:rPr>
                        <a:t>Tuned XGB</a:t>
                      </a:r>
                    </a:p>
                  </a:txBody>
                  <a:tcPr anchor="ctr"/>
                </a:tc>
                <a:tc>
                  <a:txBody>
                    <a:bodyPr/>
                    <a:lstStyle/>
                    <a:p>
                      <a:pPr algn="r"/>
                      <a:r>
                        <a:rPr lang="en-IN">
                          <a:effectLst/>
                        </a:rPr>
                        <a:t>0.89</a:t>
                      </a:r>
                    </a:p>
                  </a:txBody>
                  <a:tcPr anchor="ctr"/>
                </a:tc>
                <a:tc>
                  <a:txBody>
                    <a:bodyPr/>
                    <a:lstStyle/>
                    <a:p>
                      <a:pPr algn="r"/>
                      <a:r>
                        <a:rPr lang="en-IN">
                          <a:effectLst/>
                        </a:rPr>
                        <a:t>0.90</a:t>
                      </a:r>
                    </a:p>
                  </a:txBody>
                  <a:tcPr anchor="ctr"/>
                </a:tc>
                <a:tc>
                  <a:txBody>
                    <a:bodyPr/>
                    <a:lstStyle/>
                    <a:p>
                      <a:pPr algn="r"/>
                      <a:r>
                        <a:rPr lang="en-IN">
                          <a:effectLst/>
                        </a:rPr>
                        <a:t>0.90</a:t>
                      </a:r>
                    </a:p>
                  </a:txBody>
                  <a:tcPr anchor="ctr"/>
                </a:tc>
                <a:tc>
                  <a:txBody>
                    <a:bodyPr/>
                    <a:lstStyle/>
                    <a:p>
                      <a:pPr algn="r"/>
                      <a:r>
                        <a:rPr lang="en-IN">
                          <a:effectLst/>
                        </a:rPr>
                        <a:t>0.90</a:t>
                      </a:r>
                    </a:p>
                  </a:txBody>
                  <a:tcPr anchor="ctr"/>
                </a:tc>
                <a:extLst>
                  <a:ext uri="{0D108BD9-81ED-4DB2-BD59-A6C34878D82A}">
                    <a16:rowId xmlns:a16="http://schemas.microsoft.com/office/drawing/2014/main" val="3738055641"/>
                  </a:ext>
                </a:extLst>
              </a:tr>
              <a:tr h="362268">
                <a:tc>
                  <a:txBody>
                    <a:bodyPr/>
                    <a:lstStyle/>
                    <a:p>
                      <a:pPr fontAlgn="ctr"/>
                      <a:r>
                        <a:rPr lang="en-IN" b="1">
                          <a:effectLst/>
                        </a:rPr>
                        <a:t>LGBM</a:t>
                      </a:r>
                    </a:p>
                  </a:txBody>
                  <a:tcPr anchor="ctr"/>
                </a:tc>
                <a:tc>
                  <a:txBody>
                    <a:bodyPr/>
                    <a:lstStyle/>
                    <a:p>
                      <a:pPr algn="r"/>
                      <a:r>
                        <a:rPr lang="en-IN">
                          <a:effectLst/>
                        </a:rPr>
                        <a:t>0.93</a:t>
                      </a:r>
                    </a:p>
                  </a:txBody>
                  <a:tcPr anchor="ctr"/>
                </a:tc>
                <a:tc>
                  <a:txBody>
                    <a:bodyPr/>
                    <a:lstStyle/>
                    <a:p>
                      <a:pPr algn="r"/>
                      <a:r>
                        <a:rPr lang="en-IN">
                          <a:effectLst/>
                        </a:rPr>
                        <a:t>0.93</a:t>
                      </a:r>
                    </a:p>
                  </a:txBody>
                  <a:tcPr anchor="ctr"/>
                </a:tc>
                <a:tc>
                  <a:txBody>
                    <a:bodyPr/>
                    <a:lstStyle/>
                    <a:p>
                      <a:pPr algn="r"/>
                      <a:r>
                        <a:rPr lang="en-IN">
                          <a:effectLst/>
                        </a:rPr>
                        <a:t>0.93</a:t>
                      </a:r>
                    </a:p>
                  </a:txBody>
                  <a:tcPr anchor="ctr"/>
                </a:tc>
                <a:tc>
                  <a:txBody>
                    <a:bodyPr/>
                    <a:lstStyle/>
                    <a:p>
                      <a:pPr algn="r"/>
                      <a:r>
                        <a:rPr lang="en-IN">
                          <a:effectLst/>
                        </a:rPr>
                        <a:t>0.93</a:t>
                      </a:r>
                    </a:p>
                  </a:txBody>
                  <a:tcPr anchor="ctr"/>
                </a:tc>
                <a:extLst>
                  <a:ext uri="{0D108BD9-81ED-4DB2-BD59-A6C34878D82A}">
                    <a16:rowId xmlns:a16="http://schemas.microsoft.com/office/drawing/2014/main" val="1962506001"/>
                  </a:ext>
                </a:extLst>
              </a:tr>
              <a:tr h="362268">
                <a:tc>
                  <a:txBody>
                    <a:bodyPr/>
                    <a:lstStyle/>
                    <a:p>
                      <a:pPr fontAlgn="ctr"/>
                      <a:r>
                        <a:rPr lang="en-IN" b="1">
                          <a:effectLst/>
                        </a:rPr>
                        <a:t>Tuned LGBM</a:t>
                      </a:r>
                    </a:p>
                  </a:txBody>
                  <a:tcPr anchor="ctr"/>
                </a:tc>
                <a:tc>
                  <a:txBody>
                    <a:bodyPr/>
                    <a:lstStyle/>
                    <a:p>
                      <a:pPr algn="r"/>
                      <a:r>
                        <a:rPr lang="en-IN">
                          <a:effectLst/>
                        </a:rPr>
                        <a:t>0.89</a:t>
                      </a:r>
                    </a:p>
                  </a:txBody>
                  <a:tcPr anchor="ctr"/>
                </a:tc>
                <a:tc>
                  <a:txBody>
                    <a:bodyPr/>
                    <a:lstStyle/>
                    <a:p>
                      <a:pPr algn="r"/>
                      <a:r>
                        <a:rPr lang="en-IN">
                          <a:effectLst/>
                        </a:rPr>
                        <a:t>0.93</a:t>
                      </a:r>
                    </a:p>
                  </a:txBody>
                  <a:tcPr anchor="ctr"/>
                </a:tc>
                <a:tc>
                  <a:txBody>
                    <a:bodyPr/>
                    <a:lstStyle/>
                    <a:p>
                      <a:pPr algn="r"/>
                      <a:r>
                        <a:rPr lang="en-IN">
                          <a:effectLst/>
                        </a:rPr>
                        <a:t>0.93</a:t>
                      </a:r>
                    </a:p>
                  </a:txBody>
                  <a:tcPr anchor="ctr"/>
                </a:tc>
                <a:tc>
                  <a:txBody>
                    <a:bodyPr/>
                    <a:lstStyle/>
                    <a:p>
                      <a:pPr algn="r"/>
                      <a:r>
                        <a:rPr lang="en-IN">
                          <a:effectLst/>
                        </a:rPr>
                        <a:t>0.93</a:t>
                      </a:r>
                    </a:p>
                  </a:txBody>
                  <a:tcPr anchor="ctr"/>
                </a:tc>
                <a:extLst>
                  <a:ext uri="{0D108BD9-81ED-4DB2-BD59-A6C34878D82A}">
                    <a16:rowId xmlns:a16="http://schemas.microsoft.com/office/drawing/2014/main" val="3663458383"/>
                  </a:ext>
                </a:extLst>
              </a:tr>
              <a:tr h="362268">
                <a:tc>
                  <a:txBody>
                    <a:bodyPr/>
                    <a:lstStyle/>
                    <a:p>
                      <a:pPr fontAlgn="ctr"/>
                      <a:r>
                        <a:rPr lang="en-IN" b="1">
                          <a:effectLst/>
                        </a:rPr>
                        <a:t>Cat Boost</a:t>
                      </a:r>
                    </a:p>
                  </a:txBody>
                  <a:tcPr anchor="ctr"/>
                </a:tc>
                <a:tc>
                  <a:txBody>
                    <a:bodyPr/>
                    <a:lstStyle/>
                    <a:p>
                      <a:pPr algn="r"/>
                      <a:r>
                        <a:rPr lang="en-IN">
                          <a:effectLst/>
                        </a:rPr>
                        <a:t>0.94</a:t>
                      </a:r>
                    </a:p>
                  </a:txBody>
                  <a:tcPr anchor="ctr"/>
                </a:tc>
                <a:tc>
                  <a:txBody>
                    <a:bodyPr/>
                    <a:lstStyle/>
                    <a:p>
                      <a:pPr algn="r"/>
                      <a:r>
                        <a:rPr lang="en-IN">
                          <a:effectLst/>
                        </a:rPr>
                        <a:t>0.95</a:t>
                      </a:r>
                    </a:p>
                  </a:txBody>
                  <a:tcPr anchor="ctr"/>
                </a:tc>
                <a:tc>
                  <a:txBody>
                    <a:bodyPr/>
                    <a:lstStyle/>
                    <a:p>
                      <a:pPr algn="r"/>
                      <a:r>
                        <a:rPr lang="en-IN">
                          <a:effectLst/>
                        </a:rPr>
                        <a:t>0.94</a:t>
                      </a:r>
                    </a:p>
                  </a:txBody>
                  <a:tcPr anchor="ctr"/>
                </a:tc>
                <a:tc>
                  <a:txBody>
                    <a:bodyPr/>
                    <a:lstStyle/>
                    <a:p>
                      <a:pPr algn="r"/>
                      <a:r>
                        <a:rPr lang="en-IN">
                          <a:effectLst/>
                        </a:rPr>
                        <a:t>0.94</a:t>
                      </a:r>
                    </a:p>
                  </a:txBody>
                  <a:tcPr anchor="ctr"/>
                </a:tc>
                <a:extLst>
                  <a:ext uri="{0D108BD9-81ED-4DB2-BD59-A6C34878D82A}">
                    <a16:rowId xmlns:a16="http://schemas.microsoft.com/office/drawing/2014/main" val="122314884"/>
                  </a:ext>
                </a:extLst>
              </a:tr>
              <a:tr h="362268">
                <a:tc>
                  <a:txBody>
                    <a:bodyPr/>
                    <a:lstStyle/>
                    <a:p>
                      <a:pPr fontAlgn="ctr"/>
                      <a:r>
                        <a:rPr lang="en-IN" b="1">
                          <a:effectLst/>
                        </a:rPr>
                        <a:t>Tuned Cat Boost</a:t>
                      </a:r>
                    </a:p>
                  </a:txBody>
                  <a:tcPr anchor="ctr"/>
                </a:tc>
                <a:tc>
                  <a:txBody>
                    <a:bodyPr/>
                    <a:lstStyle/>
                    <a:p>
                      <a:pPr algn="r"/>
                      <a:r>
                        <a:rPr lang="en-IN">
                          <a:effectLst/>
                        </a:rPr>
                        <a:t>0.90</a:t>
                      </a:r>
                    </a:p>
                  </a:txBody>
                  <a:tcPr anchor="ctr"/>
                </a:tc>
                <a:tc>
                  <a:txBody>
                    <a:bodyPr/>
                    <a:lstStyle/>
                    <a:p>
                      <a:pPr algn="r"/>
                      <a:r>
                        <a:rPr lang="en-IN">
                          <a:effectLst/>
                        </a:rPr>
                        <a:t>0.91</a:t>
                      </a:r>
                    </a:p>
                  </a:txBody>
                  <a:tcPr anchor="ctr"/>
                </a:tc>
                <a:tc>
                  <a:txBody>
                    <a:bodyPr/>
                    <a:lstStyle/>
                    <a:p>
                      <a:pPr algn="r"/>
                      <a:r>
                        <a:rPr lang="en-IN">
                          <a:effectLst/>
                        </a:rPr>
                        <a:t>0.92</a:t>
                      </a:r>
                    </a:p>
                  </a:txBody>
                  <a:tcPr anchor="ctr"/>
                </a:tc>
                <a:tc>
                  <a:txBody>
                    <a:bodyPr/>
                    <a:lstStyle/>
                    <a:p>
                      <a:pPr algn="r"/>
                      <a:r>
                        <a:rPr lang="en-IN">
                          <a:effectLst/>
                        </a:rPr>
                        <a:t>0.91</a:t>
                      </a:r>
                    </a:p>
                  </a:txBody>
                  <a:tcPr anchor="ctr"/>
                </a:tc>
                <a:extLst>
                  <a:ext uri="{0D108BD9-81ED-4DB2-BD59-A6C34878D82A}">
                    <a16:rowId xmlns:a16="http://schemas.microsoft.com/office/drawing/2014/main" val="4161071053"/>
                  </a:ext>
                </a:extLst>
              </a:tr>
              <a:tr h="362268">
                <a:tc>
                  <a:txBody>
                    <a:bodyPr/>
                    <a:lstStyle/>
                    <a:p>
                      <a:pPr fontAlgn="ctr"/>
                      <a:r>
                        <a:rPr lang="en-IN" b="1">
                          <a:effectLst/>
                        </a:rPr>
                        <a:t>SVM</a:t>
                      </a:r>
                    </a:p>
                  </a:txBody>
                  <a:tcPr anchor="ctr"/>
                </a:tc>
                <a:tc>
                  <a:txBody>
                    <a:bodyPr/>
                    <a:lstStyle/>
                    <a:p>
                      <a:pPr algn="r"/>
                      <a:r>
                        <a:rPr lang="en-IN">
                          <a:effectLst/>
                        </a:rPr>
                        <a:t>0.92</a:t>
                      </a:r>
                    </a:p>
                  </a:txBody>
                  <a:tcPr anchor="ctr"/>
                </a:tc>
                <a:tc>
                  <a:txBody>
                    <a:bodyPr/>
                    <a:lstStyle/>
                    <a:p>
                      <a:pPr algn="r"/>
                      <a:r>
                        <a:rPr lang="en-IN">
                          <a:effectLst/>
                        </a:rPr>
                        <a:t>0.92</a:t>
                      </a:r>
                    </a:p>
                  </a:txBody>
                  <a:tcPr anchor="ctr"/>
                </a:tc>
                <a:tc>
                  <a:txBody>
                    <a:bodyPr/>
                    <a:lstStyle/>
                    <a:p>
                      <a:pPr algn="r"/>
                      <a:r>
                        <a:rPr lang="en-IN">
                          <a:effectLst/>
                        </a:rPr>
                        <a:t>0.92</a:t>
                      </a:r>
                    </a:p>
                  </a:txBody>
                  <a:tcPr anchor="ctr"/>
                </a:tc>
                <a:tc>
                  <a:txBody>
                    <a:bodyPr/>
                    <a:lstStyle/>
                    <a:p>
                      <a:pPr algn="r"/>
                      <a:r>
                        <a:rPr lang="en-IN">
                          <a:effectLst/>
                        </a:rPr>
                        <a:t>0.92</a:t>
                      </a:r>
                    </a:p>
                  </a:txBody>
                  <a:tcPr anchor="ctr"/>
                </a:tc>
                <a:extLst>
                  <a:ext uri="{0D108BD9-81ED-4DB2-BD59-A6C34878D82A}">
                    <a16:rowId xmlns:a16="http://schemas.microsoft.com/office/drawing/2014/main" val="2182510705"/>
                  </a:ext>
                </a:extLst>
              </a:tr>
              <a:tr h="362268">
                <a:tc>
                  <a:txBody>
                    <a:bodyPr/>
                    <a:lstStyle/>
                    <a:p>
                      <a:pPr fontAlgn="ctr"/>
                      <a:r>
                        <a:rPr lang="en-IN" b="1">
                          <a:effectLst/>
                        </a:rPr>
                        <a:t>Tuned SVM</a:t>
                      </a:r>
                    </a:p>
                  </a:txBody>
                  <a:tcPr anchor="ctr"/>
                </a:tc>
                <a:tc>
                  <a:txBody>
                    <a:bodyPr/>
                    <a:lstStyle/>
                    <a:p>
                      <a:pPr algn="r"/>
                      <a:r>
                        <a:rPr lang="en-IN">
                          <a:effectLst/>
                        </a:rPr>
                        <a:t>0.94</a:t>
                      </a:r>
                    </a:p>
                  </a:txBody>
                  <a:tcPr anchor="ctr"/>
                </a:tc>
                <a:tc>
                  <a:txBody>
                    <a:bodyPr/>
                    <a:lstStyle/>
                    <a:p>
                      <a:pPr algn="r"/>
                      <a:r>
                        <a:rPr lang="en-IN">
                          <a:effectLst/>
                        </a:rPr>
                        <a:t>0.95</a:t>
                      </a:r>
                    </a:p>
                  </a:txBody>
                  <a:tcPr anchor="ctr"/>
                </a:tc>
                <a:tc>
                  <a:txBody>
                    <a:bodyPr/>
                    <a:lstStyle/>
                    <a:p>
                      <a:pPr algn="r"/>
                      <a:r>
                        <a:rPr lang="en-IN">
                          <a:effectLst/>
                        </a:rPr>
                        <a:t>0.95</a:t>
                      </a:r>
                    </a:p>
                  </a:txBody>
                  <a:tcPr anchor="ctr"/>
                </a:tc>
                <a:tc>
                  <a:txBody>
                    <a:bodyPr/>
                    <a:lstStyle/>
                    <a:p>
                      <a:pPr algn="r"/>
                      <a:r>
                        <a:rPr lang="en-IN" dirty="0">
                          <a:effectLst/>
                        </a:rPr>
                        <a:t>0.95</a:t>
                      </a:r>
                    </a:p>
                  </a:txBody>
                  <a:tcPr anchor="ctr"/>
                </a:tc>
                <a:extLst>
                  <a:ext uri="{0D108BD9-81ED-4DB2-BD59-A6C34878D82A}">
                    <a16:rowId xmlns:a16="http://schemas.microsoft.com/office/drawing/2014/main" val="3107326327"/>
                  </a:ext>
                </a:extLst>
              </a:tr>
            </a:tbl>
          </a:graphicData>
        </a:graphic>
      </p:graphicFrame>
      <p:sp>
        <p:nvSpPr>
          <p:cNvPr id="3" name="Slide Number Placeholder 2">
            <a:extLst>
              <a:ext uri="{FF2B5EF4-FFF2-40B4-BE49-F238E27FC236}">
                <a16:creationId xmlns:a16="http://schemas.microsoft.com/office/drawing/2014/main" id="{E8E6A67D-607D-333B-E4AE-7718DDA73C80}"/>
              </a:ext>
            </a:extLst>
          </p:cNvPr>
          <p:cNvSpPr>
            <a:spLocks noGrp="1"/>
          </p:cNvSpPr>
          <p:nvPr>
            <p:ph type="sldNum" sz="quarter" idx="23"/>
          </p:nvPr>
        </p:nvSpPr>
        <p:spPr>
          <a:xfrm>
            <a:off x="518544" y="6339663"/>
            <a:ext cx="523240" cy="247651"/>
          </a:xfrm>
        </p:spPr>
        <p:txBody>
          <a:bodyPr/>
          <a:lstStyle/>
          <a:p>
            <a:fld id="{294A09A9-5501-47C1-A89A-A340965A2BE2}" type="slidenum">
              <a:rPr lang="en-US" smtClean="0"/>
              <a:pPr/>
              <a:t>36</a:t>
            </a:fld>
            <a:endParaRPr lang="en-US" dirty="0">
              <a:latin typeface="+mn-lt"/>
            </a:endParaRPr>
          </a:p>
        </p:txBody>
      </p:sp>
    </p:spTree>
    <p:extLst>
      <p:ext uri="{BB962C8B-B14F-4D97-AF65-F5344CB8AC3E}">
        <p14:creationId xmlns:p14="http://schemas.microsoft.com/office/powerpoint/2010/main" val="3939550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6774-84AA-AE38-D6DA-4DEF43F2DF6A}"/>
              </a:ext>
            </a:extLst>
          </p:cNvPr>
          <p:cNvSpPr>
            <a:spLocks noGrp="1"/>
          </p:cNvSpPr>
          <p:nvPr>
            <p:ph type="title"/>
          </p:nvPr>
        </p:nvSpPr>
        <p:spPr>
          <a:xfrm>
            <a:off x="369116" y="486014"/>
            <a:ext cx="10847676" cy="730390"/>
          </a:xfrm>
        </p:spPr>
        <p:txBody>
          <a:bodyPr>
            <a:normAutofit fontScale="90000"/>
          </a:bodyPr>
          <a:lstStyle/>
          <a:p>
            <a:r>
              <a:rPr lang="en-US" dirty="0"/>
              <a:t>FEATURES IMPORTANCE IN LOGISTIC REGRESSION:</a:t>
            </a:r>
            <a:endParaRPr lang="en-IN" dirty="0"/>
          </a:p>
        </p:txBody>
      </p:sp>
      <p:sp>
        <p:nvSpPr>
          <p:cNvPr id="3" name="TextBox 2">
            <a:extLst>
              <a:ext uri="{FF2B5EF4-FFF2-40B4-BE49-F238E27FC236}">
                <a16:creationId xmlns:a16="http://schemas.microsoft.com/office/drawing/2014/main" id="{9361E51D-A333-E96D-9AA4-D5D8EF7C73AC}"/>
              </a:ext>
            </a:extLst>
          </p:cNvPr>
          <p:cNvSpPr txBox="1"/>
          <p:nvPr/>
        </p:nvSpPr>
        <p:spPr>
          <a:xfrm>
            <a:off x="369116" y="5602490"/>
            <a:ext cx="11601973" cy="1061829"/>
          </a:xfrm>
          <a:prstGeom prst="rect">
            <a:avLst/>
          </a:prstGeom>
          <a:noFill/>
        </p:spPr>
        <p:txBody>
          <a:bodyPr wrap="square">
            <a:spAutoFit/>
          </a:bodyPr>
          <a:lstStyle/>
          <a:p>
            <a:pPr marL="342900" indent="-342900" algn="just">
              <a:buFont typeface="Arial" panose="020B0604020202020204" pitchFamily="34" charset="0"/>
              <a:buChar char="•"/>
            </a:pPr>
            <a:r>
              <a:rPr lang="en-US" sz="2100" dirty="0">
                <a:solidFill>
                  <a:schemeClr val="bg1"/>
                </a:solidFill>
                <a:latin typeface="Roboto" panose="02000000000000000000" pitchFamily="2" charset="0"/>
              </a:rPr>
              <a:t>Since logistic regression is white box model we have selected important features based on the coefficient of variables.</a:t>
            </a:r>
          </a:p>
          <a:p>
            <a:pPr marL="342900" indent="-342900" algn="just">
              <a:buFont typeface="Arial" panose="020B0604020202020204" pitchFamily="34" charset="0"/>
              <a:buChar char="•"/>
            </a:pPr>
            <a:r>
              <a:rPr lang="en-US" sz="2100" dirty="0">
                <a:solidFill>
                  <a:schemeClr val="bg1"/>
                </a:solidFill>
                <a:latin typeface="Roboto" panose="02000000000000000000" pitchFamily="2" charset="0"/>
              </a:rPr>
              <a:t>Ram is most important feature in our model.</a:t>
            </a:r>
            <a:endParaRPr lang="en-IN" sz="2100" i="0" dirty="0">
              <a:solidFill>
                <a:schemeClr val="bg1"/>
              </a:solidFill>
              <a:effectLst/>
              <a:latin typeface="Roboto" panose="02000000000000000000" pitchFamily="2" charset="0"/>
            </a:endParaRPr>
          </a:p>
        </p:txBody>
      </p:sp>
      <p:pic>
        <p:nvPicPr>
          <p:cNvPr id="1026" name="Picture 2">
            <a:extLst>
              <a:ext uri="{FF2B5EF4-FFF2-40B4-BE49-F238E27FC236}">
                <a16:creationId xmlns:a16="http://schemas.microsoft.com/office/drawing/2014/main" id="{A86A7C47-A2C1-6B73-EC57-0716F10A2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06" y="1216404"/>
            <a:ext cx="10847676" cy="43860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8C2C915-3B16-AA47-19EB-8EBEE790209D}"/>
              </a:ext>
            </a:extLst>
          </p:cNvPr>
          <p:cNvSpPr>
            <a:spLocks noGrp="1"/>
          </p:cNvSpPr>
          <p:nvPr>
            <p:ph type="sldNum" sz="quarter" idx="23"/>
          </p:nvPr>
        </p:nvSpPr>
        <p:spPr>
          <a:xfrm>
            <a:off x="220911" y="6401895"/>
            <a:ext cx="523240" cy="247651"/>
          </a:xfrm>
        </p:spPr>
        <p:txBody>
          <a:bodyPr/>
          <a:lstStyle/>
          <a:p>
            <a:fld id="{294A09A9-5501-47C1-A89A-A340965A2BE2}" type="slidenum">
              <a:rPr lang="en-US" smtClean="0"/>
              <a:pPr/>
              <a:t>37</a:t>
            </a:fld>
            <a:endParaRPr lang="en-US" dirty="0">
              <a:latin typeface="+mn-lt"/>
            </a:endParaRPr>
          </a:p>
        </p:txBody>
      </p:sp>
    </p:spTree>
    <p:extLst>
      <p:ext uri="{BB962C8B-B14F-4D97-AF65-F5344CB8AC3E}">
        <p14:creationId xmlns:p14="http://schemas.microsoft.com/office/powerpoint/2010/main" val="2376058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6774-84AA-AE38-D6DA-4DEF43F2DF6A}"/>
              </a:ext>
            </a:extLst>
          </p:cNvPr>
          <p:cNvSpPr>
            <a:spLocks noGrp="1"/>
          </p:cNvSpPr>
          <p:nvPr>
            <p:ph type="title"/>
          </p:nvPr>
        </p:nvSpPr>
        <p:spPr>
          <a:xfrm>
            <a:off x="696284" y="765786"/>
            <a:ext cx="7927596" cy="708102"/>
          </a:xfrm>
        </p:spPr>
        <p:txBody>
          <a:bodyPr>
            <a:normAutofit/>
          </a:bodyPr>
          <a:lstStyle/>
          <a:p>
            <a:r>
              <a:rPr lang="en-IN" b="0" i="0" dirty="0">
                <a:effectLst/>
              </a:rPr>
              <a:t>CONCLUSIONS FROM MODEL:</a:t>
            </a:r>
            <a:endParaRPr lang="en-IN" dirty="0"/>
          </a:p>
        </p:txBody>
      </p:sp>
      <p:sp>
        <p:nvSpPr>
          <p:cNvPr id="3" name="Rectangle 1">
            <a:extLst>
              <a:ext uri="{FF2B5EF4-FFF2-40B4-BE49-F238E27FC236}">
                <a16:creationId xmlns:a16="http://schemas.microsoft.com/office/drawing/2014/main" id="{49D65526-FCCF-05B8-70AA-31D0B36DA01B}"/>
              </a:ext>
            </a:extLst>
          </p:cNvPr>
          <p:cNvSpPr>
            <a:spLocks noChangeArrowheads="1"/>
          </p:cNvSpPr>
          <p:nvPr/>
        </p:nvSpPr>
        <p:spPr bwMode="auto">
          <a:xfrm>
            <a:off x="562060" y="2073837"/>
            <a:ext cx="10670797" cy="41196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Simple and easy to implement</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is a relatively simple statistical method that does not require much mathematical or statistical knowledge to use.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bg1"/>
              </a:solidFill>
              <a:effectLst/>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Works well with small datasets</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can work well with small datasets, which is often the case in many practical applications.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bg1"/>
              </a:solidFill>
              <a:effectLst/>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Interpretable results</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provides coefficients for each independent variable that can be interpreted as the change in the log odds of the dependent variable for a one-unit change in the independent variable.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bg1"/>
              </a:solidFill>
              <a:effectLst/>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Can handle both categorical and continuous variables</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can handle both categorical and continuous independent variables, making it a versatile method for modeling binary outcomes.</a:t>
            </a:r>
          </a:p>
        </p:txBody>
      </p:sp>
      <p:sp>
        <p:nvSpPr>
          <p:cNvPr id="4" name="Slide Number Placeholder 3">
            <a:extLst>
              <a:ext uri="{FF2B5EF4-FFF2-40B4-BE49-F238E27FC236}">
                <a16:creationId xmlns:a16="http://schemas.microsoft.com/office/drawing/2014/main" id="{29544927-4D6F-6D1C-DB99-3DC811479429}"/>
              </a:ext>
            </a:extLst>
          </p:cNvPr>
          <p:cNvSpPr>
            <a:spLocks noGrp="1"/>
          </p:cNvSpPr>
          <p:nvPr>
            <p:ph type="sldNum" sz="quarter" idx="23"/>
          </p:nvPr>
        </p:nvSpPr>
        <p:spPr>
          <a:xfrm>
            <a:off x="300440" y="6407721"/>
            <a:ext cx="523240" cy="247651"/>
          </a:xfrm>
        </p:spPr>
        <p:txBody>
          <a:bodyPr/>
          <a:lstStyle/>
          <a:p>
            <a:fld id="{294A09A9-5501-47C1-A89A-A340965A2BE2}" type="slidenum">
              <a:rPr lang="en-US" smtClean="0"/>
              <a:pPr/>
              <a:t>38</a:t>
            </a:fld>
            <a:endParaRPr lang="en-US" dirty="0">
              <a:latin typeface="+mn-lt"/>
            </a:endParaRPr>
          </a:p>
        </p:txBody>
      </p:sp>
    </p:spTree>
    <p:extLst>
      <p:ext uri="{BB962C8B-B14F-4D97-AF65-F5344CB8AC3E}">
        <p14:creationId xmlns:p14="http://schemas.microsoft.com/office/powerpoint/2010/main" val="24772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6774-84AA-AE38-D6DA-4DEF43F2DF6A}"/>
              </a:ext>
            </a:extLst>
          </p:cNvPr>
          <p:cNvSpPr>
            <a:spLocks noGrp="1"/>
          </p:cNvSpPr>
          <p:nvPr>
            <p:ph type="title"/>
          </p:nvPr>
        </p:nvSpPr>
        <p:spPr>
          <a:xfrm>
            <a:off x="532700" y="939184"/>
            <a:ext cx="7927596" cy="645952"/>
          </a:xfrm>
        </p:spPr>
        <p:txBody>
          <a:bodyPr>
            <a:normAutofit/>
          </a:bodyPr>
          <a:lstStyle/>
          <a:p>
            <a:r>
              <a:rPr kumimoji="0" lang="en-US" altLang="en-US" b="0" strike="noStrike" cap="none" normalizeH="0" baseline="0" dirty="0">
                <a:ln>
                  <a:noFill/>
                </a:ln>
                <a:solidFill>
                  <a:schemeClr val="bg1"/>
                </a:solidFill>
                <a:effectLst/>
              </a:rPr>
              <a:t>Limitations</a:t>
            </a:r>
            <a:r>
              <a:rPr kumimoji="0" lang="en-US" altLang="en-US" b="1" strike="noStrike" cap="none" normalizeH="0" baseline="0" dirty="0">
                <a:ln>
                  <a:noFill/>
                </a:ln>
                <a:solidFill>
                  <a:schemeClr val="bg1"/>
                </a:solidFill>
                <a:effectLst/>
              </a:rPr>
              <a:t>:</a:t>
            </a:r>
            <a:endParaRPr lang="en-IN" dirty="0"/>
          </a:p>
        </p:txBody>
      </p:sp>
      <p:sp>
        <p:nvSpPr>
          <p:cNvPr id="3" name="Rectangle 1">
            <a:extLst>
              <a:ext uri="{FF2B5EF4-FFF2-40B4-BE49-F238E27FC236}">
                <a16:creationId xmlns:a16="http://schemas.microsoft.com/office/drawing/2014/main" id="{49D65526-FCCF-05B8-70AA-31D0B36DA01B}"/>
              </a:ext>
            </a:extLst>
          </p:cNvPr>
          <p:cNvSpPr>
            <a:spLocks noChangeArrowheads="1"/>
          </p:cNvSpPr>
          <p:nvPr/>
        </p:nvSpPr>
        <p:spPr bwMode="auto">
          <a:xfrm>
            <a:off x="449508" y="1989626"/>
            <a:ext cx="10911282" cy="22730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Assumes linearity</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assumes a linear relationship between the independent variables and the log odds of the dependent variable. If this assumption is violated, the results may be inaccurate.</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1"/>
                </a:solidFill>
                <a:effectLst/>
                <a:latin typeface="Roboto" panose="02000000000000000000" pitchFamily="2" charset="0"/>
              </a:rPr>
              <a:t>Sensitive to outliers</a:t>
            </a:r>
            <a:r>
              <a:rPr kumimoji="0" lang="en-US" altLang="en-US" sz="2000" b="0" i="0" u="none" strike="noStrike" cap="none" normalizeH="0" baseline="0" dirty="0">
                <a:ln>
                  <a:noFill/>
                </a:ln>
                <a:solidFill>
                  <a:schemeClr val="bg1"/>
                </a:solidFill>
                <a:effectLst/>
                <a:latin typeface="Roboto" panose="02000000000000000000" pitchFamily="2" charset="0"/>
              </a:rPr>
              <a:t>: Logistic regression can be sensitive to outliers, which can have a significant impact on the results.</a:t>
            </a:r>
          </a:p>
        </p:txBody>
      </p:sp>
      <p:sp>
        <p:nvSpPr>
          <p:cNvPr id="5" name="TextBox 4">
            <a:extLst>
              <a:ext uri="{FF2B5EF4-FFF2-40B4-BE49-F238E27FC236}">
                <a16:creationId xmlns:a16="http://schemas.microsoft.com/office/drawing/2014/main" id="{323C0975-E28B-ACE2-E773-0447F257D7A5}"/>
              </a:ext>
            </a:extLst>
          </p:cNvPr>
          <p:cNvSpPr txBox="1"/>
          <p:nvPr/>
        </p:nvSpPr>
        <p:spPr>
          <a:xfrm>
            <a:off x="532700" y="4527125"/>
            <a:ext cx="4710419" cy="76944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4400" spc="100" dirty="0">
                <a:solidFill>
                  <a:schemeClr val="bg1"/>
                </a:solidFill>
                <a:latin typeface="+mj-lt"/>
                <a:ea typeface="+mj-ea"/>
                <a:cs typeface="+mj-cs"/>
              </a:rPr>
              <a:t>Suggestion</a:t>
            </a:r>
            <a:r>
              <a:rPr lang="en-US" altLang="en-US" sz="4400" b="1" spc="100" dirty="0">
                <a:solidFill>
                  <a:schemeClr val="bg1"/>
                </a:solidFill>
                <a:latin typeface="+mj-lt"/>
                <a:ea typeface="+mj-ea"/>
                <a:cs typeface="+mj-cs"/>
              </a:rPr>
              <a:t>:</a:t>
            </a:r>
          </a:p>
        </p:txBody>
      </p:sp>
      <p:sp>
        <p:nvSpPr>
          <p:cNvPr id="7" name="TextBox 6">
            <a:extLst>
              <a:ext uri="{FF2B5EF4-FFF2-40B4-BE49-F238E27FC236}">
                <a16:creationId xmlns:a16="http://schemas.microsoft.com/office/drawing/2014/main" id="{AEF545B5-6F23-C986-7C0F-A295003A8AE4}"/>
              </a:ext>
            </a:extLst>
          </p:cNvPr>
          <p:cNvSpPr txBox="1"/>
          <p:nvPr/>
        </p:nvSpPr>
        <p:spPr>
          <a:xfrm>
            <a:off x="449508" y="5513641"/>
            <a:ext cx="10909186" cy="707886"/>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Roboto" panose="02000000000000000000" pitchFamily="2" charset="0"/>
              </a:rPr>
              <a:t>When we are dealing with huge datasets &amp; above disadvantages starts effecting the model, then using CatBoost Classifier can provide better results.</a:t>
            </a:r>
          </a:p>
        </p:txBody>
      </p:sp>
      <p:sp>
        <p:nvSpPr>
          <p:cNvPr id="4" name="Slide Number Placeholder 3">
            <a:extLst>
              <a:ext uri="{FF2B5EF4-FFF2-40B4-BE49-F238E27FC236}">
                <a16:creationId xmlns:a16="http://schemas.microsoft.com/office/drawing/2014/main" id="{24C8BD2B-14A5-0611-E41A-BDCBBD622A2F}"/>
              </a:ext>
            </a:extLst>
          </p:cNvPr>
          <p:cNvSpPr>
            <a:spLocks noGrp="1"/>
          </p:cNvSpPr>
          <p:nvPr>
            <p:ph type="sldNum" sz="quarter" idx="23"/>
          </p:nvPr>
        </p:nvSpPr>
        <p:spPr>
          <a:xfrm>
            <a:off x="348840" y="6418951"/>
            <a:ext cx="523240" cy="257217"/>
          </a:xfrm>
        </p:spPr>
        <p:txBody>
          <a:bodyPr/>
          <a:lstStyle/>
          <a:p>
            <a:fld id="{294A09A9-5501-47C1-A89A-A340965A2BE2}" type="slidenum">
              <a:rPr lang="en-US" smtClean="0"/>
              <a:pPr/>
              <a:t>39</a:t>
            </a:fld>
            <a:endParaRPr lang="en-US" dirty="0">
              <a:latin typeface="+mn-lt"/>
            </a:endParaRPr>
          </a:p>
        </p:txBody>
      </p:sp>
    </p:spTree>
    <p:extLst>
      <p:ext uri="{BB962C8B-B14F-4D97-AF65-F5344CB8AC3E}">
        <p14:creationId xmlns:p14="http://schemas.microsoft.com/office/powerpoint/2010/main" val="332139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71550" y="792979"/>
            <a:ext cx="5966145" cy="610863"/>
          </a:xfrm>
        </p:spPr>
        <p:txBody>
          <a:bodyPr>
            <a:normAutofit/>
          </a:bodyPr>
          <a:lstStyle/>
          <a:p>
            <a:r>
              <a:rPr lang="en-US" b="0" dirty="0"/>
              <a:t>Timeline Continued..</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308688" y="2826885"/>
            <a:ext cx="2133600" cy="600824"/>
          </a:xfrm>
        </p:spPr>
        <p:txBody>
          <a:bodyPr/>
          <a:lstStyle/>
          <a:p>
            <a:r>
              <a:rPr lang="en-US" b="1" i="1" dirty="0">
                <a:solidFill>
                  <a:srgbClr val="212121"/>
                </a:solidFill>
                <a:latin typeface="Roboto" panose="02000000000000000000" pitchFamily="2" charset="0"/>
              </a:rPr>
              <a:t>HYPOTHESIS TESTING AND CONCLUSION</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7"/>
            <a:ext cx="447955" cy="366170"/>
          </a:xfrm>
        </p:spPr>
        <p:txBody>
          <a:bodyPr/>
          <a:lstStyle/>
          <a:p>
            <a:r>
              <a:rPr lang="en-US" dirty="0"/>
              <a:t>5.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4999839"/>
            <a:ext cx="3140564" cy="746619"/>
          </a:xfrm>
        </p:spPr>
        <p:txBody>
          <a:bodyPr/>
          <a:lstStyle/>
          <a:p>
            <a:r>
              <a:rPr lang="en-US" b="1" i="1" dirty="0">
                <a:solidFill>
                  <a:srgbClr val="212121"/>
                </a:solidFill>
                <a:latin typeface="Roboto" panose="02000000000000000000" pitchFamily="2" charset="0"/>
              </a:rPr>
              <a:t>FEATURE SELECTION, TRANSFORMATION &amp; DATA SCALING </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p:txBody>
          <a:bodyPr/>
          <a:lstStyle/>
          <a:p>
            <a:r>
              <a:rPr lang="en-US" dirty="0"/>
              <a:t>6.</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659130"/>
          </a:xfrm>
        </p:spPr>
        <p:txBody>
          <a:bodyPr/>
          <a:lstStyle/>
          <a:p>
            <a:r>
              <a:rPr lang="en-US" b="1" i="1" dirty="0">
                <a:solidFill>
                  <a:srgbClr val="212121"/>
                </a:solidFill>
                <a:latin typeface="Roboto" panose="02000000000000000000" pitchFamily="2" charset="0"/>
              </a:rPr>
              <a:t>MODEL DEPLOYMENT </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p:txBody>
          <a:bodyPr/>
          <a:lstStyle/>
          <a:p>
            <a:r>
              <a:rPr lang="en-US" dirty="0"/>
              <a:t>8.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2" y="2934856"/>
            <a:ext cx="2563569" cy="600824"/>
          </a:xfrm>
        </p:spPr>
        <p:txBody>
          <a:bodyPr/>
          <a:lstStyle/>
          <a:p>
            <a:r>
              <a:rPr lang="en-US" b="1" i="1" dirty="0">
                <a:solidFill>
                  <a:srgbClr val="212121"/>
                </a:solidFill>
                <a:latin typeface="Roboto" panose="02000000000000000000" pitchFamily="2" charset="0"/>
              </a:rPr>
              <a:t>ML MODEL IMPLIMENTATION &amp; CONCLUSION</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p:txBody>
          <a:bodyPr/>
          <a:lstStyle/>
          <a:p>
            <a:r>
              <a:rPr lang="en-US" dirty="0"/>
              <a:t>7.	</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448310" y="6332220"/>
            <a:ext cx="189253" cy="244749"/>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70509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F94720D-0FE8-BF3B-9DD4-616C12321721}"/>
              </a:ext>
            </a:extLst>
          </p:cNvPr>
          <p:cNvSpPr>
            <a:spLocks noGrp="1"/>
          </p:cNvSpPr>
          <p:nvPr>
            <p:ph type="title"/>
          </p:nvPr>
        </p:nvSpPr>
        <p:spPr>
          <a:xfrm>
            <a:off x="268448" y="125834"/>
            <a:ext cx="5968767" cy="671119"/>
          </a:xfrm>
        </p:spPr>
        <p:txBody>
          <a:bodyPr>
            <a:normAutofit/>
          </a:bodyPr>
          <a:lstStyle/>
          <a:p>
            <a:r>
              <a:rPr lang="en-US" sz="4000" b="1" dirty="0">
                <a:solidFill>
                  <a:srgbClr val="FF0000"/>
                </a:solidFill>
              </a:rPr>
              <a:t>MODEL DEPLOYMENT :</a:t>
            </a:r>
          </a:p>
        </p:txBody>
      </p:sp>
      <p:pic>
        <p:nvPicPr>
          <p:cNvPr id="17" name="Screencast from 2023-04-23 12-00-40">
            <a:hlinkClick r:id="" action="ppaction://media"/>
            <a:extLst>
              <a:ext uri="{FF2B5EF4-FFF2-40B4-BE49-F238E27FC236}">
                <a16:creationId xmlns:a16="http://schemas.microsoft.com/office/drawing/2014/main" id="{B37A831A-5B03-F591-7152-876D277972F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075296" y="469784"/>
            <a:ext cx="5416223" cy="5612234"/>
          </a:xfrm>
          <a:prstGeom prst="rect">
            <a:avLst/>
          </a:prstGeom>
        </p:spPr>
      </p:pic>
      <p:sp>
        <p:nvSpPr>
          <p:cNvPr id="18" name="Slide Number Placeholder 17">
            <a:extLst>
              <a:ext uri="{FF2B5EF4-FFF2-40B4-BE49-F238E27FC236}">
                <a16:creationId xmlns:a16="http://schemas.microsoft.com/office/drawing/2014/main" id="{38FD971C-77E7-6F8B-B25E-7A76C761D8A8}"/>
              </a:ext>
            </a:extLst>
          </p:cNvPr>
          <p:cNvSpPr>
            <a:spLocks noGrp="1"/>
          </p:cNvSpPr>
          <p:nvPr>
            <p:ph type="sldNum" sz="quarter" idx="23"/>
          </p:nvPr>
        </p:nvSpPr>
        <p:spPr/>
        <p:txBody>
          <a:bodyPr/>
          <a:lstStyle/>
          <a:p>
            <a:fld id="{294A09A9-5501-47C1-A89A-A340965A2BE2}" type="slidenum">
              <a:rPr lang="en-US" smtClean="0"/>
              <a:pPr/>
              <a:t>40</a:t>
            </a:fld>
            <a:endParaRPr lang="en-US" dirty="0">
              <a:latin typeface="+mn-lt"/>
            </a:endParaRPr>
          </a:p>
        </p:txBody>
      </p:sp>
      <p:sp>
        <p:nvSpPr>
          <p:cNvPr id="19" name="Slide Number Placeholder 1">
            <a:extLst>
              <a:ext uri="{FF2B5EF4-FFF2-40B4-BE49-F238E27FC236}">
                <a16:creationId xmlns:a16="http://schemas.microsoft.com/office/drawing/2014/main" id="{E04548F1-6420-0B39-1584-5ACF80319825}"/>
              </a:ext>
            </a:extLst>
          </p:cNvPr>
          <p:cNvSpPr txBox="1">
            <a:spLocks/>
          </p:cNvSpPr>
          <p:nvPr/>
        </p:nvSpPr>
        <p:spPr>
          <a:xfrm>
            <a:off x="251670" y="6343999"/>
            <a:ext cx="706224" cy="21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solidFill>
                  <a:schemeClr val="tx1"/>
                </a:solidFill>
              </a:rPr>
              <a:pPr marL="0" indent="0">
                <a:buNone/>
              </a:pPr>
              <a:t>40</a:t>
            </a:fld>
            <a:endParaRPr lang="en-US" sz="1100" dirty="0">
              <a:solidFill>
                <a:schemeClr val="tx1"/>
              </a:solidFill>
            </a:endParaRPr>
          </a:p>
        </p:txBody>
      </p:sp>
    </p:spTree>
    <p:extLst>
      <p:ext uri="{BB962C8B-B14F-4D97-AF65-F5344CB8AC3E}">
        <p14:creationId xmlns:p14="http://schemas.microsoft.com/office/powerpoint/2010/main" val="378517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182"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7"/>
                </p:tgtEl>
              </p:cMediaNode>
            </p:video>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7"/>
                                        </p:tgtEl>
                                      </p:cBhvr>
                                    </p:cmd>
                                  </p:childTnLst>
                                </p:cTn>
                              </p:par>
                            </p:childTnLst>
                          </p:cTn>
                        </p:par>
                      </p:childTnLst>
                    </p:cTn>
                  </p:par>
                </p:childTnLst>
              </p:cTn>
              <p:nextCondLst>
                <p:cond evt="onClick" delay="0">
                  <p:tgtEl>
                    <p:spTgt spid="17"/>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32D5AFB5-8374-C850-D8C5-D4C57FDAA3C4}"/>
              </a:ext>
            </a:extLst>
          </p:cNvPr>
          <p:cNvSpPr>
            <a:spLocks noGrp="1"/>
          </p:cNvSpPr>
          <p:nvPr>
            <p:ph type="title"/>
          </p:nvPr>
        </p:nvSpPr>
        <p:spPr>
          <a:xfrm>
            <a:off x="1870033" y="1612435"/>
            <a:ext cx="5587780" cy="962985"/>
          </a:xfrm>
        </p:spPr>
        <p:txBody>
          <a:bodyPr>
            <a:noAutofit/>
          </a:bodyPr>
          <a:lstStyle/>
          <a:p>
            <a:r>
              <a:rPr lang="en-US" sz="6600" dirty="0">
                <a:latin typeface="+mj-lt"/>
                <a:ea typeface="Cascadia Code" panose="020B0609020000020004" pitchFamily="49" charset="0"/>
                <a:cs typeface="Cascadia Code" panose="020B0609020000020004" pitchFamily="49" charset="0"/>
              </a:rPr>
              <a:t>THANK YOU</a:t>
            </a:r>
            <a:endParaRPr lang="en-IN" sz="6600" dirty="0">
              <a:latin typeface="+mj-lt"/>
              <a:ea typeface="Cascadia Code" panose="020B0609020000020004" pitchFamily="49" charset="0"/>
              <a:cs typeface="Cascadia Code" panose="020B0609020000020004" pitchFamily="49" charset="0"/>
            </a:endParaRPr>
          </a:p>
        </p:txBody>
      </p:sp>
      <p:sp>
        <p:nvSpPr>
          <p:cNvPr id="2" name="Slide Number Placeholder 1">
            <a:extLst>
              <a:ext uri="{FF2B5EF4-FFF2-40B4-BE49-F238E27FC236}">
                <a16:creationId xmlns:a16="http://schemas.microsoft.com/office/drawing/2014/main" id="{EC49358D-14C2-D87C-432D-0CF6F0E1E682}"/>
              </a:ext>
            </a:extLst>
          </p:cNvPr>
          <p:cNvSpPr txBox="1">
            <a:spLocks/>
          </p:cNvSpPr>
          <p:nvPr/>
        </p:nvSpPr>
        <p:spPr>
          <a:xfrm>
            <a:off x="251670" y="6343999"/>
            <a:ext cx="706224" cy="21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fld id="{294A09A9-5501-47C1-A89A-A340965A2BE2}" type="slidenum">
              <a:rPr lang="en-US" sz="1100" smtClean="0"/>
              <a:pPr marL="0" indent="0">
                <a:buNone/>
              </a:pPr>
              <a:t>41</a:t>
            </a:fld>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48" y="278129"/>
            <a:ext cx="6210500" cy="1207477"/>
          </a:xfrm>
        </p:spPr>
        <p:txBody>
          <a:bodyPr>
            <a:normAutofit/>
          </a:bodyPr>
          <a:lstStyle/>
          <a:p>
            <a:r>
              <a:rPr lang="en-US" b="0" dirty="0"/>
              <a:t>PROBLEM OVERVIEW:</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375931" y="6348998"/>
            <a:ext cx="523240" cy="247651"/>
          </a:xfrm>
        </p:spPr>
        <p:txBody>
          <a:bodyPr/>
          <a:lstStyle/>
          <a:p>
            <a:pPr algn="l"/>
            <a:fld id="{294A09A9-5501-47C1-A89A-A340965A2BE2}" type="slidenum">
              <a:rPr lang="en-US" smtClean="0"/>
              <a:pPr algn="l"/>
              <a:t>5</a:t>
            </a:fld>
            <a:endParaRPr lang="en-US" dirty="0"/>
          </a:p>
        </p:txBody>
      </p:sp>
      <p:sp>
        <p:nvSpPr>
          <p:cNvPr id="13" name="Content Placeholder 2">
            <a:extLst>
              <a:ext uri="{FF2B5EF4-FFF2-40B4-BE49-F238E27FC236}">
                <a16:creationId xmlns:a16="http://schemas.microsoft.com/office/drawing/2014/main" id="{CBAA5D06-6857-E868-5E91-BEAACAD00D28}"/>
              </a:ext>
            </a:extLst>
          </p:cNvPr>
          <p:cNvSpPr>
            <a:spLocks noGrp="1"/>
          </p:cNvSpPr>
          <p:nvPr/>
        </p:nvSpPr>
        <p:spPr>
          <a:xfrm>
            <a:off x="971548" y="2170467"/>
            <a:ext cx="10657744" cy="33862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2400" b="0" i="0" dirty="0">
                <a:solidFill>
                  <a:schemeClr val="bg1"/>
                </a:solidFill>
                <a:effectLst/>
                <a:latin typeface="Roboto" panose="02000000000000000000" pitchFamily="2" charset="0"/>
              </a:rPr>
              <a:t>Mobile Price Range Prediction data is a data set containing information regarding RAM, Camera, Mobile Weight, Price Range of different phones.</a:t>
            </a:r>
          </a:p>
          <a:p>
            <a:pPr algn="just">
              <a:buFont typeface="Arial" panose="020B0604020202020204" pitchFamily="34" charset="0"/>
              <a:buChar char="•"/>
            </a:pPr>
            <a:r>
              <a:rPr lang="en-US" sz="2400" b="0" i="0" dirty="0">
                <a:solidFill>
                  <a:schemeClr val="bg1"/>
                </a:solidFill>
                <a:effectLst/>
                <a:latin typeface="Roboto" panose="02000000000000000000" pitchFamily="2" charset="0"/>
              </a:rPr>
              <a:t>Using the data given we had to build a model for predicting the price range of a mobile phone.</a:t>
            </a:r>
          </a:p>
          <a:p>
            <a:pPr algn="just">
              <a:buFont typeface="Arial" panose="020B0604020202020204" pitchFamily="34" charset="0"/>
              <a:buChar char="•"/>
            </a:pPr>
            <a:r>
              <a:rPr lang="en-US" sz="2400" b="0" i="0" dirty="0">
                <a:solidFill>
                  <a:schemeClr val="bg1"/>
                </a:solidFill>
                <a:effectLst/>
                <a:latin typeface="Roboto" panose="02000000000000000000" pitchFamily="2" charset="0"/>
              </a:rPr>
              <a:t>To build a machine learning model, we first perform EDA with various plots for better visualization.</a:t>
            </a:r>
          </a:p>
          <a:p>
            <a:pPr algn="just">
              <a:buFont typeface="Arial" panose="020B0604020202020204" pitchFamily="34" charset="0"/>
              <a:buChar char="•"/>
            </a:pPr>
            <a:r>
              <a:rPr lang="en-US" sz="2400" b="0" i="0" dirty="0">
                <a:solidFill>
                  <a:schemeClr val="bg1"/>
                </a:solidFill>
                <a:effectLst/>
                <a:latin typeface="Roboto" panose="02000000000000000000" pitchFamily="2" charset="0"/>
              </a:rPr>
              <a:t>And then we split it into a training set and a test set and applied various machine learning algorithms using the training data to train the model. Finally, we evaluated the model's performance on the test data to see how well it predicted sales.</a:t>
            </a:r>
          </a:p>
          <a:p>
            <a:pPr algn="just"/>
            <a:endParaRPr lang="en-US" sz="2000" b="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5046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891414" y="366320"/>
            <a:ext cx="6210500" cy="1207477"/>
          </a:xfrm>
        </p:spPr>
        <p:txBody>
          <a:bodyPr>
            <a:normAutofit/>
          </a:bodyPr>
          <a:lstStyle/>
          <a:p>
            <a:r>
              <a:rPr lang="en-US" b="0" dirty="0"/>
              <a:t>DATASET DESCRIPTION:</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368174" y="6332220"/>
            <a:ext cx="168721" cy="247651"/>
          </a:xfrm>
        </p:spPr>
        <p:txBody>
          <a:bodyPr/>
          <a:lstStyle/>
          <a:p>
            <a:pPr algn="l"/>
            <a:fld id="{294A09A9-5501-47C1-A89A-A340965A2BE2}" type="slidenum">
              <a:rPr lang="en-US" smtClean="0"/>
              <a:pPr algn="l"/>
              <a:t>6</a:t>
            </a:fld>
            <a:endParaRPr lang="en-US" dirty="0"/>
          </a:p>
        </p:txBody>
      </p:sp>
      <p:sp>
        <p:nvSpPr>
          <p:cNvPr id="13" name="Content Placeholder 2">
            <a:extLst>
              <a:ext uri="{FF2B5EF4-FFF2-40B4-BE49-F238E27FC236}">
                <a16:creationId xmlns:a16="http://schemas.microsoft.com/office/drawing/2014/main" id="{CBAA5D06-6857-E868-5E91-BEAACAD00D28}"/>
              </a:ext>
            </a:extLst>
          </p:cNvPr>
          <p:cNvSpPr>
            <a:spLocks noGrp="1"/>
          </p:cNvSpPr>
          <p:nvPr/>
        </p:nvSpPr>
        <p:spPr>
          <a:xfrm>
            <a:off x="891414" y="1994620"/>
            <a:ext cx="10336563" cy="4585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Source dataset is in csv format.</a:t>
            </a:r>
          </a:p>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Dataset contains 2000 rows and 21 columns.</a:t>
            </a:r>
          </a:p>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All the columns are in numerical format.</a:t>
            </a:r>
          </a:p>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There are no missing and duplicate values found from the provided dataset.</a:t>
            </a:r>
          </a:p>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Only blue, dual_sim, four_g, three_g, touch_screen, wifi column has Boolean values, which indicates weather the phone has following feature or not.</a:t>
            </a:r>
          </a:p>
          <a:p>
            <a:pPr algn="just"/>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Feature named price_range is dependent variable and rest are independent variables.</a:t>
            </a:r>
          </a:p>
        </p:txBody>
      </p:sp>
    </p:spTree>
    <p:extLst>
      <p:ext uri="{BB962C8B-B14F-4D97-AF65-F5344CB8AC3E}">
        <p14:creationId xmlns:p14="http://schemas.microsoft.com/office/powerpoint/2010/main" val="76767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946A1B-354D-0E5E-43B8-B9AA1D650B34}"/>
              </a:ext>
            </a:extLst>
          </p:cNvPr>
          <p:cNvSpPr>
            <a:spLocks noGrp="1"/>
          </p:cNvSpPr>
          <p:nvPr>
            <p:ph type="title"/>
          </p:nvPr>
        </p:nvSpPr>
        <p:spPr>
          <a:xfrm>
            <a:off x="971550" y="1030289"/>
            <a:ext cx="6720293" cy="1273834"/>
          </a:xfrm>
        </p:spPr>
        <p:txBody>
          <a:bodyPr>
            <a:normAutofit fontScale="90000"/>
          </a:bodyPr>
          <a:lstStyle/>
          <a:p>
            <a:r>
              <a:rPr lang="en-IN" dirty="0"/>
              <a:t>VARIABLES</a:t>
            </a:r>
            <a:r>
              <a:rPr lang="en-IN" b="0" i="0" dirty="0">
                <a:effectLst/>
                <a:latin typeface="Roboto" panose="02000000000000000000" pitchFamily="2" charset="0"/>
              </a:rPr>
              <a:t> </a:t>
            </a:r>
            <a:r>
              <a:rPr lang="en-IN" sz="4900" dirty="0"/>
              <a:t>DESCRIPTION</a:t>
            </a:r>
            <a:r>
              <a:rPr lang="en-IN" dirty="0"/>
              <a:t> :</a:t>
            </a:r>
            <a:br>
              <a:rPr lang="en-IN" b="0" i="0" dirty="0">
                <a:effectLst/>
                <a:latin typeface="Roboto" panose="02000000000000000000" pitchFamily="2" charset="0"/>
              </a:rPr>
            </a:br>
            <a:endParaRPr lang="en-IN" dirty="0"/>
          </a:p>
        </p:txBody>
      </p:sp>
      <p:sp>
        <p:nvSpPr>
          <p:cNvPr id="7" name="Slide Number Placeholder 6">
            <a:extLst>
              <a:ext uri="{FF2B5EF4-FFF2-40B4-BE49-F238E27FC236}">
                <a16:creationId xmlns:a16="http://schemas.microsoft.com/office/drawing/2014/main" id="{0B347BB1-9F81-AD85-043F-026D21D031B7}"/>
              </a:ext>
            </a:extLst>
          </p:cNvPr>
          <p:cNvSpPr>
            <a:spLocks noGrp="1"/>
          </p:cNvSpPr>
          <p:nvPr>
            <p:ph type="sldNum" sz="quarter" idx="16"/>
          </p:nvPr>
        </p:nvSpPr>
        <p:spPr>
          <a:xfrm>
            <a:off x="389587" y="6348998"/>
            <a:ext cx="523240" cy="247651"/>
          </a:xfrm>
        </p:spPr>
        <p:txBody>
          <a:bodyPr/>
          <a:lstStyle/>
          <a:p>
            <a:fld id="{294A09A9-5501-47C1-A89A-A340965A2BE2}" type="slidenum">
              <a:rPr lang="en-US" smtClean="0"/>
              <a:pPr/>
              <a:t>7</a:t>
            </a:fld>
            <a:endParaRPr lang="en-US" dirty="0">
              <a:latin typeface="+mn-lt"/>
            </a:endParaRPr>
          </a:p>
        </p:txBody>
      </p:sp>
      <p:sp>
        <p:nvSpPr>
          <p:cNvPr id="22" name="TextBox 21">
            <a:extLst>
              <a:ext uri="{FF2B5EF4-FFF2-40B4-BE49-F238E27FC236}">
                <a16:creationId xmlns:a16="http://schemas.microsoft.com/office/drawing/2014/main" id="{921A8926-4C92-3903-90E3-FA0C86025550}"/>
              </a:ext>
            </a:extLst>
          </p:cNvPr>
          <p:cNvSpPr txBox="1"/>
          <p:nvPr/>
        </p:nvSpPr>
        <p:spPr>
          <a:xfrm>
            <a:off x="912827" y="2085309"/>
            <a:ext cx="4932726" cy="3416320"/>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rPr>
              <a:t>Battery_power </a:t>
            </a:r>
            <a:r>
              <a:rPr lang="en-US" dirty="0">
                <a:solidFill>
                  <a:schemeClr val="bg1"/>
                </a:solidFill>
              </a:rPr>
              <a:t>- Battery capacity in mAh.</a:t>
            </a:r>
          </a:p>
          <a:p>
            <a:pPr marL="285750" indent="-285750">
              <a:buFont typeface="Arial" panose="020B0604020202020204" pitchFamily="34" charset="0"/>
              <a:buChar char="•"/>
            </a:pPr>
            <a:r>
              <a:rPr lang="en-US" b="1" dirty="0">
                <a:solidFill>
                  <a:schemeClr val="bg1"/>
                </a:solidFill>
              </a:rPr>
              <a:t>Blue</a:t>
            </a:r>
            <a:r>
              <a:rPr lang="en-US" dirty="0">
                <a:solidFill>
                  <a:schemeClr val="bg1"/>
                </a:solidFill>
              </a:rPr>
              <a:t> - Has bluetooth or not.</a:t>
            </a:r>
          </a:p>
          <a:p>
            <a:pPr marL="285750" indent="-285750">
              <a:buFont typeface="Arial" panose="020B0604020202020204" pitchFamily="34" charset="0"/>
              <a:buChar char="•"/>
            </a:pPr>
            <a:r>
              <a:rPr lang="en-US" b="1" dirty="0">
                <a:solidFill>
                  <a:schemeClr val="bg1"/>
                </a:solidFill>
              </a:rPr>
              <a:t>Clock_speed </a:t>
            </a:r>
            <a:r>
              <a:rPr lang="en-US" dirty="0">
                <a:solidFill>
                  <a:schemeClr val="bg1"/>
                </a:solidFill>
              </a:rPr>
              <a:t>- speed at which microprocessor executes instructions.</a:t>
            </a:r>
          </a:p>
          <a:p>
            <a:pPr marL="285750" indent="-285750">
              <a:buFont typeface="Arial" panose="020B0604020202020204" pitchFamily="34" charset="0"/>
              <a:buChar char="•"/>
            </a:pPr>
            <a:r>
              <a:rPr lang="en-US" b="1" dirty="0">
                <a:solidFill>
                  <a:schemeClr val="bg1"/>
                </a:solidFill>
              </a:rPr>
              <a:t>Dual_sim </a:t>
            </a:r>
            <a:r>
              <a:rPr lang="en-US" dirty="0">
                <a:solidFill>
                  <a:schemeClr val="bg1"/>
                </a:solidFill>
              </a:rPr>
              <a:t>- Has dual sim support or not.</a:t>
            </a:r>
          </a:p>
          <a:p>
            <a:pPr marL="285750" indent="-285750">
              <a:buFont typeface="Arial" panose="020B0604020202020204" pitchFamily="34" charset="0"/>
              <a:buChar char="•"/>
            </a:pPr>
            <a:r>
              <a:rPr lang="en-US" b="1" dirty="0">
                <a:solidFill>
                  <a:schemeClr val="bg1"/>
                </a:solidFill>
              </a:rPr>
              <a:t>Fc</a:t>
            </a:r>
            <a:r>
              <a:rPr lang="en-US" dirty="0">
                <a:solidFill>
                  <a:schemeClr val="bg1"/>
                </a:solidFill>
              </a:rPr>
              <a:t> - Front Camera Megapixels.</a:t>
            </a:r>
          </a:p>
          <a:p>
            <a:pPr marL="285750" indent="-285750">
              <a:buFont typeface="Arial" panose="020B0604020202020204" pitchFamily="34" charset="0"/>
              <a:buChar char="•"/>
            </a:pPr>
            <a:r>
              <a:rPr lang="en-US" b="1" dirty="0">
                <a:solidFill>
                  <a:schemeClr val="bg1"/>
                </a:solidFill>
              </a:rPr>
              <a:t>Four_g </a:t>
            </a:r>
            <a:r>
              <a:rPr lang="en-US" dirty="0">
                <a:solidFill>
                  <a:schemeClr val="bg1"/>
                </a:solidFill>
              </a:rPr>
              <a:t>- Has 4G or not.</a:t>
            </a:r>
          </a:p>
          <a:p>
            <a:pPr marL="285750" indent="-285750">
              <a:buFont typeface="Arial" panose="020B0604020202020204" pitchFamily="34" charset="0"/>
              <a:buChar char="•"/>
            </a:pPr>
            <a:r>
              <a:rPr lang="en-US" b="1" dirty="0">
                <a:solidFill>
                  <a:schemeClr val="bg1"/>
                </a:solidFill>
              </a:rPr>
              <a:t>Int_memory </a:t>
            </a:r>
            <a:r>
              <a:rPr lang="en-US" dirty="0">
                <a:solidFill>
                  <a:schemeClr val="bg1"/>
                </a:solidFill>
              </a:rPr>
              <a:t>- Internal Memory capacity.</a:t>
            </a:r>
          </a:p>
          <a:p>
            <a:pPr marL="285750" indent="-285750">
              <a:buFont typeface="Arial" panose="020B0604020202020204" pitchFamily="34" charset="0"/>
              <a:buChar char="•"/>
            </a:pPr>
            <a:r>
              <a:rPr lang="en-US" b="1" dirty="0">
                <a:solidFill>
                  <a:schemeClr val="bg1"/>
                </a:solidFill>
              </a:rPr>
              <a:t>M_dep </a:t>
            </a:r>
            <a:r>
              <a:rPr lang="en-US" dirty="0">
                <a:solidFill>
                  <a:schemeClr val="bg1"/>
                </a:solidFill>
              </a:rPr>
              <a:t>- Mobile Depth in cm.</a:t>
            </a:r>
          </a:p>
          <a:p>
            <a:pPr marL="285750" indent="-285750">
              <a:buFont typeface="Arial" panose="020B0604020202020204" pitchFamily="34" charset="0"/>
              <a:buChar char="•"/>
            </a:pPr>
            <a:r>
              <a:rPr lang="en-US" b="1" dirty="0">
                <a:solidFill>
                  <a:schemeClr val="bg1"/>
                </a:solidFill>
              </a:rPr>
              <a:t>Mobile_wt </a:t>
            </a:r>
            <a:r>
              <a:rPr lang="en-US" dirty="0">
                <a:solidFill>
                  <a:schemeClr val="bg1"/>
                </a:solidFill>
              </a:rPr>
              <a:t>- Weight of mobile phone.</a:t>
            </a:r>
          </a:p>
          <a:p>
            <a:pPr marL="285750" indent="-285750">
              <a:buFont typeface="Arial" panose="020B0604020202020204" pitchFamily="34" charset="0"/>
              <a:buChar char="•"/>
            </a:pPr>
            <a:r>
              <a:rPr lang="en-US" b="1" dirty="0">
                <a:solidFill>
                  <a:schemeClr val="bg1"/>
                </a:solidFill>
              </a:rPr>
              <a:t>N_cores </a:t>
            </a:r>
            <a:r>
              <a:rPr lang="en-US" dirty="0">
                <a:solidFill>
                  <a:schemeClr val="bg1"/>
                </a:solidFill>
              </a:rPr>
              <a:t>- Number of cores in processor.</a:t>
            </a:r>
          </a:p>
          <a:p>
            <a:pPr marL="285750" indent="-285750">
              <a:buFont typeface="Arial" panose="020B0604020202020204" pitchFamily="34" charset="0"/>
              <a:buChar char="•"/>
            </a:pPr>
            <a:r>
              <a:rPr lang="en-US" b="1" dirty="0">
                <a:solidFill>
                  <a:schemeClr val="bg1"/>
                </a:solidFill>
              </a:rPr>
              <a:t>Pc</a:t>
            </a:r>
            <a:r>
              <a:rPr lang="en-US" dirty="0">
                <a:solidFill>
                  <a:schemeClr val="bg1"/>
                </a:solidFill>
              </a:rPr>
              <a:t> - Primary Camera Megapixels.</a:t>
            </a:r>
          </a:p>
        </p:txBody>
      </p:sp>
      <p:sp>
        <p:nvSpPr>
          <p:cNvPr id="24" name="TextBox 23">
            <a:extLst>
              <a:ext uri="{FF2B5EF4-FFF2-40B4-BE49-F238E27FC236}">
                <a16:creationId xmlns:a16="http://schemas.microsoft.com/office/drawing/2014/main" id="{2A8FC8E8-2EF6-5A30-11FF-1C765177BEF1}"/>
              </a:ext>
            </a:extLst>
          </p:cNvPr>
          <p:cNvSpPr txBox="1"/>
          <p:nvPr/>
        </p:nvSpPr>
        <p:spPr>
          <a:xfrm>
            <a:off x="6518246" y="2085309"/>
            <a:ext cx="4622334" cy="3693319"/>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rPr>
              <a:t>Px_heigh </a:t>
            </a:r>
            <a:r>
              <a:rPr lang="en-US" dirty="0">
                <a:solidFill>
                  <a:schemeClr val="bg1"/>
                </a:solidFill>
              </a:rPr>
              <a:t>- Pixel Resolution Height.</a:t>
            </a:r>
          </a:p>
          <a:p>
            <a:pPr marL="285750" indent="-285750">
              <a:buFont typeface="Arial" panose="020B0604020202020204" pitchFamily="34" charset="0"/>
              <a:buChar char="•"/>
            </a:pPr>
            <a:r>
              <a:rPr lang="en-US" b="1" dirty="0">
                <a:solidFill>
                  <a:schemeClr val="bg1"/>
                </a:solidFill>
              </a:rPr>
              <a:t>Px_width </a:t>
            </a:r>
            <a:r>
              <a:rPr lang="en-US" dirty="0">
                <a:solidFill>
                  <a:schemeClr val="bg1"/>
                </a:solidFill>
              </a:rPr>
              <a:t>- Pixel Resolution Width.</a:t>
            </a:r>
          </a:p>
          <a:p>
            <a:pPr marL="285750" indent="-285750">
              <a:buFont typeface="Arial" panose="020B0604020202020204" pitchFamily="34" charset="0"/>
              <a:buChar char="•"/>
            </a:pPr>
            <a:r>
              <a:rPr lang="en-US" b="1" dirty="0">
                <a:solidFill>
                  <a:schemeClr val="bg1"/>
                </a:solidFill>
              </a:rPr>
              <a:t>Ram</a:t>
            </a:r>
            <a:r>
              <a:rPr lang="en-US" dirty="0">
                <a:solidFill>
                  <a:schemeClr val="bg1"/>
                </a:solidFill>
              </a:rPr>
              <a:t> - Random Access Memory in MB.</a:t>
            </a:r>
          </a:p>
          <a:p>
            <a:pPr marL="285750" indent="-285750">
              <a:buFont typeface="Arial" panose="020B0604020202020204" pitchFamily="34" charset="0"/>
              <a:buChar char="•"/>
            </a:pPr>
            <a:r>
              <a:rPr lang="en-US" b="1" dirty="0">
                <a:solidFill>
                  <a:schemeClr val="bg1"/>
                </a:solidFill>
              </a:rPr>
              <a:t>Touch_screen </a:t>
            </a:r>
            <a:r>
              <a:rPr lang="en-US" dirty="0">
                <a:solidFill>
                  <a:schemeClr val="bg1"/>
                </a:solidFill>
              </a:rPr>
              <a:t>- Has touch screen or not.</a:t>
            </a:r>
          </a:p>
          <a:p>
            <a:pPr marL="285750" indent="-285750">
              <a:buFont typeface="Arial" panose="020B0604020202020204" pitchFamily="34" charset="0"/>
              <a:buChar char="•"/>
            </a:pPr>
            <a:r>
              <a:rPr lang="en-US" b="1" dirty="0">
                <a:solidFill>
                  <a:schemeClr val="bg1"/>
                </a:solidFill>
              </a:rPr>
              <a:t>Wifi</a:t>
            </a:r>
            <a:r>
              <a:rPr lang="en-US" dirty="0">
                <a:solidFill>
                  <a:schemeClr val="bg1"/>
                </a:solidFill>
              </a:rPr>
              <a:t> - Has wifi or not.</a:t>
            </a:r>
          </a:p>
          <a:p>
            <a:pPr marL="285750" indent="-285750">
              <a:buFont typeface="Arial" panose="020B0604020202020204" pitchFamily="34" charset="0"/>
              <a:buChar char="•"/>
            </a:pPr>
            <a:r>
              <a:rPr lang="en-US" b="1" dirty="0">
                <a:solidFill>
                  <a:schemeClr val="bg1"/>
                </a:solidFill>
              </a:rPr>
              <a:t>Sc_h </a:t>
            </a:r>
            <a:r>
              <a:rPr lang="en-US" dirty="0">
                <a:solidFill>
                  <a:schemeClr val="bg1"/>
                </a:solidFill>
              </a:rPr>
              <a:t>- Screen Height in cm.</a:t>
            </a:r>
          </a:p>
          <a:p>
            <a:pPr marL="285750" indent="-285750">
              <a:buFont typeface="Arial" panose="020B0604020202020204" pitchFamily="34" charset="0"/>
              <a:buChar char="•"/>
            </a:pPr>
            <a:r>
              <a:rPr lang="en-US" b="1" dirty="0">
                <a:solidFill>
                  <a:schemeClr val="bg1"/>
                </a:solidFill>
              </a:rPr>
              <a:t>Sc_w </a:t>
            </a:r>
            <a:r>
              <a:rPr lang="en-US" dirty="0">
                <a:solidFill>
                  <a:schemeClr val="bg1"/>
                </a:solidFill>
              </a:rPr>
              <a:t>- Screen Width in cm.</a:t>
            </a:r>
          </a:p>
          <a:p>
            <a:pPr marL="285750" indent="-285750">
              <a:buFont typeface="Arial" panose="020B0604020202020204" pitchFamily="34" charset="0"/>
              <a:buChar char="•"/>
            </a:pPr>
            <a:r>
              <a:rPr lang="en-US" b="1" dirty="0">
                <a:solidFill>
                  <a:schemeClr val="bg1"/>
                </a:solidFill>
              </a:rPr>
              <a:t>Talk_time </a:t>
            </a:r>
            <a:r>
              <a:rPr lang="en-US" dirty="0">
                <a:solidFill>
                  <a:schemeClr val="bg1"/>
                </a:solidFill>
              </a:rPr>
              <a:t>- Longest time that a single. battery charge will last over a call.</a:t>
            </a:r>
          </a:p>
          <a:p>
            <a:pPr marL="285750" indent="-285750">
              <a:buFont typeface="Arial" panose="020B0604020202020204" pitchFamily="34" charset="0"/>
              <a:buChar char="•"/>
            </a:pPr>
            <a:r>
              <a:rPr lang="en-US" b="1" dirty="0">
                <a:solidFill>
                  <a:schemeClr val="bg1"/>
                </a:solidFill>
              </a:rPr>
              <a:t>Three_g </a:t>
            </a:r>
            <a:r>
              <a:rPr lang="en-US" dirty="0">
                <a:solidFill>
                  <a:schemeClr val="bg1"/>
                </a:solidFill>
              </a:rPr>
              <a:t>- Has 3G or not.</a:t>
            </a:r>
          </a:p>
          <a:p>
            <a:pPr marL="285750" indent="-285750">
              <a:buFont typeface="Arial" panose="020B0604020202020204" pitchFamily="34" charset="0"/>
              <a:buChar char="•"/>
            </a:pPr>
            <a:r>
              <a:rPr lang="en-US" b="1" dirty="0">
                <a:solidFill>
                  <a:schemeClr val="bg1"/>
                </a:solidFill>
              </a:rPr>
              <a:t>Price_range </a:t>
            </a:r>
            <a:r>
              <a:rPr lang="en-US" dirty="0">
                <a:solidFill>
                  <a:schemeClr val="bg1"/>
                </a:solidFill>
              </a:rPr>
              <a:t>- This is the target variable. with value of 0 (low cost), 1 (medium cost), 2 (high cost) and 3 (very high cost).</a:t>
            </a:r>
          </a:p>
        </p:txBody>
      </p:sp>
    </p:spTree>
    <p:extLst>
      <p:ext uri="{BB962C8B-B14F-4D97-AF65-F5344CB8AC3E}">
        <p14:creationId xmlns:p14="http://schemas.microsoft.com/office/powerpoint/2010/main" val="47310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364117"/>
            <a:ext cx="8081654" cy="610863"/>
          </a:xfrm>
        </p:spPr>
        <p:txBody>
          <a:bodyPr/>
          <a:lstStyle/>
          <a:p>
            <a:r>
              <a:rPr lang="en-US" b="0" dirty="0"/>
              <a:t>CHECKING FOR OUTLIERS: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448310" y="6370057"/>
            <a:ext cx="523240" cy="247651"/>
          </a:xfrm>
        </p:spPr>
        <p:txBody>
          <a:bodyPr/>
          <a:lstStyle/>
          <a:p>
            <a:fld id="{294A09A9-5501-47C1-A89A-A340965A2BE2}" type="slidenum">
              <a:rPr lang="en-US" smtClean="0"/>
              <a:pPr/>
              <a:t>8</a:t>
            </a:fld>
            <a:endParaRPr lang="en-US" dirty="0"/>
          </a:p>
        </p:txBody>
      </p:sp>
      <p:pic>
        <p:nvPicPr>
          <p:cNvPr id="1026" name="Picture 2">
            <a:extLst>
              <a:ext uri="{FF2B5EF4-FFF2-40B4-BE49-F238E27FC236}">
                <a16:creationId xmlns:a16="http://schemas.microsoft.com/office/drawing/2014/main" id="{492F83F3-F468-94F0-26AB-E2B6610C1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30" y="974980"/>
            <a:ext cx="10652469" cy="554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3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375D5C-9E0A-EB1D-EA55-45E934A2308E}"/>
              </a:ext>
            </a:extLst>
          </p:cNvPr>
          <p:cNvSpPr>
            <a:spLocks noGrp="1"/>
          </p:cNvSpPr>
          <p:nvPr>
            <p:ph type="title"/>
          </p:nvPr>
        </p:nvSpPr>
        <p:spPr>
          <a:xfrm>
            <a:off x="952498" y="1089269"/>
            <a:ext cx="6002261" cy="610863"/>
          </a:xfrm>
        </p:spPr>
        <p:txBody>
          <a:bodyPr>
            <a:normAutofit/>
          </a:bodyPr>
          <a:lstStyle/>
          <a:p>
            <a:r>
              <a:rPr lang="en-US" b="0" dirty="0"/>
              <a:t>OUTLIERS TREATMENT:</a:t>
            </a:r>
            <a:endParaRPr lang="en-IN" b="0" dirty="0"/>
          </a:p>
        </p:txBody>
      </p:sp>
      <p:sp>
        <p:nvSpPr>
          <p:cNvPr id="10" name="Text Placeholder 9">
            <a:extLst>
              <a:ext uri="{FF2B5EF4-FFF2-40B4-BE49-F238E27FC236}">
                <a16:creationId xmlns:a16="http://schemas.microsoft.com/office/drawing/2014/main" id="{550FD8B7-530A-B676-F1A0-4F43F2F664BA}"/>
              </a:ext>
            </a:extLst>
          </p:cNvPr>
          <p:cNvSpPr>
            <a:spLocks noGrp="1"/>
          </p:cNvSpPr>
          <p:nvPr>
            <p:ph type="body" sz="quarter" idx="11"/>
          </p:nvPr>
        </p:nvSpPr>
        <p:spPr>
          <a:xfrm>
            <a:off x="584635" y="2091559"/>
            <a:ext cx="10524799" cy="2953406"/>
          </a:xfrm>
        </p:spPr>
        <p:txBody>
          <a:bodyPr/>
          <a:lstStyle/>
          <a:p>
            <a:pPr marL="342900" indent="-342900" algn="just">
              <a:buFont typeface="Arial" panose="020B0604020202020204" pitchFamily="34" charset="0"/>
              <a:buChar char="•"/>
            </a:pPr>
            <a:r>
              <a:rPr lang="en-US" sz="2200" b="0" i="0" dirty="0">
                <a:effectLst/>
                <a:latin typeface="Roboto" panose="02000000000000000000" pitchFamily="2" charset="0"/>
              </a:rPr>
              <a:t>We have found 2 values in 'Pixel_height' are 0 which are outliers, so we replaced it with mean value.</a:t>
            </a:r>
          </a:p>
          <a:p>
            <a:pPr marL="342900" indent="-342900" algn="just">
              <a:buFont typeface="Arial" panose="020B0604020202020204" pitchFamily="34" charset="0"/>
              <a:buChar char="•"/>
            </a:pPr>
            <a:r>
              <a:rPr lang="en-US" sz="2200" b="0" i="0" dirty="0">
                <a:effectLst/>
                <a:latin typeface="Roboto" panose="02000000000000000000" pitchFamily="2" charset="0"/>
              </a:rPr>
              <a:t>We have found 180 values in 'Screen_width' are 0 which are outliers, so we replaced it with mean value.</a:t>
            </a:r>
          </a:p>
          <a:p>
            <a:pPr marL="342900" indent="-342900" algn="just">
              <a:buFont typeface="Arial" panose="020B0604020202020204" pitchFamily="34" charset="0"/>
              <a:buChar char="•"/>
            </a:pPr>
            <a:r>
              <a:rPr lang="en-US" sz="2400" dirty="0"/>
              <a:t>R</a:t>
            </a:r>
            <a:r>
              <a:rPr lang="en-US" sz="2400" dirty="0">
                <a:solidFill>
                  <a:schemeClr val="bg1"/>
                </a:solidFill>
              </a:rPr>
              <a:t>est of the outliers in the numerical variables </a:t>
            </a:r>
            <a:r>
              <a:rPr lang="en-US" sz="2400" dirty="0"/>
              <a:t>are</a:t>
            </a:r>
            <a:r>
              <a:rPr lang="en-US" sz="2400" dirty="0">
                <a:solidFill>
                  <a:schemeClr val="bg1"/>
                </a:solidFill>
              </a:rPr>
              <a:t> ignored due to less observations in the dataset.</a:t>
            </a:r>
            <a:endParaRPr lang="en-IN" sz="2400" dirty="0">
              <a:solidFill>
                <a:schemeClr val="bg1"/>
              </a:solidFill>
            </a:endParaRPr>
          </a:p>
          <a:p>
            <a:pPr algn="l">
              <a:buFont typeface="Arial" panose="020B0604020202020204" pitchFamily="34" charset="0"/>
              <a:buChar char="•"/>
            </a:pPr>
            <a:endParaRPr lang="en-US" sz="2400" b="0" i="0" dirty="0">
              <a:effectLst/>
              <a:latin typeface="Roboto" panose="02000000000000000000" pitchFamily="2" charset="0"/>
            </a:endParaRPr>
          </a:p>
          <a:p>
            <a:endParaRPr lang="en-IN"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6"/>
          </p:nvPr>
        </p:nvSpPr>
        <p:spPr>
          <a:xfrm>
            <a:off x="429258" y="6357387"/>
            <a:ext cx="523240" cy="247651"/>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51361694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878</TotalTime>
  <Words>2140</Words>
  <Application>Microsoft Office PowerPoint</Application>
  <PresentationFormat>Widescreen</PresentationFormat>
  <Paragraphs>384</Paragraphs>
  <Slides>41</Slides>
  <Notes>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Franklin Gothic Book</vt:lpstr>
      <vt:lpstr>Franklin Gothic Demi</vt:lpstr>
      <vt:lpstr>Franklin Gothic Demi (Headings)</vt:lpstr>
      <vt:lpstr>Roboto</vt:lpstr>
      <vt:lpstr>Wingdings</vt:lpstr>
      <vt:lpstr>Theme1</vt:lpstr>
      <vt:lpstr>CAPSTONE PROJECT - 3 Mobile Price Range Prediction Classification project </vt:lpstr>
      <vt:lpstr>Introduction :</vt:lpstr>
      <vt:lpstr>Timeline:</vt:lpstr>
      <vt:lpstr>Timeline Continued..</vt:lpstr>
      <vt:lpstr>PROBLEM OVERVIEW:</vt:lpstr>
      <vt:lpstr>DATASET DESCRIPTION:</vt:lpstr>
      <vt:lpstr>VARIABLES DESCRIPTION : </vt:lpstr>
      <vt:lpstr>CHECKING FOR OUTLIERS:</vt:lpstr>
      <vt:lpstr>OUTLIERS TREATMENT:</vt:lpstr>
      <vt:lpstr>DATA MANIPULATION:</vt:lpstr>
      <vt:lpstr>EXPLORATORY DATA ANALYSIS </vt:lpstr>
      <vt:lpstr>UNIVARIATE ANALYSIS  </vt:lpstr>
      <vt:lpstr>PHONE DISTRIBUTION ON THE BASIS OF PRICE RANGE :</vt:lpstr>
      <vt:lpstr>BLUETOOTH AND DUAL SIM AVAILABILITY:</vt:lpstr>
      <vt:lpstr>4G AND 3G AVAILABILITY :</vt:lpstr>
      <vt:lpstr>TOUCH SCREEN AND WIFI AVAILABILITY:</vt:lpstr>
      <vt:lpstr>DISTRIBUTION OF VARIABLES:</vt:lpstr>
      <vt:lpstr>BIVARIATE ANALYSIS  </vt:lpstr>
      <vt:lpstr>SCREEN AREA AND PX AREA BY PRICE RANGE:</vt:lpstr>
      <vt:lpstr>BATTERY POWER BY PRICE RANGE:</vt:lpstr>
      <vt:lpstr>RAM DISTRIBUTION BY PRICE RANGES:</vt:lpstr>
      <vt:lpstr>PIXEL WIDTH VS PIXEL HEIGHT: </vt:lpstr>
      <vt:lpstr>MULTIVARIATE ANALYSIS  </vt:lpstr>
      <vt:lpstr>BATTERY POWER VS. RAM BY PRICE RANGE:</vt:lpstr>
      <vt:lpstr>FRONT AND PRIMARY CAM AVAILABILITY IN PRICE RANGE:</vt:lpstr>
      <vt:lpstr>HEAT MAP:</vt:lpstr>
      <vt:lpstr>CONCLUSIONS FROM EDA:</vt:lpstr>
      <vt:lpstr>HYPOTHESIS TESTING : </vt:lpstr>
      <vt:lpstr>CONCLUSIONS FROM HYPOTHESIS TESTING :</vt:lpstr>
      <vt:lpstr>FEATURE ENGINEERING &amp;  SELECTION</vt:lpstr>
      <vt:lpstr>FEATURE ENGINEERING &amp; SELECTION :</vt:lpstr>
      <vt:lpstr>DATA TRANSFORMATION:</vt:lpstr>
      <vt:lpstr>DATA TRANSFORMATION:</vt:lpstr>
      <vt:lpstr>DATA SCALING:</vt:lpstr>
      <vt:lpstr>ML MODEL IMPLEMENTATION:</vt:lpstr>
      <vt:lpstr>MODEL EVALUTION METRICS &amp; MODEL SELECTION:</vt:lpstr>
      <vt:lpstr>FEATURES IMPORTANCE IN LOGISTIC REGRESSION:</vt:lpstr>
      <vt:lpstr>CONCLUSIONS FROM MODEL:</vt:lpstr>
      <vt:lpstr>Limitations:</vt:lpstr>
      <vt:lpstr>MODEL DEPLOYMENT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Mobile Price Range Prediction    </dc:title>
  <dc:creator>Aman Sharma</dc:creator>
  <cp:lastModifiedBy>Aman Sharma</cp:lastModifiedBy>
  <cp:revision>48</cp:revision>
  <dcterms:created xsi:type="dcterms:W3CDTF">2023-04-21T06:13:20Z</dcterms:created>
  <dcterms:modified xsi:type="dcterms:W3CDTF">2023-04-24T13:34:33Z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