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20104100" cy="15538450"/>
  <p:notesSz cx="20104100" cy="155384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30" autoAdjust="0"/>
  </p:normalViewPr>
  <p:slideViewPr>
    <p:cSldViewPr>
      <p:cViewPr>
        <p:scale>
          <a:sx n="66" d="100"/>
          <a:sy n="66" d="100"/>
        </p:scale>
        <p:origin x="38" y="-32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7794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779463"/>
          </a:xfrm>
          <a:prstGeom prst="rect">
            <a:avLst/>
          </a:prstGeom>
        </p:spPr>
        <p:txBody>
          <a:bodyPr vert="horz" lIns="91440" tIns="45720" rIns="91440" bIns="45720" rtlCol="0"/>
          <a:lstStyle>
            <a:lvl1pPr algn="r">
              <a:defRPr sz="1200"/>
            </a:lvl1pPr>
          </a:lstStyle>
          <a:p>
            <a:fld id="{5240EB67-A10F-49B1-A8D3-CD1D2A6E2878}" type="datetimeFigureOut">
              <a:rPr lang="en-IN" smtClean="0"/>
              <a:t>19-11-2021</a:t>
            </a:fld>
            <a:endParaRPr lang="en-IN"/>
          </a:p>
        </p:txBody>
      </p:sp>
      <p:sp>
        <p:nvSpPr>
          <p:cNvPr id="4" name="Slide Image Placeholder 3"/>
          <p:cNvSpPr>
            <a:spLocks noGrp="1" noRot="1" noChangeAspect="1"/>
          </p:cNvSpPr>
          <p:nvPr>
            <p:ph type="sldImg" idx="2"/>
          </p:nvPr>
        </p:nvSpPr>
        <p:spPr>
          <a:xfrm>
            <a:off x="6659563" y="1943100"/>
            <a:ext cx="6784975" cy="52435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7477125"/>
            <a:ext cx="16084550" cy="6119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4758988"/>
            <a:ext cx="8712200" cy="7794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4758988"/>
            <a:ext cx="8712200" cy="779462"/>
          </a:xfrm>
          <a:prstGeom prst="rect">
            <a:avLst/>
          </a:prstGeom>
        </p:spPr>
        <p:txBody>
          <a:bodyPr vert="horz" lIns="91440" tIns="45720" rIns="91440" bIns="45720" rtlCol="0" anchor="b"/>
          <a:lstStyle>
            <a:lvl1pPr algn="r">
              <a:defRPr sz="1200"/>
            </a:lvl1pPr>
          </a:lstStyle>
          <a:p>
            <a:fld id="{75780B39-D288-4E62-B76E-E07E34475772}" type="slidenum">
              <a:rPr lang="en-IN" smtClean="0"/>
              <a:t>‹#›</a:t>
            </a:fld>
            <a:endParaRPr lang="en-IN"/>
          </a:p>
        </p:txBody>
      </p:sp>
    </p:spTree>
    <p:extLst>
      <p:ext uri="{BB962C8B-B14F-4D97-AF65-F5344CB8AC3E}">
        <p14:creationId xmlns:p14="http://schemas.microsoft.com/office/powerpoint/2010/main" val="1472869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780B39-D288-4E62-B76E-E07E34475772}" type="slidenum">
              <a:rPr lang="en-IN" smtClean="0"/>
              <a:t>1</a:t>
            </a:fld>
            <a:endParaRPr lang="en-IN"/>
          </a:p>
        </p:txBody>
      </p:sp>
    </p:spTree>
    <p:extLst>
      <p:ext uri="{BB962C8B-B14F-4D97-AF65-F5344CB8AC3E}">
        <p14:creationId xmlns:p14="http://schemas.microsoft.com/office/powerpoint/2010/main" val="252545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816919"/>
            <a:ext cx="17088486" cy="32630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8701532"/>
            <a:ext cx="14072870" cy="38846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1005205" y="3573843"/>
            <a:ext cx="8745284" cy="102553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573843"/>
            <a:ext cx="8745284" cy="102553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4631" y="190689"/>
            <a:ext cx="12134836" cy="136588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1005205" y="3573843"/>
            <a:ext cx="18093690" cy="1025537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450759"/>
            <a:ext cx="6433312" cy="77692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450759"/>
            <a:ext cx="4623943" cy="77692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14474953" y="14450759"/>
            <a:ext cx="4623943" cy="77692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f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7917" y="190689"/>
            <a:ext cx="17357133" cy="1366400"/>
          </a:xfrm>
          <a:prstGeom prst="rect">
            <a:avLst/>
          </a:prstGeom>
        </p:spPr>
        <p:txBody>
          <a:bodyPr vert="horz" wrap="square" lIns="0" tIns="12065" rIns="0" bIns="0" rtlCol="0">
            <a:spAutoFit/>
          </a:bodyPr>
          <a:lstStyle/>
          <a:p>
            <a:pPr marL="1366520" marR="17780" indent="-1341755" algn="ctr">
              <a:lnSpc>
                <a:spcPct val="100000"/>
              </a:lnSpc>
              <a:spcBef>
                <a:spcPts val="95"/>
              </a:spcBef>
            </a:pPr>
            <a:r>
              <a:rPr lang="en-IN" sz="4400" dirty="0"/>
              <a:t>   </a:t>
            </a:r>
            <a:r>
              <a:rPr lang="en-IN" sz="4400" dirty="0">
                <a:latin typeface="Times New Roman" panose="02020603050405020304" pitchFamily="18" charset="0"/>
                <a:cs typeface="Times New Roman" panose="02020603050405020304" pitchFamily="18" charset="0"/>
              </a:rPr>
              <a:t>HEART DISEASE PREDICTION USING MACHINE LEARNING ALGORITHM</a:t>
            </a:r>
            <a:endParaRPr sz="4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56911" y="2799851"/>
            <a:ext cx="19154775" cy="372538"/>
          </a:xfrm>
          <a:prstGeom prst="rect">
            <a:avLst/>
          </a:prstGeom>
          <a:solidFill>
            <a:srgbClr val="92D050"/>
          </a:solidFill>
          <a:ln>
            <a:solidFill>
              <a:schemeClr val="accent5">
                <a:lumMod val="40000"/>
                <a:lumOff val="60000"/>
              </a:schemeClr>
            </a:solidFill>
          </a:ln>
        </p:spPr>
        <p:txBody>
          <a:bodyPr vert="horz" wrap="square" lIns="0" tIns="3175" rIns="0" bIns="0" rtlCol="0">
            <a:spAutoFit/>
          </a:bodyPr>
          <a:lstStyle/>
          <a:p>
            <a:pPr marL="2540" algn="ctr">
              <a:lnSpc>
                <a:spcPct val="100000"/>
              </a:lnSpc>
              <a:spcBef>
                <a:spcPts val="25"/>
              </a:spcBef>
            </a:pPr>
            <a:r>
              <a:rPr lang="en-IN" sz="2400" spc="-15" dirty="0">
                <a:latin typeface="Calibri"/>
                <a:cs typeface="Calibri"/>
              </a:rPr>
              <a:t>ABSTRACT</a:t>
            </a:r>
            <a:endParaRPr sz="2400" dirty="0">
              <a:latin typeface="Calibri"/>
              <a:cs typeface="Calibri"/>
            </a:endParaRPr>
          </a:p>
        </p:txBody>
      </p:sp>
      <p:sp>
        <p:nvSpPr>
          <p:cNvPr id="6" name="object 6"/>
          <p:cNvSpPr txBox="1"/>
          <p:nvPr/>
        </p:nvSpPr>
        <p:spPr>
          <a:xfrm>
            <a:off x="499722" y="3428603"/>
            <a:ext cx="18802350" cy="1489510"/>
          </a:xfrm>
          <a:prstGeom prst="rect">
            <a:avLst/>
          </a:prstGeom>
        </p:spPr>
        <p:txBody>
          <a:bodyPr vert="horz" wrap="square" lIns="0" tIns="12065" rIns="0" bIns="0" rtlCol="0">
            <a:spAutoFit/>
          </a:bodyPr>
          <a:lstStyle/>
          <a:p>
            <a:pPr marL="38100" marR="30480">
              <a:lnSpc>
                <a:spcPct val="100000"/>
              </a:lnSpc>
              <a:spcBef>
                <a:spcPts val="95"/>
              </a:spcBef>
            </a:pPr>
            <a:r>
              <a:rPr lang="en-US" sz="1600" dirty="0"/>
              <a:t>The major killer cause of human death is heart disease (HD). Many people die due to this disease. Many researchers have been discovering new technologies to prognosticate the disease early before it’s too late for helping healthcare as well as people. These processes are still under research phase. Machine Learning (ML) is faster-emerging technology of Artificial Intelligence (AI) that contributes various algorithms for HD. Based on the proposed problem, ML provides different classification algorithms to divine the probability of patient having HD. For predicting HD, a lot of research scholars contributes their effort in this work using various techniques and algorithms such as Decision Tree (DT), KNN (K- Nearest Neighbor) etc. To give some effort on this work, we are going to implement three of ML algorithms that are K neighbor Classifier, Random Classifier and Decision Tree Classifier. We are using the UCI repository HD dataset to train model by comparing DT, KNN and Random Forest Classifier algorithm for our final output. The dataset contains 303 instances with 14 attributes that help to train a prediction model that will be deployed into for prediction.</a:t>
            </a:r>
            <a:endParaRPr sz="1600" dirty="0">
              <a:latin typeface="Calibri"/>
              <a:cs typeface="Calibri"/>
            </a:endParaRPr>
          </a:p>
        </p:txBody>
      </p:sp>
      <p:sp>
        <p:nvSpPr>
          <p:cNvPr id="57" name="object 57"/>
          <p:cNvSpPr txBox="1"/>
          <p:nvPr/>
        </p:nvSpPr>
        <p:spPr>
          <a:xfrm>
            <a:off x="492448" y="4930835"/>
            <a:ext cx="4565650" cy="372538"/>
          </a:xfrm>
          <a:prstGeom prst="rect">
            <a:avLst/>
          </a:prstGeom>
          <a:solidFill>
            <a:srgbClr val="92D050"/>
          </a:solidFill>
        </p:spPr>
        <p:txBody>
          <a:bodyPr vert="horz" wrap="square" lIns="0" tIns="3175" rIns="0" bIns="0" rtlCol="0">
            <a:spAutoFit/>
          </a:bodyPr>
          <a:lstStyle/>
          <a:p>
            <a:pPr algn="ctr">
              <a:lnSpc>
                <a:spcPct val="100000"/>
              </a:lnSpc>
              <a:spcBef>
                <a:spcPts val="25"/>
              </a:spcBef>
            </a:pPr>
            <a:r>
              <a:rPr lang="en-IN" sz="2400" spc="-10" dirty="0">
                <a:latin typeface="Calibri"/>
                <a:cs typeface="Calibri"/>
              </a:rPr>
              <a:t>Background </a:t>
            </a:r>
            <a:endParaRPr sz="2400" dirty="0">
              <a:latin typeface="Calibri"/>
              <a:cs typeface="Calibri"/>
            </a:endParaRPr>
          </a:p>
        </p:txBody>
      </p:sp>
      <p:sp>
        <p:nvSpPr>
          <p:cNvPr id="58" name="object 58"/>
          <p:cNvSpPr txBox="1"/>
          <p:nvPr/>
        </p:nvSpPr>
        <p:spPr>
          <a:xfrm>
            <a:off x="5165636" y="4927027"/>
            <a:ext cx="9317355" cy="373820"/>
          </a:xfrm>
          <a:prstGeom prst="rect">
            <a:avLst/>
          </a:prstGeom>
          <a:solidFill>
            <a:srgbClr val="92D050"/>
          </a:solidFill>
        </p:spPr>
        <p:txBody>
          <a:bodyPr vert="horz" wrap="square" lIns="0" tIns="4445" rIns="0" bIns="0" rtlCol="0">
            <a:spAutoFit/>
          </a:bodyPr>
          <a:lstStyle/>
          <a:p>
            <a:pPr algn="ctr">
              <a:lnSpc>
                <a:spcPct val="100000"/>
              </a:lnSpc>
              <a:spcBef>
                <a:spcPts val="35"/>
              </a:spcBef>
            </a:pPr>
            <a:r>
              <a:rPr lang="en-IN" sz="2400" spc="-5" dirty="0">
                <a:latin typeface="Calibri"/>
                <a:cs typeface="Calibri"/>
              </a:rPr>
              <a:t>Data Visualization</a:t>
            </a:r>
            <a:endParaRPr sz="2400" dirty="0">
              <a:latin typeface="Calibri"/>
              <a:cs typeface="Calibri"/>
            </a:endParaRPr>
          </a:p>
        </p:txBody>
      </p:sp>
      <p:sp>
        <p:nvSpPr>
          <p:cNvPr id="59" name="object 59"/>
          <p:cNvSpPr txBox="1"/>
          <p:nvPr/>
        </p:nvSpPr>
        <p:spPr>
          <a:xfrm>
            <a:off x="14604663" y="4924489"/>
            <a:ext cx="5007610" cy="415290"/>
          </a:xfrm>
          <a:prstGeom prst="rect">
            <a:avLst/>
          </a:prstGeom>
          <a:solidFill>
            <a:srgbClr val="92D050"/>
          </a:solidFill>
        </p:spPr>
        <p:txBody>
          <a:bodyPr vert="horz" wrap="square" lIns="0" tIns="3810" rIns="0" bIns="0" rtlCol="0">
            <a:spAutoFit/>
          </a:bodyPr>
          <a:lstStyle/>
          <a:p>
            <a:pPr algn="ctr">
              <a:lnSpc>
                <a:spcPct val="100000"/>
              </a:lnSpc>
              <a:spcBef>
                <a:spcPts val="30"/>
              </a:spcBef>
            </a:pPr>
            <a:r>
              <a:rPr sz="2400" spc="-10" dirty="0">
                <a:latin typeface="Calibri"/>
                <a:cs typeface="Calibri"/>
              </a:rPr>
              <a:t>Conclusion</a:t>
            </a:r>
            <a:endParaRPr sz="2400" dirty="0">
              <a:latin typeface="Calibri"/>
              <a:cs typeface="Calibri"/>
            </a:endParaRPr>
          </a:p>
        </p:txBody>
      </p:sp>
      <p:sp>
        <p:nvSpPr>
          <p:cNvPr id="60" name="object 60"/>
          <p:cNvSpPr txBox="1"/>
          <p:nvPr/>
        </p:nvSpPr>
        <p:spPr>
          <a:xfrm>
            <a:off x="511621" y="7838687"/>
            <a:ext cx="4097020" cy="1981953"/>
          </a:xfrm>
          <a:prstGeom prst="rect">
            <a:avLst/>
          </a:prstGeom>
        </p:spPr>
        <p:txBody>
          <a:bodyPr vert="horz" wrap="square" lIns="0" tIns="12065" rIns="0" bIns="0" rtlCol="0">
            <a:spAutoFit/>
          </a:bodyPr>
          <a:lstStyle/>
          <a:p>
            <a:pPr marL="180975" indent="-143510">
              <a:lnSpc>
                <a:spcPct val="100000"/>
              </a:lnSpc>
              <a:spcBef>
                <a:spcPts val="95"/>
              </a:spcBef>
              <a:buFont typeface="Arial MT"/>
              <a:buChar char="•"/>
              <a:tabLst>
                <a:tab pos="181610" algn="l"/>
              </a:tabLst>
            </a:pPr>
            <a:r>
              <a:rPr lang="en-US" sz="1600" dirty="0"/>
              <a:t>CVDs are one of the major cause of people death globally. Many people have died from CVDs compare to other cause. In 2016, due to CVDs, an estimated 17.9 million human died. It’s illustrating 31% of human deaths all over the world. Stroke and heart attack have occupied 85% of these deaths. (World Health Organization, 2019) </a:t>
            </a:r>
            <a:endParaRPr lang="en-US" sz="1600" dirty="0">
              <a:latin typeface="Calibri"/>
              <a:cs typeface="Calibri"/>
            </a:endParaRPr>
          </a:p>
        </p:txBody>
      </p:sp>
      <p:sp>
        <p:nvSpPr>
          <p:cNvPr id="119" name="object 119"/>
          <p:cNvSpPr txBox="1"/>
          <p:nvPr/>
        </p:nvSpPr>
        <p:spPr>
          <a:xfrm>
            <a:off x="5171982" y="11083907"/>
            <a:ext cx="9317355" cy="373820"/>
          </a:xfrm>
          <a:prstGeom prst="rect">
            <a:avLst/>
          </a:prstGeom>
          <a:solidFill>
            <a:srgbClr val="92D050"/>
          </a:solidFill>
        </p:spPr>
        <p:txBody>
          <a:bodyPr vert="horz" wrap="square" lIns="0" tIns="4445" rIns="0" bIns="0" rtlCol="0">
            <a:spAutoFit/>
          </a:bodyPr>
          <a:lstStyle/>
          <a:p>
            <a:pPr marL="1905" algn="ctr">
              <a:lnSpc>
                <a:spcPct val="100000"/>
              </a:lnSpc>
              <a:spcBef>
                <a:spcPts val="35"/>
              </a:spcBef>
            </a:pPr>
            <a:r>
              <a:rPr sz="2400" spc="-10" dirty="0">
                <a:latin typeface="Calibri"/>
                <a:cs typeface="Calibri"/>
              </a:rPr>
              <a:t>Result</a:t>
            </a:r>
            <a:r>
              <a:rPr lang="en-IN" sz="2400" spc="-10" dirty="0">
                <a:latin typeface="Calibri"/>
                <a:cs typeface="Calibri"/>
              </a:rPr>
              <a:t>s</a:t>
            </a:r>
            <a:endParaRPr sz="2400" dirty="0">
              <a:latin typeface="Calibri"/>
              <a:cs typeface="Calibri"/>
            </a:endParaRPr>
          </a:p>
        </p:txBody>
      </p:sp>
      <p:sp>
        <p:nvSpPr>
          <p:cNvPr id="120" name="object 120"/>
          <p:cNvSpPr txBox="1"/>
          <p:nvPr/>
        </p:nvSpPr>
        <p:spPr>
          <a:xfrm>
            <a:off x="486102" y="10352850"/>
            <a:ext cx="4601210" cy="373820"/>
          </a:xfrm>
          <a:prstGeom prst="rect">
            <a:avLst/>
          </a:prstGeom>
          <a:solidFill>
            <a:srgbClr val="92D050"/>
          </a:solidFill>
        </p:spPr>
        <p:txBody>
          <a:bodyPr vert="horz" wrap="square" lIns="0" tIns="4445" rIns="0" bIns="0" rtlCol="0">
            <a:spAutoFit/>
          </a:bodyPr>
          <a:lstStyle/>
          <a:p>
            <a:pPr marL="1513840" marR="753745" indent="-756920">
              <a:lnSpc>
                <a:spcPct val="100000"/>
              </a:lnSpc>
              <a:spcBef>
                <a:spcPts val="35"/>
              </a:spcBef>
            </a:pPr>
            <a:r>
              <a:rPr lang="en-IN" sz="2400" dirty="0">
                <a:latin typeface="Calibri"/>
                <a:cs typeface="Calibri"/>
              </a:rPr>
              <a:t>Design Methodology</a:t>
            </a:r>
            <a:endParaRPr sz="2400" dirty="0">
              <a:latin typeface="Calibri"/>
              <a:cs typeface="Calibri"/>
            </a:endParaRPr>
          </a:p>
        </p:txBody>
      </p:sp>
      <p:sp>
        <p:nvSpPr>
          <p:cNvPr id="122" name="object 122"/>
          <p:cNvSpPr txBox="1"/>
          <p:nvPr/>
        </p:nvSpPr>
        <p:spPr>
          <a:xfrm>
            <a:off x="650338" y="12761007"/>
            <a:ext cx="3878538" cy="1380763"/>
          </a:xfrm>
          <a:prstGeom prst="rect">
            <a:avLst/>
          </a:prstGeom>
        </p:spPr>
        <p:txBody>
          <a:bodyPr vert="horz" wrap="square" lIns="0" tIns="15240" rIns="0" bIns="0" rtlCol="0">
            <a:spAutoFit/>
          </a:bodyPr>
          <a:lstStyle/>
          <a:p>
            <a:pPr marL="235585">
              <a:lnSpc>
                <a:spcPts val="1120"/>
              </a:lnSpc>
              <a:spcBef>
                <a:spcPts val="120"/>
              </a:spcBef>
            </a:pPr>
            <a:r>
              <a:rPr lang="en-US" sz="1600" dirty="0">
                <a:latin typeface="Calibri"/>
                <a:cs typeface="Calibri"/>
              </a:rPr>
              <a:t>Model is trained to predict whether the person has heart disease or not based on the following features as input:</a:t>
            </a:r>
          </a:p>
          <a:p>
            <a:pPr marL="235585">
              <a:lnSpc>
                <a:spcPts val="1120"/>
              </a:lnSpc>
              <a:spcBef>
                <a:spcPts val="120"/>
              </a:spcBef>
            </a:pPr>
            <a:endParaRPr lang="en-US" sz="1600" dirty="0">
              <a:latin typeface="Calibri"/>
              <a:cs typeface="Calibri"/>
            </a:endParaRPr>
          </a:p>
          <a:p>
            <a:pPr marL="464185" indent="-228600">
              <a:lnSpc>
                <a:spcPts val="1120"/>
              </a:lnSpc>
              <a:spcBef>
                <a:spcPts val="120"/>
              </a:spcBef>
              <a:buAutoNum type="arabicPeriod"/>
            </a:pPr>
            <a:r>
              <a:rPr lang="en-US" sz="1600" dirty="0">
                <a:latin typeface="Calibri"/>
                <a:cs typeface="Calibri"/>
              </a:rPr>
              <a:t>Age</a:t>
            </a:r>
          </a:p>
          <a:p>
            <a:pPr marL="464185" indent="-228600">
              <a:lnSpc>
                <a:spcPts val="1120"/>
              </a:lnSpc>
              <a:spcBef>
                <a:spcPts val="120"/>
              </a:spcBef>
              <a:buAutoNum type="arabicPeriod"/>
            </a:pPr>
            <a:r>
              <a:rPr lang="en-US" sz="1600" dirty="0">
                <a:latin typeface="Calibri"/>
                <a:cs typeface="Calibri"/>
              </a:rPr>
              <a:t>Gender</a:t>
            </a:r>
          </a:p>
          <a:p>
            <a:pPr marL="464185" indent="-228600">
              <a:lnSpc>
                <a:spcPts val="1120"/>
              </a:lnSpc>
              <a:spcBef>
                <a:spcPts val="120"/>
              </a:spcBef>
              <a:buAutoNum type="arabicPeriod"/>
            </a:pPr>
            <a:r>
              <a:rPr lang="en-US" sz="1600" dirty="0">
                <a:latin typeface="Calibri"/>
                <a:cs typeface="Calibri"/>
              </a:rPr>
              <a:t>Blood Pressure</a:t>
            </a:r>
          </a:p>
          <a:p>
            <a:pPr marL="464185" indent="-228600">
              <a:lnSpc>
                <a:spcPts val="1120"/>
              </a:lnSpc>
              <a:spcBef>
                <a:spcPts val="120"/>
              </a:spcBef>
              <a:buAutoNum type="arabicPeriod"/>
            </a:pPr>
            <a:r>
              <a:rPr lang="en-US" sz="1600" dirty="0" err="1">
                <a:latin typeface="Calibri"/>
                <a:cs typeface="Calibri"/>
              </a:rPr>
              <a:t>Cholestrol</a:t>
            </a:r>
            <a:r>
              <a:rPr lang="en-US" sz="1600" dirty="0">
                <a:latin typeface="Calibri"/>
                <a:cs typeface="Calibri"/>
              </a:rPr>
              <a:t> level</a:t>
            </a:r>
          </a:p>
          <a:p>
            <a:pPr marL="464185" indent="-228600">
              <a:lnSpc>
                <a:spcPts val="1120"/>
              </a:lnSpc>
              <a:spcBef>
                <a:spcPts val="120"/>
              </a:spcBef>
              <a:buAutoNum type="arabicPeriod"/>
            </a:pPr>
            <a:r>
              <a:rPr lang="en-US" sz="1600" dirty="0">
                <a:latin typeface="Calibri"/>
                <a:cs typeface="Calibri"/>
              </a:rPr>
              <a:t>Max heart rate</a:t>
            </a:r>
          </a:p>
        </p:txBody>
      </p:sp>
      <p:sp>
        <p:nvSpPr>
          <p:cNvPr id="187" name="object 187"/>
          <p:cNvSpPr txBox="1"/>
          <p:nvPr/>
        </p:nvSpPr>
        <p:spPr>
          <a:xfrm>
            <a:off x="5431192" y="7708594"/>
            <a:ext cx="8623935" cy="504625"/>
          </a:xfrm>
          <a:prstGeom prst="rect">
            <a:avLst/>
          </a:prstGeom>
        </p:spPr>
        <p:txBody>
          <a:bodyPr vert="horz" wrap="square" lIns="0" tIns="12065" rIns="0" bIns="0" rtlCol="0">
            <a:spAutoFit/>
          </a:bodyPr>
          <a:lstStyle/>
          <a:p>
            <a:pPr marL="38100" marR="30480">
              <a:lnSpc>
                <a:spcPct val="100000"/>
              </a:lnSpc>
              <a:spcBef>
                <a:spcPts val="95"/>
              </a:spcBef>
            </a:pPr>
            <a:r>
              <a:rPr lang="en-US" sz="1600" dirty="0"/>
              <a:t>Now let us see various visual representations of the data to understand more about relationship between various features</a:t>
            </a:r>
            <a:endParaRPr sz="1600" dirty="0">
              <a:latin typeface="Calibri"/>
              <a:cs typeface="Calibri"/>
            </a:endParaRPr>
          </a:p>
        </p:txBody>
      </p:sp>
      <p:sp>
        <p:nvSpPr>
          <p:cNvPr id="188" name="object 188"/>
          <p:cNvSpPr txBox="1"/>
          <p:nvPr/>
        </p:nvSpPr>
        <p:spPr>
          <a:xfrm>
            <a:off x="5600630" y="14079525"/>
            <a:ext cx="8185220" cy="504625"/>
          </a:xfrm>
          <a:prstGeom prst="rect">
            <a:avLst/>
          </a:prstGeom>
        </p:spPr>
        <p:txBody>
          <a:bodyPr vert="horz" wrap="square" lIns="0" tIns="12065" rIns="0" bIns="0" rtlCol="0">
            <a:spAutoFit/>
          </a:bodyPr>
          <a:lstStyle/>
          <a:p>
            <a:pPr marL="37465" marR="30480">
              <a:lnSpc>
                <a:spcPct val="100000"/>
              </a:lnSpc>
              <a:spcBef>
                <a:spcPts val="95"/>
              </a:spcBef>
              <a:tabLst>
                <a:tab pos="209550" algn="l"/>
              </a:tabLst>
            </a:pPr>
            <a:r>
              <a:rPr lang="en-US" sz="1600" dirty="0">
                <a:latin typeface="Calibri"/>
                <a:cs typeface="Calibri"/>
              </a:rPr>
              <a:t> As we can see, at the end we compare different Machine Learning Algorithms to find out different scores and we see Random Forest Classifier achieved the highest score of 83.5%.</a:t>
            </a:r>
            <a:endParaRPr sz="1600" dirty="0">
              <a:latin typeface="Calibri"/>
              <a:cs typeface="Calibri"/>
            </a:endParaRPr>
          </a:p>
        </p:txBody>
      </p:sp>
      <p:sp>
        <p:nvSpPr>
          <p:cNvPr id="191" name="object 191"/>
          <p:cNvSpPr txBox="1"/>
          <p:nvPr/>
        </p:nvSpPr>
        <p:spPr>
          <a:xfrm>
            <a:off x="4452915" y="1778587"/>
            <a:ext cx="11367135" cy="579646"/>
          </a:xfrm>
          <a:prstGeom prst="rect">
            <a:avLst/>
          </a:prstGeom>
        </p:spPr>
        <p:txBody>
          <a:bodyPr vert="horz" wrap="square" lIns="0" tIns="12700" rIns="0" bIns="0" rtlCol="0">
            <a:spAutoFit/>
          </a:bodyPr>
          <a:lstStyle/>
          <a:p>
            <a:pPr marL="25400">
              <a:lnSpc>
                <a:spcPct val="100000"/>
              </a:lnSpc>
              <a:spcBef>
                <a:spcPts val="100"/>
              </a:spcBef>
            </a:pPr>
            <a:r>
              <a:rPr lang="en-IN" sz="1600" dirty="0">
                <a:latin typeface="Calibri"/>
                <a:cs typeface="Calibri"/>
              </a:rPr>
              <a:t>                                                                             </a:t>
            </a:r>
            <a:r>
              <a:rPr lang="en-IN" dirty="0">
                <a:latin typeface="Calibri"/>
                <a:cs typeface="Calibri"/>
              </a:rPr>
              <a:t>                                    AMAN SINGH</a:t>
            </a:r>
          </a:p>
          <a:p>
            <a:pPr marL="25400">
              <a:lnSpc>
                <a:spcPct val="100000"/>
              </a:lnSpc>
              <a:spcBef>
                <a:spcPts val="100"/>
              </a:spcBef>
            </a:pPr>
            <a:r>
              <a:rPr lang="en-IN" dirty="0">
                <a:latin typeface="Calibri"/>
                <a:cs typeface="Calibri"/>
              </a:rPr>
              <a:t>                                                                         UG Student, Fisk University, Nashville, TN, 37208</a:t>
            </a:r>
            <a:endParaRPr dirty="0">
              <a:latin typeface="Calibri"/>
              <a:cs typeface="Calibri"/>
            </a:endParaRPr>
          </a:p>
        </p:txBody>
      </p:sp>
      <p:sp>
        <p:nvSpPr>
          <p:cNvPr id="192" name="object 192"/>
          <p:cNvSpPr txBox="1"/>
          <p:nvPr/>
        </p:nvSpPr>
        <p:spPr>
          <a:xfrm>
            <a:off x="14647919" y="9604649"/>
            <a:ext cx="4699635" cy="1474121"/>
          </a:xfrm>
          <a:prstGeom prst="rect">
            <a:avLst/>
          </a:prstGeom>
        </p:spPr>
        <p:txBody>
          <a:bodyPr vert="horz" wrap="square" lIns="0" tIns="12065" rIns="0" bIns="0" rtlCol="0">
            <a:spAutoFit/>
          </a:bodyPr>
          <a:lstStyle/>
          <a:p>
            <a:pPr marL="37465">
              <a:lnSpc>
                <a:spcPts val="1920"/>
              </a:lnSpc>
              <a:spcBef>
                <a:spcPts val="95"/>
              </a:spcBef>
              <a:tabLst>
                <a:tab pos="181610" algn="l"/>
              </a:tabLst>
            </a:pPr>
            <a:r>
              <a:rPr lang="en-US" sz="1600" dirty="0"/>
              <a:t>Future enhance of the Heart Disease Prediction Model is to predict a specific HD type such Heart attracts, CVD, CAD, etc. the potential of the HDPS in a different area are hospital, Clinic, smartphone, smart wear, hospital/police emergency system and integrate with fitness mobile application.</a:t>
            </a:r>
            <a:endParaRPr lang="en-US" sz="1600" dirty="0">
              <a:latin typeface="Calibri"/>
              <a:cs typeface="Calibri"/>
            </a:endParaRPr>
          </a:p>
        </p:txBody>
      </p:sp>
      <p:sp>
        <p:nvSpPr>
          <p:cNvPr id="193" name="object 193"/>
          <p:cNvSpPr txBox="1"/>
          <p:nvPr/>
        </p:nvSpPr>
        <p:spPr>
          <a:xfrm>
            <a:off x="14638932" y="11083907"/>
            <a:ext cx="4973320" cy="415290"/>
          </a:xfrm>
          <a:prstGeom prst="rect">
            <a:avLst/>
          </a:prstGeom>
          <a:solidFill>
            <a:srgbClr val="92D050"/>
          </a:solidFill>
        </p:spPr>
        <p:txBody>
          <a:bodyPr vert="horz" wrap="square" lIns="0" tIns="4445" rIns="0" bIns="0" rtlCol="0">
            <a:spAutoFit/>
          </a:bodyPr>
          <a:lstStyle/>
          <a:p>
            <a:pPr marL="3175" algn="ctr">
              <a:lnSpc>
                <a:spcPct val="100000"/>
              </a:lnSpc>
              <a:spcBef>
                <a:spcPts val="35"/>
              </a:spcBef>
            </a:pPr>
            <a:r>
              <a:rPr sz="2400" spc="-20" dirty="0">
                <a:latin typeface="Calibri"/>
                <a:cs typeface="Calibri"/>
              </a:rPr>
              <a:t>References</a:t>
            </a:r>
            <a:endParaRPr sz="2400" dirty="0">
              <a:latin typeface="Calibri"/>
              <a:cs typeface="Calibri"/>
            </a:endParaRPr>
          </a:p>
        </p:txBody>
      </p:sp>
      <p:sp>
        <p:nvSpPr>
          <p:cNvPr id="194" name="object 194"/>
          <p:cNvSpPr txBox="1"/>
          <p:nvPr/>
        </p:nvSpPr>
        <p:spPr>
          <a:xfrm>
            <a:off x="5171982" y="8838696"/>
            <a:ext cx="9317355" cy="373820"/>
          </a:xfrm>
          <a:prstGeom prst="rect">
            <a:avLst/>
          </a:prstGeom>
          <a:solidFill>
            <a:srgbClr val="92D050"/>
          </a:solidFill>
        </p:spPr>
        <p:txBody>
          <a:bodyPr vert="horz" wrap="square" lIns="0" tIns="4445" rIns="0" bIns="0" rtlCol="0">
            <a:spAutoFit/>
          </a:bodyPr>
          <a:lstStyle/>
          <a:p>
            <a:pPr algn="ctr">
              <a:lnSpc>
                <a:spcPct val="100000"/>
              </a:lnSpc>
              <a:spcBef>
                <a:spcPts val="35"/>
              </a:spcBef>
            </a:pPr>
            <a:r>
              <a:rPr lang="en-IN" sz="2400" spc="-5" dirty="0">
                <a:latin typeface="Calibri"/>
                <a:cs typeface="Calibri"/>
              </a:rPr>
              <a:t>Confusion Matrix and Heatmaps</a:t>
            </a:r>
            <a:endParaRPr sz="2400" dirty="0">
              <a:latin typeface="Calibri"/>
              <a:cs typeface="Calibri"/>
            </a:endParaRPr>
          </a:p>
        </p:txBody>
      </p:sp>
      <p:sp>
        <p:nvSpPr>
          <p:cNvPr id="195" name="object 195"/>
          <p:cNvSpPr txBox="1"/>
          <p:nvPr/>
        </p:nvSpPr>
        <p:spPr>
          <a:xfrm>
            <a:off x="14664308" y="11681184"/>
            <a:ext cx="5007610" cy="3798476"/>
          </a:xfrm>
          <a:prstGeom prst="rect">
            <a:avLst/>
          </a:prstGeom>
        </p:spPr>
        <p:txBody>
          <a:bodyPr vert="horz" wrap="square" lIns="0" tIns="12700" rIns="0" bIns="0" rtlCol="0">
            <a:spAutoFit/>
          </a:bodyPr>
          <a:lstStyle/>
          <a:p>
            <a:pPr marL="12065" marR="5080" algn="just">
              <a:lnSpc>
                <a:spcPct val="100000"/>
              </a:lnSpc>
              <a:spcBef>
                <a:spcPts val="300"/>
              </a:spcBef>
              <a:tabLst>
                <a:tab pos="264160" algn="l"/>
              </a:tabLst>
            </a:pPr>
            <a:r>
              <a:rPr lang="en-IN" sz="1100" dirty="0"/>
              <a:t>Segue Technologies, 2015. The Benefits of Adhering to Software DevelopmentMethodology Concepts. [Online] Available at: https://www.seguetech.com/benefits-adhering-softwaredevelopment-methodology-concepts/ [Accessed 28 01 2019]. Abhishek, t., 2013. Heart Disease Prediction System Using Data Mining Techniques. Oriental Scientific Publishing Co., India, 6(4), pp. 457-466. Afros, R. R. a. F., 2013. Comparison of Various Classification Techniques Using Different Data Mining Tools for Diabetes Diagnosis. Journal of Software Engineering and Applications, 6(3), pp. 85-97. Aparna K., D. R. N. C. S. P. I. S. S. D. K. V., 2014. Disease Prediction in Data Mining Techniques. International Journal of Computer Science and technology, 5(2), pp. 246-249 Arsenault, R., 2019. Sublime Text. [Online] Available at: https://www.utest.com/tools/sublime-text [Accessed 30 01 2019]. Asthana, S., 2018. Essential libraries for Machine Learning in Python. [Online] Available at: https://medium.freecodecamp.org/essential-librariesfor-machine-learning-in-python-82a9ada57aeb [Accessed 08 02 2019]. Bahram, B. a. S. M., 2015. Prediction and Diagnosis of Heart Disease by Data Mining Techniques. Journal of Multidisciplinary Engineering Science and Technology (JMEST),2(2), pp. 164-168. Chalay Beyene, P. K., 2018. “Survey on Prediction and Analysis the Occurrence of Heart Disease Using Data Mining Techniques. International Journal of Pure and Applied Mathematics, 118(8), pp. 165-174. Dangar Chitrali S., P. A. S. S., 2012. Improved Study of Heart Disease Prediction System using Data Mining Classification Technique. International Journal of Computer Applications (0975 – 888) , 47(10), pp. 44-48</a:t>
            </a:r>
            <a:endParaRPr lang="en-IN" sz="1100" spc="-5" dirty="0">
              <a:latin typeface="Calibri"/>
              <a:cs typeface="Calibri"/>
            </a:endParaRPr>
          </a:p>
          <a:p>
            <a:pPr marL="192405" marR="5080" indent="-180340" algn="just">
              <a:lnSpc>
                <a:spcPct val="100000"/>
              </a:lnSpc>
              <a:spcBef>
                <a:spcPts val="300"/>
              </a:spcBef>
              <a:buAutoNum type="arabicPlain"/>
              <a:tabLst>
                <a:tab pos="264160" algn="l"/>
              </a:tabLst>
            </a:pPr>
            <a:endParaRPr sz="1250" dirty="0">
              <a:latin typeface="Calibri"/>
              <a:cs typeface="Calibri"/>
            </a:endParaRPr>
          </a:p>
        </p:txBody>
      </p:sp>
      <p:sp>
        <p:nvSpPr>
          <p:cNvPr id="196" name="object 196"/>
          <p:cNvSpPr txBox="1"/>
          <p:nvPr/>
        </p:nvSpPr>
        <p:spPr>
          <a:xfrm>
            <a:off x="14621163" y="8832350"/>
            <a:ext cx="5007610" cy="415290"/>
          </a:xfrm>
          <a:prstGeom prst="rect">
            <a:avLst/>
          </a:prstGeom>
          <a:solidFill>
            <a:srgbClr val="92D050"/>
          </a:solidFill>
        </p:spPr>
        <p:txBody>
          <a:bodyPr vert="horz" wrap="square" lIns="0" tIns="4445" rIns="0" bIns="0" rtlCol="0">
            <a:spAutoFit/>
          </a:bodyPr>
          <a:lstStyle/>
          <a:p>
            <a:pPr marL="1270" algn="ctr">
              <a:lnSpc>
                <a:spcPct val="100000"/>
              </a:lnSpc>
              <a:spcBef>
                <a:spcPts val="35"/>
              </a:spcBef>
            </a:pPr>
            <a:r>
              <a:rPr sz="2400" spc="-10" dirty="0">
                <a:latin typeface="Calibri"/>
                <a:cs typeface="Calibri"/>
              </a:rPr>
              <a:t>Future</a:t>
            </a:r>
            <a:r>
              <a:rPr sz="2400" spc="-35" dirty="0">
                <a:latin typeface="Calibri"/>
                <a:cs typeface="Calibri"/>
              </a:rPr>
              <a:t> </a:t>
            </a:r>
            <a:r>
              <a:rPr sz="2400" spc="-10" dirty="0">
                <a:latin typeface="Calibri"/>
                <a:cs typeface="Calibri"/>
              </a:rPr>
              <a:t>work</a:t>
            </a:r>
            <a:endParaRPr sz="2400">
              <a:latin typeface="Calibri"/>
              <a:cs typeface="Calibri"/>
            </a:endParaRPr>
          </a:p>
        </p:txBody>
      </p:sp>
      <p:sp>
        <p:nvSpPr>
          <p:cNvPr id="197" name="object 197"/>
          <p:cNvSpPr txBox="1"/>
          <p:nvPr/>
        </p:nvSpPr>
        <p:spPr>
          <a:xfrm>
            <a:off x="14664309" y="5521766"/>
            <a:ext cx="4683246" cy="2636427"/>
          </a:xfrm>
          <a:prstGeom prst="rect">
            <a:avLst/>
          </a:prstGeom>
        </p:spPr>
        <p:txBody>
          <a:bodyPr vert="horz" wrap="square" lIns="0" tIns="13335" rIns="0" bIns="0" rtlCol="0">
            <a:spAutoFit/>
          </a:bodyPr>
          <a:lstStyle/>
          <a:p>
            <a:pPr marL="12700" marR="5080">
              <a:lnSpc>
                <a:spcPct val="106900"/>
              </a:lnSpc>
              <a:spcBef>
                <a:spcPts val="105"/>
              </a:spcBef>
            </a:pPr>
            <a:r>
              <a:rPr lang="en-US" sz="1600" dirty="0"/>
              <a:t>In this project, I used Machine Learning to find or predict whether a person is suffering from a heart disease or not. After importing the data, I analyzed it using plots. Then, I did generate dummy variables for categorical features and scaled other features. After that, I applied 3 Machine Learning algorithms, K Neighbors Classifier, Decision Tree Classifier and Random Forest Classifier. I varied parameters across each model to improve their scores. At the end, Random Classifier achieved the highest score of 83.5%.</a:t>
            </a:r>
            <a:endParaRPr lang="en-US" sz="1600" dirty="0">
              <a:latin typeface="Calibri"/>
              <a:cs typeface="Calibri"/>
            </a:endParaRPr>
          </a:p>
        </p:txBody>
      </p:sp>
      <p:pic>
        <p:nvPicPr>
          <p:cNvPr id="201" name="Picture 200" descr="A picture containing text, stationary, screenshot&#10;&#10;Description automatically generated">
            <a:extLst>
              <a:ext uri="{FF2B5EF4-FFF2-40B4-BE49-F238E27FC236}">
                <a16:creationId xmlns:a16="http://schemas.microsoft.com/office/drawing/2014/main" id="{DEFA3358-3CF0-49C7-AC1D-816FC01CA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25" y="5302626"/>
            <a:ext cx="3761164" cy="2428093"/>
          </a:xfrm>
          <a:prstGeom prst="rect">
            <a:avLst/>
          </a:prstGeom>
        </p:spPr>
      </p:pic>
      <p:pic>
        <p:nvPicPr>
          <p:cNvPr id="203" name="Picture 202" descr="A picture containing crossword puzzle&#10;&#10;Description automatically generated">
            <a:extLst>
              <a:ext uri="{FF2B5EF4-FFF2-40B4-BE49-F238E27FC236}">
                <a16:creationId xmlns:a16="http://schemas.microsoft.com/office/drawing/2014/main" id="{5F46987C-095E-4AA6-AAAE-A633814CCE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6776" y="5432480"/>
            <a:ext cx="3137062" cy="2200879"/>
          </a:xfrm>
          <a:prstGeom prst="rect">
            <a:avLst/>
          </a:prstGeom>
        </p:spPr>
      </p:pic>
      <p:pic>
        <p:nvPicPr>
          <p:cNvPr id="205" name="Picture 204" descr="Chart, treemap chart&#10;&#10;Description automatically generated">
            <a:extLst>
              <a:ext uri="{FF2B5EF4-FFF2-40B4-BE49-F238E27FC236}">
                <a16:creationId xmlns:a16="http://schemas.microsoft.com/office/drawing/2014/main" id="{95B80A3F-270F-4EE6-8522-CC40DFBE3E6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66419" y="5407136"/>
            <a:ext cx="2833288" cy="2279407"/>
          </a:xfrm>
          <a:prstGeom prst="rect">
            <a:avLst/>
          </a:prstGeom>
        </p:spPr>
      </p:pic>
      <p:pic>
        <p:nvPicPr>
          <p:cNvPr id="209" name="Picture 208" descr="Chart, bar chart&#10;&#10;Description automatically generated">
            <a:extLst>
              <a:ext uri="{FF2B5EF4-FFF2-40B4-BE49-F238E27FC236}">
                <a16:creationId xmlns:a16="http://schemas.microsoft.com/office/drawing/2014/main" id="{D35E6B09-290E-46B8-9F42-98E809BF2A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94960" y="5283462"/>
            <a:ext cx="2652901" cy="2472509"/>
          </a:xfrm>
          <a:prstGeom prst="rect">
            <a:avLst/>
          </a:prstGeom>
        </p:spPr>
      </p:pic>
      <p:pic>
        <p:nvPicPr>
          <p:cNvPr id="217" name="Picture 216" descr="A picture containing application&#10;&#10;Description automatically generated">
            <a:extLst>
              <a:ext uri="{FF2B5EF4-FFF2-40B4-BE49-F238E27FC236}">
                <a16:creationId xmlns:a16="http://schemas.microsoft.com/office/drawing/2014/main" id="{B6C3B376-5541-40A5-ABF7-61B9F8987A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2149" y="9241777"/>
            <a:ext cx="2708002" cy="1830449"/>
          </a:xfrm>
          <a:prstGeom prst="rect">
            <a:avLst/>
          </a:prstGeom>
        </p:spPr>
      </p:pic>
      <p:pic>
        <p:nvPicPr>
          <p:cNvPr id="219" name="Picture 218" descr="A picture containing application&#10;&#10;Description automatically generated">
            <a:extLst>
              <a:ext uri="{FF2B5EF4-FFF2-40B4-BE49-F238E27FC236}">
                <a16:creationId xmlns:a16="http://schemas.microsoft.com/office/drawing/2014/main" id="{2E7BB6DD-52CC-4C22-9A57-A00BDD3BE9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61366" y="9222195"/>
            <a:ext cx="2625231" cy="1850572"/>
          </a:xfrm>
          <a:prstGeom prst="rect">
            <a:avLst/>
          </a:prstGeom>
        </p:spPr>
      </p:pic>
      <p:pic>
        <p:nvPicPr>
          <p:cNvPr id="221" name="Picture 220" descr="A picture containing graphical user interface&#10;&#10;Description automatically generated">
            <a:extLst>
              <a:ext uri="{FF2B5EF4-FFF2-40B4-BE49-F238E27FC236}">
                <a16:creationId xmlns:a16="http://schemas.microsoft.com/office/drawing/2014/main" id="{23274F87-DDAA-4A29-8FC8-B670B70EFF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04717" y="9250379"/>
            <a:ext cx="3039381" cy="1710534"/>
          </a:xfrm>
          <a:prstGeom prst="rect">
            <a:avLst/>
          </a:prstGeom>
        </p:spPr>
      </p:pic>
      <p:pic>
        <p:nvPicPr>
          <p:cNvPr id="223" name="Picture 222" descr="A picture containing graphical user interface&#10;&#10;Description automatically generated">
            <a:extLst>
              <a:ext uri="{FF2B5EF4-FFF2-40B4-BE49-F238E27FC236}">
                <a16:creationId xmlns:a16="http://schemas.microsoft.com/office/drawing/2014/main" id="{5E395234-5E9C-4323-B527-3A87A9575D3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07335" y="11442158"/>
            <a:ext cx="2967518" cy="2200880"/>
          </a:xfrm>
          <a:prstGeom prst="rect">
            <a:avLst/>
          </a:prstGeom>
        </p:spPr>
      </p:pic>
      <p:pic>
        <p:nvPicPr>
          <p:cNvPr id="225" name="Picture 224" descr="Chart, line chart&#10;&#10;Description automatically generated">
            <a:extLst>
              <a:ext uri="{FF2B5EF4-FFF2-40B4-BE49-F238E27FC236}">
                <a16:creationId xmlns:a16="http://schemas.microsoft.com/office/drawing/2014/main" id="{005A16CC-D0FC-467F-A01F-65273E4FBF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24447" y="11442158"/>
            <a:ext cx="3037023" cy="2266228"/>
          </a:xfrm>
          <a:prstGeom prst="rect">
            <a:avLst/>
          </a:prstGeom>
        </p:spPr>
      </p:pic>
      <p:pic>
        <p:nvPicPr>
          <p:cNvPr id="227" name="Picture 226" descr="Chart, bar chart&#10;&#10;Description automatically generated">
            <a:extLst>
              <a:ext uri="{FF2B5EF4-FFF2-40B4-BE49-F238E27FC236}">
                <a16:creationId xmlns:a16="http://schemas.microsoft.com/office/drawing/2014/main" id="{28534E81-493C-4535-964D-1F0D2870BF1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11065" y="11455167"/>
            <a:ext cx="2733033" cy="2590396"/>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31F2C4A7-0C8E-408A-BD0A-9274AAFA006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80475" y="10960913"/>
            <a:ext cx="1738159" cy="17746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TotalTime>
  <Words>889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 MT</vt:lpstr>
      <vt:lpstr>Calibri</vt:lpstr>
      <vt:lpstr>Times New Roman</vt:lpstr>
      <vt:lpstr>Office Theme</vt:lpstr>
      <vt:lpstr>   HEART DISEASE PREDICTION USING MACHINE LEARNING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michelle.gomez23@outlook.com</dc:creator>
  <cp:lastModifiedBy>Aman Singh</cp:lastModifiedBy>
  <cp:revision>3</cp:revision>
  <dcterms:created xsi:type="dcterms:W3CDTF">2021-11-19T23:58:02Z</dcterms:created>
  <dcterms:modified xsi:type="dcterms:W3CDTF">2021-11-20T01:25:02Z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2019-03-30T00:00:00Z</vt:filetime>
  </property>
  <property fmtid="{D5CDD505-2E9C-101B-9397-08002B2CF9AE}" pid="3" name="Creator">
    <vt:lpwstr>Microsoft® PowerPoint® for Office 365</vt:lpwstr>
  </property>
  <property fmtid="{D5CDD505-2E9C-101B-9397-08002B2CF9AE}" pid="4" name="LastSaved">
    <vt:filetime>2021-11-19T00:00:00Z</vt:filetime>
  </property>
</Properties>
</file>