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15"/>
  </p:notesMasterIdLst>
  <p:sldIdLst>
    <p:sldId id="262" r:id="rId5"/>
    <p:sldId id="313" r:id="rId6"/>
    <p:sldId id="427" r:id="rId7"/>
    <p:sldId id="428" r:id="rId8"/>
    <p:sldId id="429" r:id="rId9"/>
    <p:sldId id="430" r:id="rId10"/>
    <p:sldId id="431" r:id="rId11"/>
    <p:sldId id="420" r:id="rId12"/>
    <p:sldId id="432" r:id="rId13"/>
    <p:sldId id="266" r:id="rId1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62161-CC59-0243-8814-24B2BCD5297D}" v="50" dt="2021-12-06T08:06:00.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2"/>
  </p:normalViewPr>
  <p:slideViewPr>
    <p:cSldViewPr snapToGrid="0">
      <p:cViewPr varScale="1">
        <p:scale>
          <a:sx n="113" d="100"/>
          <a:sy n="113" d="100"/>
        </p:scale>
        <p:origin x="160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68DC72-0701-4922-B9D1-CBFB540736DA}" type="datetimeFigureOut">
              <a:rPr lang="en-IN" smtClean="0"/>
              <a:t>06/12/21</a:t>
            </a:fld>
            <a:endParaRPr lang="en-I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2" name="Content Placeholder 3"/>
          <p:cNvSpPr>
            <a:spLocks noGrp="1"/>
          </p:cNvSpPr>
          <p:nvPr>
            <p:ph sz="half" idx="2"/>
          </p:nvPr>
        </p:nvSpPr>
        <p:spPr>
          <a:xfrm>
            <a:off x="496537" y="1011781"/>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a:t>Click to edit Master title style</a:t>
            </a:r>
            <a:endParaRPr lang="en-IN"/>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p:cNvSpPr>
            <a:spLocks noGrp="1"/>
          </p:cNvSpPr>
          <p:nvPr>
            <p:ph type="title"/>
          </p:nvPr>
        </p:nvSpPr>
        <p:spPr>
          <a:xfrm>
            <a:off x="180654" y="202990"/>
            <a:ext cx="7042080" cy="554587"/>
          </a:xfrm>
        </p:spPr>
        <p:txBody>
          <a:bodyPr/>
          <a:lstStyle>
            <a:lvl1pPr algn="l">
              <a:defRPr sz="3200" b="1"/>
            </a:lvl1pPr>
          </a:lstStyle>
          <a:p>
            <a:r>
              <a:rPr lang="en-US"/>
              <a:t>Click to edit Master title style</a:t>
            </a:r>
            <a:endParaRPr lang="en-IN"/>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a:t>Thanks…</a:t>
            </a:r>
            <a:endParaRPr lang="en-IN"/>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12/6/21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doi/abs/10.1080/00207540050205073" TargetMode="External"/><Relationship Id="rId2" Type="http://schemas.openxmlformats.org/officeDocument/2006/relationships/hyperlink" Target="https://ieeexplore.ieee.org/abstract/document/6401531" TargetMode="External"/><Relationship Id="rId1" Type="http://schemas.openxmlformats.org/officeDocument/2006/relationships/slideLayout" Target="../slideLayouts/slideLayout2.xml"/><Relationship Id="rId5" Type="http://schemas.openxmlformats.org/officeDocument/2006/relationships/hyperlink" Target="https://semiengineering.com/knowledge_centers/artificial-%20intelligence/machine-learning/" TargetMode="External"/><Relationship Id="rId4" Type="http://schemas.openxmlformats.org/officeDocument/2006/relationships/hyperlink" Target="https://thesai.org/Downloads/Volume11No12/Paper_25-%20Predictive_System_of_Semiconductor_Failur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0" y="850401"/>
            <a:ext cx="8743949" cy="2183744"/>
          </a:xfrm>
        </p:spPr>
        <p:txBody>
          <a:bodyPr anchor="ctr"/>
          <a:lstStyle>
            <a:lvl1pPr algn="ctr">
              <a:defRPr sz="2800" b="1">
                <a:latin typeface="+mn-lt"/>
              </a:defRPr>
            </a:lvl1pPr>
          </a:lstStyle>
          <a:p>
            <a:br>
              <a:rPr lang="en-GB" sz="3200" dirty="0">
                <a:latin typeface="+mj-lt"/>
                <a:cs typeface="Arial"/>
              </a:rPr>
            </a:br>
            <a:r>
              <a:rPr lang="en-GB" sz="3200" dirty="0">
                <a:solidFill>
                  <a:srgbClr val="002060"/>
                </a:solidFill>
                <a:latin typeface="+mj-lt"/>
                <a:cs typeface="Arial"/>
              </a:rPr>
              <a:t>            </a:t>
            </a:r>
            <a:br>
              <a:rPr lang="en-GB" sz="3200" dirty="0">
                <a:latin typeface="+mj-lt"/>
                <a:cs typeface="Arial"/>
              </a:rPr>
            </a:br>
            <a:r>
              <a:rPr lang="en-GB" sz="3200" dirty="0">
                <a:solidFill>
                  <a:srgbClr val="002060"/>
                </a:solidFill>
                <a:latin typeface="+mj-lt"/>
                <a:cs typeface="Arial"/>
              </a:rPr>
              <a:t>  		</a:t>
            </a:r>
            <a:br>
              <a:rPr lang="en-GB" sz="3200" dirty="0">
                <a:solidFill>
                  <a:srgbClr val="002060"/>
                </a:solidFill>
                <a:latin typeface="+mj-lt"/>
                <a:cs typeface="Arial"/>
              </a:rPr>
            </a:br>
            <a:br>
              <a:rPr lang="en-GB" sz="3200" dirty="0">
                <a:solidFill>
                  <a:srgbClr val="002060"/>
                </a:solidFill>
                <a:latin typeface="+mj-lt"/>
                <a:cs typeface="Arial"/>
              </a:rPr>
            </a:br>
            <a:br>
              <a:rPr lang="en-GB" sz="3200" dirty="0">
                <a:solidFill>
                  <a:srgbClr val="002060"/>
                </a:solidFill>
                <a:latin typeface="+mj-lt"/>
                <a:cs typeface="Arial"/>
              </a:rPr>
            </a:br>
            <a:br>
              <a:rPr lang="en-GB" sz="3200" dirty="0">
                <a:solidFill>
                  <a:srgbClr val="002060"/>
                </a:solidFill>
                <a:latin typeface="+mj-lt"/>
                <a:cs typeface="Arial"/>
              </a:rPr>
            </a:br>
            <a:r>
              <a:rPr lang="en-GB" sz="3200" dirty="0">
                <a:solidFill>
                  <a:srgbClr val="002060"/>
                </a:solidFill>
                <a:latin typeface="+mj-lt"/>
                <a:cs typeface="Arial"/>
              </a:rPr>
              <a:t>Project Title: </a:t>
            </a:r>
            <a:r>
              <a:rPr lang="en-GB" sz="3200" u="sng" dirty="0">
                <a:solidFill>
                  <a:srgbClr val="002060"/>
                </a:solidFill>
                <a:latin typeface="+mj-lt"/>
                <a:cs typeface="Arial"/>
              </a:rPr>
              <a:t>Detecting Faults in Manufacturing Process of Semiconductor using ML Models.</a:t>
            </a:r>
            <a:br>
              <a:rPr lang="en-GB" sz="3200" u="sng" dirty="0">
                <a:solidFill>
                  <a:srgbClr val="002060"/>
                </a:solidFill>
                <a:latin typeface="+mj-lt"/>
                <a:cs typeface="Arial"/>
              </a:rPr>
            </a:br>
            <a:r>
              <a:rPr lang="en-GB" sz="3200" u="sng" dirty="0">
                <a:solidFill>
                  <a:srgbClr val="002060"/>
                </a:solidFill>
                <a:latin typeface="+mj-lt"/>
                <a:cs typeface="Arial"/>
              </a:rPr>
              <a:t>ECN_358</a:t>
            </a:r>
            <a:br>
              <a:rPr lang="en-GB" sz="3200" dirty="0">
                <a:solidFill>
                  <a:srgbClr val="002060"/>
                </a:solidFill>
                <a:latin typeface="+mj-lt"/>
                <a:cs typeface="Arial"/>
              </a:rPr>
            </a:br>
            <a:r>
              <a:rPr lang="en-GB" sz="3200" dirty="0">
                <a:solidFill>
                  <a:srgbClr val="002060"/>
                </a:solidFill>
                <a:latin typeface="+mj-lt"/>
                <a:cs typeface="Arial"/>
              </a:rPr>
              <a:t>	</a:t>
            </a:r>
            <a:br>
              <a:rPr lang="en-GB" sz="3200" dirty="0">
                <a:solidFill>
                  <a:srgbClr val="002060"/>
                </a:solidFill>
                <a:latin typeface="+mj-lt"/>
                <a:cs typeface="Arial"/>
              </a:rPr>
            </a:br>
            <a:r>
              <a:rPr lang="en-GB" sz="3200" dirty="0">
                <a:solidFill>
                  <a:srgbClr val="002060"/>
                </a:solidFill>
                <a:latin typeface="+mj-lt"/>
                <a:cs typeface="Arial"/>
              </a:rPr>
              <a:t>  </a:t>
            </a:r>
            <a:r>
              <a:rPr lang="en-GB" dirty="0">
                <a:solidFill>
                  <a:srgbClr val="002060"/>
                </a:solidFill>
                <a:latin typeface="+mj-lt"/>
                <a:cs typeface="Arial"/>
              </a:rPr>
              <a:t>Name : Aman Sinha</a:t>
            </a:r>
            <a:br>
              <a:rPr lang="en-GB" dirty="0">
                <a:solidFill>
                  <a:srgbClr val="002060"/>
                </a:solidFill>
                <a:latin typeface="+mj-lt"/>
                <a:cs typeface="Arial"/>
              </a:rPr>
            </a:br>
            <a:r>
              <a:rPr lang="en-GB" dirty="0">
                <a:solidFill>
                  <a:srgbClr val="002060"/>
                </a:solidFill>
                <a:latin typeface="+mj-lt"/>
                <a:cs typeface="Arial"/>
              </a:rPr>
              <a:t>   </a:t>
            </a:r>
            <a:r>
              <a:rPr lang="en-GB" dirty="0" err="1">
                <a:solidFill>
                  <a:srgbClr val="002060"/>
                </a:solidFill>
                <a:latin typeface="+mj-lt"/>
                <a:cs typeface="Arial"/>
              </a:rPr>
              <a:t>Enrollment</a:t>
            </a:r>
            <a:r>
              <a:rPr lang="en-GB" dirty="0">
                <a:solidFill>
                  <a:srgbClr val="002060"/>
                </a:solidFill>
                <a:latin typeface="+mj-lt"/>
                <a:cs typeface="Arial"/>
              </a:rPr>
              <a:t> Number : 19116007</a:t>
            </a:r>
            <a:br>
              <a:rPr lang="en-GB" dirty="0">
                <a:solidFill>
                  <a:srgbClr val="002060"/>
                </a:solidFill>
                <a:latin typeface="+mj-lt"/>
                <a:cs typeface="Arial"/>
              </a:rPr>
            </a:br>
            <a:r>
              <a:rPr lang="en-GB" dirty="0">
                <a:solidFill>
                  <a:srgbClr val="002060"/>
                </a:solidFill>
                <a:latin typeface="+mj-lt"/>
                <a:cs typeface="Arial"/>
              </a:rPr>
              <a:t>  Email : </a:t>
            </a:r>
            <a:r>
              <a:rPr lang="en-GB" dirty="0" err="1">
                <a:solidFill>
                  <a:srgbClr val="002060"/>
                </a:solidFill>
                <a:latin typeface="+mj-lt"/>
                <a:cs typeface="Arial"/>
              </a:rPr>
              <a:t>aman_s@ec.iitr.ac.in</a:t>
            </a:r>
            <a:endParaRPr lang="en-IN" sz="3200" dirty="0">
              <a:solidFill>
                <a:srgbClr val="C00000"/>
              </a:solidFill>
              <a:latin typeface="+mj-lt"/>
              <a:cs typeface="Arial"/>
            </a:endParaRPr>
          </a:p>
        </p:txBody>
      </p:sp>
      <p:sp>
        <p:nvSpPr>
          <p:cNvPr id="5" name="Text Placeholder 2">
            <a:extLst>
              <a:ext uri="{FF2B5EF4-FFF2-40B4-BE49-F238E27FC236}">
                <a16:creationId xmlns:a16="http://schemas.microsoft.com/office/drawing/2014/main" id="{0DF1F5BB-3917-49B8-8473-8B3673ED34D4}"/>
              </a:ext>
            </a:extLst>
          </p:cNvPr>
          <p:cNvSpPr txBox="1">
            <a:spLocks/>
          </p:cNvSpPr>
          <p:nvPr/>
        </p:nvSpPr>
        <p:spPr>
          <a:xfrm>
            <a:off x="1828371" y="3823855"/>
            <a:ext cx="6223315" cy="1209050"/>
          </a:xfrm>
          <a:prstGeom prst="rect">
            <a:avLst/>
          </a:prstGeom>
        </p:spPr>
        <p:txBody>
          <a:bodyPr vert="horz" lIns="68580" tIns="34290" rIns="68580" bIns="34290" rtlCol="0" anchor="b">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l"/>
            <a:endParaRPr lang="en-US" sz="1800">
              <a:latin typeface="Arial" pitchFamily="34" charset="0"/>
              <a:cs typeface="Arial" pitchFamily="34" charset="0"/>
            </a:endParaRP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a:rPr>
              <a:t>Thanks...</a:t>
            </a:r>
          </a:p>
        </p:txBody>
      </p:sp>
    </p:spTree>
    <p:extLst>
      <p:ext uri="{BB962C8B-B14F-4D97-AF65-F5344CB8AC3E}">
        <p14:creationId xmlns:p14="http://schemas.microsoft.com/office/powerpoint/2010/main" val="4167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39F310-45E3-4950-BA8D-80249DBFE6AC}"/>
              </a:ext>
            </a:extLst>
          </p:cNvPr>
          <p:cNvSpPr>
            <a:spLocks noGrp="1"/>
          </p:cNvSpPr>
          <p:nvPr>
            <p:ph sz="half" idx="2"/>
          </p:nvPr>
        </p:nvSpPr>
        <p:spPr>
          <a:xfrm>
            <a:off x="187931" y="1520042"/>
            <a:ext cx="8768137" cy="4970193"/>
          </a:xfrm>
        </p:spPr>
        <p:txBody>
          <a:bodyPr/>
          <a:lstStyle/>
          <a:p>
            <a:pPr marL="400050"/>
            <a:r>
              <a:rPr lang="en-US" dirty="0"/>
              <a:t>Introduction</a:t>
            </a:r>
          </a:p>
          <a:p>
            <a:pPr marL="400050"/>
            <a:r>
              <a:rPr lang="en-US" dirty="0"/>
              <a:t>Theory</a:t>
            </a:r>
          </a:p>
          <a:p>
            <a:pPr marL="400050"/>
            <a:r>
              <a:rPr lang="en-US" dirty="0"/>
              <a:t>Methodology</a:t>
            </a:r>
          </a:p>
          <a:p>
            <a:pPr marL="400050"/>
            <a:r>
              <a:rPr lang="en-US" dirty="0"/>
              <a:t>Observations</a:t>
            </a:r>
          </a:p>
          <a:p>
            <a:pPr marL="400050"/>
            <a:r>
              <a:rPr lang="en-US" dirty="0"/>
              <a:t>Result &amp; Conclusion</a:t>
            </a:r>
          </a:p>
          <a:p>
            <a:pPr marL="400050"/>
            <a:r>
              <a:rPr lang="en-US" dirty="0"/>
              <a:t>References</a:t>
            </a:r>
          </a:p>
          <a:p>
            <a:pPr marL="0" indent="0">
              <a:buNone/>
            </a:pPr>
            <a:endParaRPr lang="en-US" dirty="0"/>
          </a:p>
          <a:p>
            <a:endParaRPr lang="en-IN" dirty="0"/>
          </a:p>
        </p:txBody>
      </p:sp>
      <p:sp>
        <p:nvSpPr>
          <p:cNvPr id="3" name="Title 2">
            <a:extLst>
              <a:ext uri="{FF2B5EF4-FFF2-40B4-BE49-F238E27FC236}">
                <a16:creationId xmlns:a16="http://schemas.microsoft.com/office/drawing/2014/main" id="{12C5B0A5-2917-4FE1-97F3-6F8C68C5F607}"/>
              </a:ext>
            </a:extLst>
          </p:cNvPr>
          <p:cNvSpPr>
            <a:spLocks noGrp="1"/>
          </p:cNvSpPr>
          <p:nvPr>
            <p:ph type="title"/>
          </p:nvPr>
        </p:nvSpPr>
        <p:spPr/>
        <p:txBody>
          <a:bodyPr/>
          <a:lstStyle/>
          <a:p>
            <a:r>
              <a:rPr lang="en-US"/>
              <a:t>Outline</a:t>
            </a:r>
            <a:endParaRPr lang="en-IN"/>
          </a:p>
        </p:txBody>
      </p:sp>
    </p:spTree>
    <p:extLst>
      <p:ext uri="{BB962C8B-B14F-4D97-AF65-F5344CB8AC3E}">
        <p14:creationId xmlns:p14="http://schemas.microsoft.com/office/powerpoint/2010/main" val="34196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4697F-6807-4456-871C-DC94E47D3DD1}"/>
              </a:ext>
            </a:extLst>
          </p:cNvPr>
          <p:cNvSpPr>
            <a:spLocks noGrp="1"/>
          </p:cNvSpPr>
          <p:nvPr>
            <p:ph sz="half" idx="2"/>
          </p:nvPr>
        </p:nvSpPr>
        <p:spPr>
          <a:xfrm>
            <a:off x="0" y="934516"/>
            <a:ext cx="9112003" cy="5445020"/>
          </a:xfrm>
        </p:spPr>
        <p:txBody>
          <a:bodyPr/>
          <a:lstStyle/>
          <a:p>
            <a:pPr marL="0" indent="0">
              <a:buNone/>
            </a:pPr>
            <a:r>
              <a:rPr lang="en-IN" dirty="0"/>
              <a:t>Semiconductor devices are built on a series of nanofabrication processes performed on substrates made of a single purest silicon crystal. These substrates are commonly known as wafers.</a:t>
            </a:r>
          </a:p>
          <a:p>
            <a:pPr marL="0" indent="0">
              <a:buNone/>
            </a:pPr>
            <a:r>
              <a:rPr lang="en-IN" dirty="0"/>
              <a:t>Many sets of processes are involved in manufacturing process and major role of Machine Learning comes in the part of detecting faults in wafer designing and other processes during fabrication.</a:t>
            </a:r>
          </a:p>
        </p:txBody>
      </p:sp>
      <p:sp>
        <p:nvSpPr>
          <p:cNvPr id="3" name="Title 2">
            <a:extLst>
              <a:ext uri="{FF2B5EF4-FFF2-40B4-BE49-F238E27FC236}">
                <a16:creationId xmlns:a16="http://schemas.microsoft.com/office/drawing/2014/main" id="{AD02EDA1-0E83-48E7-9513-DF64A670E5E8}"/>
              </a:ext>
            </a:extLst>
          </p:cNvPr>
          <p:cNvSpPr>
            <a:spLocks noGrp="1"/>
          </p:cNvSpPr>
          <p:nvPr>
            <p:ph type="title"/>
          </p:nvPr>
        </p:nvSpPr>
        <p:spPr/>
        <p:txBody>
          <a:bodyPr/>
          <a:lstStyle/>
          <a:p>
            <a:r>
              <a:rPr lang="en-GB" dirty="0">
                <a:cs typeface="Calibri"/>
              </a:rPr>
              <a:t>Introduction</a:t>
            </a:r>
            <a:endParaRPr lang="en-GB" dirty="0"/>
          </a:p>
        </p:txBody>
      </p:sp>
      <p:pic>
        <p:nvPicPr>
          <p:cNvPr id="5" name="Picture 4" descr="Diagram&#10;&#10;Description automatically generated">
            <a:extLst>
              <a:ext uri="{FF2B5EF4-FFF2-40B4-BE49-F238E27FC236}">
                <a16:creationId xmlns:a16="http://schemas.microsoft.com/office/drawing/2014/main" id="{5AB830B5-CA7C-2F48-B852-F5C43C17D7F5}"/>
              </a:ext>
            </a:extLst>
          </p:cNvPr>
          <p:cNvPicPr>
            <a:picLocks noChangeAspect="1"/>
          </p:cNvPicPr>
          <p:nvPr/>
        </p:nvPicPr>
        <p:blipFill rotWithShape="1">
          <a:blip r:embed="rId2">
            <a:extLst>
              <a:ext uri="{28A0092B-C50C-407E-A947-70E740481C1C}">
                <a14:useLocalDpi xmlns:a14="http://schemas.microsoft.com/office/drawing/2010/main" val="0"/>
              </a:ext>
            </a:extLst>
          </a:blip>
          <a:srcRect b="12247"/>
          <a:stretch/>
        </p:blipFill>
        <p:spPr>
          <a:xfrm>
            <a:off x="427512" y="3253838"/>
            <a:ext cx="8027719" cy="2945081"/>
          </a:xfrm>
          <a:prstGeom prst="rect">
            <a:avLst/>
          </a:prstGeom>
        </p:spPr>
      </p:pic>
    </p:spTree>
    <p:extLst>
      <p:ext uri="{BB962C8B-B14F-4D97-AF65-F5344CB8AC3E}">
        <p14:creationId xmlns:p14="http://schemas.microsoft.com/office/powerpoint/2010/main" val="19658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64C0-2038-1745-911F-1743387D6477}"/>
              </a:ext>
            </a:extLst>
          </p:cNvPr>
          <p:cNvSpPr>
            <a:spLocks noGrp="1"/>
          </p:cNvSpPr>
          <p:nvPr>
            <p:ph sz="half" idx="2"/>
          </p:nvPr>
        </p:nvSpPr>
        <p:spPr>
          <a:xfrm>
            <a:off x="180654" y="1106784"/>
            <a:ext cx="8768137" cy="5223272"/>
          </a:xfrm>
        </p:spPr>
        <p:txBody>
          <a:bodyPr/>
          <a:lstStyle/>
          <a:p>
            <a:r>
              <a:rPr lang="en-IN" dirty="0"/>
              <a:t>Semiconductor Manufacturing technique is getting advanced in more advanced VLSI technique with help Machine Learning Algorithms and predictive model. In manufacturing process, the raw parts like semiconductor materials, metals, insulators, dopants are converted into finished products. </a:t>
            </a:r>
          </a:p>
          <a:p>
            <a:r>
              <a:rPr lang="en-IN" dirty="0"/>
              <a:t>Defects generally are found in the wafer region during fabrication process. Majorly caused by detecting flaw in crystal structure by heavily doping, mask getting misaligned with layers combination, improper oven temperatures, dust particle or impurity found during process, virus and bacteria found in wafer region. </a:t>
            </a:r>
          </a:p>
          <a:p>
            <a:pPr marL="0" indent="0">
              <a:buNone/>
            </a:pPr>
            <a:endParaRPr lang="en-US" dirty="0"/>
          </a:p>
        </p:txBody>
      </p:sp>
      <p:sp>
        <p:nvSpPr>
          <p:cNvPr id="3" name="Title 2">
            <a:extLst>
              <a:ext uri="{FF2B5EF4-FFF2-40B4-BE49-F238E27FC236}">
                <a16:creationId xmlns:a16="http://schemas.microsoft.com/office/drawing/2014/main" id="{BB402427-F532-0E4F-B7C3-6CFD87114864}"/>
              </a:ext>
            </a:extLst>
          </p:cNvPr>
          <p:cNvSpPr>
            <a:spLocks noGrp="1"/>
          </p:cNvSpPr>
          <p:nvPr>
            <p:ph type="title"/>
          </p:nvPr>
        </p:nvSpPr>
        <p:spPr/>
        <p:txBody>
          <a:bodyPr/>
          <a:lstStyle/>
          <a:p>
            <a:r>
              <a:rPr lang="en-US" dirty="0"/>
              <a:t>Theory</a:t>
            </a:r>
          </a:p>
        </p:txBody>
      </p:sp>
    </p:spTree>
    <p:extLst>
      <p:ext uri="{BB962C8B-B14F-4D97-AF65-F5344CB8AC3E}">
        <p14:creationId xmlns:p14="http://schemas.microsoft.com/office/powerpoint/2010/main" val="425849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3EE42F-74B1-4646-A451-43B6D0534FEA}"/>
              </a:ext>
            </a:extLst>
          </p:cNvPr>
          <p:cNvSpPr>
            <a:spLocks noGrp="1"/>
          </p:cNvSpPr>
          <p:nvPr>
            <p:ph sz="half" idx="2"/>
          </p:nvPr>
        </p:nvSpPr>
        <p:spPr>
          <a:xfrm>
            <a:off x="187931" y="1071158"/>
            <a:ext cx="8768137" cy="5223272"/>
          </a:xfrm>
        </p:spPr>
        <p:txBody>
          <a:bodyPr/>
          <a:lstStyle/>
          <a:p>
            <a:r>
              <a:rPr lang="en-IN" dirty="0"/>
              <a:t>Firstly, importing the dataset in our Python code and removed unwanted features which are of no use. Some features are highly correlated like more than 90% and were removed. Replaced null values with standard techniques in ML in our dataset. </a:t>
            </a:r>
          </a:p>
          <a:p>
            <a:r>
              <a:rPr lang="en-IN" dirty="0"/>
              <a:t>Then model is trained for the dataset which applies Logistic Regression, SVM, Decision </a:t>
            </a:r>
            <a:r>
              <a:rPr lang="en-IN"/>
              <a:t>Tree, </a:t>
            </a:r>
            <a:r>
              <a:rPr lang="en-IN" dirty="0"/>
              <a:t>and KNN. </a:t>
            </a:r>
          </a:p>
          <a:p>
            <a:pPr marL="0" indent="0">
              <a:buNone/>
            </a:pPr>
            <a:r>
              <a:rPr lang="en-US" dirty="0"/>
              <a:t> </a:t>
            </a:r>
          </a:p>
          <a:p>
            <a:pPr marL="0" indent="0">
              <a:buNone/>
            </a:pPr>
            <a:r>
              <a:rPr lang="en-US" dirty="0"/>
              <a:t> Size of Dataset-[1567,590]</a:t>
            </a:r>
          </a:p>
          <a:p>
            <a:pPr marL="0" indent="0">
              <a:buNone/>
            </a:pPr>
            <a:r>
              <a:rPr lang="en-US" dirty="0"/>
              <a:t> Number of Total Feature-592</a:t>
            </a:r>
          </a:p>
          <a:p>
            <a:pPr marL="0" indent="0">
              <a:buNone/>
            </a:pPr>
            <a:r>
              <a:rPr lang="en-US" dirty="0"/>
              <a:t>And after feature selection process remaining features are 361.</a:t>
            </a:r>
          </a:p>
        </p:txBody>
      </p:sp>
      <p:sp>
        <p:nvSpPr>
          <p:cNvPr id="3" name="Title 2">
            <a:extLst>
              <a:ext uri="{FF2B5EF4-FFF2-40B4-BE49-F238E27FC236}">
                <a16:creationId xmlns:a16="http://schemas.microsoft.com/office/drawing/2014/main" id="{F8287F2B-181D-AC4B-9175-6336BD46708B}"/>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2362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EB6290-5984-8E49-8A7C-6E9F4FAD2F59}"/>
              </a:ext>
            </a:extLst>
          </p:cNvPr>
          <p:cNvSpPr>
            <a:spLocks noGrp="1"/>
          </p:cNvSpPr>
          <p:nvPr>
            <p:ph sz="half" idx="2"/>
          </p:nvPr>
        </p:nvSpPr>
        <p:spPr>
          <a:xfrm>
            <a:off x="180654" y="1047407"/>
            <a:ext cx="8768137" cy="5223272"/>
          </a:xfrm>
        </p:spPr>
        <p:txBody>
          <a:bodyPr/>
          <a:lstStyle/>
          <a:p>
            <a:pPr marL="0" indent="0">
              <a:buNone/>
            </a:pPr>
            <a:r>
              <a:rPr lang="en-IN" b="1" dirty="0"/>
              <a:t>Model Training through Logistic Regression: </a:t>
            </a:r>
            <a:endParaRPr lang="en-IN" dirty="0"/>
          </a:p>
          <a:p>
            <a:pPr marL="0" indent="0">
              <a:buNone/>
            </a:pPr>
            <a:r>
              <a:rPr lang="en-IN" dirty="0"/>
              <a:t>Accuracy of Training-0.9829787234042553 </a:t>
            </a:r>
          </a:p>
          <a:p>
            <a:pPr marL="0" indent="0">
              <a:buNone/>
            </a:pPr>
            <a:r>
              <a:rPr lang="en-IN" dirty="0"/>
              <a:t>Accuracy of Testing-0.8852040816326531 </a:t>
            </a:r>
          </a:p>
          <a:p>
            <a:pPr marL="0" indent="0">
              <a:buNone/>
            </a:pPr>
            <a:r>
              <a:rPr lang="en-IN" b="1" dirty="0"/>
              <a:t>Model Training through SVM: </a:t>
            </a:r>
            <a:endParaRPr lang="en-IN" dirty="0"/>
          </a:p>
          <a:p>
            <a:pPr marL="0" indent="0">
              <a:buNone/>
            </a:pPr>
            <a:r>
              <a:rPr lang="en-IN" dirty="0"/>
              <a:t>Accuracy of Training-0.9421276595744681</a:t>
            </a:r>
          </a:p>
          <a:p>
            <a:pPr marL="0" indent="0">
              <a:buNone/>
            </a:pPr>
            <a:r>
              <a:rPr lang="en-IN" dirty="0"/>
              <a:t> Accuracy of Testing-0.9336734693877551 </a:t>
            </a:r>
          </a:p>
          <a:p>
            <a:pPr marL="0" indent="0">
              <a:buNone/>
            </a:pPr>
            <a:r>
              <a:rPr lang="en-IN" b="1" dirty="0"/>
              <a:t>Model Training through Decision Tree: </a:t>
            </a:r>
            <a:endParaRPr lang="en-IN" dirty="0"/>
          </a:p>
          <a:p>
            <a:pPr marL="0" indent="0">
              <a:buNone/>
            </a:pPr>
            <a:r>
              <a:rPr lang="en-IN" dirty="0"/>
              <a:t>Accuracy of Training-1.0</a:t>
            </a:r>
            <a:br>
              <a:rPr lang="en-IN" dirty="0"/>
            </a:br>
            <a:r>
              <a:rPr lang="en-IN" dirty="0"/>
              <a:t>Accuracy of Testing-0.8724489795918368 </a:t>
            </a:r>
          </a:p>
          <a:p>
            <a:pPr marL="0" indent="0">
              <a:buNone/>
            </a:pPr>
            <a:r>
              <a:rPr lang="en-IN" b="1" dirty="0"/>
              <a:t>Model Training through KNN: </a:t>
            </a:r>
            <a:endParaRPr lang="en-IN" dirty="0"/>
          </a:p>
          <a:p>
            <a:pPr marL="0" indent="0">
              <a:buNone/>
            </a:pPr>
            <a:r>
              <a:rPr lang="en-IN" dirty="0"/>
              <a:t>Accuracy of Training-0.9361702127659575 </a:t>
            </a:r>
          </a:p>
          <a:p>
            <a:pPr marL="0" indent="0">
              <a:buNone/>
            </a:pPr>
            <a:r>
              <a:rPr lang="en-IN" dirty="0"/>
              <a:t>Accuracy of Testing-0.9336734693877551 </a:t>
            </a:r>
          </a:p>
          <a:p>
            <a:pPr marL="0" indent="0">
              <a:buNone/>
            </a:pPr>
            <a:endParaRPr lang="en-US" dirty="0"/>
          </a:p>
        </p:txBody>
      </p:sp>
      <p:sp>
        <p:nvSpPr>
          <p:cNvPr id="3" name="Title 2">
            <a:extLst>
              <a:ext uri="{FF2B5EF4-FFF2-40B4-BE49-F238E27FC236}">
                <a16:creationId xmlns:a16="http://schemas.microsoft.com/office/drawing/2014/main" id="{C4523968-689E-DE4A-B1DB-ADF31991BACA}"/>
              </a:ext>
            </a:extLst>
          </p:cNvPr>
          <p:cNvSpPr>
            <a:spLocks noGrp="1"/>
          </p:cNvSpPr>
          <p:nvPr>
            <p:ph type="title"/>
          </p:nvPr>
        </p:nvSpPr>
        <p:spPr/>
        <p:txBody>
          <a:bodyPr/>
          <a:lstStyle/>
          <a:p>
            <a:r>
              <a:rPr lang="en-US" dirty="0"/>
              <a:t>Observations.</a:t>
            </a:r>
          </a:p>
        </p:txBody>
      </p:sp>
    </p:spTree>
    <p:extLst>
      <p:ext uri="{BB962C8B-B14F-4D97-AF65-F5344CB8AC3E}">
        <p14:creationId xmlns:p14="http://schemas.microsoft.com/office/powerpoint/2010/main" val="211037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DEA680-0BCF-404A-B7EC-4F1054A891AE}"/>
              </a:ext>
            </a:extLst>
          </p:cNvPr>
          <p:cNvSpPr>
            <a:spLocks noGrp="1"/>
          </p:cNvSpPr>
          <p:nvPr>
            <p:ph sz="half" idx="2"/>
          </p:nvPr>
        </p:nvSpPr>
        <p:spPr>
          <a:xfrm>
            <a:off x="187931" y="1098346"/>
            <a:ext cx="8768137" cy="522327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IN" dirty="0"/>
              <a:t>From the chart we can conclude </a:t>
            </a:r>
            <a:r>
              <a:rPr lang="en-IN" b="1" dirty="0"/>
              <a:t>SVM model </a:t>
            </a:r>
            <a:r>
              <a:rPr lang="en-IN" dirty="0"/>
              <a:t>is the best for the training getting the less difference in the accuracy of training and testing.</a:t>
            </a:r>
            <a:br>
              <a:rPr lang="en-IN" dirty="0"/>
            </a:br>
            <a:endParaRPr lang="en-IN" dirty="0"/>
          </a:p>
          <a:p>
            <a:pPr marL="0" indent="0">
              <a:buNone/>
            </a:pPr>
            <a:endParaRPr lang="en-US" dirty="0"/>
          </a:p>
        </p:txBody>
      </p:sp>
      <p:sp>
        <p:nvSpPr>
          <p:cNvPr id="70" name="Content Placeholder 1">
            <a:extLst>
              <a:ext uri="{FF2B5EF4-FFF2-40B4-BE49-F238E27FC236}">
                <a16:creationId xmlns:a16="http://schemas.microsoft.com/office/drawing/2014/main" id="{D5FF7A68-E7D0-45D1-B36B-A0B3F48F53D5}"/>
              </a:ext>
            </a:extLst>
          </p:cNvPr>
          <p:cNvSpPr>
            <a:spLocks noGrp="1"/>
          </p:cNvSpPr>
          <p:nvPr>
            <p:ph sz="quarter" idx="4"/>
          </p:nvPr>
        </p:nvSpPr>
        <p:spPr>
          <a:xfrm>
            <a:off x="9998951" y="3119869"/>
            <a:ext cx="360663" cy="1100861"/>
          </a:xfrm>
        </p:spPr>
        <p:txBody>
          <a:bodyPr/>
          <a:lstStyle/>
          <a:p>
            <a:endParaRPr lang="en-US" dirty="0"/>
          </a:p>
        </p:txBody>
      </p:sp>
      <p:sp>
        <p:nvSpPr>
          <p:cNvPr id="3" name="Title 2">
            <a:extLst>
              <a:ext uri="{FF2B5EF4-FFF2-40B4-BE49-F238E27FC236}">
                <a16:creationId xmlns:a16="http://schemas.microsoft.com/office/drawing/2014/main" id="{95D1D3F8-33E7-AA45-BC57-0D042FB2FF27}"/>
              </a:ext>
            </a:extLst>
          </p:cNvPr>
          <p:cNvSpPr>
            <a:spLocks noGrp="1"/>
          </p:cNvSpPr>
          <p:nvPr>
            <p:ph type="title"/>
          </p:nvPr>
        </p:nvSpPr>
        <p:spPr>
          <a:xfrm>
            <a:off x="180654" y="202990"/>
            <a:ext cx="7042080" cy="554587"/>
          </a:xfrm>
        </p:spPr>
        <p:txBody>
          <a:bodyPr wrap="square" anchor="ctr">
            <a:normAutofit/>
          </a:bodyPr>
          <a:lstStyle/>
          <a:p>
            <a:pPr>
              <a:lnSpc>
                <a:spcPct val="90000"/>
              </a:lnSpc>
            </a:pPr>
            <a:r>
              <a:rPr lang="en-US"/>
              <a:t>Result:</a:t>
            </a:r>
          </a:p>
        </p:txBody>
      </p:sp>
      <p:pic>
        <p:nvPicPr>
          <p:cNvPr id="1025" name="Picture 1" descr="page3image56731184">
            <a:extLst>
              <a:ext uri="{FF2B5EF4-FFF2-40B4-BE49-F238E27FC236}">
                <a16:creationId xmlns:a16="http://schemas.microsoft.com/office/drawing/2014/main" id="{62872360-C79A-8244-8340-35ECB65886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7930" y="1098346"/>
            <a:ext cx="8768137" cy="3670300"/>
          </a:xfrm>
          <a:prstGeom prst="rect">
            <a:avLst/>
          </a:prstGeom>
          <a:solidFill>
            <a:srgbClr val="FFFFFF"/>
          </a:solidFill>
        </p:spPr>
      </p:pic>
    </p:spTree>
    <p:extLst>
      <p:ext uri="{BB962C8B-B14F-4D97-AF65-F5344CB8AC3E}">
        <p14:creationId xmlns:p14="http://schemas.microsoft.com/office/powerpoint/2010/main" val="166249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FB90EF-AFF7-4F26-832C-BF4EE9EFDE1C}"/>
              </a:ext>
            </a:extLst>
          </p:cNvPr>
          <p:cNvSpPr>
            <a:spLocks noGrp="1"/>
          </p:cNvSpPr>
          <p:nvPr>
            <p:ph sz="half" idx="2"/>
          </p:nvPr>
        </p:nvSpPr>
        <p:spPr>
          <a:xfrm>
            <a:off x="156936" y="1110635"/>
            <a:ext cx="8486825" cy="5223272"/>
          </a:xfrm>
        </p:spPr>
        <p:txBody>
          <a:bodyPr/>
          <a:lstStyle/>
          <a:p>
            <a:pPr marL="0" indent="0">
              <a:buNone/>
            </a:pPr>
            <a:r>
              <a:rPr lang="en-IN" dirty="0"/>
              <a:t>So lastly, I want to conclude that in this training model it accurately predict the equipment faults during the wafer fabrication process of the semiconductor industry. </a:t>
            </a:r>
          </a:p>
          <a:p>
            <a:pPr marL="0" indent="0">
              <a:buNone/>
            </a:pPr>
            <a:endParaRPr lang="en-IN" dirty="0"/>
          </a:p>
          <a:p>
            <a:r>
              <a:rPr lang="en-IN" dirty="0"/>
              <a:t>As the training and testing both are very close to each set and at high rate. </a:t>
            </a:r>
          </a:p>
          <a:p>
            <a:r>
              <a:rPr lang="en-IN" dirty="0"/>
              <a:t>We have tried for No underfitting and overfitting because model with high and low accuracy is training and testing were neglected.</a:t>
            </a:r>
            <a:br>
              <a:rPr lang="en-IN" dirty="0"/>
            </a:br>
            <a:endParaRPr lang="en-IN" dirty="0"/>
          </a:p>
          <a:p>
            <a:pPr marL="0" indent="0">
              <a:buNone/>
            </a:pPr>
            <a:endParaRPr lang="en-IN" dirty="0"/>
          </a:p>
        </p:txBody>
      </p:sp>
      <p:sp>
        <p:nvSpPr>
          <p:cNvPr id="3" name="Title 2">
            <a:extLst>
              <a:ext uri="{FF2B5EF4-FFF2-40B4-BE49-F238E27FC236}">
                <a16:creationId xmlns:a16="http://schemas.microsoft.com/office/drawing/2014/main" id="{5FF8AF3D-7062-4ABB-98BE-36C392986979}"/>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73305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43739C-C08A-A640-AEA2-59CBEA08D0F3}"/>
              </a:ext>
            </a:extLst>
          </p:cNvPr>
          <p:cNvSpPr>
            <a:spLocks noGrp="1"/>
          </p:cNvSpPr>
          <p:nvPr>
            <p:ph sz="half" idx="2"/>
          </p:nvPr>
        </p:nvSpPr>
        <p:spPr>
          <a:xfrm>
            <a:off x="180654" y="1023070"/>
            <a:ext cx="8768137" cy="5223272"/>
          </a:xfrm>
        </p:spPr>
        <p:txBody>
          <a:bodyPr/>
          <a:lstStyle/>
          <a:p>
            <a:pPr marL="0" indent="0">
              <a:buNone/>
            </a:pPr>
            <a:r>
              <a:rPr lang="en-IN" dirty="0"/>
              <a:t>[1] </a:t>
            </a:r>
            <a:r>
              <a:rPr lang="en-IN" dirty="0">
                <a:hlinkClick r:id="rId2"/>
              </a:rPr>
              <a:t>https://ieeexplore.ieee.org/abstract/document/6401531</a:t>
            </a:r>
            <a:endParaRPr lang="en-IN" dirty="0"/>
          </a:p>
          <a:p>
            <a:pPr marL="0" indent="0">
              <a:buNone/>
            </a:pPr>
            <a:r>
              <a:rPr lang="en-IN" dirty="0"/>
              <a:t> [2]</a:t>
            </a:r>
            <a:r>
              <a:rPr lang="en-IN" dirty="0">
                <a:hlinkClick r:id="rId3"/>
              </a:rPr>
              <a:t>https://www.tandfonline.com/doi/abs/10.1080/00207540050205073</a:t>
            </a:r>
            <a:endParaRPr lang="en-IN" dirty="0"/>
          </a:p>
          <a:p>
            <a:pPr marL="0" indent="0">
              <a:buNone/>
            </a:pPr>
            <a:endParaRPr lang="en-IN" dirty="0"/>
          </a:p>
          <a:p>
            <a:pPr marL="0" indent="0">
              <a:buNone/>
            </a:pPr>
            <a:r>
              <a:rPr lang="en-IN" dirty="0"/>
              <a:t> [3] </a:t>
            </a:r>
            <a:r>
              <a:rPr lang="en-IN" dirty="0">
                <a:hlinkClick r:id="rId4"/>
              </a:rPr>
              <a:t>https://thesai.org/Downloads/Volume11No12/Paper_25- Predictive_System_of_Semiconductor_Failures.pdf</a:t>
            </a:r>
            <a:endParaRPr lang="en-IN" dirty="0"/>
          </a:p>
          <a:p>
            <a:pPr marL="0" indent="0">
              <a:buNone/>
            </a:pPr>
            <a:br>
              <a:rPr lang="en-IN" dirty="0"/>
            </a:br>
            <a:r>
              <a:rPr lang="en-IN" dirty="0"/>
              <a:t>[4] </a:t>
            </a:r>
            <a:r>
              <a:rPr lang="en-IN" dirty="0">
                <a:hlinkClick r:id="rId5"/>
              </a:rPr>
              <a:t>https://semiengineering.com/knowledge_centers/artificial- intelligence/machine-learning/</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p:txBody>
      </p:sp>
      <p:sp>
        <p:nvSpPr>
          <p:cNvPr id="3" name="Title 2">
            <a:extLst>
              <a:ext uri="{FF2B5EF4-FFF2-40B4-BE49-F238E27FC236}">
                <a16:creationId xmlns:a16="http://schemas.microsoft.com/office/drawing/2014/main" id="{D3DCF550-9B3C-9E42-B9D2-01257342FC65}"/>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067351196"/>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B49C7093323F4BAC670288FF9EB03C" ma:contentTypeVersion="0" ma:contentTypeDescription="Create a new document." ma:contentTypeScope="" ma:versionID="c1e2662845f6e001d68c9c970f0bbee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DE801-3C85-4196-BC52-E26B259D14CE}">
  <ds:schemaRef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B97EA3C-9D50-4CF6-AA59-DCF0775F285E}">
  <ds:schemaRefs>
    <ds:schemaRef ds:uri="http://schemas.microsoft.com/sharepoint/v3/contenttype/forms"/>
  </ds:schemaRefs>
</ds:datastoreItem>
</file>

<file path=customXml/itemProps3.xml><?xml version="1.0" encoding="utf-8"?>
<ds:datastoreItem xmlns:ds="http://schemas.openxmlformats.org/officeDocument/2006/customXml" ds:itemID="{2EF3A4E0-B0B9-4BAE-A10C-7EEEA53046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PLL Parameters</Template>
  <TotalTime>77</TotalTime>
  <Words>541</Words>
  <Application>Microsoft Macintosh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Demi</vt:lpstr>
      <vt:lpstr>IITR_PPT_Template</vt:lpstr>
      <vt:lpstr>                      Project Title: Detecting Faults in Manufacturing Process of Semiconductor using ML Models. ECN_358     Name : Aman Sinha    Enrollment Number : 19116007   Email : aman_s@ec.iitr.ac.in</vt:lpstr>
      <vt:lpstr>Outline</vt:lpstr>
      <vt:lpstr>Introduction</vt:lpstr>
      <vt:lpstr>Theory</vt:lpstr>
      <vt:lpstr>Methodology</vt:lpstr>
      <vt:lpstr>Observations.</vt:lpstr>
      <vt:lpstr>Result:</vt:lpstr>
      <vt:lpstr>Conclusion</vt:lpstr>
      <vt:lpstr>References</vt:lpstr>
      <vt:lpstr>Thanks...</vt:lpstr>
    </vt:vector>
  </TitlesOfParts>
  <Manager>Bishnu Prasad Das</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Course </dc:title>
  <dc:subject>IITR PPT Template</dc:subject>
  <dc:creator>Bishnu Prasad Das</dc:creator>
  <cp:lastModifiedBy>AMAN SINHA</cp:lastModifiedBy>
  <cp:revision>5</cp:revision>
  <dcterms:created xsi:type="dcterms:W3CDTF">2020-10-12T09:24:41Z</dcterms:created>
  <dcterms:modified xsi:type="dcterms:W3CDTF">2021-12-06T08:27:05Z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0x01010089B49C7093323F4BAC670288FF9EB03C</vt:lpwstr>
  </property>
</Properties>
</file>