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7" r:id="rId3"/>
    <p:sldId id="259" r:id="rId4"/>
    <p:sldId id="260" r:id="rId5"/>
    <p:sldId id="261" r:id="rId6"/>
    <p:sldId id="263" r:id="rId7"/>
    <p:sldId id="293" r:id="rId8"/>
    <p:sldId id="265" r:id="rId9"/>
    <p:sldId id="268" r:id="rId10"/>
    <p:sldId id="273" r:id="rId11"/>
  </p:sldIdLst>
  <p:sldSz cx="9144000" cy="5143500" type="screen16x9"/>
  <p:notesSz cx="6858000" cy="9144000"/>
  <p:embeddedFontLst>
    <p:embeddedFont>
      <p:font typeface="Albert Sans" panose="020B0604020202020204" charset="0"/>
      <p:regular r:id="rId13"/>
      <p:bold r:id="rId14"/>
      <p:italic r:id="rId15"/>
      <p:boldItalic r:id="rId16"/>
    </p:embeddedFont>
    <p:embeddedFont>
      <p:font typeface="Manrope ExtraBold" panose="020B0604020202020204" charset="0"/>
      <p:bold r:id="rId17"/>
    </p:embeddedFont>
    <p:embeddedFont>
      <p:font typeface="Nunito Light"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1515ED-D73A-4C5B-B949-26B469EAB855}">
  <a:tblStyle styleId="{151515ED-D73A-4C5B-B949-26B469EAB8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3" autoAdjust="0"/>
    <p:restoredTop sz="92157" autoAdjust="0"/>
  </p:normalViewPr>
  <p:slideViewPr>
    <p:cSldViewPr snapToGrid="0">
      <p:cViewPr>
        <p:scale>
          <a:sx n="100" d="100"/>
          <a:sy n="100" d="100"/>
        </p:scale>
        <p:origin x="3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saifi" userId="bc4c3fb9f94d89a8" providerId="LiveId" clId="{A559FCB8-8169-4FDC-B283-067B71BF9B97}"/>
    <pc:docChg chg="custSel modSld">
      <pc:chgData name="Md Alsaifi" userId="bc4c3fb9f94d89a8" providerId="LiveId" clId="{A559FCB8-8169-4FDC-B283-067B71BF9B97}" dt="2024-07-05T09:21:13.310" v="435" actId="1037"/>
      <pc:docMkLst>
        <pc:docMk/>
      </pc:docMkLst>
      <pc:sldChg chg="modSp mod">
        <pc:chgData name="Md Alsaifi" userId="bc4c3fb9f94d89a8" providerId="LiveId" clId="{A559FCB8-8169-4FDC-B283-067B71BF9B97}" dt="2024-07-05T09:17:54.802" v="78" actId="1035"/>
        <pc:sldMkLst>
          <pc:docMk/>
          <pc:sldMk cId="0" sldId="257"/>
        </pc:sldMkLst>
        <pc:spChg chg="mod">
          <ac:chgData name="Md Alsaifi" userId="bc4c3fb9f94d89a8" providerId="LiveId" clId="{A559FCB8-8169-4FDC-B283-067B71BF9B97}" dt="2024-07-05T09:17:54.802" v="78" actId="1035"/>
          <ac:spMkLst>
            <pc:docMk/>
            <pc:sldMk cId="0" sldId="257"/>
            <ac:spMk id="228" creationId="{00000000-0000-0000-0000-000000000000}"/>
          </ac:spMkLst>
        </pc:spChg>
      </pc:sldChg>
      <pc:sldChg chg="delSp modSp mod">
        <pc:chgData name="Md Alsaifi" userId="bc4c3fb9f94d89a8" providerId="LiveId" clId="{A559FCB8-8169-4FDC-B283-067B71BF9B97}" dt="2024-07-05T09:18:25.288" v="152" actId="478"/>
        <pc:sldMkLst>
          <pc:docMk/>
          <pc:sldMk cId="0" sldId="259"/>
        </pc:sldMkLst>
        <pc:spChg chg="mod">
          <ac:chgData name="Md Alsaifi" userId="bc4c3fb9f94d89a8" providerId="LiveId" clId="{A559FCB8-8169-4FDC-B283-067B71BF9B97}" dt="2024-07-05T09:18:12.026" v="151" actId="1038"/>
          <ac:spMkLst>
            <pc:docMk/>
            <pc:sldMk cId="0" sldId="259"/>
            <ac:spMk id="256" creationId="{00000000-0000-0000-0000-000000000000}"/>
          </ac:spMkLst>
        </pc:spChg>
        <pc:spChg chg="del">
          <ac:chgData name="Md Alsaifi" userId="bc4c3fb9f94d89a8" providerId="LiveId" clId="{A559FCB8-8169-4FDC-B283-067B71BF9B97}" dt="2024-07-05T09:18:25.288" v="152" actId="478"/>
          <ac:spMkLst>
            <pc:docMk/>
            <pc:sldMk cId="0" sldId="259"/>
            <ac:spMk id="281" creationId="{00000000-0000-0000-0000-000000000000}"/>
          </ac:spMkLst>
        </pc:spChg>
      </pc:sldChg>
      <pc:sldChg chg="modSp mod">
        <pc:chgData name="Md Alsaifi" userId="bc4c3fb9f94d89a8" providerId="LiveId" clId="{A559FCB8-8169-4FDC-B283-067B71BF9B97}" dt="2024-07-05T09:18:48.524" v="220" actId="1035"/>
        <pc:sldMkLst>
          <pc:docMk/>
          <pc:sldMk cId="0" sldId="260"/>
        </pc:sldMkLst>
        <pc:spChg chg="mod">
          <ac:chgData name="Md Alsaifi" userId="bc4c3fb9f94d89a8" providerId="LiveId" clId="{A559FCB8-8169-4FDC-B283-067B71BF9B97}" dt="2024-07-05T09:18:48.524" v="220" actId="1035"/>
          <ac:spMkLst>
            <pc:docMk/>
            <pc:sldMk cId="0" sldId="260"/>
            <ac:spMk id="286" creationId="{00000000-0000-0000-0000-000000000000}"/>
          </ac:spMkLst>
        </pc:spChg>
      </pc:sldChg>
      <pc:sldChg chg="modSp mod">
        <pc:chgData name="Md Alsaifi" userId="bc4c3fb9f94d89a8" providerId="LiveId" clId="{A559FCB8-8169-4FDC-B283-067B71BF9B97}" dt="2024-07-05T09:19:16.601" v="226" actId="1076"/>
        <pc:sldMkLst>
          <pc:docMk/>
          <pc:sldMk cId="0" sldId="261"/>
        </pc:sldMkLst>
        <pc:spChg chg="mod">
          <ac:chgData name="Md Alsaifi" userId="bc4c3fb9f94d89a8" providerId="LiveId" clId="{A559FCB8-8169-4FDC-B283-067B71BF9B97}" dt="2024-07-05T09:19:16.601" v="226" actId="1076"/>
          <ac:spMkLst>
            <pc:docMk/>
            <pc:sldMk cId="0" sldId="261"/>
            <ac:spMk id="296" creationId="{00000000-0000-0000-0000-000000000000}"/>
          </ac:spMkLst>
        </pc:spChg>
      </pc:sldChg>
      <pc:sldChg chg="modSp mod">
        <pc:chgData name="Md Alsaifi" userId="bc4c3fb9f94d89a8" providerId="LiveId" clId="{A559FCB8-8169-4FDC-B283-067B71BF9B97}" dt="2024-07-05T09:19:34.625" v="229" actId="1076"/>
        <pc:sldMkLst>
          <pc:docMk/>
          <pc:sldMk cId="0" sldId="263"/>
        </pc:sldMkLst>
        <pc:spChg chg="mod">
          <ac:chgData name="Md Alsaifi" userId="bc4c3fb9f94d89a8" providerId="LiveId" clId="{A559FCB8-8169-4FDC-B283-067B71BF9B97}" dt="2024-07-05T09:19:34.625" v="229" actId="1076"/>
          <ac:spMkLst>
            <pc:docMk/>
            <pc:sldMk cId="0" sldId="263"/>
            <ac:spMk id="3" creationId="{7F5ABF9E-9C94-722B-6CAA-E9051FBB0925}"/>
          </ac:spMkLst>
        </pc:spChg>
      </pc:sldChg>
      <pc:sldChg chg="modSp mod">
        <pc:chgData name="Md Alsaifi" userId="bc4c3fb9f94d89a8" providerId="LiveId" clId="{A559FCB8-8169-4FDC-B283-067B71BF9B97}" dt="2024-07-05T09:20:50.561" v="372" actId="1035"/>
        <pc:sldMkLst>
          <pc:docMk/>
          <pc:sldMk cId="0" sldId="265"/>
        </pc:sldMkLst>
        <pc:spChg chg="mod">
          <ac:chgData name="Md Alsaifi" userId="bc4c3fb9f94d89a8" providerId="LiveId" clId="{A559FCB8-8169-4FDC-B283-067B71BF9B97}" dt="2024-07-05T09:20:50.561" v="372" actId="1035"/>
          <ac:spMkLst>
            <pc:docMk/>
            <pc:sldMk cId="0" sldId="265"/>
            <ac:spMk id="415" creationId="{00000000-0000-0000-0000-000000000000}"/>
          </ac:spMkLst>
        </pc:spChg>
      </pc:sldChg>
      <pc:sldChg chg="modSp mod">
        <pc:chgData name="Md Alsaifi" userId="bc4c3fb9f94d89a8" providerId="LiveId" clId="{A559FCB8-8169-4FDC-B283-067B71BF9B97}" dt="2024-07-05T09:21:13.310" v="435" actId="1037"/>
        <pc:sldMkLst>
          <pc:docMk/>
          <pc:sldMk cId="0" sldId="273"/>
        </pc:sldMkLst>
        <pc:spChg chg="mod">
          <ac:chgData name="Md Alsaifi" userId="bc4c3fb9f94d89a8" providerId="LiveId" clId="{A559FCB8-8169-4FDC-B283-067B71BF9B97}" dt="2024-07-05T09:21:13.310" v="435" actId="1037"/>
          <ac:spMkLst>
            <pc:docMk/>
            <pc:sldMk cId="0" sldId="273"/>
            <ac:spMk id="625" creationId="{00000000-0000-0000-0000-000000000000}"/>
          </ac:spMkLst>
        </pc:spChg>
      </pc:sldChg>
      <pc:sldChg chg="modSp mod">
        <pc:chgData name="Md Alsaifi" userId="bc4c3fb9f94d89a8" providerId="LiveId" clId="{A559FCB8-8169-4FDC-B283-067B71BF9B97}" dt="2024-07-05T09:20:28.810" v="305" actId="1035"/>
        <pc:sldMkLst>
          <pc:docMk/>
          <pc:sldMk cId="4199620990" sldId="293"/>
        </pc:sldMkLst>
        <pc:spChg chg="mod">
          <ac:chgData name="Md Alsaifi" userId="bc4c3fb9f94d89a8" providerId="LiveId" clId="{A559FCB8-8169-4FDC-B283-067B71BF9B97}" dt="2024-07-05T09:20:28.810" v="305" actId="1035"/>
          <ac:spMkLst>
            <pc:docMk/>
            <pc:sldMk cId="4199620990" sldId="293"/>
            <ac:spMk id="3" creationId="{7F5ABF9E-9C94-722B-6CAA-E9051FBB09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880d81867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880d81867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8877545f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877545f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870a93ff7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870a93ff7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80d8186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80d8186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e870a93ff7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e870a93ff7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880d81867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880d81867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880d81867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880d81867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287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880d81867f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880d81867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880d81867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880d81867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835" b="845"/>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97121" y="-53638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922903">
              <a:off x="7087076" y="23981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1123200" y="1378950"/>
            <a:ext cx="6745200" cy="238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1" name="Shape 99"/>
        <p:cNvGrpSpPr/>
        <p:nvPr/>
      </p:nvGrpSpPr>
      <p:grpSpPr>
        <a:xfrm>
          <a:off x="0" y="0"/>
          <a:ext cx="0" cy="0"/>
          <a:chOff x="0" y="0"/>
          <a:chExt cx="0" cy="0"/>
        </a:xfrm>
      </p:grpSpPr>
      <p:pic>
        <p:nvPicPr>
          <p:cNvPr id="100" name="Google Shape;100;p1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01" name="Google Shape;101;p18"/>
          <p:cNvSpPr/>
          <p:nvPr/>
        </p:nvSpPr>
        <p:spPr>
          <a:xfrm rot="10800000" flipH="1">
            <a:off x="-99400" y="-6372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8"/>
          <p:cNvGrpSpPr/>
          <p:nvPr/>
        </p:nvGrpSpPr>
        <p:grpSpPr>
          <a:xfrm>
            <a:off x="-266502" y="-131350"/>
            <a:ext cx="9683745" cy="5635258"/>
            <a:chOff x="-266502" y="-131350"/>
            <a:chExt cx="9683745" cy="5635258"/>
          </a:xfrm>
        </p:grpSpPr>
        <p:sp>
          <p:nvSpPr>
            <p:cNvPr id="103" name="Google Shape;103;p18"/>
            <p:cNvSpPr/>
            <p:nvPr/>
          </p:nvSpPr>
          <p:spPr>
            <a:xfrm rot="10800000" flipH="1">
              <a:off x="-266502" y="3760462"/>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rot="10800000" flipH="1">
              <a:off x="5864600" y="-131350"/>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8"/>
          <p:cNvSpPr txBox="1">
            <a:spLocks noGrp="1"/>
          </p:cNvSpPr>
          <p:nvPr>
            <p:ph type="title"/>
          </p:nvPr>
        </p:nvSpPr>
        <p:spPr>
          <a:xfrm>
            <a:off x="1313600" y="2320975"/>
            <a:ext cx="6323100" cy="1053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 name="Google Shape;106;p18"/>
          <p:cNvSpPr txBox="1">
            <a:spLocks noGrp="1"/>
          </p:cNvSpPr>
          <p:nvPr>
            <p:ph type="title" idx="2" hasCustomPrompt="1"/>
          </p:nvPr>
        </p:nvSpPr>
        <p:spPr>
          <a:xfrm>
            <a:off x="5984600" y="1405075"/>
            <a:ext cx="1652100" cy="915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4"/>
        <p:cNvGrpSpPr/>
        <p:nvPr/>
      </p:nvGrpSpPr>
      <p:grpSpPr>
        <a:xfrm>
          <a:off x="0" y="0"/>
          <a:ext cx="0" cy="0"/>
          <a:chOff x="0" y="0"/>
          <a:chExt cx="0" cy="0"/>
        </a:xfrm>
      </p:grpSpPr>
      <p:pic>
        <p:nvPicPr>
          <p:cNvPr id="115" name="Google Shape;115;p20"/>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3" name="Google Shape;123;p20"/>
          <p:cNvSpPr txBox="1">
            <a:spLocks noGrp="1"/>
          </p:cNvSpPr>
          <p:nvPr>
            <p:ph type="subTitle" idx="1"/>
          </p:nvPr>
        </p:nvSpPr>
        <p:spPr>
          <a:xfrm>
            <a:off x="720000"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a:spLocks noGrp="1"/>
          </p:cNvSpPr>
          <p:nvPr>
            <p:ph type="subTitle" idx="2"/>
          </p:nvPr>
        </p:nvSpPr>
        <p:spPr>
          <a:xfrm>
            <a:off x="3332698"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0"/>
          <p:cNvSpPr txBox="1">
            <a:spLocks noGrp="1"/>
          </p:cNvSpPr>
          <p:nvPr>
            <p:ph type="subTitle" idx="3"/>
          </p:nvPr>
        </p:nvSpPr>
        <p:spPr>
          <a:xfrm>
            <a:off x="5945397"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
        <p:cNvGrpSpPr/>
        <p:nvPr/>
      </p:nvGrpSpPr>
      <p:grpSpPr>
        <a:xfrm>
          <a:off x="0" y="0"/>
          <a:ext cx="0" cy="0"/>
          <a:chOff x="0" y="0"/>
          <a:chExt cx="0" cy="0"/>
        </a:xfrm>
      </p:grpSpPr>
      <p:pic>
        <p:nvPicPr>
          <p:cNvPr id="134" name="Google Shape;134;p22"/>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1"/>
        <p:cNvGrpSpPr/>
        <p:nvPr/>
      </p:nvGrpSpPr>
      <p:grpSpPr>
        <a:xfrm>
          <a:off x="0" y="0"/>
          <a:ext cx="0" cy="0"/>
          <a:chOff x="0" y="0"/>
          <a:chExt cx="0" cy="0"/>
        </a:xfrm>
      </p:grpSpPr>
      <p:pic>
        <p:nvPicPr>
          <p:cNvPr id="142" name="Google Shape;142;p2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9400"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888775" y="1774775"/>
            <a:ext cx="6323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888775" y="85887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pic>
        <p:nvPicPr>
          <p:cNvPr id="25" name="Google Shape;25;p4"/>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26" name="Google Shape;26;p4"/>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8580000" y="5395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Albert Sans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2" name="Google Shape;32;p5"/>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5"/>
          <p:cNvSpPr txBox="1">
            <a:spLocks noGrp="1"/>
          </p:cNvSpPr>
          <p:nvPr>
            <p:ph type="subTitle" idx="1"/>
          </p:nvPr>
        </p:nvSpPr>
        <p:spPr>
          <a:xfrm>
            <a:off x="4252010" y="1731350"/>
            <a:ext cx="2941200" cy="145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720000" y="1731350"/>
            <a:ext cx="2941200" cy="145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38" name="Google Shape;38;p6"/>
          <p:cNvSpPr/>
          <p:nvPr/>
        </p:nvSpPr>
        <p:spPr>
          <a:xfrm rot="10800000" flipH="1">
            <a:off x="-764904" y="4112500"/>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pic>
        <p:nvPicPr>
          <p:cNvPr id="41" name="Google Shape;41;p7"/>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2" name="Google Shape;42;p7"/>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7"/>
          <p:cNvSpPr txBox="1">
            <a:spLocks noGrp="1"/>
          </p:cNvSpPr>
          <p:nvPr>
            <p:ph type="subTitle" idx="1"/>
          </p:nvPr>
        </p:nvSpPr>
        <p:spPr>
          <a:xfrm>
            <a:off x="1224675" y="1728150"/>
            <a:ext cx="4371300" cy="16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100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blip>
          <a:stretch>
            <a:fillRect/>
          </a:stretch>
        </p:blipFill>
        <p:spPr>
          <a:xfrm>
            <a:off x="0" y="-43885"/>
            <a:ext cx="9143998" cy="5231259"/>
          </a:xfrm>
          <a:prstGeom prst="rect">
            <a:avLst/>
          </a:prstGeom>
          <a:noFill/>
          <a:ln>
            <a:noFill/>
          </a:ln>
        </p:spPr>
      </p:pic>
      <p:sp>
        <p:nvSpPr>
          <p:cNvPr id="51" name="Google Shape;51;p9"/>
          <p:cNvSpPr txBox="1">
            <a:spLocks noGrp="1"/>
          </p:cNvSpPr>
          <p:nvPr>
            <p:ph type="subTitle" idx="1"/>
          </p:nvPr>
        </p:nvSpPr>
        <p:spPr>
          <a:xfrm>
            <a:off x="714275" y="2081482"/>
            <a:ext cx="4872900" cy="239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2" name="Google Shape;5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9"/>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a:spLocks noGrp="1"/>
          </p:cNvSpPr>
          <p:nvPr>
            <p:ph type="pic" idx="2"/>
          </p:nvPr>
        </p:nvSpPr>
        <p:spPr>
          <a:xfrm>
            <a:off x="-25" y="-13725"/>
            <a:ext cx="9144000" cy="5157300"/>
          </a:xfrm>
          <a:prstGeom prst="rect">
            <a:avLst/>
          </a:prstGeom>
          <a:noFill/>
          <a:ln>
            <a:noFill/>
          </a:ln>
        </p:spPr>
      </p:sp>
      <p:sp>
        <p:nvSpPr>
          <p:cNvPr id="56" name="Google Shape;5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4" r:id="rId12"/>
    <p:sldLayoutId id="2147483666"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6" name="Google Shape;156;p27"/>
          <p:cNvGrpSpPr/>
          <p:nvPr/>
        </p:nvGrpSpPr>
        <p:grpSpPr>
          <a:xfrm>
            <a:off x="432775" y="4134975"/>
            <a:ext cx="812402" cy="555675"/>
            <a:chOff x="565325" y="4048325"/>
            <a:chExt cx="812402" cy="555675"/>
          </a:xfrm>
        </p:grpSpPr>
        <p:sp>
          <p:nvSpPr>
            <p:cNvPr id="157" name="Google Shape;157;p27"/>
            <p:cNvSpPr/>
            <p:nvPr/>
          </p:nvSpPr>
          <p:spPr>
            <a:xfrm flipH="1">
              <a:off x="713225" y="45371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565325" y="40483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80" name="Google Shape;180;p27"/>
          <p:cNvSpPr/>
          <p:nvPr/>
        </p:nvSpPr>
        <p:spPr>
          <a:xfrm rot="-968752">
            <a:off x="8472351" y="369762"/>
            <a:ext cx="284751" cy="33947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0</a:t>
            </a:r>
          </a:p>
        </p:txBody>
      </p:sp>
      <p:sp>
        <p:nvSpPr>
          <p:cNvPr id="7" name="Title 6">
            <a:extLst>
              <a:ext uri="{FF2B5EF4-FFF2-40B4-BE49-F238E27FC236}">
                <a16:creationId xmlns:a16="http://schemas.microsoft.com/office/drawing/2014/main" id="{BE214A0E-78FE-A08F-0B34-90625CABCA05}"/>
              </a:ext>
            </a:extLst>
          </p:cNvPr>
          <p:cNvSpPr>
            <a:spLocks noGrp="1"/>
          </p:cNvSpPr>
          <p:nvPr>
            <p:ph type="ctrTitle"/>
          </p:nvPr>
        </p:nvSpPr>
        <p:spPr>
          <a:xfrm>
            <a:off x="364272" y="1058237"/>
            <a:ext cx="7903428" cy="2385600"/>
          </a:xfrm>
        </p:spPr>
        <p:txBody>
          <a:bodyPr/>
          <a:lstStyle/>
          <a:p>
            <a:r>
              <a:rPr kumimoji="0" lang="en-GB" altLang="en-US" sz="3200" i="0" u="none" strike="noStrike" cap="none" normalizeH="0" baseline="0" dirty="0">
                <a:ln>
                  <a:noFill/>
                </a:ln>
                <a:solidFill>
                  <a:schemeClr val="tx1"/>
                </a:solidFill>
                <a:effectLst/>
                <a:latin typeface="Arial" panose="020B0604020202020204" pitchFamily="34" charset="0"/>
              </a:rPr>
              <a:t>Innovative Monitoring System for TeleICU Patients Using Video Processing and Deep Learning</a:t>
            </a:r>
            <a:br>
              <a:rPr kumimoji="0" lang="en-US" altLang="en-US" sz="3200" i="0" u="none" strike="noStrike" cap="none" normalizeH="0" baseline="0" dirty="0">
                <a:ln>
                  <a:noFill/>
                </a:ln>
                <a:solidFill>
                  <a:schemeClr val="tx1"/>
                </a:solidFill>
                <a:effectLst/>
                <a:latin typeface="Arial" panose="020B0604020202020204" pitchFamily="34" charset="0"/>
              </a:rPr>
            </a:br>
            <a:endParaRPr lang="en-IN" sz="3200" dirty="0"/>
          </a:p>
        </p:txBody>
      </p:sp>
      <p:sp>
        <p:nvSpPr>
          <p:cNvPr id="2" name="TextBox 1">
            <a:extLst>
              <a:ext uri="{FF2B5EF4-FFF2-40B4-BE49-F238E27FC236}">
                <a16:creationId xmlns:a16="http://schemas.microsoft.com/office/drawing/2014/main" id="{0927AEA5-C740-A327-2693-509F452D51BB}"/>
              </a:ext>
            </a:extLst>
          </p:cNvPr>
          <p:cNvSpPr txBox="1"/>
          <p:nvPr/>
        </p:nvSpPr>
        <p:spPr>
          <a:xfrm>
            <a:off x="5267509" y="3136060"/>
            <a:ext cx="2569934" cy="307777"/>
          </a:xfrm>
          <a:prstGeom prst="rect">
            <a:avLst/>
          </a:prstGeom>
          <a:noFill/>
        </p:spPr>
        <p:txBody>
          <a:bodyPr wrap="none" rtlCol="0">
            <a:spAutoFit/>
          </a:bodyPr>
          <a:lstStyle/>
          <a:p>
            <a:r>
              <a:rPr lang="en-IN" dirty="0"/>
              <a:t>BY : </a:t>
            </a:r>
            <a:r>
              <a:rPr lang="en-IN" dirty="0">
                <a:solidFill>
                  <a:schemeClr val="accent3">
                    <a:lumMod val="75000"/>
                  </a:schemeClr>
                </a:solidFill>
              </a:rPr>
              <a:t>TEAM TENSOR STARS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44"/>
          <p:cNvSpPr txBox="1">
            <a:spLocks noGrp="1"/>
          </p:cNvSpPr>
          <p:nvPr>
            <p:ph type="title"/>
          </p:nvPr>
        </p:nvSpPr>
        <p:spPr>
          <a:xfrm>
            <a:off x="2335440" y="1830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t>Conclusion</a:t>
            </a:r>
            <a:endParaRPr sz="5400" dirty="0"/>
          </a:p>
        </p:txBody>
      </p:sp>
      <p:sp>
        <p:nvSpPr>
          <p:cNvPr id="626" name="Google Shape;626;p44"/>
          <p:cNvSpPr txBox="1">
            <a:spLocks noGrp="1"/>
          </p:cNvSpPr>
          <p:nvPr>
            <p:ph type="body" idx="1"/>
          </p:nvPr>
        </p:nvSpPr>
        <p:spPr>
          <a:xfrm>
            <a:off x="720000" y="1380683"/>
            <a:ext cx="7704000" cy="3388200"/>
          </a:xfrm>
          <a:prstGeom prst="rect">
            <a:avLst/>
          </a:prstGeom>
        </p:spPr>
        <p:txBody>
          <a:bodyPr spcFirstLastPara="1" wrap="square" lIns="91425" tIns="91425" rIns="91425" bIns="91425" anchor="t" anchorCtr="0">
            <a:noAutofit/>
          </a:bodyPr>
          <a:lstStyle/>
          <a:p>
            <a:pPr marL="285750" indent="-285750"/>
            <a:r>
              <a:rPr lang="en-US" sz="1800" b="1" dirty="0">
                <a:solidFill>
                  <a:schemeClr val="accent3">
                    <a:lumMod val="75000"/>
                  </a:schemeClr>
                </a:solidFill>
              </a:rPr>
              <a:t>The TeleICU Patient Monitoring System project has successfully developed a comprehensive solution for enhancing patient safety and streamlining monitoring processes in ICU environments. </a:t>
            </a:r>
          </a:p>
          <a:p>
            <a:pPr marL="285750" indent="-285750"/>
            <a:endParaRPr lang="en-US" sz="1800" b="1" dirty="0">
              <a:solidFill>
                <a:schemeClr val="accent3">
                  <a:lumMod val="75000"/>
                </a:schemeClr>
              </a:solidFill>
            </a:endParaRPr>
          </a:p>
          <a:p>
            <a:pPr marL="285750" indent="-285750"/>
            <a:r>
              <a:rPr lang="en-US" sz="1800" b="1" dirty="0">
                <a:solidFill>
                  <a:schemeClr val="accent3">
                    <a:lumMod val="75000"/>
                  </a:schemeClr>
                </a:solidFill>
              </a:rPr>
              <a:t>By integrating advanced computer vision and machine learning models, specifically YOLOv8s for object detection and LSTM for motion detection, the system can accurately detect and classify objects and identify motion patterns in real-time.</a:t>
            </a:r>
            <a:endParaRPr sz="1800" b="1" dirty="0">
              <a:solidFill>
                <a:schemeClr val="accent3">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28"/>
          <p:cNvSpPr txBox="1">
            <a:spLocks noGrp="1"/>
          </p:cNvSpPr>
          <p:nvPr>
            <p:ph type="title"/>
          </p:nvPr>
        </p:nvSpPr>
        <p:spPr>
          <a:xfrm>
            <a:off x="1896759" y="323595"/>
            <a:ext cx="490790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Problem Statement</a:t>
            </a:r>
            <a:endParaRPr sz="3600" dirty="0"/>
          </a:p>
        </p:txBody>
      </p:sp>
      <p:sp>
        <p:nvSpPr>
          <p:cNvPr id="230" name="Google Shape;230;p28"/>
          <p:cNvSpPr/>
          <p:nvPr/>
        </p:nvSpPr>
        <p:spPr>
          <a:xfrm rot="10800000">
            <a:off x="6723500" y="-29050"/>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280075" y="153347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232" name="Google Shape;232;p28"/>
          <p:cNvGrpSpPr/>
          <p:nvPr/>
        </p:nvGrpSpPr>
        <p:grpSpPr>
          <a:xfrm>
            <a:off x="7601500" y="3554562"/>
            <a:ext cx="664502" cy="492735"/>
            <a:chOff x="7601500" y="3554562"/>
            <a:chExt cx="664502" cy="492735"/>
          </a:xfrm>
        </p:grpSpPr>
        <p:sp>
          <p:nvSpPr>
            <p:cNvPr id="233" name="Google Shape;233;p28"/>
            <p:cNvSpPr/>
            <p:nvPr/>
          </p:nvSpPr>
          <p:spPr>
            <a:xfrm rot="10800000" flipH="1">
              <a:off x="7601500" y="355456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819625" y="38190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FBA21953-DFD1-4CBB-7913-1A5901605A43}"/>
              </a:ext>
            </a:extLst>
          </p:cNvPr>
          <p:cNvSpPr>
            <a:spLocks noGrp="1" noChangeArrowheads="1"/>
          </p:cNvSpPr>
          <p:nvPr>
            <p:ph type="subTitle" idx="1"/>
          </p:nvPr>
        </p:nvSpPr>
        <p:spPr bwMode="auto">
          <a:xfrm>
            <a:off x="1055390" y="1533475"/>
            <a:ext cx="6992489" cy="1938992"/>
          </a:xfrm>
          <a:prstGeom prst="rect">
            <a:avLst/>
          </a:prstGeom>
          <a:ln w="12700">
            <a:prstDash val="lgDashDotDot"/>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Issue:</a:t>
            </a:r>
            <a:r>
              <a:rPr kumimoji="0" lang="en-US" altLang="en-US" sz="2000" b="0" i="0" u="none" strike="noStrike" cap="none" normalizeH="0" baseline="0" dirty="0">
                <a:ln>
                  <a:noFill/>
                </a:ln>
                <a:solidFill>
                  <a:schemeClr val="tx1"/>
                </a:solidFill>
                <a:effectLst/>
                <a:latin typeface="Arial" panose="020B0604020202020204" pitchFamily="34" charset="0"/>
              </a:rPr>
              <a:t> Monitoring ICU patients around the clock is challenging and resource-intensive.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Need:</a:t>
            </a:r>
            <a:r>
              <a:rPr kumimoji="0" lang="en-US" altLang="en-US" sz="2000" b="0" i="0" u="none" strike="noStrike" cap="none" normalizeH="0" baseline="0" dirty="0">
                <a:ln>
                  <a:noFill/>
                </a:ln>
                <a:solidFill>
                  <a:schemeClr val="tx1"/>
                </a:solidFill>
                <a:effectLst/>
                <a:latin typeface="Arial" panose="020B0604020202020204" pitchFamily="34" charset="0"/>
              </a:rPr>
              <a:t> Automated system for motion and object detection to enhance patient safety and streamline monitoring processes.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idx="2"/>
          </p:nvPr>
        </p:nvSpPr>
        <p:spPr>
          <a:xfrm>
            <a:off x="1452364" y="151009"/>
            <a:ext cx="6489057" cy="74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Unique idea(brief solution)</a:t>
            </a:r>
            <a:endParaRPr sz="3600" dirty="0"/>
          </a:p>
        </p:txBody>
      </p:sp>
      <p:sp>
        <p:nvSpPr>
          <p:cNvPr id="257" name="Google Shape;257;p30"/>
          <p:cNvSpPr txBox="1">
            <a:spLocks noGrp="1"/>
          </p:cNvSpPr>
          <p:nvPr>
            <p:ph type="title"/>
          </p:nvPr>
        </p:nvSpPr>
        <p:spPr>
          <a:xfrm>
            <a:off x="880565" y="1002721"/>
            <a:ext cx="7745413" cy="3611903"/>
          </a:xfrm>
          <a:prstGeom prst="rect">
            <a:avLst/>
          </a:prstGeom>
        </p:spPr>
        <p:txBody>
          <a:bodyPr spcFirstLastPara="1" wrap="square" lIns="91425" tIns="91425" rIns="91425" bIns="91425" anchor="ctr" anchorCtr="0">
            <a:noAutofit/>
          </a:bodyPr>
          <a:lstStyle/>
          <a:p>
            <a:r>
              <a:rPr lang="en-US" sz="2000" b="1" dirty="0">
                <a:solidFill>
                  <a:schemeClr val="tx1"/>
                </a:solidFill>
              </a:rPr>
              <a:t> Concept:</a:t>
            </a:r>
            <a:r>
              <a:rPr lang="en-US" sz="2000" dirty="0">
                <a:solidFill>
                  <a:schemeClr val="tx1"/>
                </a:solidFill>
              </a:rPr>
              <a:t> </a:t>
            </a:r>
            <a:br>
              <a:rPr lang="en-US" sz="2000" dirty="0">
                <a:solidFill>
                  <a:schemeClr val="tx1"/>
                </a:solidFill>
              </a:rPr>
            </a:br>
            <a:br>
              <a:rPr lang="en-US" sz="2000" dirty="0">
                <a:solidFill>
                  <a:schemeClr val="tx1"/>
                </a:solidFill>
              </a:rPr>
            </a:br>
            <a:r>
              <a:rPr lang="en-US" sz="2000" dirty="0">
                <a:solidFill>
                  <a:schemeClr val="accent3">
                    <a:lumMod val="75000"/>
                  </a:schemeClr>
                </a:solidFill>
                <a:latin typeface="+mn-lt"/>
              </a:rPr>
              <a:t>Integrate YOLOv8s for object detection and LSTM for motion detection.</a:t>
            </a:r>
            <a:br>
              <a:rPr lang="en-US" sz="2000" dirty="0">
                <a:solidFill>
                  <a:schemeClr val="tx1"/>
                </a:solidFill>
              </a:rPr>
            </a:br>
            <a:br>
              <a:rPr lang="en-US" sz="2000" dirty="0">
                <a:solidFill>
                  <a:schemeClr val="tx1"/>
                </a:solidFill>
              </a:rPr>
            </a:br>
            <a:r>
              <a:rPr lang="en-US" sz="2000" dirty="0">
                <a:solidFill>
                  <a:schemeClr val="tx1"/>
                </a:solidFill>
              </a:rPr>
              <a:t>Solution: </a:t>
            </a:r>
            <a:br>
              <a:rPr lang="en-US" sz="2000" dirty="0">
                <a:solidFill>
                  <a:schemeClr val="tx1"/>
                </a:solidFill>
              </a:rPr>
            </a:br>
            <a:br>
              <a:rPr lang="en-US" sz="2000" dirty="0">
                <a:solidFill>
                  <a:schemeClr val="tx1"/>
                </a:solidFill>
              </a:rPr>
            </a:br>
            <a:r>
              <a:rPr lang="en-US" sz="2000" dirty="0">
                <a:solidFill>
                  <a:schemeClr val="accent3">
                    <a:lumMod val="75000"/>
                  </a:schemeClr>
                </a:solidFill>
                <a:latin typeface="+mj-lt"/>
              </a:rPr>
              <a:t>Develop a system that detects the presence of various objects and identifies motion patterns in ICU videos using Alternate Frame Difference.</a:t>
            </a:r>
            <a:br>
              <a:rPr lang="en-US" sz="2000" dirty="0">
                <a:solidFill>
                  <a:schemeClr val="tx1"/>
                </a:solidFill>
                <a:latin typeface="+mj-lt"/>
              </a:rPr>
            </a:br>
            <a:endParaRPr lang="en-US" sz="2000" dirty="0">
              <a:solidFill>
                <a:schemeClr val="tx1"/>
              </a:solidFill>
              <a:latin typeface="+mj-lt"/>
            </a:endParaRPr>
          </a:p>
        </p:txBody>
      </p:sp>
      <p:grpSp>
        <p:nvGrpSpPr>
          <p:cNvPr id="258" name="Google Shape;258;p30"/>
          <p:cNvGrpSpPr/>
          <p:nvPr/>
        </p:nvGrpSpPr>
        <p:grpSpPr>
          <a:xfrm>
            <a:off x="6834882" y="4117141"/>
            <a:ext cx="1850494" cy="1245015"/>
            <a:chOff x="4540875" y="970275"/>
            <a:chExt cx="1186975" cy="798650"/>
          </a:xfrm>
        </p:grpSpPr>
        <p:sp>
          <p:nvSpPr>
            <p:cNvPr id="259" name="Google Shape;259;p30"/>
            <p:cNvSpPr/>
            <p:nvPr/>
          </p:nvSpPr>
          <p:spPr>
            <a:xfrm>
              <a:off x="5058725" y="970275"/>
              <a:ext cx="138925" cy="143750"/>
            </a:xfrm>
            <a:custGeom>
              <a:avLst/>
              <a:gdLst/>
              <a:ahLst/>
              <a:cxnLst/>
              <a:rect l="l" t="t" r="r" b="b"/>
              <a:pathLst>
                <a:path w="5557" h="5750" extrusionOk="0">
                  <a:moveTo>
                    <a:pt x="3421" y="0"/>
                  </a:moveTo>
                  <a:lnTo>
                    <a:pt x="1957" y="15"/>
                  </a:lnTo>
                  <a:lnTo>
                    <a:pt x="1" y="5750"/>
                  </a:lnTo>
                  <a:lnTo>
                    <a:pt x="1" y="5750"/>
                  </a:lnTo>
                  <a:lnTo>
                    <a:pt x="5557" y="5735"/>
                  </a:lnTo>
                  <a:lnTo>
                    <a:pt x="34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5045675" y="1106925"/>
              <a:ext cx="168025" cy="616075"/>
            </a:xfrm>
            <a:custGeom>
              <a:avLst/>
              <a:gdLst/>
              <a:ahLst/>
              <a:cxnLst/>
              <a:rect l="l" t="t" r="r" b="b"/>
              <a:pathLst>
                <a:path w="6721" h="24643" extrusionOk="0">
                  <a:moveTo>
                    <a:pt x="6616" y="0"/>
                  </a:moveTo>
                  <a:lnTo>
                    <a:pt x="0" y="30"/>
                  </a:lnTo>
                  <a:lnTo>
                    <a:pt x="105" y="24643"/>
                  </a:lnTo>
                  <a:lnTo>
                    <a:pt x="6721" y="24613"/>
                  </a:lnTo>
                  <a:lnTo>
                    <a:pt x="66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5045675" y="1151725"/>
              <a:ext cx="165425" cy="34000"/>
            </a:xfrm>
            <a:custGeom>
              <a:avLst/>
              <a:gdLst/>
              <a:ahLst/>
              <a:cxnLst/>
              <a:rect l="l" t="t" r="r" b="b"/>
              <a:pathLst>
                <a:path w="6617" h="1360" extrusionOk="0">
                  <a:moveTo>
                    <a:pt x="6616" y="0"/>
                  </a:moveTo>
                  <a:lnTo>
                    <a:pt x="0" y="30"/>
                  </a:lnTo>
                  <a:lnTo>
                    <a:pt x="15" y="1359"/>
                  </a:lnTo>
                  <a:lnTo>
                    <a:pt x="6616" y="1330"/>
                  </a:lnTo>
                  <a:lnTo>
                    <a:pt x="66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5047900" y="1650550"/>
              <a:ext cx="165800" cy="34375"/>
            </a:xfrm>
            <a:custGeom>
              <a:avLst/>
              <a:gdLst/>
              <a:ahLst/>
              <a:cxnLst/>
              <a:rect l="l" t="t" r="r" b="b"/>
              <a:pathLst>
                <a:path w="6632" h="1375" extrusionOk="0">
                  <a:moveTo>
                    <a:pt x="6617" y="0"/>
                  </a:moveTo>
                  <a:lnTo>
                    <a:pt x="1" y="30"/>
                  </a:lnTo>
                  <a:lnTo>
                    <a:pt x="16" y="1374"/>
                  </a:lnTo>
                  <a:lnTo>
                    <a:pt x="6632" y="1345"/>
                  </a:lnTo>
                  <a:lnTo>
                    <a:pt x="66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5089350" y="1247300"/>
              <a:ext cx="80675" cy="348750"/>
            </a:xfrm>
            <a:custGeom>
              <a:avLst/>
              <a:gdLst/>
              <a:ahLst/>
              <a:cxnLst/>
              <a:rect l="l" t="t" r="r" b="b"/>
              <a:pathLst>
                <a:path w="3227" h="13950" extrusionOk="0">
                  <a:moveTo>
                    <a:pt x="1590" y="1"/>
                  </a:moveTo>
                  <a:cubicBezTo>
                    <a:pt x="1588" y="1"/>
                    <a:pt x="1586" y="1"/>
                    <a:pt x="1584" y="1"/>
                  </a:cubicBezTo>
                  <a:cubicBezTo>
                    <a:pt x="702" y="1"/>
                    <a:pt x="1" y="3122"/>
                    <a:pt x="30" y="6975"/>
                  </a:cubicBezTo>
                  <a:cubicBezTo>
                    <a:pt x="45" y="10829"/>
                    <a:pt x="762" y="13950"/>
                    <a:pt x="1643" y="13950"/>
                  </a:cubicBezTo>
                  <a:cubicBezTo>
                    <a:pt x="2525" y="13950"/>
                    <a:pt x="3226" y="10829"/>
                    <a:pt x="3197" y="6960"/>
                  </a:cubicBezTo>
                  <a:cubicBezTo>
                    <a:pt x="3182" y="3116"/>
                    <a:pt x="2468"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5060975" y="1106925"/>
              <a:ext cx="134075" cy="400"/>
            </a:xfrm>
            <a:custGeom>
              <a:avLst/>
              <a:gdLst/>
              <a:ahLst/>
              <a:cxnLst/>
              <a:rect l="l" t="t" r="r" b="b"/>
              <a:pathLst>
                <a:path w="5363" h="16" fill="none" extrusionOk="0">
                  <a:moveTo>
                    <a:pt x="0" y="15"/>
                  </a:moveTo>
                  <a:lnTo>
                    <a:pt x="5362"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548325" y="1033725"/>
              <a:ext cx="136325" cy="165450"/>
            </a:xfrm>
            <a:custGeom>
              <a:avLst/>
              <a:gdLst/>
              <a:ahLst/>
              <a:cxnLst/>
              <a:rect l="l" t="t" r="r" b="b"/>
              <a:pathLst>
                <a:path w="5453" h="6618" extrusionOk="0">
                  <a:moveTo>
                    <a:pt x="1360" y="1"/>
                  </a:moveTo>
                  <a:lnTo>
                    <a:pt x="1" y="554"/>
                  </a:lnTo>
                  <a:lnTo>
                    <a:pt x="300" y="6617"/>
                  </a:lnTo>
                  <a:lnTo>
                    <a:pt x="5452" y="4556"/>
                  </a:lnTo>
                  <a:lnTo>
                    <a:pt x="13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40875" y="1136050"/>
              <a:ext cx="381600" cy="632875"/>
            </a:xfrm>
            <a:custGeom>
              <a:avLst/>
              <a:gdLst/>
              <a:ahLst/>
              <a:cxnLst/>
              <a:rect l="l" t="t" r="r" b="b"/>
              <a:pathLst>
                <a:path w="15264" h="25315" extrusionOk="0">
                  <a:moveTo>
                    <a:pt x="6138" y="0"/>
                  </a:moveTo>
                  <a:lnTo>
                    <a:pt x="0" y="2464"/>
                  </a:lnTo>
                  <a:lnTo>
                    <a:pt x="9125" y="25315"/>
                  </a:lnTo>
                  <a:lnTo>
                    <a:pt x="15264" y="22865"/>
                  </a:lnTo>
                  <a:lnTo>
                    <a:pt x="6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57300" y="1177475"/>
              <a:ext cx="165800" cy="92250"/>
            </a:xfrm>
            <a:custGeom>
              <a:avLst/>
              <a:gdLst/>
              <a:ahLst/>
              <a:cxnLst/>
              <a:rect l="l" t="t" r="r" b="b"/>
              <a:pathLst>
                <a:path w="6632" h="3690" extrusionOk="0">
                  <a:moveTo>
                    <a:pt x="6139" y="1"/>
                  </a:moveTo>
                  <a:lnTo>
                    <a:pt x="0" y="2465"/>
                  </a:lnTo>
                  <a:lnTo>
                    <a:pt x="493" y="3690"/>
                  </a:lnTo>
                  <a:lnTo>
                    <a:pt x="6631" y="1240"/>
                  </a:lnTo>
                  <a:lnTo>
                    <a:pt x="6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742475" y="1641225"/>
              <a:ext cx="165825" cy="92225"/>
            </a:xfrm>
            <a:custGeom>
              <a:avLst/>
              <a:gdLst/>
              <a:ahLst/>
              <a:cxnLst/>
              <a:rect l="l" t="t" r="r" b="b"/>
              <a:pathLst>
                <a:path w="6633" h="3689" extrusionOk="0">
                  <a:moveTo>
                    <a:pt x="6139" y="0"/>
                  </a:moveTo>
                  <a:lnTo>
                    <a:pt x="1" y="2449"/>
                  </a:lnTo>
                  <a:lnTo>
                    <a:pt x="494" y="3689"/>
                  </a:lnTo>
                  <a:lnTo>
                    <a:pt x="6632" y="1240"/>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9150" y="1296275"/>
              <a:ext cx="170275" cy="325425"/>
            </a:xfrm>
            <a:custGeom>
              <a:avLst/>
              <a:gdLst/>
              <a:ahLst/>
              <a:cxnLst/>
              <a:rect l="l" t="t" r="r" b="b"/>
              <a:pathLst>
                <a:path w="6811" h="13017" extrusionOk="0">
                  <a:moveTo>
                    <a:pt x="956" y="0"/>
                  </a:moveTo>
                  <a:cubicBezTo>
                    <a:pt x="903" y="0"/>
                    <a:pt x="853" y="9"/>
                    <a:pt x="807" y="28"/>
                  </a:cubicBezTo>
                  <a:cubicBezTo>
                    <a:pt x="0" y="342"/>
                    <a:pt x="493" y="3508"/>
                    <a:pt x="1927" y="7092"/>
                  </a:cubicBezTo>
                  <a:cubicBezTo>
                    <a:pt x="3283" y="10482"/>
                    <a:pt x="4973" y="13017"/>
                    <a:pt x="5847" y="13017"/>
                  </a:cubicBezTo>
                  <a:cubicBezTo>
                    <a:pt x="5897" y="13017"/>
                    <a:pt x="5945" y="13009"/>
                    <a:pt x="5989" y="12992"/>
                  </a:cubicBezTo>
                  <a:cubicBezTo>
                    <a:pt x="6811" y="12663"/>
                    <a:pt x="6303" y="9497"/>
                    <a:pt x="4884" y="5912"/>
                  </a:cubicBezTo>
                  <a:cubicBezTo>
                    <a:pt x="3531" y="2531"/>
                    <a:pt x="1833" y="0"/>
                    <a:pt x="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55425" y="1142025"/>
              <a:ext cx="124350" cy="50050"/>
            </a:xfrm>
            <a:custGeom>
              <a:avLst/>
              <a:gdLst/>
              <a:ahLst/>
              <a:cxnLst/>
              <a:rect l="l" t="t" r="r" b="b"/>
              <a:pathLst>
                <a:path w="4974" h="2002" fill="none" extrusionOk="0">
                  <a:moveTo>
                    <a:pt x="1" y="2001"/>
                  </a:moveTo>
                  <a:lnTo>
                    <a:pt x="4974" y="0"/>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5579600" y="1063600"/>
              <a:ext cx="148250" cy="169175"/>
            </a:xfrm>
            <a:custGeom>
              <a:avLst/>
              <a:gdLst/>
              <a:ahLst/>
              <a:cxnLst/>
              <a:rect l="l" t="t" r="r" b="b"/>
              <a:pathLst>
                <a:path w="5930" h="6767" extrusionOk="0">
                  <a:moveTo>
                    <a:pt x="4690" y="1"/>
                  </a:moveTo>
                  <a:lnTo>
                    <a:pt x="0" y="3869"/>
                  </a:lnTo>
                  <a:lnTo>
                    <a:pt x="4734" y="6766"/>
                  </a:lnTo>
                  <a:lnTo>
                    <a:pt x="5929" y="762"/>
                  </a:lnTo>
                  <a:lnTo>
                    <a:pt x="46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5250650" y="1147625"/>
              <a:ext cx="462250" cy="611225"/>
            </a:xfrm>
            <a:custGeom>
              <a:avLst/>
              <a:gdLst/>
              <a:ahLst/>
              <a:cxnLst/>
              <a:rect l="l" t="t" r="r" b="b"/>
              <a:pathLst>
                <a:path w="18490" h="24449" extrusionOk="0">
                  <a:moveTo>
                    <a:pt x="12859" y="0"/>
                  </a:moveTo>
                  <a:lnTo>
                    <a:pt x="0" y="20999"/>
                  </a:lnTo>
                  <a:lnTo>
                    <a:pt x="5646" y="24449"/>
                  </a:lnTo>
                  <a:lnTo>
                    <a:pt x="18490" y="3465"/>
                  </a:lnTo>
                  <a:lnTo>
                    <a:pt x="12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5531425" y="1185700"/>
              <a:ext cx="158325" cy="115025"/>
            </a:xfrm>
            <a:custGeom>
              <a:avLst/>
              <a:gdLst/>
              <a:ahLst/>
              <a:cxnLst/>
              <a:rect l="l" t="t" r="r" b="b"/>
              <a:pathLst>
                <a:path w="6333" h="4601" extrusionOk="0">
                  <a:moveTo>
                    <a:pt x="688" y="0"/>
                  </a:moveTo>
                  <a:lnTo>
                    <a:pt x="0"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5270800" y="1611350"/>
              <a:ext cx="158350" cy="115025"/>
            </a:xfrm>
            <a:custGeom>
              <a:avLst/>
              <a:gdLst/>
              <a:ahLst/>
              <a:cxnLst/>
              <a:rect l="l" t="t" r="r" b="b"/>
              <a:pathLst>
                <a:path w="6334" h="4601" extrusionOk="0">
                  <a:moveTo>
                    <a:pt x="688" y="0"/>
                  </a:moveTo>
                  <a:lnTo>
                    <a:pt x="1" y="1135"/>
                  </a:lnTo>
                  <a:lnTo>
                    <a:pt x="5631" y="4600"/>
                  </a:lnTo>
                  <a:lnTo>
                    <a:pt x="6333" y="3465"/>
                  </a:lnTo>
                  <a:lnTo>
                    <a:pt x="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5368250" y="1308925"/>
              <a:ext cx="219950" cy="300575"/>
            </a:xfrm>
            <a:custGeom>
              <a:avLst/>
              <a:gdLst/>
              <a:ahLst/>
              <a:cxnLst/>
              <a:rect l="l" t="t" r="r" b="b"/>
              <a:pathLst>
                <a:path w="8798" h="12023" extrusionOk="0">
                  <a:moveTo>
                    <a:pt x="7826" y="0"/>
                  </a:moveTo>
                  <a:cubicBezTo>
                    <a:pt x="6920" y="0"/>
                    <a:pt x="4890" y="2180"/>
                    <a:pt x="3048" y="5182"/>
                  </a:cubicBezTo>
                  <a:cubicBezTo>
                    <a:pt x="1031" y="8468"/>
                    <a:pt x="1" y="11500"/>
                    <a:pt x="748" y="11963"/>
                  </a:cubicBezTo>
                  <a:cubicBezTo>
                    <a:pt x="813" y="12003"/>
                    <a:pt x="890" y="12022"/>
                    <a:pt x="976" y="12022"/>
                  </a:cubicBezTo>
                  <a:cubicBezTo>
                    <a:pt x="1894" y="12022"/>
                    <a:pt x="3922" y="9843"/>
                    <a:pt x="5751" y="6840"/>
                  </a:cubicBezTo>
                  <a:cubicBezTo>
                    <a:pt x="7767" y="3554"/>
                    <a:pt x="8798" y="508"/>
                    <a:pt x="8051" y="60"/>
                  </a:cubicBezTo>
                  <a:cubicBezTo>
                    <a:pt x="7987" y="20"/>
                    <a:pt x="7911" y="0"/>
                    <a:pt x="7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5585200" y="1155825"/>
              <a:ext cx="114275" cy="69850"/>
            </a:xfrm>
            <a:custGeom>
              <a:avLst/>
              <a:gdLst/>
              <a:ahLst/>
              <a:cxnLst/>
              <a:rect l="l" t="t" r="r" b="b"/>
              <a:pathLst>
                <a:path w="4571" h="2794" fill="none" extrusionOk="0">
                  <a:moveTo>
                    <a:pt x="0" y="1"/>
                  </a:moveTo>
                  <a:lnTo>
                    <a:pt x="4570" y="2793"/>
                  </a:lnTo>
                </a:path>
              </a:pathLst>
            </a:custGeom>
            <a:solidFill>
              <a:schemeClr val="dk1"/>
            </a:solidFill>
            <a:ln w="14200"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30"/>
          <p:cNvSpPr/>
          <p:nvPr/>
        </p:nvSpPr>
        <p:spPr>
          <a:xfrm rot="10800000" flipH="1">
            <a:off x="8211275" y="1182112"/>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8688875" y="36899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1"/>
          <p:cNvSpPr txBox="1">
            <a:spLocks noGrp="1"/>
          </p:cNvSpPr>
          <p:nvPr>
            <p:ph type="title"/>
          </p:nvPr>
        </p:nvSpPr>
        <p:spPr>
          <a:xfrm>
            <a:off x="2101766" y="408603"/>
            <a:ext cx="448953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Features Offered</a:t>
            </a:r>
            <a:endParaRPr sz="4000" dirty="0"/>
          </a:p>
        </p:txBody>
      </p:sp>
      <p:sp>
        <p:nvSpPr>
          <p:cNvPr id="11" name="Rectangle 2">
            <a:extLst>
              <a:ext uri="{FF2B5EF4-FFF2-40B4-BE49-F238E27FC236}">
                <a16:creationId xmlns:a16="http://schemas.microsoft.com/office/drawing/2014/main" id="{423F594C-2590-376F-2BA7-F62D152B9F58}"/>
              </a:ext>
            </a:extLst>
          </p:cNvPr>
          <p:cNvSpPr>
            <a:spLocks noChangeArrowheads="1"/>
          </p:cNvSpPr>
          <p:nvPr/>
        </p:nvSpPr>
        <p:spPr bwMode="auto">
          <a:xfrm>
            <a:off x="733425" y="1579513"/>
            <a:ext cx="78674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Real-time Object Detection: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Detects doctors, patients, medical equipment, family members, and more.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Motion Detection: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Identifies significant movements and checks proximity between patients and family members.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API Integration</a:t>
            </a:r>
            <a:r>
              <a:rPr kumimoji="0" lang="en-US" altLang="en-US" sz="1800" b="1" i="0" u="none" strike="noStrike" cap="none" normalizeH="0" baseline="0" dirty="0">
                <a:ln>
                  <a:noFill/>
                </a:ln>
                <a:solidFill>
                  <a:schemeClr val="accent3">
                    <a:lumMod val="75000"/>
                  </a:schemeClr>
                </a:solidFill>
                <a:effectLst/>
                <a:latin typeface="Arial" panose="020B0604020202020204" pitchFamily="34" charset="0"/>
              </a:rPr>
              <a:t>:</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 Provides functionalities for video upload, processing, and result outpu</a:t>
            </a:r>
            <a:r>
              <a:rPr lang="en-US" altLang="en-US" sz="1800" dirty="0">
                <a:solidFill>
                  <a:schemeClr val="accent3">
                    <a:lumMod val="75000"/>
                  </a:schemeClr>
                </a:solidFill>
                <a:latin typeface="Arial" panose="020B0604020202020204" pitchFamily="34" charset="0"/>
              </a:rPr>
              <a:t>t.</a:t>
            </a:r>
            <a:endParaRPr kumimoji="0" lang="en-US" altLang="en-US" sz="1800" b="0" i="0" u="none" strike="noStrike" cap="none" normalizeH="0" baseline="0" dirty="0">
              <a:ln>
                <a:noFill/>
              </a:ln>
              <a:solidFill>
                <a:schemeClr val="accent3">
                  <a:lumMod val="75000"/>
                </a:schemeClr>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2483848" y="0"/>
            <a:ext cx="417630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Process Flow</a:t>
            </a:r>
            <a:endParaRPr sz="4000" dirty="0"/>
          </a:p>
        </p:txBody>
      </p:sp>
      <p:grpSp>
        <p:nvGrpSpPr>
          <p:cNvPr id="309" name="Google Shape;309;p32"/>
          <p:cNvGrpSpPr/>
          <p:nvPr/>
        </p:nvGrpSpPr>
        <p:grpSpPr>
          <a:xfrm>
            <a:off x="-1378978" y="2973533"/>
            <a:ext cx="664504" cy="530938"/>
            <a:chOff x="380975" y="4106475"/>
            <a:chExt cx="664504" cy="530938"/>
          </a:xfrm>
        </p:grpSpPr>
        <p:sp>
          <p:nvSpPr>
            <p:cNvPr id="310" name="Google Shape;310;p32"/>
            <p:cNvSpPr/>
            <p:nvPr/>
          </p:nvSpPr>
          <p:spPr>
            <a:xfrm flipH="1">
              <a:off x="380975" y="4570587"/>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817225" y="41064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1">
            <a:extLst>
              <a:ext uri="{FF2B5EF4-FFF2-40B4-BE49-F238E27FC236}">
                <a16:creationId xmlns:a16="http://schemas.microsoft.com/office/drawing/2014/main" id="{D3048DE1-3E21-61A6-4158-FF27A6AE3604}"/>
              </a:ext>
            </a:extLst>
          </p:cNvPr>
          <p:cNvSpPr>
            <a:spLocks noChangeArrowheads="1"/>
          </p:cNvSpPr>
          <p:nvPr/>
        </p:nvSpPr>
        <p:spPr bwMode="auto">
          <a:xfrm>
            <a:off x="348083" y="711251"/>
            <a:ext cx="8447831"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Initial Setup: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Select high-performance computer, install essential software and libraries.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Preparation: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Download and preprocess videos, convert to frames, annotate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Model Training: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Train YOLOv8s for object detection, integrate LSTM for motion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Prediction: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Predict objects and motion in videos frame-by-frame by using alternate frame difference.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API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Combine models into an API for seamless video processing and output.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 name="Title 2">
            <a:extLst>
              <a:ext uri="{FF2B5EF4-FFF2-40B4-BE49-F238E27FC236}">
                <a16:creationId xmlns:a16="http://schemas.microsoft.com/office/drawing/2014/main" id="{7F5ABF9E-9C94-722B-6CAA-E9051FBB0925}"/>
              </a:ext>
            </a:extLst>
          </p:cNvPr>
          <p:cNvSpPr>
            <a:spLocks noGrp="1"/>
          </p:cNvSpPr>
          <p:nvPr>
            <p:ph type="title"/>
          </p:nvPr>
        </p:nvSpPr>
        <p:spPr>
          <a:xfrm>
            <a:off x="2203930" y="251725"/>
            <a:ext cx="5109206" cy="572700"/>
          </a:xfrm>
        </p:spPr>
        <p:txBody>
          <a:bodyPr/>
          <a:lstStyle/>
          <a:p>
            <a:r>
              <a:rPr lang="en-US" sz="3600" dirty="0"/>
              <a:t>Architecture Diagram</a:t>
            </a:r>
            <a:endParaRPr lang="en-IN" sz="3600" dirty="0"/>
          </a:p>
        </p:txBody>
      </p:sp>
      <p:sp>
        <p:nvSpPr>
          <p:cNvPr id="7" name="Rectangle: Rounded Corners 6">
            <a:extLst>
              <a:ext uri="{FF2B5EF4-FFF2-40B4-BE49-F238E27FC236}">
                <a16:creationId xmlns:a16="http://schemas.microsoft.com/office/drawing/2014/main" id="{C5933C31-A02F-27B7-64B2-131FFFC5075F}"/>
              </a:ext>
            </a:extLst>
          </p:cNvPr>
          <p:cNvSpPr/>
          <p:nvPr/>
        </p:nvSpPr>
        <p:spPr>
          <a:xfrm>
            <a:off x="4156554" y="1243584"/>
            <a:ext cx="1203960" cy="5727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User Request </a:t>
            </a:r>
          </a:p>
        </p:txBody>
      </p:sp>
      <p:cxnSp>
        <p:nvCxnSpPr>
          <p:cNvPr id="9" name="Straight Arrow Connector 8">
            <a:extLst>
              <a:ext uri="{FF2B5EF4-FFF2-40B4-BE49-F238E27FC236}">
                <a16:creationId xmlns:a16="http://schemas.microsoft.com/office/drawing/2014/main" id="{262D03FF-FB9B-F2FB-CC00-144BB21D3730}"/>
              </a:ext>
            </a:extLst>
          </p:cNvPr>
          <p:cNvCxnSpPr>
            <a:cxnSpLocks/>
            <a:stCxn id="7" idx="2"/>
          </p:cNvCxnSpPr>
          <p:nvPr/>
        </p:nvCxnSpPr>
        <p:spPr>
          <a:xfrm>
            <a:off x="4758534" y="1816284"/>
            <a:ext cx="0" cy="410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AC3787E-A3B9-9238-9698-C518CE113514}"/>
              </a:ext>
            </a:extLst>
          </p:cNvPr>
          <p:cNvSpPr/>
          <p:nvPr/>
        </p:nvSpPr>
        <p:spPr>
          <a:xfrm>
            <a:off x="4156554" y="2226563"/>
            <a:ext cx="1203960" cy="5727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Flask App</a:t>
            </a:r>
          </a:p>
        </p:txBody>
      </p:sp>
      <p:cxnSp>
        <p:nvCxnSpPr>
          <p:cNvPr id="20" name="Straight Connector 19">
            <a:extLst>
              <a:ext uri="{FF2B5EF4-FFF2-40B4-BE49-F238E27FC236}">
                <a16:creationId xmlns:a16="http://schemas.microsoft.com/office/drawing/2014/main" id="{884AEF61-A4EC-BB8E-1BEF-863A08D0F4C9}"/>
              </a:ext>
            </a:extLst>
          </p:cNvPr>
          <p:cNvCxnSpPr>
            <a:cxnSpLocks/>
            <a:stCxn id="12" idx="2"/>
          </p:cNvCxnSpPr>
          <p:nvPr/>
        </p:nvCxnSpPr>
        <p:spPr>
          <a:xfrm>
            <a:off x="4758534" y="2799263"/>
            <a:ext cx="0" cy="308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A2A314-FEC2-8B35-96DF-F80D6B246FB9}"/>
              </a:ext>
            </a:extLst>
          </p:cNvPr>
          <p:cNvCxnSpPr>
            <a:cxnSpLocks/>
          </p:cNvCxnSpPr>
          <p:nvPr/>
        </p:nvCxnSpPr>
        <p:spPr>
          <a:xfrm>
            <a:off x="4758534" y="3131819"/>
            <a:ext cx="26837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0BDC287-BC37-AE5F-BDB7-8BDE527A82C7}"/>
              </a:ext>
            </a:extLst>
          </p:cNvPr>
          <p:cNvCxnSpPr>
            <a:cxnSpLocks/>
          </p:cNvCxnSpPr>
          <p:nvPr/>
        </p:nvCxnSpPr>
        <p:spPr>
          <a:xfrm flipH="1" flipV="1">
            <a:off x="2323944" y="3119627"/>
            <a:ext cx="2434589" cy="12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234BA45-C04F-0AD6-1D24-10668633C09C}"/>
              </a:ext>
            </a:extLst>
          </p:cNvPr>
          <p:cNvCxnSpPr>
            <a:cxnSpLocks/>
          </p:cNvCxnSpPr>
          <p:nvPr/>
        </p:nvCxnSpPr>
        <p:spPr>
          <a:xfrm>
            <a:off x="2323943" y="3107435"/>
            <a:ext cx="0" cy="38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9D83460-1ED9-C46F-1E85-9F8C00BA9548}"/>
              </a:ext>
            </a:extLst>
          </p:cNvPr>
          <p:cNvCxnSpPr>
            <a:cxnSpLocks/>
          </p:cNvCxnSpPr>
          <p:nvPr/>
        </p:nvCxnSpPr>
        <p:spPr>
          <a:xfrm>
            <a:off x="4758533" y="3131819"/>
            <a:ext cx="0" cy="332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937EE11-9024-A66D-7E1A-C41C6043E4A2}"/>
              </a:ext>
            </a:extLst>
          </p:cNvPr>
          <p:cNvCxnSpPr>
            <a:cxnSpLocks/>
          </p:cNvCxnSpPr>
          <p:nvPr/>
        </p:nvCxnSpPr>
        <p:spPr>
          <a:xfrm>
            <a:off x="7430105" y="3119627"/>
            <a:ext cx="0" cy="332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7FB7CFC5-0E96-E213-4C92-D5C164707439}"/>
              </a:ext>
            </a:extLst>
          </p:cNvPr>
          <p:cNvSpPr/>
          <p:nvPr/>
        </p:nvSpPr>
        <p:spPr>
          <a:xfrm>
            <a:off x="1512413" y="3500952"/>
            <a:ext cx="1623059"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Upload endpoint (/upload)</a:t>
            </a:r>
          </a:p>
          <a:p>
            <a:pPr algn="ctr"/>
            <a:r>
              <a:rPr lang="en-IN" dirty="0"/>
              <a:t>Save video to ‘Uploads/”</a:t>
            </a:r>
          </a:p>
        </p:txBody>
      </p:sp>
      <p:sp>
        <p:nvSpPr>
          <p:cNvPr id="38" name="Rectangle: Rounded Corners 37">
            <a:extLst>
              <a:ext uri="{FF2B5EF4-FFF2-40B4-BE49-F238E27FC236}">
                <a16:creationId xmlns:a16="http://schemas.microsoft.com/office/drawing/2014/main" id="{A7A8A562-7534-63E5-B610-BDFD3769ED8D}"/>
              </a:ext>
            </a:extLst>
          </p:cNvPr>
          <p:cNvSpPr/>
          <p:nvPr/>
        </p:nvSpPr>
        <p:spPr>
          <a:xfrm>
            <a:off x="3826992" y="3533393"/>
            <a:ext cx="2141213"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Process End Point (/process)</a:t>
            </a:r>
          </a:p>
          <a:p>
            <a:pPr algn="ctr"/>
            <a:r>
              <a:rPr lang="en-IN" dirty="0"/>
              <a:t>Process Uploaded Video </a:t>
            </a:r>
          </a:p>
        </p:txBody>
      </p:sp>
      <p:sp>
        <p:nvSpPr>
          <p:cNvPr id="39" name="Rectangle: Rounded Corners 38">
            <a:extLst>
              <a:ext uri="{FF2B5EF4-FFF2-40B4-BE49-F238E27FC236}">
                <a16:creationId xmlns:a16="http://schemas.microsoft.com/office/drawing/2014/main" id="{E6C88C3E-87AA-9426-CADC-041E351F0766}"/>
              </a:ext>
            </a:extLst>
          </p:cNvPr>
          <p:cNvSpPr/>
          <p:nvPr/>
        </p:nvSpPr>
        <p:spPr>
          <a:xfrm>
            <a:off x="6590684" y="3513467"/>
            <a:ext cx="1678841"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Logging </a:t>
            </a:r>
          </a:p>
        </p:txBody>
      </p:sp>
      <p:cxnSp>
        <p:nvCxnSpPr>
          <p:cNvPr id="57" name="Straight Arrow Connector 56">
            <a:extLst>
              <a:ext uri="{FF2B5EF4-FFF2-40B4-BE49-F238E27FC236}">
                <a16:creationId xmlns:a16="http://schemas.microsoft.com/office/drawing/2014/main" id="{5EADE31F-5111-597B-4668-28DEF752E695}"/>
              </a:ext>
            </a:extLst>
          </p:cNvPr>
          <p:cNvCxnSpPr>
            <a:cxnSpLocks/>
            <a:stCxn id="38" idx="2"/>
          </p:cNvCxnSpPr>
          <p:nvPr/>
        </p:nvCxnSpPr>
        <p:spPr>
          <a:xfrm flipH="1">
            <a:off x="4897598" y="4447793"/>
            <a:ext cx="1" cy="465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89DEADF-A344-16A4-B29D-1457B8C80BF5}"/>
              </a:ext>
            </a:extLst>
          </p:cNvPr>
          <p:cNvSpPr txBox="1"/>
          <p:nvPr/>
        </p:nvSpPr>
        <p:spPr>
          <a:xfrm>
            <a:off x="4335780" y="4861560"/>
            <a:ext cx="1233030" cy="307777"/>
          </a:xfrm>
          <a:prstGeom prst="rect">
            <a:avLst/>
          </a:prstGeom>
          <a:noFill/>
        </p:spPr>
        <p:txBody>
          <a:bodyPr wrap="none" rtlCol="0">
            <a:spAutoFit/>
          </a:bodyPr>
          <a:lstStyle/>
          <a:p>
            <a:r>
              <a:rPr lang="en-IN" dirty="0"/>
              <a:t>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 name="Title 2">
            <a:extLst>
              <a:ext uri="{FF2B5EF4-FFF2-40B4-BE49-F238E27FC236}">
                <a16:creationId xmlns:a16="http://schemas.microsoft.com/office/drawing/2014/main" id="{7F5ABF9E-9C94-722B-6CAA-E9051FBB0925}"/>
              </a:ext>
            </a:extLst>
          </p:cNvPr>
          <p:cNvSpPr>
            <a:spLocks noGrp="1"/>
          </p:cNvSpPr>
          <p:nvPr>
            <p:ph type="title"/>
          </p:nvPr>
        </p:nvSpPr>
        <p:spPr>
          <a:xfrm>
            <a:off x="2246155" y="200193"/>
            <a:ext cx="5261617" cy="572700"/>
          </a:xfrm>
        </p:spPr>
        <p:txBody>
          <a:bodyPr/>
          <a:lstStyle/>
          <a:p>
            <a:r>
              <a:rPr lang="en-US" sz="3600" dirty="0"/>
              <a:t>Architecture Diagram</a:t>
            </a:r>
            <a:endParaRPr lang="en-IN" sz="3600" dirty="0"/>
          </a:p>
        </p:txBody>
      </p:sp>
      <p:sp>
        <p:nvSpPr>
          <p:cNvPr id="38" name="Rectangle: Rounded Corners 37">
            <a:extLst>
              <a:ext uri="{FF2B5EF4-FFF2-40B4-BE49-F238E27FC236}">
                <a16:creationId xmlns:a16="http://schemas.microsoft.com/office/drawing/2014/main" id="{A7A8A562-7534-63E5-B610-BDFD3769ED8D}"/>
              </a:ext>
            </a:extLst>
          </p:cNvPr>
          <p:cNvSpPr/>
          <p:nvPr/>
        </p:nvSpPr>
        <p:spPr>
          <a:xfrm>
            <a:off x="160874" y="2625090"/>
            <a:ext cx="2141213" cy="914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Process End Point (/process)</a:t>
            </a:r>
          </a:p>
          <a:p>
            <a:pPr algn="ctr"/>
            <a:r>
              <a:rPr lang="en-IN" dirty="0"/>
              <a:t>Process Uploaded Video </a:t>
            </a:r>
          </a:p>
        </p:txBody>
      </p:sp>
      <p:cxnSp>
        <p:nvCxnSpPr>
          <p:cNvPr id="4" name="Straight Arrow Connector 3">
            <a:extLst>
              <a:ext uri="{FF2B5EF4-FFF2-40B4-BE49-F238E27FC236}">
                <a16:creationId xmlns:a16="http://schemas.microsoft.com/office/drawing/2014/main" id="{76E98C3C-6480-B8FD-C288-E100C5EB32AC}"/>
              </a:ext>
            </a:extLst>
          </p:cNvPr>
          <p:cNvCxnSpPr>
            <a:cxnSpLocks/>
            <a:stCxn id="38" idx="3"/>
          </p:cNvCxnSpPr>
          <p:nvPr/>
        </p:nvCxnSpPr>
        <p:spPr>
          <a:xfrm>
            <a:off x="2302087" y="3082290"/>
            <a:ext cx="827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75626E-720B-C0D7-F75A-625F6B7244C8}"/>
              </a:ext>
            </a:extLst>
          </p:cNvPr>
          <p:cNvSpPr/>
          <p:nvPr/>
        </p:nvSpPr>
        <p:spPr>
          <a:xfrm>
            <a:off x="3157728" y="1516382"/>
            <a:ext cx="5047706" cy="31622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DFDCCEE-7F8A-F11A-17FE-1C9FC4008B45}"/>
              </a:ext>
            </a:extLst>
          </p:cNvPr>
          <p:cNvSpPr/>
          <p:nvPr/>
        </p:nvSpPr>
        <p:spPr>
          <a:xfrm>
            <a:off x="3389519" y="1934032"/>
            <a:ext cx="2163009" cy="3976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Load YOLO Model</a:t>
            </a:r>
          </a:p>
        </p:txBody>
      </p:sp>
      <p:sp>
        <p:nvSpPr>
          <p:cNvPr id="16" name="Rectangle 15">
            <a:extLst>
              <a:ext uri="{FF2B5EF4-FFF2-40B4-BE49-F238E27FC236}">
                <a16:creationId xmlns:a16="http://schemas.microsoft.com/office/drawing/2014/main" id="{955AD48D-D2F0-CE99-1AFA-F84590C35FDF}"/>
              </a:ext>
            </a:extLst>
          </p:cNvPr>
          <p:cNvSpPr/>
          <p:nvPr/>
        </p:nvSpPr>
        <p:spPr>
          <a:xfrm>
            <a:off x="5989320" y="1945462"/>
            <a:ext cx="2004059" cy="39768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Create LSTM model </a:t>
            </a:r>
          </a:p>
        </p:txBody>
      </p:sp>
      <p:sp>
        <p:nvSpPr>
          <p:cNvPr id="17" name="Rectangle 16">
            <a:extLst>
              <a:ext uri="{FF2B5EF4-FFF2-40B4-BE49-F238E27FC236}">
                <a16:creationId xmlns:a16="http://schemas.microsoft.com/office/drawing/2014/main" id="{9C24367B-BC77-7BA1-06F8-6C72C56DF9C2}"/>
              </a:ext>
            </a:extLst>
          </p:cNvPr>
          <p:cNvSpPr/>
          <p:nvPr/>
        </p:nvSpPr>
        <p:spPr>
          <a:xfrm>
            <a:off x="3389520" y="2770586"/>
            <a:ext cx="4603860" cy="17556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FC89CDC1-0893-B7B9-50C7-B23F2092630E}"/>
              </a:ext>
            </a:extLst>
          </p:cNvPr>
          <p:cNvSpPr/>
          <p:nvPr/>
        </p:nvSpPr>
        <p:spPr>
          <a:xfrm>
            <a:off x="3495984" y="3227070"/>
            <a:ext cx="1921836" cy="4267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Feature Extraction </a:t>
            </a:r>
          </a:p>
        </p:txBody>
      </p:sp>
      <p:sp>
        <p:nvSpPr>
          <p:cNvPr id="19" name="Rectangle 18">
            <a:extLst>
              <a:ext uri="{FF2B5EF4-FFF2-40B4-BE49-F238E27FC236}">
                <a16:creationId xmlns:a16="http://schemas.microsoft.com/office/drawing/2014/main" id="{05F04434-CABF-3A06-C061-FD34122BE859}"/>
              </a:ext>
            </a:extLst>
          </p:cNvPr>
          <p:cNvSpPr/>
          <p:nvPr/>
        </p:nvSpPr>
        <p:spPr>
          <a:xfrm>
            <a:off x="3495984" y="3817620"/>
            <a:ext cx="1921836" cy="4267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Draw bounding box</a:t>
            </a:r>
          </a:p>
        </p:txBody>
      </p:sp>
      <p:sp>
        <p:nvSpPr>
          <p:cNvPr id="21" name="Rectangle 20">
            <a:extLst>
              <a:ext uri="{FF2B5EF4-FFF2-40B4-BE49-F238E27FC236}">
                <a16:creationId xmlns:a16="http://schemas.microsoft.com/office/drawing/2014/main" id="{F55073E0-10B5-42A0-E679-282BCAE75AC2}"/>
              </a:ext>
            </a:extLst>
          </p:cNvPr>
          <p:cNvSpPr/>
          <p:nvPr/>
        </p:nvSpPr>
        <p:spPr>
          <a:xfrm>
            <a:off x="5552528" y="3817620"/>
            <a:ext cx="2369820" cy="4267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Save Motion Frames </a:t>
            </a:r>
          </a:p>
        </p:txBody>
      </p:sp>
      <p:sp>
        <p:nvSpPr>
          <p:cNvPr id="22" name="Rectangle 21">
            <a:extLst>
              <a:ext uri="{FF2B5EF4-FFF2-40B4-BE49-F238E27FC236}">
                <a16:creationId xmlns:a16="http://schemas.microsoft.com/office/drawing/2014/main" id="{C2621C6C-62F5-E9DA-9D7F-737FABBC0550}"/>
              </a:ext>
            </a:extLst>
          </p:cNvPr>
          <p:cNvSpPr/>
          <p:nvPr/>
        </p:nvSpPr>
        <p:spPr>
          <a:xfrm>
            <a:off x="5564385" y="3221713"/>
            <a:ext cx="2346105" cy="4267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Check Proximity</a:t>
            </a:r>
          </a:p>
        </p:txBody>
      </p:sp>
      <p:sp>
        <p:nvSpPr>
          <p:cNvPr id="23" name="TextBox 22">
            <a:extLst>
              <a:ext uri="{FF2B5EF4-FFF2-40B4-BE49-F238E27FC236}">
                <a16:creationId xmlns:a16="http://schemas.microsoft.com/office/drawing/2014/main" id="{4D5AA8A3-ED1F-DA94-8E60-7EA8F3788BA2}"/>
              </a:ext>
            </a:extLst>
          </p:cNvPr>
          <p:cNvSpPr txBox="1"/>
          <p:nvPr/>
        </p:nvSpPr>
        <p:spPr>
          <a:xfrm>
            <a:off x="4876964" y="1527098"/>
            <a:ext cx="1628972" cy="307777"/>
          </a:xfrm>
          <a:prstGeom prst="rect">
            <a:avLst/>
          </a:prstGeom>
          <a:noFill/>
        </p:spPr>
        <p:txBody>
          <a:bodyPr wrap="none" rtlCol="0">
            <a:spAutoFit/>
          </a:bodyPr>
          <a:lstStyle/>
          <a:p>
            <a:r>
              <a:rPr lang="en-IN" dirty="0"/>
              <a:t>Video Processing </a:t>
            </a:r>
          </a:p>
        </p:txBody>
      </p:sp>
      <p:sp>
        <p:nvSpPr>
          <p:cNvPr id="25" name="TextBox 24">
            <a:extLst>
              <a:ext uri="{FF2B5EF4-FFF2-40B4-BE49-F238E27FC236}">
                <a16:creationId xmlns:a16="http://schemas.microsoft.com/office/drawing/2014/main" id="{22CCB3F0-C3CB-EC13-0C9E-5974DDF04B63}"/>
              </a:ext>
            </a:extLst>
          </p:cNvPr>
          <p:cNvSpPr txBox="1"/>
          <p:nvPr/>
        </p:nvSpPr>
        <p:spPr>
          <a:xfrm>
            <a:off x="4442460" y="2819400"/>
            <a:ext cx="2045753" cy="307777"/>
          </a:xfrm>
          <a:prstGeom prst="rect">
            <a:avLst/>
          </a:prstGeom>
          <a:noFill/>
        </p:spPr>
        <p:txBody>
          <a:bodyPr wrap="none" rtlCol="0">
            <a:spAutoFit/>
          </a:bodyPr>
          <a:lstStyle/>
          <a:p>
            <a:r>
              <a:rPr lang="en-IN" dirty="0"/>
              <a:t>Process Video Frames </a:t>
            </a:r>
          </a:p>
        </p:txBody>
      </p:sp>
      <p:cxnSp>
        <p:nvCxnSpPr>
          <p:cNvPr id="5" name="Straight Arrow Connector 4">
            <a:extLst>
              <a:ext uri="{FF2B5EF4-FFF2-40B4-BE49-F238E27FC236}">
                <a16:creationId xmlns:a16="http://schemas.microsoft.com/office/drawing/2014/main" id="{67092BF1-34C0-C28A-F4CA-1F56A8D9A3DE}"/>
              </a:ext>
            </a:extLst>
          </p:cNvPr>
          <p:cNvCxnSpPr/>
          <p:nvPr/>
        </p:nvCxnSpPr>
        <p:spPr>
          <a:xfrm flipH="1">
            <a:off x="5552528" y="1076325"/>
            <a:ext cx="11857" cy="440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62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6"/>
          <p:cNvSpPr txBox="1">
            <a:spLocks noGrp="1"/>
          </p:cNvSpPr>
          <p:nvPr>
            <p:ph type="title"/>
          </p:nvPr>
        </p:nvSpPr>
        <p:spPr>
          <a:xfrm>
            <a:off x="1835432" y="307606"/>
            <a:ext cx="5473135" cy="8544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Technologies Used</a:t>
            </a:r>
            <a:endParaRPr sz="4400" dirty="0"/>
          </a:p>
        </p:txBody>
      </p:sp>
      <p:grpSp>
        <p:nvGrpSpPr>
          <p:cNvPr id="419" name="Google Shape;419;p36"/>
          <p:cNvGrpSpPr/>
          <p:nvPr/>
        </p:nvGrpSpPr>
        <p:grpSpPr>
          <a:xfrm>
            <a:off x="380975" y="4106475"/>
            <a:ext cx="1127479" cy="530938"/>
            <a:chOff x="380975" y="4106475"/>
            <a:chExt cx="1127479" cy="530938"/>
          </a:xfrm>
        </p:grpSpPr>
        <p:sp>
          <p:nvSpPr>
            <p:cNvPr id="420" name="Google Shape;420;p36"/>
            <p:cNvSpPr/>
            <p:nvPr/>
          </p:nvSpPr>
          <p:spPr>
            <a:xfrm flipH="1">
              <a:off x="380975" y="4570587"/>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1280200" y="410647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6"/>
          <p:cNvSpPr/>
          <p:nvPr/>
        </p:nvSpPr>
        <p:spPr>
          <a:xfrm>
            <a:off x="8424000" y="3037250"/>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23" name="Google Shape;423;p36"/>
          <p:cNvSpPr/>
          <p:nvPr/>
        </p:nvSpPr>
        <p:spPr>
          <a:xfrm rot="-10081977">
            <a:off x="6715145" y="-197208"/>
            <a:ext cx="3044370" cy="1607386"/>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1">
            <a:extLst>
              <a:ext uri="{FF2B5EF4-FFF2-40B4-BE49-F238E27FC236}">
                <a16:creationId xmlns:a16="http://schemas.microsoft.com/office/drawing/2014/main" id="{F6C91431-30AE-C2C7-4AA7-B0187F03F5B3}"/>
              </a:ext>
            </a:extLst>
          </p:cNvPr>
          <p:cNvSpPr>
            <a:spLocks noGrp="1" noChangeArrowheads="1"/>
          </p:cNvSpPr>
          <p:nvPr>
            <p:ph type="subTitle" idx="1"/>
          </p:nvPr>
        </p:nvSpPr>
        <p:spPr bwMode="auto">
          <a:xfrm>
            <a:off x="420310" y="1264414"/>
            <a:ext cx="800369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Python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Libraries: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OpenCV, YOLOv8, LSTM</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Tools: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Roboflow for annotation, Custom scripts for video to frame conversion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Hardware: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3">
                    <a:lumMod val="75000"/>
                  </a:schemeClr>
                </a:solidFill>
                <a:effectLst/>
                <a:latin typeface="Arial" panose="020B0604020202020204" pitchFamily="34" charset="0"/>
              </a:rPr>
              <a:t>High-performance computer with GPU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9" name="Google Shape;479;p39"/>
          <p:cNvSpPr/>
          <p:nvPr/>
        </p:nvSpPr>
        <p:spPr>
          <a:xfrm>
            <a:off x="599100" y="1897525"/>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39"/>
          <p:cNvGrpSpPr/>
          <p:nvPr/>
        </p:nvGrpSpPr>
        <p:grpSpPr>
          <a:xfrm>
            <a:off x="12941" y="3179454"/>
            <a:ext cx="2045053" cy="2273587"/>
            <a:chOff x="2124275" y="1206750"/>
            <a:chExt cx="1953250" cy="2171525"/>
          </a:xfrm>
        </p:grpSpPr>
        <p:sp>
          <p:nvSpPr>
            <p:cNvPr id="481" name="Google Shape;481;p39"/>
            <p:cNvSpPr/>
            <p:nvPr/>
          </p:nvSpPr>
          <p:spPr>
            <a:xfrm>
              <a:off x="3170100" y="1292175"/>
              <a:ext cx="426625" cy="299800"/>
            </a:xfrm>
            <a:custGeom>
              <a:avLst/>
              <a:gdLst/>
              <a:ahLst/>
              <a:cxnLst/>
              <a:rect l="l" t="t" r="r" b="b"/>
              <a:pathLst>
                <a:path w="17065" h="11992" extrusionOk="0">
                  <a:moveTo>
                    <a:pt x="5960" y="0"/>
                  </a:moveTo>
                  <a:cubicBezTo>
                    <a:pt x="4567" y="0"/>
                    <a:pt x="3434" y="402"/>
                    <a:pt x="2568" y="1206"/>
                  </a:cubicBezTo>
                  <a:cubicBezTo>
                    <a:pt x="0" y="3603"/>
                    <a:pt x="1313" y="8282"/>
                    <a:pt x="1484" y="8796"/>
                  </a:cubicBezTo>
                  <a:lnTo>
                    <a:pt x="4623" y="7826"/>
                  </a:lnTo>
                  <a:cubicBezTo>
                    <a:pt x="4280" y="6741"/>
                    <a:pt x="3995" y="4345"/>
                    <a:pt x="4794" y="3603"/>
                  </a:cubicBezTo>
                  <a:cubicBezTo>
                    <a:pt x="5024" y="3372"/>
                    <a:pt x="5412" y="3263"/>
                    <a:pt x="5925" y="3263"/>
                  </a:cubicBezTo>
                  <a:cubicBezTo>
                    <a:pt x="6682" y="3263"/>
                    <a:pt x="7711" y="3502"/>
                    <a:pt x="8903" y="3945"/>
                  </a:cubicBezTo>
                  <a:cubicBezTo>
                    <a:pt x="11528" y="4915"/>
                    <a:pt x="13126" y="6057"/>
                    <a:pt x="13354" y="7255"/>
                  </a:cubicBezTo>
                  <a:cubicBezTo>
                    <a:pt x="13583" y="8396"/>
                    <a:pt x="12441" y="9595"/>
                    <a:pt x="12441" y="9595"/>
                  </a:cubicBezTo>
                  <a:lnTo>
                    <a:pt x="14724" y="11992"/>
                  </a:lnTo>
                  <a:cubicBezTo>
                    <a:pt x="15637" y="11136"/>
                    <a:pt x="17064" y="8967"/>
                    <a:pt x="16607" y="6627"/>
                  </a:cubicBezTo>
                  <a:cubicBezTo>
                    <a:pt x="16094" y="4230"/>
                    <a:pt x="13925" y="2290"/>
                    <a:pt x="10044" y="863"/>
                  </a:cubicBezTo>
                  <a:cubicBezTo>
                    <a:pt x="8501" y="288"/>
                    <a:pt x="7138" y="0"/>
                    <a:pt x="5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3371250" y="2928825"/>
              <a:ext cx="426625" cy="449450"/>
            </a:xfrm>
            <a:custGeom>
              <a:avLst/>
              <a:gdLst/>
              <a:ahLst/>
              <a:cxnLst/>
              <a:rect l="l" t="t" r="r" b="b"/>
              <a:pathLst>
                <a:path w="17065" h="17978" extrusionOk="0">
                  <a:moveTo>
                    <a:pt x="4053" y="1"/>
                  </a:moveTo>
                  <a:lnTo>
                    <a:pt x="1" y="571"/>
                  </a:lnTo>
                  <a:cubicBezTo>
                    <a:pt x="1199" y="9018"/>
                    <a:pt x="7877" y="16151"/>
                    <a:pt x="16209" y="17978"/>
                  </a:cubicBezTo>
                  <a:lnTo>
                    <a:pt x="17065" y="13926"/>
                  </a:lnTo>
                  <a:cubicBezTo>
                    <a:pt x="10502" y="12499"/>
                    <a:pt x="5023" y="6621"/>
                    <a:pt x="4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3312775" y="1691825"/>
              <a:ext cx="764750" cy="1342600"/>
            </a:xfrm>
            <a:custGeom>
              <a:avLst/>
              <a:gdLst/>
              <a:ahLst/>
              <a:cxnLst/>
              <a:rect l="l" t="t" r="r" b="b"/>
              <a:pathLst>
                <a:path w="30590" h="53704" extrusionOk="0">
                  <a:moveTo>
                    <a:pt x="15980" y="1"/>
                  </a:moveTo>
                  <a:lnTo>
                    <a:pt x="11928" y="5194"/>
                  </a:lnTo>
                  <a:cubicBezTo>
                    <a:pt x="15010" y="7648"/>
                    <a:pt x="19290" y="11986"/>
                    <a:pt x="21630" y="18663"/>
                  </a:cubicBezTo>
                  <a:cubicBezTo>
                    <a:pt x="23741" y="24712"/>
                    <a:pt x="23399" y="31789"/>
                    <a:pt x="20659" y="37153"/>
                  </a:cubicBezTo>
                  <a:cubicBezTo>
                    <a:pt x="19233" y="40007"/>
                    <a:pt x="16436" y="43716"/>
                    <a:pt x="11243" y="45314"/>
                  </a:cubicBezTo>
                  <a:cubicBezTo>
                    <a:pt x="9474" y="45885"/>
                    <a:pt x="7533" y="46113"/>
                    <a:pt x="5479" y="46399"/>
                  </a:cubicBezTo>
                  <a:cubicBezTo>
                    <a:pt x="3710" y="46627"/>
                    <a:pt x="1883" y="46855"/>
                    <a:pt x="0" y="47255"/>
                  </a:cubicBezTo>
                  <a:lnTo>
                    <a:pt x="1541" y="53704"/>
                  </a:lnTo>
                  <a:cubicBezTo>
                    <a:pt x="3025" y="53304"/>
                    <a:pt x="4623" y="53133"/>
                    <a:pt x="6278" y="52905"/>
                  </a:cubicBezTo>
                  <a:cubicBezTo>
                    <a:pt x="8504" y="52676"/>
                    <a:pt x="10843" y="52391"/>
                    <a:pt x="13240" y="51649"/>
                  </a:cubicBezTo>
                  <a:cubicBezTo>
                    <a:pt x="19061" y="49823"/>
                    <a:pt x="23684" y="45828"/>
                    <a:pt x="26595" y="40121"/>
                  </a:cubicBezTo>
                  <a:cubicBezTo>
                    <a:pt x="30076" y="33101"/>
                    <a:pt x="30590" y="24256"/>
                    <a:pt x="27850" y="16494"/>
                  </a:cubicBezTo>
                  <a:cubicBezTo>
                    <a:pt x="24940" y="8276"/>
                    <a:pt x="19803" y="2968"/>
                    <a:pt x="15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2124275" y="1409750"/>
              <a:ext cx="1637950" cy="1673200"/>
            </a:xfrm>
            <a:custGeom>
              <a:avLst/>
              <a:gdLst/>
              <a:ahLst/>
              <a:cxnLst/>
              <a:rect l="l" t="t" r="r" b="b"/>
              <a:pathLst>
                <a:path w="65518" h="66928" extrusionOk="0">
                  <a:moveTo>
                    <a:pt x="33193" y="0"/>
                  </a:moveTo>
                  <a:cubicBezTo>
                    <a:pt x="32413" y="0"/>
                    <a:pt x="31677" y="16"/>
                    <a:pt x="30990" y="41"/>
                  </a:cubicBezTo>
                  <a:cubicBezTo>
                    <a:pt x="29734" y="212"/>
                    <a:pt x="27166" y="669"/>
                    <a:pt x="24712" y="2666"/>
                  </a:cubicBezTo>
                  <a:cubicBezTo>
                    <a:pt x="23456" y="3693"/>
                    <a:pt x="22600" y="4835"/>
                    <a:pt x="22087" y="5634"/>
                  </a:cubicBezTo>
                  <a:cubicBezTo>
                    <a:pt x="16152" y="15450"/>
                    <a:pt x="11186" y="26579"/>
                    <a:pt x="4281" y="35082"/>
                  </a:cubicBezTo>
                  <a:cubicBezTo>
                    <a:pt x="3082" y="36851"/>
                    <a:pt x="1427" y="39762"/>
                    <a:pt x="571" y="43643"/>
                  </a:cubicBezTo>
                  <a:cubicBezTo>
                    <a:pt x="58" y="46097"/>
                    <a:pt x="1" y="48265"/>
                    <a:pt x="58" y="49977"/>
                  </a:cubicBezTo>
                  <a:cubicBezTo>
                    <a:pt x="1028" y="52317"/>
                    <a:pt x="2968" y="56312"/>
                    <a:pt x="6906" y="59907"/>
                  </a:cubicBezTo>
                  <a:cubicBezTo>
                    <a:pt x="12670" y="65158"/>
                    <a:pt x="19062" y="66471"/>
                    <a:pt x="21630" y="66870"/>
                  </a:cubicBezTo>
                  <a:lnTo>
                    <a:pt x="47882" y="66927"/>
                  </a:lnTo>
                  <a:cubicBezTo>
                    <a:pt x="47924" y="66927"/>
                    <a:pt x="47966" y="66928"/>
                    <a:pt x="48008" y="66928"/>
                  </a:cubicBezTo>
                  <a:cubicBezTo>
                    <a:pt x="54062" y="66928"/>
                    <a:pt x="59307" y="62835"/>
                    <a:pt x="60837" y="56997"/>
                  </a:cubicBezTo>
                  <a:cubicBezTo>
                    <a:pt x="62321" y="51461"/>
                    <a:pt x="63634" y="45126"/>
                    <a:pt x="64433" y="38164"/>
                  </a:cubicBezTo>
                  <a:cubicBezTo>
                    <a:pt x="65460" y="29489"/>
                    <a:pt x="65517" y="21671"/>
                    <a:pt x="65118" y="14993"/>
                  </a:cubicBezTo>
                  <a:cubicBezTo>
                    <a:pt x="64889" y="11113"/>
                    <a:pt x="62550" y="7688"/>
                    <a:pt x="59068" y="5976"/>
                  </a:cubicBezTo>
                  <a:cubicBezTo>
                    <a:pt x="56443" y="4721"/>
                    <a:pt x="53475" y="3465"/>
                    <a:pt x="50108" y="2495"/>
                  </a:cubicBezTo>
                  <a:cubicBezTo>
                    <a:pt x="43550" y="503"/>
                    <a:pt x="37653" y="0"/>
                    <a:pt x="331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2694975" y="1455825"/>
              <a:ext cx="640650" cy="679750"/>
            </a:xfrm>
            <a:custGeom>
              <a:avLst/>
              <a:gdLst/>
              <a:ahLst/>
              <a:cxnLst/>
              <a:rect l="l" t="t" r="r" b="b"/>
              <a:pathLst>
                <a:path w="25626" h="27190" extrusionOk="0">
                  <a:moveTo>
                    <a:pt x="9802" y="1"/>
                  </a:moveTo>
                  <a:cubicBezTo>
                    <a:pt x="8716" y="1"/>
                    <a:pt x="7579" y="170"/>
                    <a:pt x="6393" y="538"/>
                  </a:cubicBezTo>
                  <a:cubicBezTo>
                    <a:pt x="2512" y="1736"/>
                    <a:pt x="514" y="4590"/>
                    <a:pt x="1" y="5446"/>
                  </a:cubicBezTo>
                  <a:cubicBezTo>
                    <a:pt x="7819" y="12694"/>
                    <a:pt x="15581" y="19942"/>
                    <a:pt x="23399" y="27190"/>
                  </a:cubicBezTo>
                  <a:cubicBezTo>
                    <a:pt x="24027" y="25078"/>
                    <a:pt x="25625" y="18743"/>
                    <a:pt x="22886" y="11609"/>
                  </a:cubicBezTo>
                  <a:cubicBezTo>
                    <a:pt x="20694" y="5764"/>
                    <a:pt x="16131" y="1"/>
                    <a:pt x="9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2703550" y="1445775"/>
              <a:ext cx="632075" cy="683025"/>
            </a:xfrm>
            <a:custGeom>
              <a:avLst/>
              <a:gdLst/>
              <a:ahLst/>
              <a:cxnLst/>
              <a:rect l="l" t="t" r="r" b="b"/>
              <a:pathLst>
                <a:path w="25283" h="27321" extrusionOk="0">
                  <a:moveTo>
                    <a:pt x="9354" y="1"/>
                  </a:moveTo>
                  <a:cubicBezTo>
                    <a:pt x="8914" y="1"/>
                    <a:pt x="8459" y="27"/>
                    <a:pt x="7990" y="84"/>
                  </a:cubicBezTo>
                  <a:cubicBezTo>
                    <a:pt x="3481" y="597"/>
                    <a:pt x="856" y="3565"/>
                    <a:pt x="114" y="4478"/>
                  </a:cubicBezTo>
                  <a:cubicBezTo>
                    <a:pt x="0" y="4649"/>
                    <a:pt x="0" y="4935"/>
                    <a:pt x="228" y="5049"/>
                  </a:cubicBezTo>
                  <a:cubicBezTo>
                    <a:pt x="300" y="5121"/>
                    <a:pt x="382" y="5152"/>
                    <a:pt x="465" y="5152"/>
                  </a:cubicBezTo>
                  <a:cubicBezTo>
                    <a:pt x="581" y="5152"/>
                    <a:pt x="700" y="5091"/>
                    <a:pt x="799" y="4992"/>
                  </a:cubicBezTo>
                  <a:cubicBezTo>
                    <a:pt x="1427" y="4136"/>
                    <a:pt x="3881" y="1396"/>
                    <a:pt x="8047" y="883"/>
                  </a:cubicBezTo>
                  <a:cubicBezTo>
                    <a:pt x="8452" y="838"/>
                    <a:pt x="8846" y="817"/>
                    <a:pt x="9227" y="817"/>
                  </a:cubicBezTo>
                  <a:cubicBezTo>
                    <a:pt x="12720" y="817"/>
                    <a:pt x="15202" y="2543"/>
                    <a:pt x="15923" y="3109"/>
                  </a:cubicBezTo>
                  <a:cubicBezTo>
                    <a:pt x="18091" y="5049"/>
                    <a:pt x="21059" y="8416"/>
                    <a:pt x="22600" y="13438"/>
                  </a:cubicBezTo>
                  <a:cubicBezTo>
                    <a:pt x="24426" y="19088"/>
                    <a:pt x="23399" y="24681"/>
                    <a:pt x="22885" y="26793"/>
                  </a:cubicBezTo>
                  <a:cubicBezTo>
                    <a:pt x="22828" y="27021"/>
                    <a:pt x="22942" y="27249"/>
                    <a:pt x="23171" y="27306"/>
                  </a:cubicBezTo>
                  <a:cubicBezTo>
                    <a:pt x="23210" y="27316"/>
                    <a:pt x="23249" y="27321"/>
                    <a:pt x="23287" y="27321"/>
                  </a:cubicBezTo>
                  <a:cubicBezTo>
                    <a:pt x="23472" y="27321"/>
                    <a:pt x="23637" y="27210"/>
                    <a:pt x="23684" y="27021"/>
                  </a:cubicBezTo>
                  <a:cubicBezTo>
                    <a:pt x="24198" y="24795"/>
                    <a:pt x="25282" y="19088"/>
                    <a:pt x="23399" y="13210"/>
                  </a:cubicBezTo>
                  <a:cubicBezTo>
                    <a:pt x="21744" y="8017"/>
                    <a:pt x="18719" y="4535"/>
                    <a:pt x="16436" y="2481"/>
                  </a:cubicBezTo>
                  <a:cubicBezTo>
                    <a:pt x="15422" y="1669"/>
                    <a:pt x="12874" y="1"/>
                    <a:pt x="9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515200" y="1206750"/>
              <a:ext cx="703425" cy="827525"/>
            </a:xfrm>
            <a:custGeom>
              <a:avLst/>
              <a:gdLst/>
              <a:ahLst/>
              <a:cxnLst/>
              <a:rect l="l" t="t" r="r" b="b"/>
              <a:pathLst>
                <a:path w="28137" h="33101" extrusionOk="0">
                  <a:moveTo>
                    <a:pt x="24370" y="0"/>
                  </a:moveTo>
                  <a:lnTo>
                    <a:pt x="5594" y="114"/>
                  </a:lnTo>
                  <a:lnTo>
                    <a:pt x="3026" y="171"/>
                  </a:lnTo>
                  <a:cubicBezTo>
                    <a:pt x="1542" y="171"/>
                    <a:pt x="400" y="1313"/>
                    <a:pt x="343" y="2796"/>
                  </a:cubicBezTo>
                  <a:lnTo>
                    <a:pt x="343" y="4680"/>
                  </a:lnTo>
                  <a:lnTo>
                    <a:pt x="58" y="27108"/>
                  </a:lnTo>
                  <a:lnTo>
                    <a:pt x="1" y="30418"/>
                  </a:lnTo>
                  <a:cubicBezTo>
                    <a:pt x="1" y="31902"/>
                    <a:pt x="1199" y="33101"/>
                    <a:pt x="2683" y="33101"/>
                  </a:cubicBezTo>
                  <a:lnTo>
                    <a:pt x="5308" y="33044"/>
                  </a:lnTo>
                  <a:lnTo>
                    <a:pt x="23742" y="32758"/>
                  </a:lnTo>
                  <a:lnTo>
                    <a:pt x="27908" y="32701"/>
                  </a:lnTo>
                  <a:lnTo>
                    <a:pt x="27908" y="29619"/>
                  </a:lnTo>
                  <a:lnTo>
                    <a:pt x="28136" y="4623"/>
                  </a:lnTo>
                  <a:lnTo>
                    <a:pt x="28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2422475" y="1686125"/>
              <a:ext cx="289650" cy="349575"/>
            </a:xfrm>
            <a:custGeom>
              <a:avLst/>
              <a:gdLst/>
              <a:ahLst/>
              <a:cxnLst/>
              <a:rect l="l" t="t" r="r" b="b"/>
              <a:pathLst>
                <a:path w="11586" h="13983" fill="none" extrusionOk="0">
                  <a:moveTo>
                    <a:pt x="1598" y="2055"/>
                  </a:moveTo>
                  <a:cubicBezTo>
                    <a:pt x="2112" y="1142"/>
                    <a:pt x="3025" y="400"/>
                    <a:pt x="4052" y="172"/>
                  </a:cubicBezTo>
                  <a:cubicBezTo>
                    <a:pt x="5137" y="1"/>
                    <a:pt x="6335" y="457"/>
                    <a:pt x="6792" y="1370"/>
                  </a:cubicBezTo>
                  <a:cubicBezTo>
                    <a:pt x="7248" y="2283"/>
                    <a:pt x="7134" y="3482"/>
                    <a:pt x="7819" y="4167"/>
                  </a:cubicBezTo>
                  <a:cubicBezTo>
                    <a:pt x="8675" y="5023"/>
                    <a:pt x="10216" y="4623"/>
                    <a:pt x="11072" y="5479"/>
                  </a:cubicBezTo>
                  <a:cubicBezTo>
                    <a:pt x="11586" y="5993"/>
                    <a:pt x="11586" y="6849"/>
                    <a:pt x="11528" y="7591"/>
                  </a:cubicBezTo>
                  <a:cubicBezTo>
                    <a:pt x="11186" y="9931"/>
                    <a:pt x="9588" y="12156"/>
                    <a:pt x="7419" y="13184"/>
                  </a:cubicBezTo>
                  <a:cubicBezTo>
                    <a:pt x="6392" y="13697"/>
                    <a:pt x="5137" y="13983"/>
                    <a:pt x="3995" y="13697"/>
                  </a:cubicBezTo>
                  <a:cubicBezTo>
                    <a:pt x="2226" y="13241"/>
                    <a:pt x="913" y="11586"/>
                    <a:pt x="457" y="9759"/>
                  </a:cubicBezTo>
                  <a:cubicBezTo>
                    <a:pt x="0" y="7990"/>
                    <a:pt x="172" y="6107"/>
                    <a:pt x="343" y="4281"/>
                  </a:cubicBezTo>
                  <a:cubicBezTo>
                    <a:pt x="400" y="3710"/>
                    <a:pt x="571" y="2968"/>
                    <a:pt x="1142" y="2911"/>
                  </a:cubicBezTo>
                </a:path>
              </a:pathLst>
            </a:custGeom>
            <a:noFill/>
            <a:ln w="8550" cap="flat" cmpd="sng">
              <a:solidFill>
                <a:srgbClr val="FFCF06"/>
              </a:solidFill>
              <a:prstDash val="solid"/>
              <a:miter lim="570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2523775" y="1209600"/>
              <a:ext cx="132700" cy="114150"/>
            </a:xfrm>
            <a:custGeom>
              <a:avLst/>
              <a:gdLst/>
              <a:ahLst/>
              <a:cxnLst/>
              <a:rect l="l" t="t" r="r" b="b"/>
              <a:pathLst>
                <a:path w="5308" h="4566" extrusionOk="0">
                  <a:moveTo>
                    <a:pt x="5308" y="0"/>
                  </a:moveTo>
                  <a:lnTo>
                    <a:pt x="2683" y="57"/>
                  </a:lnTo>
                  <a:cubicBezTo>
                    <a:pt x="1256" y="57"/>
                    <a:pt x="57" y="1199"/>
                    <a:pt x="57" y="2682"/>
                  </a:cubicBezTo>
                  <a:lnTo>
                    <a:pt x="0" y="4566"/>
                  </a:lnTo>
                  <a:lnTo>
                    <a:pt x="5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3124425" y="1206750"/>
              <a:ext cx="94200" cy="115575"/>
            </a:xfrm>
            <a:custGeom>
              <a:avLst/>
              <a:gdLst/>
              <a:ahLst/>
              <a:cxnLst/>
              <a:rect l="l" t="t" r="r" b="b"/>
              <a:pathLst>
                <a:path w="3768" h="4623" extrusionOk="0">
                  <a:moveTo>
                    <a:pt x="1" y="0"/>
                  </a:moveTo>
                  <a:lnTo>
                    <a:pt x="3767" y="4623"/>
                  </a:lnTo>
                  <a:lnTo>
                    <a:pt x="3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2515200" y="1884450"/>
              <a:ext cx="132725" cy="149825"/>
            </a:xfrm>
            <a:custGeom>
              <a:avLst/>
              <a:gdLst/>
              <a:ahLst/>
              <a:cxnLst/>
              <a:rect l="l" t="t" r="r" b="b"/>
              <a:pathLst>
                <a:path w="5309" h="5993" extrusionOk="0">
                  <a:moveTo>
                    <a:pt x="58" y="0"/>
                  </a:moveTo>
                  <a:lnTo>
                    <a:pt x="1" y="3310"/>
                  </a:lnTo>
                  <a:cubicBezTo>
                    <a:pt x="1" y="4794"/>
                    <a:pt x="1199" y="5993"/>
                    <a:pt x="2683" y="5993"/>
                  </a:cubicBezTo>
                  <a:lnTo>
                    <a:pt x="5308" y="5936"/>
                  </a:lnTo>
                  <a:lnTo>
                    <a:pt x="58" y="0"/>
                  </a:lnTo>
                  <a:close/>
                </a:path>
              </a:pathLst>
            </a:custGeom>
            <a:solidFill>
              <a:srgbClr val="FFC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3110175" y="1947225"/>
              <a:ext cx="102750" cy="78500"/>
            </a:xfrm>
            <a:custGeom>
              <a:avLst/>
              <a:gdLst/>
              <a:ahLst/>
              <a:cxnLst/>
              <a:rect l="l" t="t" r="r" b="b"/>
              <a:pathLst>
                <a:path w="4110" h="3140" extrusionOk="0">
                  <a:moveTo>
                    <a:pt x="4109" y="0"/>
                  </a:moveTo>
                  <a:lnTo>
                    <a:pt x="0" y="3139"/>
                  </a:lnTo>
                  <a:lnTo>
                    <a:pt x="0" y="3139"/>
                  </a:lnTo>
                  <a:lnTo>
                    <a:pt x="4109" y="3082"/>
                  </a:lnTo>
                  <a:lnTo>
                    <a:pt x="4109" y="0"/>
                  </a:lnTo>
                  <a:close/>
                </a:path>
              </a:pathLst>
            </a:custGeom>
            <a:solidFill>
              <a:srgbClr val="FFC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3164375" y="1343700"/>
              <a:ext cx="11450" cy="657750"/>
            </a:xfrm>
            <a:custGeom>
              <a:avLst/>
              <a:gdLst/>
              <a:ahLst/>
              <a:cxnLst/>
              <a:rect l="l" t="t" r="r" b="b"/>
              <a:pathLst>
                <a:path w="458" h="26310" fill="none" extrusionOk="0">
                  <a:moveTo>
                    <a:pt x="457" y="1"/>
                  </a:moveTo>
                  <a:lnTo>
                    <a:pt x="1" y="26310"/>
                  </a:lnTo>
                </a:path>
              </a:pathLst>
            </a:custGeom>
            <a:solidFill>
              <a:schemeClr val="dk1"/>
            </a:solidFill>
            <a:ln w="1427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3175800" y="1233850"/>
              <a:ext cx="1450" cy="62800"/>
            </a:xfrm>
            <a:custGeom>
              <a:avLst/>
              <a:gdLst/>
              <a:ahLst/>
              <a:cxnLst/>
              <a:rect l="l" t="t" r="r" b="b"/>
              <a:pathLst>
                <a:path w="58" h="2512" fill="none" extrusionOk="0">
                  <a:moveTo>
                    <a:pt x="57" y="0"/>
                  </a:moveTo>
                  <a:lnTo>
                    <a:pt x="0" y="2511"/>
                  </a:lnTo>
                </a:path>
              </a:pathLst>
            </a:custGeom>
            <a:solidFill>
              <a:schemeClr val="dk1"/>
            </a:solidFill>
            <a:ln w="1427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2693550" y="1336575"/>
              <a:ext cx="348150" cy="49950"/>
            </a:xfrm>
            <a:custGeom>
              <a:avLst/>
              <a:gdLst/>
              <a:ahLst/>
              <a:cxnLst/>
              <a:rect l="l" t="t" r="r" b="b"/>
              <a:pathLst>
                <a:path w="13926" h="1998" extrusionOk="0">
                  <a:moveTo>
                    <a:pt x="1" y="0"/>
                  </a:moveTo>
                  <a:lnTo>
                    <a:pt x="1" y="1998"/>
                  </a:lnTo>
                  <a:lnTo>
                    <a:pt x="13926" y="1998"/>
                  </a:lnTo>
                  <a:lnTo>
                    <a:pt x="139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2787725" y="1502075"/>
              <a:ext cx="906000" cy="881750"/>
            </a:xfrm>
            <a:custGeom>
              <a:avLst/>
              <a:gdLst/>
              <a:ahLst/>
              <a:cxnLst/>
              <a:rect l="l" t="t" r="r" b="b"/>
              <a:pathLst>
                <a:path w="36240" h="35270" extrusionOk="0">
                  <a:moveTo>
                    <a:pt x="11928" y="7876"/>
                  </a:moveTo>
                  <a:lnTo>
                    <a:pt x="23114" y="11072"/>
                  </a:lnTo>
                  <a:lnTo>
                    <a:pt x="9645" y="20945"/>
                  </a:lnTo>
                  <a:lnTo>
                    <a:pt x="11928" y="7876"/>
                  </a:lnTo>
                  <a:close/>
                  <a:moveTo>
                    <a:pt x="6050" y="0"/>
                  </a:moveTo>
                  <a:lnTo>
                    <a:pt x="0" y="35270"/>
                  </a:lnTo>
                  <a:lnTo>
                    <a:pt x="36240" y="8561"/>
                  </a:lnTo>
                  <a:lnTo>
                    <a:pt x="60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2970350" y="1573400"/>
              <a:ext cx="603525" cy="158400"/>
            </a:xfrm>
            <a:custGeom>
              <a:avLst/>
              <a:gdLst/>
              <a:ahLst/>
              <a:cxnLst/>
              <a:rect l="l" t="t" r="r" b="b"/>
              <a:pathLst>
                <a:path w="24141" h="6336" fill="none" extrusionOk="0">
                  <a:moveTo>
                    <a:pt x="24141" y="6336"/>
                  </a:moveTo>
                  <a:lnTo>
                    <a:pt x="0"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3531050" y="1700400"/>
              <a:ext cx="4300" cy="15700"/>
            </a:xfrm>
            <a:custGeom>
              <a:avLst/>
              <a:gdLst/>
              <a:ahLst/>
              <a:cxnLst/>
              <a:rect l="l" t="t" r="r" b="b"/>
              <a:pathLst>
                <a:path w="172" h="628" fill="none" extrusionOk="0">
                  <a:moveTo>
                    <a:pt x="1" y="628"/>
                  </a:moveTo>
                  <a:lnTo>
                    <a:pt x="172"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3488250" y="1686125"/>
              <a:ext cx="5725" cy="21425"/>
            </a:xfrm>
            <a:custGeom>
              <a:avLst/>
              <a:gdLst/>
              <a:ahLst/>
              <a:cxnLst/>
              <a:rect l="l" t="t" r="r" b="b"/>
              <a:pathLst>
                <a:path w="229" h="857" fill="none" extrusionOk="0">
                  <a:moveTo>
                    <a:pt x="1" y="857"/>
                  </a:moveTo>
                  <a:lnTo>
                    <a:pt x="229"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452575" y="1676150"/>
              <a:ext cx="5750" cy="22850"/>
            </a:xfrm>
            <a:custGeom>
              <a:avLst/>
              <a:gdLst/>
              <a:ahLst/>
              <a:cxnLst/>
              <a:rect l="l" t="t" r="r" b="b"/>
              <a:pathLst>
                <a:path w="230" h="914" fill="none" extrusionOk="0">
                  <a:moveTo>
                    <a:pt x="1" y="913"/>
                  </a:moveTo>
                  <a:lnTo>
                    <a:pt x="229"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3411200" y="1661875"/>
              <a:ext cx="5750" cy="21425"/>
            </a:xfrm>
            <a:custGeom>
              <a:avLst/>
              <a:gdLst/>
              <a:ahLst/>
              <a:cxnLst/>
              <a:rect l="l" t="t" r="r" b="b"/>
              <a:pathLst>
                <a:path w="230" h="857" fill="none" extrusionOk="0">
                  <a:moveTo>
                    <a:pt x="1" y="856"/>
                  </a:moveTo>
                  <a:lnTo>
                    <a:pt x="229"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3381250" y="1653300"/>
              <a:ext cx="5725" cy="21425"/>
            </a:xfrm>
            <a:custGeom>
              <a:avLst/>
              <a:gdLst/>
              <a:ahLst/>
              <a:cxnLst/>
              <a:rect l="l" t="t" r="r" b="b"/>
              <a:pathLst>
                <a:path w="229" h="857" fill="none" extrusionOk="0">
                  <a:moveTo>
                    <a:pt x="0" y="857"/>
                  </a:moveTo>
                  <a:lnTo>
                    <a:pt x="229"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3339875" y="1637625"/>
              <a:ext cx="5725" cy="21425"/>
            </a:xfrm>
            <a:custGeom>
              <a:avLst/>
              <a:gdLst/>
              <a:ahLst/>
              <a:cxnLst/>
              <a:rect l="l" t="t" r="r" b="b"/>
              <a:pathLst>
                <a:path w="229" h="857" fill="none" extrusionOk="0">
                  <a:moveTo>
                    <a:pt x="0" y="856"/>
                  </a:moveTo>
                  <a:lnTo>
                    <a:pt x="229"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3295650" y="1631900"/>
              <a:ext cx="5725" cy="21425"/>
            </a:xfrm>
            <a:custGeom>
              <a:avLst/>
              <a:gdLst/>
              <a:ahLst/>
              <a:cxnLst/>
              <a:rect l="l" t="t" r="r" b="b"/>
              <a:pathLst>
                <a:path w="229" h="857" fill="none" extrusionOk="0">
                  <a:moveTo>
                    <a:pt x="0" y="857"/>
                  </a:moveTo>
                  <a:lnTo>
                    <a:pt x="229"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3254275" y="1616225"/>
              <a:ext cx="5725" cy="22850"/>
            </a:xfrm>
            <a:custGeom>
              <a:avLst/>
              <a:gdLst/>
              <a:ahLst/>
              <a:cxnLst/>
              <a:rect l="l" t="t" r="r" b="b"/>
              <a:pathLst>
                <a:path w="229" h="914" fill="none" extrusionOk="0">
                  <a:moveTo>
                    <a:pt x="0" y="913"/>
                  </a:moveTo>
                  <a:lnTo>
                    <a:pt x="228"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3210050" y="1610500"/>
              <a:ext cx="5725" cy="21425"/>
            </a:xfrm>
            <a:custGeom>
              <a:avLst/>
              <a:gdLst/>
              <a:ahLst/>
              <a:cxnLst/>
              <a:rect l="l" t="t" r="r" b="b"/>
              <a:pathLst>
                <a:path w="229" h="857" fill="none" extrusionOk="0">
                  <a:moveTo>
                    <a:pt x="0" y="857"/>
                  </a:moveTo>
                  <a:lnTo>
                    <a:pt x="228"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3168650" y="1594825"/>
              <a:ext cx="5750" cy="22850"/>
            </a:xfrm>
            <a:custGeom>
              <a:avLst/>
              <a:gdLst/>
              <a:ahLst/>
              <a:cxnLst/>
              <a:rect l="l" t="t" r="r" b="b"/>
              <a:pathLst>
                <a:path w="230" h="914" fill="none" extrusionOk="0">
                  <a:moveTo>
                    <a:pt x="1" y="913"/>
                  </a:moveTo>
                  <a:lnTo>
                    <a:pt x="229" y="0"/>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3125850" y="1584825"/>
              <a:ext cx="4325" cy="21425"/>
            </a:xfrm>
            <a:custGeom>
              <a:avLst/>
              <a:gdLst/>
              <a:ahLst/>
              <a:cxnLst/>
              <a:rect l="l" t="t" r="r" b="b"/>
              <a:pathLst>
                <a:path w="173" h="857" fill="none" extrusionOk="0">
                  <a:moveTo>
                    <a:pt x="1" y="857"/>
                  </a:moveTo>
                  <a:lnTo>
                    <a:pt x="172"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3083050" y="1569125"/>
              <a:ext cx="5750" cy="22850"/>
            </a:xfrm>
            <a:custGeom>
              <a:avLst/>
              <a:gdLst/>
              <a:ahLst/>
              <a:cxnLst/>
              <a:rect l="l" t="t" r="r" b="b"/>
              <a:pathLst>
                <a:path w="230" h="914" fill="none" extrusionOk="0">
                  <a:moveTo>
                    <a:pt x="1" y="914"/>
                  </a:moveTo>
                  <a:lnTo>
                    <a:pt x="229"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3044525" y="1563425"/>
              <a:ext cx="4325" cy="22850"/>
            </a:xfrm>
            <a:custGeom>
              <a:avLst/>
              <a:gdLst/>
              <a:ahLst/>
              <a:cxnLst/>
              <a:rect l="l" t="t" r="r" b="b"/>
              <a:pathLst>
                <a:path w="173" h="914" fill="none" extrusionOk="0">
                  <a:moveTo>
                    <a:pt x="1" y="914"/>
                  </a:moveTo>
                  <a:lnTo>
                    <a:pt x="172"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3003150" y="1549150"/>
              <a:ext cx="5750" cy="21425"/>
            </a:xfrm>
            <a:custGeom>
              <a:avLst/>
              <a:gdLst/>
              <a:ahLst/>
              <a:cxnLst/>
              <a:rect l="l" t="t" r="r" b="b"/>
              <a:pathLst>
                <a:path w="230" h="857" fill="none" extrusionOk="0">
                  <a:moveTo>
                    <a:pt x="1" y="857"/>
                  </a:moveTo>
                  <a:lnTo>
                    <a:pt x="229" y="1"/>
                  </a:lnTo>
                </a:path>
              </a:pathLst>
            </a:custGeom>
            <a:no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2926125" y="1823100"/>
              <a:ext cx="567850" cy="422325"/>
            </a:xfrm>
            <a:custGeom>
              <a:avLst/>
              <a:gdLst/>
              <a:ahLst/>
              <a:cxnLst/>
              <a:rect l="l" t="t" r="r" b="b"/>
              <a:pathLst>
                <a:path w="22714" h="16893" fill="none" extrusionOk="0">
                  <a:moveTo>
                    <a:pt x="22714" y="0"/>
                  </a:moveTo>
                  <a:lnTo>
                    <a:pt x="0" y="16893"/>
                  </a:lnTo>
                </a:path>
              </a:pathLst>
            </a:custGeom>
            <a:noFill/>
            <a:ln w="85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2665025" y="2325300"/>
              <a:ext cx="222600" cy="756200"/>
            </a:xfrm>
            <a:custGeom>
              <a:avLst/>
              <a:gdLst/>
              <a:ahLst/>
              <a:cxnLst/>
              <a:rect l="l" t="t" r="r" b="b"/>
              <a:pathLst>
                <a:path w="8904" h="30248" fill="none" extrusionOk="0">
                  <a:moveTo>
                    <a:pt x="8903" y="1"/>
                  </a:moveTo>
                  <a:lnTo>
                    <a:pt x="6506" y="15581"/>
                  </a:lnTo>
                  <a:lnTo>
                    <a:pt x="0" y="30248"/>
                  </a:lnTo>
                </a:path>
              </a:pathLst>
            </a:custGeom>
            <a:solidFill>
              <a:schemeClr val="dk1"/>
            </a:solidFill>
            <a:ln w="14275" cap="rnd" cmpd="sng">
              <a:solidFill>
                <a:srgbClr val="0926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2376825" y="1516850"/>
              <a:ext cx="903150" cy="988250"/>
            </a:xfrm>
            <a:custGeom>
              <a:avLst/>
              <a:gdLst/>
              <a:ahLst/>
              <a:cxnLst/>
              <a:rect l="l" t="t" r="r" b="b"/>
              <a:pathLst>
                <a:path w="36126" h="39530" extrusionOk="0">
                  <a:moveTo>
                    <a:pt x="5269" y="1"/>
                  </a:moveTo>
                  <a:cubicBezTo>
                    <a:pt x="3541" y="1"/>
                    <a:pt x="2097" y="1341"/>
                    <a:pt x="1940" y="3062"/>
                  </a:cubicBezTo>
                  <a:lnTo>
                    <a:pt x="0" y="22466"/>
                  </a:lnTo>
                  <a:lnTo>
                    <a:pt x="34185" y="39530"/>
                  </a:lnTo>
                  <a:lnTo>
                    <a:pt x="36125" y="24749"/>
                  </a:lnTo>
                  <a:cubicBezTo>
                    <a:pt x="34984" y="21381"/>
                    <a:pt x="32131" y="14704"/>
                    <a:pt x="25625" y="8997"/>
                  </a:cubicBezTo>
                  <a:cubicBezTo>
                    <a:pt x="18491" y="2662"/>
                    <a:pt x="10615" y="665"/>
                    <a:pt x="5764" y="37"/>
                  </a:cubicBezTo>
                  <a:cubicBezTo>
                    <a:pt x="5597" y="13"/>
                    <a:pt x="5432" y="1"/>
                    <a:pt x="5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2185625" y="2059925"/>
              <a:ext cx="861800" cy="663750"/>
            </a:xfrm>
            <a:custGeom>
              <a:avLst/>
              <a:gdLst/>
              <a:ahLst/>
              <a:cxnLst/>
              <a:rect l="l" t="t" r="r" b="b"/>
              <a:pathLst>
                <a:path w="34472" h="26550" extrusionOk="0">
                  <a:moveTo>
                    <a:pt x="8732" y="1"/>
                  </a:moveTo>
                  <a:cubicBezTo>
                    <a:pt x="8390" y="1"/>
                    <a:pt x="4110" y="1"/>
                    <a:pt x="1599" y="3596"/>
                  </a:cubicBezTo>
                  <a:cubicBezTo>
                    <a:pt x="58" y="5822"/>
                    <a:pt x="1" y="8219"/>
                    <a:pt x="286" y="9874"/>
                  </a:cubicBezTo>
                  <a:cubicBezTo>
                    <a:pt x="457" y="11130"/>
                    <a:pt x="857" y="11986"/>
                    <a:pt x="914" y="12043"/>
                  </a:cubicBezTo>
                  <a:lnTo>
                    <a:pt x="22829" y="25112"/>
                  </a:lnTo>
                  <a:lnTo>
                    <a:pt x="23342" y="25397"/>
                  </a:lnTo>
                  <a:cubicBezTo>
                    <a:pt x="24027" y="25854"/>
                    <a:pt x="24826" y="26082"/>
                    <a:pt x="25682" y="26196"/>
                  </a:cubicBezTo>
                  <a:cubicBezTo>
                    <a:pt x="27109" y="26310"/>
                    <a:pt x="28536" y="26424"/>
                    <a:pt x="29962" y="26538"/>
                  </a:cubicBezTo>
                  <a:cubicBezTo>
                    <a:pt x="30049" y="26546"/>
                    <a:pt x="30136" y="26549"/>
                    <a:pt x="30222" y="26549"/>
                  </a:cubicBezTo>
                  <a:cubicBezTo>
                    <a:pt x="31495" y="26549"/>
                    <a:pt x="32674" y="25770"/>
                    <a:pt x="33101" y="24541"/>
                  </a:cubicBezTo>
                  <a:cubicBezTo>
                    <a:pt x="33501" y="23457"/>
                    <a:pt x="33843" y="22087"/>
                    <a:pt x="34072" y="20546"/>
                  </a:cubicBezTo>
                  <a:cubicBezTo>
                    <a:pt x="34471" y="17578"/>
                    <a:pt x="34014" y="15067"/>
                    <a:pt x="33672" y="13584"/>
                  </a:cubicBezTo>
                  <a:cubicBezTo>
                    <a:pt x="25340" y="9018"/>
                    <a:pt x="17065" y="4509"/>
                    <a:pt x="8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2556925" y="1769675"/>
              <a:ext cx="373500" cy="367700"/>
            </a:xfrm>
            <a:custGeom>
              <a:avLst/>
              <a:gdLst/>
              <a:ahLst/>
              <a:cxnLst/>
              <a:rect l="l" t="t" r="r" b="b"/>
              <a:pathLst>
                <a:path w="14940" h="14708" extrusionOk="0">
                  <a:moveTo>
                    <a:pt x="9622" y="1"/>
                  </a:moveTo>
                  <a:cubicBezTo>
                    <a:pt x="9394" y="1"/>
                    <a:pt x="9157" y="79"/>
                    <a:pt x="8947" y="254"/>
                  </a:cubicBezTo>
                  <a:lnTo>
                    <a:pt x="6436" y="2423"/>
                  </a:lnTo>
                  <a:cubicBezTo>
                    <a:pt x="6218" y="2597"/>
                    <a:pt x="5967" y="2671"/>
                    <a:pt x="5733" y="2671"/>
                  </a:cubicBezTo>
                  <a:cubicBezTo>
                    <a:pt x="5661" y="2671"/>
                    <a:pt x="5590" y="2664"/>
                    <a:pt x="5523" y="2651"/>
                  </a:cubicBezTo>
                  <a:lnTo>
                    <a:pt x="2270" y="1795"/>
                  </a:lnTo>
                  <a:cubicBezTo>
                    <a:pt x="2169" y="1768"/>
                    <a:pt x="2070" y="1755"/>
                    <a:pt x="1975" y="1755"/>
                  </a:cubicBezTo>
                  <a:cubicBezTo>
                    <a:pt x="1265" y="1755"/>
                    <a:pt x="763" y="2460"/>
                    <a:pt x="1014" y="3165"/>
                  </a:cubicBezTo>
                  <a:lnTo>
                    <a:pt x="2327" y="6246"/>
                  </a:lnTo>
                  <a:cubicBezTo>
                    <a:pt x="2441" y="6589"/>
                    <a:pt x="2441" y="6931"/>
                    <a:pt x="2270" y="7216"/>
                  </a:cubicBezTo>
                  <a:lnTo>
                    <a:pt x="443" y="10013"/>
                  </a:lnTo>
                  <a:cubicBezTo>
                    <a:pt x="1" y="10733"/>
                    <a:pt x="471" y="11613"/>
                    <a:pt x="1281" y="11613"/>
                  </a:cubicBezTo>
                  <a:cubicBezTo>
                    <a:pt x="1306" y="11613"/>
                    <a:pt x="1331" y="11613"/>
                    <a:pt x="1357" y="11611"/>
                  </a:cubicBezTo>
                  <a:lnTo>
                    <a:pt x="4724" y="11383"/>
                  </a:lnTo>
                  <a:cubicBezTo>
                    <a:pt x="4769" y="11375"/>
                    <a:pt x="4814" y="11372"/>
                    <a:pt x="4858" y="11372"/>
                  </a:cubicBezTo>
                  <a:cubicBezTo>
                    <a:pt x="5153" y="11372"/>
                    <a:pt x="5431" y="11527"/>
                    <a:pt x="5580" y="11725"/>
                  </a:cubicBezTo>
                  <a:lnTo>
                    <a:pt x="7691" y="14350"/>
                  </a:lnTo>
                  <a:cubicBezTo>
                    <a:pt x="7912" y="14593"/>
                    <a:pt x="8201" y="14708"/>
                    <a:pt x="8485" y="14708"/>
                  </a:cubicBezTo>
                  <a:cubicBezTo>
                    <a:pt x="8937" y="14708"/>
                    <a:pt x="9378" y="14419"/>
                    <a:pt x="9518" y="13894"/>
                  </a:cubicBezTo>
                  <a:lnTo>
                    <a:pt x="10317" y="10641"/>
                  </a:lnTo>
                  <a:cubicBezTo>
                    <a:pt x="10374" y="10355"/>
                    <a:pt x="10602" y="10070"/>
                    <a:pt x="10944" y="9956"/>
                  </a:cubicBezTo>
                  <a:lnTo>
                    <a:pt x="14026" y="8757"/>
                  </a:lnTo>
                  <a:cubicBezTo>
                    <a:pt x="14825" y="8415"/>
                    <a:pt x="14939" y="7331"/>
                    <a:pt x="14197" y="6874"/>
                  </a:cubicBezTo>
                  <a:lnTo>
                    <a:pt x="11344" y="5162"/>
                  </a:lnTo>
                  <a:cubicBezTo>
                    <a:pt x="11059" y="4991"/>
                    <a:pt x="10887" y="4648"/>
                    <a:pt x="10830" y="4306"/>
                  </a:cubicBezTo>
                  <a:lnTo>
                    <a:pt x="10659" y="996"/>
                  </a:lnTo>
                  <a:cubicBezTo>
                    <a:pt x="10619" y="402"/>
                    <a:pt x="10141" y="1"/>
                    <a:pt x="9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3061650" y="2135550"/>
              <a:ext cx="246850" cy="947400"/>
            </a:xfrm>
            <a:custGeom>
              <a:avLst/>
              <a:gdLst/>
              <a:ahLst/>
              <a:cxnLst/>
              <a:rect l="l" t="t" r="r" b="b"/>
              <a:pathLst>
                <a:path w="9874" h="37896" fill="none" extrusionOk="0">
                  <a:moveTo>
                    <a:pt x="8732" y="1"/>
                  </a:moveTo>
                  <a:cubicBezTo>
                    <a:pt x="8732" y="1"/>
                    <a:pt x="9874" y="22030"/>
                    <a:pt x="1" y="37895"/>
                  </a:cubicBezTo>
                </a:path>
              </a:pathLst>
            </a:custGeom>
            <a:solidFill>
              <a:schemeClr val="dk1"/>
            </a:solidFill>
            <a:ln w="142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3228575" y="2101225"/>
              <a:ext cx="82775" cy="172750"/>
            </a:xfrm>
            <a:custGeom>
              <a:avLst/>
              <a:gdLst/>
              <a:ahLst/>
              <a:cxnLst/>
              <a:rect l="l" t="t" r="r" b="b"/>
              <a:pathLst>
                <a:path w="3311" h="6910" extrusionOk="0">
                  <a:moveTo>
                    <a:pt x="1498" y="0"/>
                  </a:moveTo>
                  <a:cubicBezTo>
                    <a:pt x="743" y="0"/>
                    <a:pt x="115" y="608"/>
                    <a:pt x="115" y="1374"/>
                  </a:cubicBezTo>
                  <a:lnTo>
                    <a:pt x="58" y="5483"/>
                  </a:lnTo>
                  <a:cubicBezTo>
                    <a:pt x="1" y="6225"/>
                    <a:pt x="629" y="6909"/>
                    <a:pt x="1428" y="6909"/>
                  </a:cubicBezTo>
                  <a:lnTo>
                    <a:pt x="1713" y="6909"/>
                  </a:lnTo>
                  <a:cubicBezTo>
                    <a:pt x="2512" y="6909"/>
                    <a:pt x="3197" y="6282"/>
                    <a:pt x="3197" y="5540"/>
                  </a:cubicBezTo>
                  <a:lnTo>
                    <a:pt x="3254" y="1431"/>
                  </a:lnTo>
                  <a:cubicBezTo>
                    <a:pt x="3311" y="632"/>
                    <a:pt x="2683" y="4"/>
                    <a:pt x="1884" y="4"/>
                  </a:cubicBezTo>
                  <a:lnTo>
                    <a:pt x="1599" y="4"/>
                  </a:lnTo>
                  <a:cubicBezTo>
                    <a:pt x="1565" y="1"/>
                    <a:pt x="1531" y="0"/>
                    <a:pt x="1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2192775" y="2306750"/>
              <a:ext cx="576425" cy="375400"/>
            </a:xfrm>
            <a:custGeom>
              <a:avLst/>
              <a:gdLst/>
              <a:ahLst/>
              <a:cxnLst/>
              <a:rect l="l" t="t" r="r" b="b"/>
              <a:pathLst>
                <a:path w="23057" h="15016" extrusionOk="0">
                  <a:moveTo>
                    <a:pt x="0" y="1"/>
                  </a:moveTo>
                  <a:cubicBezTo>
                    <a:pt x="171" y="914"/>
                    <a:pt x="400" y="1656"/>
                    <a:pt x="514" y="1998"/>
                  </a:cubicBezTo>
                  <a:cubicBezTo>
                    <a:pt x="571" y="2113"/>
                    <a:pt x="685" y="2227"/>
                    <a:pt x="799" y="2284"/>
                  </a:cubicBezTo>
                  <a:lnTo>
                    <a:pt x="21972" y="14896"/>
                  </a:lnTo>
                  <a:cubicBezTo>
                    <a:pt x="22093" y="14977"/>
                    <a:pt x="22222" y="15015"/>
                    <a:pt x="22345" y="15015"/>
                  </a:cubicBezTo>
                  <a:cubicBezTo>
                    <a:pt x="22569" y="15015"/>
                    <a:pt x="22775" y="14889"/>
                    <a:pt x="22885" y="14668"/>
                  </a:cubicBezTo>
                  <a:cubicBezTo>
                    <a:pt x="23056" y="14383"/>
                    <a:pt x="22999" y="13983"/>
                    <a:pt x="22657" y="13812"/>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B1FB7007-879F-243F-0AD3-DFB54EE0C6AB}"/>
              </a:ext>
            </a:extLst>
          </p:cNvPr>
          <p:cNvSpPr>
            <a:spLocks noGrp="1"/>
          </p:cNvSpPr>
          <p:nvPr>
            <p:ph type="title"/>
          </p:nvPr>
        </p:nvSpPr>
        <p:spPr>
          <a:xfrm>
            <a:off x="2171073" y="238831"/>
            <a:ext cx="5709122" cy="1342744"/>
          </a:xfrm>
        </p:spPr>
        <p:txBody>
          <a:bodyPr/>
          <a:lstStyle/>
          <a:p>
            <a:pPr algn="just"/>
            <a:r>
              <a:rPr lang="en-US" sz="4400" dirty="0">
                <a:solidFill>
                  <a:schemeClr val="tx1"/>
                </a:solidFill>
              </a:rPr>
              <a:t>Team members and contribution</a:t>
            </a:r>
            <a:endParaRPr lang="en-IN" sz="4400" dirty="0">
              <a:solidFill>
                <a:schemeClr val="tx1"/>
              </a:solidFill>
            </a:endParaRPr>
          </a:p>
        </p:txBody>
      </p:sp>
      <p:sp>
        <p:nvSpPr>
          <p:cNvPr id="6" name="TextBox 5">
            <a:extLst>
              <a:ext uri="{FF2B5EF4-FFF2-40B4-BE49-F238E27FC236}">
                <a16:creationId xmlns:a16="http://schemas.microsoft.com/office/drawing/2014/main" id="{D9CF012A-7999-5401-46FC-3D03B84D0ED6}"/>
              </a:ext>
            </a:extLst>
          </p:cNvPr>
          <p:cNvSpPr txBox="1"/>
          <p:nvPr/>
        </p:nvSpPr>
        <p:spPr>
          <a:xfrm rot="10800000" flipH="1" flipV="1">
            <a:off x="2339086" y="2087408"/>
            <a:ext cx="6338988" cy="2308324"/>
          </a:xfrm>
          <a:prstGeom prst="rect">
            <a:avLst/>
          </a:prstGeom>
          <a:noFill/>
        </p:spPr>
        <p:txBody>
          <a:bodyPr wrap="square" rtlCol="0">
            <a:spAutoFit/>
          </a:bodyPr>
          <a:lstStyle/>
          <a:p>
            <a:pPr algn="l"/>
            <a:r>
              <a:rPr lang="en-IN" sz="1800" b="0" i="0" dirty="0">
                <a:solidFill>
                  <a:schemeClr val="accent3">
                    <a:lumMod val="75000"/>
                  </a:schemeClr>
                </a:solidFill>
                <a:effectLst/>
                <a:highlight>
                  <a:srgbClr val="FFFFFF"/>
                </a:highlight>
                <a:latin typeface="-apple-system"/>
              </a:rPr>
              <a:t>Meet the individuals behind</a:t>
            </a:r>
            <a:r>
              <a:rPr lang="en-IN" sz="1800" b="0" i="0" dirty="0">
                <a:solidFill>
                  <a:srgbClr val="1F2328"/>
                </a:solidFill>
                <a:effectLst/>
                <a:highlight>
                  <a:srgbClr val="FFFFFF"/>
                </a:highlight>
                <a:latin typeface="-apple-system"/>
              </a:rPr>
              <a:t> </a:t>
            </a:r>
            <a:r>
              <a:rPr lang="en-IN" sz="1800" b="1" i="0" dirty="0">
                <a:solidFill>
                  <a:srgbClr val="1F2328"/>
                </a:solidFill>
                <a:effectLst/>
                <a:highlight>
                  <a:srgbClr val="FFFFFF"/>
                </a:highlight>
                <a:latin typeface="-apple-system"/>
              </a:rPr>
              <a:t>Team Tensor Stars</a:t>
            </a:r>
            <a:r>
              <a:rPr lang="en-IN" sz="1800" b="0" i="0" dirty="0">
                <a:solidFill>
                  <a:srgbClr val="1F2328"/>
                </a:solidFill>
                <a:effectLst/>
                <a:highlight>
                  <a:srgbClr val="FFFFFF"/>
                </a:highlight>
                <a:latin typeface="-apple-system"/>
              </a:rPr>
              <a:t> </a:t>
            </a:r>
            <a:r>
              <a:rPr lang="en-IN" sz="1800" b="0" i="0" dirty="0">
                <a:solidFill>
                  <a:schemeClr val="accent3">
                    <a:lumMod val="75000"/>
                  </a:schemeClr>
                </a:solidFill>
                <a:effectLst/>
                <a:highlight>
                  <a:srgbClr val="FFFFFF"/>
                </a:highlight>
                <a:latin typeface="-apple-system"/>
              </a:rPr>
              <a:t>who contributed to this project:</a:t>
            </a:r>
          </a:p>
          <a:p>
            <a:pPr algn="l"/>
            <a:endParaRPr lang="en-IN" sz="1800" b="0" i="0" dirty="0">
              <a:solidFill>
                <a:schemeClr val="accent3">
                  <a:lumMod val="75000"/>
                </a:schemeClr>
              </a:solidFill>
              <a:effectLst/>
              <a:highlight>
                <a:srgbClr val="FFFFFF"/>
              </a:highlight>
              <a:latin typeface="-apple-system"/>
            </a:endParaRPr>
          </a:p>
          <a:p>
            <a:pPr algn="l">
              <a:buFont typeface="Arial" panose="020B0604020202020204" pitchFamily="34" charset="0"/>
              <a:buChar char="•"/>
            </a:pPr>
            <a:r>
              <a:rPr lang="en-IN" sz="1800" b="1" i="0" dirty="0">
                <a:solidFill>
                  <a:srgbClr val="1F2328"/>
                </a:solidFill>
                <a:effectLst/>
                <a:highlight>
                  <a:srgbClr val="FFFFFF"/>
                </a:highlight>
                <a:latin typeface="-apple-system"/>
              </a:rPr>
              <a:t>Md Alsaifi</a:t>
            </a:r>
            <a:r>
              <a:rPr lang="en-IN" sz="1800" b="0" i="0" dirty="0">
                <a:solidFill>
                  <a:srgbClr val="1F2328"/>
                </a:solidFill>
                <a:effectLst/>
                <a:highlight>
                  <a:srgbClr val="FFFFFF"/>
                </a:highlight>
                <a:latin typeface="-apple-system"/>
              </a:rPr>
              <a:t> - </a:t>
            </a:r>
            <a:r>
              <a:rPr lang="en-IN" sz="1800" b="0" i="0" dirty="0">
                <a:solidFill>
                  <a:schemeClr val="accent3">
                    <a:lumMod val="75000"/>
                  </a:schemeClr>
                </a:solidFill>
                <a:effectLst/>
                <a:highlight>
                  <a:srgbClr val="FFFFFF"/>
                </a:highlight>
                <a:latin typeface="-apple-system"/>
              </a:rPr>
              <a:t>Team Lead, Video Collection, Preprocessing and 	      Image sampling </a:t>
            </a:r>
          </a:p>
          <a:p>
            <a:pPr algn="l">
              <a:buFont typeface="Arial" panose="020B0604020202020204" pitchFamily="34" charset="0"/>
              <a:buChar char="•"/>
            </a:pPr>
            <a:r>
              <a:rPr lang="en-IN" sz="1800" b="1" i="0" dirty="0">
                <a:solidFill>
                  <a:srgbClr val="1F2328"/>
                </a:solidFill>
                <a:effectLst/>
                <a:highlight>
                  <a:srgbClr val="FFFFFF"/>
                </a:highlight>
                <a:latin typeface="-apple-system"/>
              </a:rPr>
              <a:t>Aman Kumar Srivastav</a:t>
            </a:r>
            <a:r>
              <a:rPr lang="en-IN" sz="1800" b="0" i="0" dirty="0">
                <a:solidFill>
                  <a:srgbClr val="1F2328"/>
                </a:solidFill>
                <a:effectLst/>
                <a:highlight>
                  <a:srgbClr val="FFFFFF"/>
                </a:highlight>
                <a:latin typeface="-apple-system"/>
              </a:rPr>
              <a:t> - </a:t>
            </a:r>
            <a:r>
              <a:rPr lang="en-IN" sz="1800" b="0" i="0" dirty="0">
                <a:solidFill>
                  <a:schemeClr val="accent3">
                    <a:lumMod val="75000"/>
                  </a:schemeClr>
                </a:solidFill>
                <a:effectLst/>
                <a:highlight>
                  <a:srgbClr val="FFFFFF"/>
                </a:highlight>
                <a:latin typeface="-apple-system"/>
              </a:rPr>
              <a:t>Object detection, Motion detection, 		             API integration</a:t>
            </a:r>
          </a:p>
          <a:p>
            <a:pPr algn="l">
              <a:buFont typeface="Arial" panose="020B0604020202020204" pitchFamily="34" charset="0"/>
              <a:buChar char="•"/>
            </a:pPr>
            <a:r>
              <a:rPr lang="en-IN" sz="1800" b="1" i="0" dirty="0">
                <a:solidFill>
                  <a:srgbClr val="1F2328"/>
                </a:solidFill>
                <a:effectLst/>
                <a:highlight>
                  <a:srgbClr val="FFFFFF"/>
                </a:highlight>
                <a:latin typeface="-apple-system"/>
              </a:rPr>
              <a:t>Aritri Podder</a:t>
            </a:r>
            <a:r>
              <a:rPr lang="en-IN" sz="1800" b="0" i="0" dirty="0">
                <a:solidFill>
                  <a:srgbClr val="1F2328"/>
                </a:solidFill>
                <a:effectLst/>
                <a:highlight>
                  <a:srgbClr val="FFFFFF"/>
                </a:highlight>
                <a:latin typeface="-apple-system"/>
              </a:rPr>
              <a:t> - </a:t>
            </a:r>
            <a:r>
              <a:rPr lang="en-IN" sz="1800" b="0" i="0" dirty="0">
                <a:solidFill>
                  <a:schemeClr val="accent3">
                    <a:lumMod val="75000"/>
                  </a:schemeClr>
                </a:solidFill>
                <a:effectLst/>
                <a:highlight>
                  <a:srgbClr val="FFFFFF"/>
                </a:highlight>
                <a:latin typeface="-apple-system"/>
              </a:rPr>
              <a:t>Documentation , Report Writing and Research</a:t>
            </a:r>
          </a:p>
        </p:txBody>
      </p:sp>
    </p:spTree>
  </p:cSld>
  <p:clrMapOvr>
    <a:masterClrMapping/>
  </p:clrMapOvr>
</p:sld>
</file>

<file path=ppt/theme/theme1.xml><?xml version="1.0" encoding="utf-8"?>
<a:theme xmlns:a="http://schemas.openxmlformats.org/drawingml/2006/main"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452</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Manrope ExtraBold</vt:lpstr>
      <vt:lpstr>Albert Sans Light</vt:lpstr>
      <vt:lpstr>Arial</vt:lpstr>
      <vt:lpstr>Nunito Light</vt:lpstr>
      <vt:lpstr>Baloo</vt:lpstr>
      <vt:lpstr>Albert Sans</vt:lpstr>
      <vt:lpstr>-apple-system</vt:lpstr>
      <vt:lpstr>Integers: positive or negative? by Slidesgo</vt:lpstr>
      <vt:lpstr>Innovative Monitoring System for TeleICU Patients Using Video Processing and Deep Learning </vt:lpstr>
      <vt:lpstr>Problem Statement</vt:lpstr>
      <vt:lpstr>Unique idea(brief solution)</vt:lpstr>
      <vt:lpstr>Features Offered</vt:lpstr>
      <vt:lpstr>Process Flow</vt:lpstr>
      <vt:lpstr>Architecture Diagram</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dc:creator>
  <cp:lastModifiedBy>aman kumar</cp:lastModifiedBy>
  <cp:revision>3</cp:revision>
  <dcterms:modified xsi:type="dcterms:W3CDTF">2024-07-05T09:47:07Z</dcterms:modified>
</cp:coreProperties>
</file>